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12" r:id="rId1"/>
    <p:sldMasterId id="2147484596" r:id="rId2"/>
    <p:sldMasterId id="2147484645" r:id="rId3"/>
  </p:sldMasterIdLst>
  <p:notesMasterIdLst>
    <p:notesMasterId r:id="rId68"/>
  </p:notesMasterIdLst>
  <p:handoutMasterIdLst>
    <p:handoutMasterId r:id="rId69"/>
  </p:handoutMasterIdLst>
  <p:sldIdLst>
    <p:sldId id="305" r:id="rId4"/>
    <p:sldId id="307" r:id="rId5"/>
    <p:sldId id="1406" r:id="rId6"/>
    <p:sldId id="1324" r:id="rId7"/>
    <p:sldId id="261" r:id="rId8"/>
    <p:sldId id="262" r:id="rId9"/>
    <p:sldId id="263" r:id="rId10"/>
    <p:sldId id="264" r:id="rId11"/>
    <p:sldId id="265" r:id="rId12"/>
    <p:sldId id="266" r:id="rId13"/>
    <p:sldId id="271" r:id="rId14"/>
    <p:sldId id="273" r:id="rId15"/>
    <p:sldId id="274" r:id="rId16"/>
    <p:sldId id="277" r:id="rId17"/>
    <p:sldId id="278" r:id="rId18"/>
    <p:sldId id="279" r:id="rId19"/>
    <p:sldId id="280" r:id="rId20"/>
    <p:sldId id="1330" r:id="rId21"/>
    <p:sldId id="2001" r:id="rId22"/>
    <p:sldId id="1964" r:id="rId23"/>
    <p:sldId id="1892" r:id="rId24"/>
    <p:sldId id="1844" r:id="rId25"/>
    <p:sldId id="2002" r:id="rId26"/>
    <p:sldId id="1970" r:id="rId27"/>
    <p:sldId id="2008" r:id="rId28"/>
    <p:sldId id="1992" r:id="rId29"/>
    <p:sldId id="1995" r:id="rId30"/>
    <p:sldId id="1996" r:id="rId31"/>
    <p:sldId id="1997" r:id="rId32"/>
    <p:sldId id="1999" r:id="rId33"/>
    <p:sldId id="2000" r:id="rId34"/>
    <p:sldId id="1966" r:id="rId35"/>
    <p:sldId id="2005" r:id="rId36"/>
    <p:sldId id="1955" r:id="rId37"/>
    <p:sldId id="1979" r:id="rId38"/>
    <p:sldId id="303" r:id="rId39"/>
    <p:sldId id="301" r:id="rId40"/>
    <p:sldId id="302" r:id="rId41"/>
    <p:sldId id="308" r:id="rId42"/>
    <p:sldId id="304" r:id="rId43"/>
    <p:sldId id="312" r:id="rId44"/>
    <p:sldId id="267" r:id="rId45"/>
    <p:sldId id="268" r:id="rId46"/>
    <p:sldId id="309" r:id="rId47"/>
    <p:sldId id="269" r:id="rId48"/>
    <p:sldId id="270" r:id="rId49"/>
    <p:sldId id="281" r:id="rId50"/>
    <p:sldId id="282" r:id="rId51"/>
    <p:sldId id="283" r:id="rId52"/>
    <p:sldId id="284" r:id="rId53"/>
    <p:sldId id="285" r:id="rId54"/>
    <p:sldId id="286" r:id="rId55"/>
    <p:sldId id="291" r:id="rId56"/>
    <p:sldId id="288" r:id="rId57"/>
    <p:sldId id="289" r:id="rId58"/>
    <p:sldId id="290" r:id="rId59"/>
    <p:sldId id="293" r:id="rId60"/>
    <p:sldId id="294" r:id="rId61"/>
    <p:sldId id="314" r:id="rId62"/>
    <p:sldId id="296" r:id="rId63"/>
    <p:sldId id="297" r:id="rId64"/>
    <p:sldId id="298" r:id="rId65"/>
    <p:sldId id="313" r:id="rId66"/>
    <p:sldId id="1883" r:id="rId6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Template" id="{ABE7BE49-BCA6-4856-A7BF-57FA263DFF38}">
          <p14:sldIdLst>
            <p14:sldId id="305"/>
            <p14:sldId id="307"/>
            <p14:sldId id="1406"/>
            <p14:sldId id="1324"/>
            <p14:sldId id="261"/>
            <p14:sldId id="262"/>
            <p14:sldId id="263"/>
            <p14:sldId id="264"/>
            <p14:sldId id="265"/>
            <p14:sldId id="266"/>
            <p14:sldId id="271"/>
            <p14:sldId id="273"/>
            <p14:sldId id="274"/>
            <p14:sldId id="277"/>
            <p14:sldId id="278"/>
            <p14:sldId id="279"/>
            <p14:sldId id="280"/>
            <p14:sldId id="1330"/>
            <p14:sldId id="2001"/>
            <p14:sldId id="1964"/>
            <p14:sldId id="1892"/>
            <p14:sldId id="1844"/>
            <p14:sldId id="2002"/>
            <p14:sldId id="1970"/>
            <p14:sldId id="2008"/>
            <p14:sldId id="1992"/>
            <p14:sldId id="1995"/>
            <p14:sldId id="1996"/>
            <p14:sldId id="1997"/>
            <p14:sldId id="1999"/>
            <p14:sldId id="2000"/>
            <p14:sldId id="1966"/>
            <p14:sldId id="2005"/>
            <p14:sldId id="1955"/>
            <p14:sldId id="1979"/>
            <p14:sldId id="303"/>
            <p14:sldId id="301"/>
            <p14:sldId id="302"/>
            <p14:sldId id="308"/>
            <p14:sldId id="304"/>
            <p14:sldId id="312"/>
          </p14:sldIdLst>
        </p14:section>
        <p14:section name="Hidden Slides (FY19Q2 Refresh)" id="{317A668A-A5E2-400C-90C6-71BCE7CCA12C}">
          <p14:sldIdLst>
            <p14:sldId id="267"/>
            <p14:sldId id="268"/>
            <p14:sldId id="309"/>
            <p14:sldId id="269"/>
            <p14:sldId id="270"/>
            <p14:sldId id="281"/>
            <p14:sldId id="282"/>
            <p14:sldId id="283"/>
            <p14:sldId id="284"/>
            <p14:sldId id="285"/>
            <p14:sldId id="286"/>
            <p14:sldId id="291"/>
            <p14:sldId id="288"/>
            <p14:sldId id="289"/>
            <p14:sldId id="290"/>
            <p14:sldId id="293"/>
            <p14:sldId id="294"/>
            <p14:sldId id="314"/>
            <p14:sldId id="296"/>
            <p14:sldId id="297"/>
            <p14:sldId id="298"/>
            <p14:sldId id="313"/>
            <p14:sldId id="188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353535"/>
    <a:srgbClr val="505050"/>
    <a:srgbClr val="000000"/>
    <a:srgbClr val="002060"/>
    <a:srgbClr val="E6E6E6"/>
    <a:srgbClr val="00B294"/>
    <a:srgbClr val="282828"/>
    <a:srgbClr val="FF8C00"/>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71A772-F452-409E-8ACC-5BE835A5E975}" v="1" dt="2020-03-05T18:46:19.7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69" autoAdjust="0"/>
    <p:restoredTop sz="79970" autoAdjust="0"/>
  </p:normalViewPr>
  <p:slideViewPr>
    <p:cSldViewPr>
      <p:cViewPr varScale="1">
        <p:scale>
          <a:sx n="94" d="100"/>
          <a:sy n="94" d="100"/>
        </p:scale>
        <p:origin x="204" y="45"/>
      </p:cViewPr>
      <p:guideLst/>
    </p:cSldViewPr>
  </p:slideViewPr>
  <p:outlineViewPr>
    <p:cViewPr>
      <p:scale>
        <a:sx n="33" d="100"/>
        <a:sy n="33" d="100"/>
      </p:scale>
      <p:origin x="0" y="-1782"/>
    </p:cViewPr>
  </p:outlineViewPr>
  <p:notesTextViewPr>
    <p:cViewPr>
      <p:scale>
        <a:sx n="100" d="100"/>
        <a:sy n="100" d="100"/>
      </p:scale>
      <p:origin x="0" y="0"/>
    </p:cViewPr>
  </p:notesTextViewPr>
  <p:sorterViewPr>
    <p:cViewPr>
      <p:scale>
        <a:sx n="96" d="100"/>
        <a:sy n="96" d="100"/>
      </p:scale>
      <p:origin x="0" y="-8013"/>
    </p:cViewPr>
  </p:sorterViewPr>
  <p:notesViewPr>
    <p:cSldViewPr showGuides="1">
      <p:cViewPr varScale="1">
        <p:scale>
          <a:sx n="60" d="100"/>
          <a:sy n="60" d="100"/>
        </p:scale>
        <p:origin x="2237"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3/5/2020 1:46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3/5/2020 1:45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3/5/2020 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57018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5676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174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5428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One Marketing Template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65187C5-685F-4537-8F27-41AC030BCFF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8899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3128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6565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Footer Placeholder 3"/>
          <p:cNvSpPr>
            <a:spLocks noGrp="1"/>
          </p:cNvSpPr>
          <p:nvPr>
            <p:ph type="ftr" sz="quarter" idx="10"/>
          </p:nvPr>
        </p:nvSpPr>
        <p:spPr/>
        <p:txBody>
          <a:bodyPr/>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7754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3D7B9D4F-5F19-438C-92E8-037C6AE8F87D}" type="slidenum">
              <a:rPr lang="en-US" smtClean="0"/>
              <a:t>18</a:t>
            </a:fld>
            <a:endParaRPr lang="en-US"/>
          </a:p>
        </p:txBody>
      </p:sp>
      <p:sp>
        <p:nvSpPr>
          <p:cNvPr id="3" name="Notes Placeholder 2">
            <a:extLst>
              <a:ext uri="{FF2B5EF4-FFF2-40B4-BE49-F238E27FC236}">
                <a16:creationId xmlns:a16="http://schemas.microsoft.com/office/drawing/2014/main" id="{7E9448BA-324B-485B-BFAA-29BAF088EE2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1671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1456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3D7B9D4F-5F19-438C-92E8-037C6AE8F87D}" type="slidenum">
              <a:rPr lang="en-US" smtClean="0"/>
              <a:t>24</a:t>
            </a:fld>
            <a:endParaRPr lang="en-US"/>
          </a:p>
        </p:txBody>
      </p:sp>
    </p:spTree>
    <p:extLst>
      <p:ext uri="{BB962C8B-B14F-4D97-AF65-F5344CB8AC3E}">
        <p14:creationId xmlns:p14="http://schemas.microsoft.com/office/powerpoint/2010/main" val="2079558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1:45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39055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9F23E6A-3945-4101-B321-93EC5C297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227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3/5/2020 1:46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936878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3/5/2020 1:46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40221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D545570-6992-4320-BEFC-9262493433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2433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D545570-6992-4320-BEFC-9262493433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4755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2015</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1:46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570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2015</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1:46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8864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2015</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1:46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8181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826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One Marketing Template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A44DA-14D3-4312-BD8C-2A308641D6B4}"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809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B47BAF0-3131-40D8-845C-614DB561FB6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9067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2014</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7327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2014</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69625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2014</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6793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2014</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4691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indent="0" defTabSz="1194825" fontAlgn="base">
              <a:spcAft>
                <a:spcPct val="0"/>
              </a:spcAft>
              <a:buNone/>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4481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6939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79125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177292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305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7281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3/5/2020 1:46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6307761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0208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73888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Build 2014</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87666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3/5/2020 1:46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360475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152646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00425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09524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70549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627446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3"/>
            <a:ext cx="11887200" cy="1831975"/>
          </a:xfrm>
          <a:noFill/>
        </p:spPr>
        <p:txBody>
          <a:bodyPr anchorCtr="0"/>
          <a:lstStyle>
            <a:lvl1pPr>
              <a:defRPr sz="8800" spc="-101"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0100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89522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5714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45567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1"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1"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51975389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4779934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09157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94635"/>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35525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2281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453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with photo and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5415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8091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49"/>
            <a:ext cx="11887200" cy="2178930"/>
          </a:xfrm>
        </p:spPr>
        <p:txBody>
          <a:bodyPr/>
          <a:lstStyle>
            <a:lvl1pPr marL="0" indent="0">
              <a:spcBef>
                <a:spcPts val="1000"/>
              </a:spcBef>
              <a:spcAft>
                <a:spcPts val="1199"/>
              </a:spcAft>
              <a:buNone/>
              <a:defRPr>
                <a:solidFill>
                  <a:srgbClr val="505050"/>
                </a:solidFill>
              </a:defRPr>
            </a:lvl1pPr>
            <a:lvl2pPr marL="0" indent="0">
              <a:buFontTx/>
              <a:buNone/>
              <a:defRPr sz="2000">
                <a:solidFill>
                  <a:srgbClr val="505050"/>
                </a:solidFill>
              </a:defRPr>
            </a:lvl2pPr>
            <a:lvl3pPr marL="228586" indent="0">
              <a:buNone/>
              <a:defRPr>
                <a:solidFill>
                  <a:srgbClr val="505050"/>
                </a:solidFill>
              </a:defRPr>
            </a:lvl3pPr>
            <a:lvl4pPr marL="457170" indent="0">
              <a:buNone/>
              <a:defRPr>
                <a:solidFill>
                  <a:srgbClr val="505050"/>
                </a:solidFill>
              </a:defRPr>
            </a:lvl4pPr>
            <a:lvl5pPr marL="685755"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35292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325715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39745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08252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94670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7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9884938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752"/>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63588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a:lstStyle>
            <a:lvl1pPr marL="287320" indent="-287320">
              <a:spcBef>
                <a:spcPts val="1224"/>
              </a:spcBef>
              <a:buClr>
                <a:schemeClr val="tx2"/>
              </a:buClr>
              <a:buFont typeface="Arial" pitchFamily="34" charset="0"/>
              <a:buChar char="•"/>
              <a:defRPr sz="3600">
                <a:solidFill>
                  <a:srgbClr val="582881"/>
                </a:solidFill>
              </a:defRPr>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1" y="1212850"/>
            <a:ext cx="5486399" cy="2536079"/>
          </a:xfrm>
        </p:spPr>
        <p:txBody>
          <a:bodyPr/>
          <a:lstStyle>
            <a:lvl1pPr marL="287320" indent="-287320">
              <a:spcBef>
                <a:spcPts val="1224"/>
              </a:spcBef>
              <a:buClr>
                <a:schemeClr val="tx2"/>
              </a:buClr>
              <a:buFont typeface="Arial" pitchFamily="34" charset="0"/>
              <a:buChar char="•"/>
              <a:defRPr sz="3600">
                <a:solidFill>
                  <a:srgbClr val="582881"/>
                </a:solidFill>
              </a:defRPr>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463964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4250522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84136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4"/>
            <a:ext cx="8229599" cy="1181734"/>
          </a:xfrm>
          <a:noFill/>
        </p:spPr>
        <p:txBody>
          <a:bodyPr wrap="square" tIns="91440" bIns="91440" anchor="t" anchorCtr="0">
            <a:spAutoFit/>
          </a:bodyPr>
          <a:lstStyle>
            <a:lvl1pPr>
              <a:defRPr sz="7199" spc="-101"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545966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38" y="1212851"/>
            <a:ext cx="11887200" cy="209275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7307791"/>
      </p:ext>
    </p:extLst>
  </p:cSld>
  <p:clrMap bg1="lt1" tx1="dk1" bg2="lt2" tx2="dk2" accent1="accent1" accent2="accent2" accent3="accent3" accent4="accent4" accent5="accent5" accent6="accent6" hlink="hlink" folHlink="folHlink"/>
  <p:sldLayoutIdLst>
    <p:sldLayoutId id="2147484521" r:id="rId1"/>
    <p:sldLayoutId id="2147484527" r:id="rId2"/>
    <p:sldLayoutId id="2147484529" r:id="rId3"/>
    <p:sldLayoutId id="2147484530" r:id="rId4"/>
    <p:sldLayoutId id="2147484531" r:id="rId5"/>
    <p:sldLayoutId id="2147484535" r:id="rId6"/>
    <p:sldLayoutId id="2147484536" r:id="rId7"/>
    <p:sldLayoutId id="2147484539" r:id="rId8"/>
    <p:sldLayoutId id="2147484932" r:id="rId9"/>
    <p:sldLayoutId id="2147484933" r:id="rId10"/>
    <p:sldLayoutId id="2147484937" r:id="rId11"/>
    <p:sldLayoutId id="2147484938" r:id="rId12"/>
    <p:sldLayoutId id="2147484939" r:id="rId13"/>
    <p:sldLayoutId id="2147484940" r:id="rId14"/>
    <p:sldLayoutId id="2147484941" r:id="rId15"/>
  </p:sldLayoutIdLst>
  <p:transition>
    <p:fade/>
  </p:transition>
  <p:txStyles>
    <p:titleStyle>
      <a:lvl1pPr algn="l" defTabSz="931802" rtl="0" fontAlgn="base">
        <a:lnSpc>
          <a:spcPct val="90000"/>
        </a:lnSpc>
        <a:spcBef>
          <a:spcPct val="0"/>
        </a:spcBef>
        <a:spcAft>
          <a:spcPct val="0"/>
        </a:spcAft>
        <a:defRPr lang="en-US" sz="5400" kern="1200" spc="-102"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02"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02"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02"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02"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170" algn="l" defTabSz="931802"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340" algn="l" defTabSz="931802"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509" algn="l" defTabSz="931802"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681" algn="l" defTabSz="931802"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p:titleStyle>
    <p:bodyStyle>
      <a:lvl1pPr marL="342877" indent="-342877" algn="l" defTabSz="931802" rtl="0" fontAlgn="base">
        <a:lnSpc>
          <a:spcPct val="90000"/>
        </a:lnSpc>
        <a:spcBef>
          <a:spcPct val="20000"/>
        </a:spcBef>
        <a:spcAft>
          <a:spcPct val="0"/>
        </a:spcAft>
        <a:buSzPct val="90000"/>
        <a:buFont typeface="Arial" pitchFamily="34" charset="0"/>
        <a:buChar char="•"/>
        <a:defRPr sz="3999" kern="1200">
          <a:gradFill>
            <a:gsLst>
              <a:gs pos="1250">
                <a:schemeClr val="tx1"/>
              </a:gs>
              <a:gs pos="100000">
                <a:schemeClr val="tx1"/>
              </a:gs>
            </a:gsLst>
            <a:lin ang="5400000" scaled="0"/>
          </a:gradFill>
          <a:latin typeface="+mj-lt"/>
          <a:ea typeface="MS PGothic" pitchFamily="34" charset="-128"/>
          <a:cs typeface="+mn-cs"/>
        </a:defRPr>
      </a:lvl1pPr>
      <a:lvl2pPr marL="584161" indent="-241284" algn="l" defTabSz="931802" rtl="0" fontAlgn="base">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800048" indent="-228586" algn="l" defTabSz="931802" rtl="0" fontAlgn="base">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632" indent="-228586" algn="l" defTabSz="931802"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218" indent="-228586" algn="l" defTabSz="931802"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2"/>
            <a:ext cx="11887197" cy="229463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2653651"/>
      </p:ext>
    </p:extLst>
  </p:cSld>
  <p:clrMap bg1="lt1" tx1="dk1" bg2="lt2" tx2="dk2" accent1="accent1" accent2="accent2" accent3="accent3" accent4="accent4" accent5="accent5" accent6="accent6" hlink="hlink" folHlink="folHlink"/>
  <p:sldLayoutIdLst>
    <p:sldLayoutId id="2147484600" r:id="rId1"/>
    <p:sldLayoutId id="2147484943" r:id="rId2"/>
  </p:sldLayoutIdLst>
  <p:transition>
    <p:fade/>
  </p:transition>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9528608"/>
      </p:ext>
    </p:extLst>
  </p:cSld>
  <p:clrMap bg1="lt1" tx1="dk1" bg2="lt2" tx2="dk2" accent1="accent1" accent2="accent2" accent3="accent3" accent4="accent4" accent5="accent5" accent6="accent6" hlink="hlink" folHlink="folHlink"/>
  <p:sldLayoutIdLst>
    <p:sldLayoutId id="2147484647" r:id="rId1"/>
    <p:sldLayoutId id="2147484664" r:id="rId2"/>
    <p:sldLayoutId id="2147484928" r:id="rId3"/>
    <p:sldLayoutId id="2147484934" r:id="rId4"/>
    <p:sldLayoutId id="2147484935"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jpeg"/><Relationship Id="rId39" Type="http://schemas.openxmlformats.org/officeDocument/2006/relationships/image" Target="../media/image46.png"/><Relationship Id="rId21" Type="http://schemas.openxmlformats.org/officeDocument/2006/relationships/image" Target="../media/image28.png"/><Relationship Id="rId34" Type="http://schemas.openxmlformats.org/officeDocument/2006/relationships/image" Target="../media/image41.png"/><Relationship Id="rId7" Type="http://schemas.openxmlformats.org/officeDocument/2006/relationships/image" Target="../media/image14.png"/><Relationship Id="rId2" Type="http://schemas.openxmlformats.org/officeDocument/2006/relationships/notesSlide" Target="../notesSlides/notesSlide13.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8" Type="http://schemas.openxmlformats.org/officeDocument/2006/relationships/image" Target="../media/image15.png"/><Relationship Id="rId3" Type="http://schemas.openxmlformats.org/officeDocument/2006/relationships/image" Target="../media/image10.jpe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6.png"/><Relationship Id="rId18"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2.emf"/><Relationship Id="rId12" Type="http://schemas.microsoft.com/office/2007/relationships/hdphoto" Target="../media/hdphoto4.wdp"/><Relationship Id="rId17" Type="http://schemas.microsoft.com/office/2007/relationships/hdphoto" Target="../media/hdphoto6.wdp"/><Relationship Id="rId2" Type="http://schemas.openxmlformats.org/officeDocument/2006/relationships/notesSlide" Target="../notesSlides/notesSlide15.xml"/><Relationship Id="rId16"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5.png"/><Relationship Id="rId5" Type="http://schemas.microsoft.com/office/2007/relationships/hdphoto" Target="../media/hdphoto2.wdp"/><Relationship Id="rId15" Type="http://schemas.openxmlformats.org/officeDocument/2006/relationships/image" Target="../media/image57.png"/><Relationship Id="rId10" Type="http://schemas.microsoft.com/office/2007/relationships/hdphoto" Target="../media/hdphoto3.wdp"/><Relationship Id="rId19" Type="http://schemas.microsoft.com/office/2007/relationships/hdphoto" Target="../media/hdphoto7.wdp"/><Relationship Id="rId4" Type="http://schemas.openxmlformats.org/officeDocument/2006/relationships/image" Target="../media/image50.png"/><Relationship Id="rId9" Type="http://schemas.openxmlformats.org/officeDocument/2006/relationships/image" Target="../media/image54.png"/><Relationship Id="rId14" Type="http://schemas.microsoft.com/office/2007/relationships/hdphoto" Target="../media/hdphoto5.wdp"/></Relationships>
</file>

<file path=ppt/slides/_rels/slide1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72.png"/><Relationship Id="rId26" Type="http://schemas.microsoft.com/office/2007/relationships/hdphoto" Target="../media/hdphoto13.wdp"/><Relationship Id="rId3" Type="http://schemas.openxmlformats.org/officeDocument/2006/relationships/image" Target="../media/image60.png"/><Relationship Id="rId21" Type="http://schemas.openxmlformats.org/officeDocument/2006/relationships/image" Target="../media/image74.png"/><Relationship Id="rId7" Type="http://schemas.openxmlformats.org/officeDocument/2006/relationships/image" Target="../media/image64.png"/><Relationship Id="rId12" Type="http://schemas.microsoft.com/office/2007/relationships/hdphoto" Target="../media/hdphoto8.wdp"/><Relationship Id="rId17" Type="http://schemas.microsoft.com/office/2007/relationships/hdphoto" Target="../media/hdphoto10.wdp"/><Relationship Id="rId25" Type="http://schemas.openxmlformats.org/officeDocument/2006/relationships/image" Target="../media/image77.png"/><Relationship Id="rId2" Type="http://schemas.openxmlformats.org/officeDocument/2006/relationships/notesSlide" Target="../notesSlides/notesSlide16.xml"/><Relationship Id="rId16" Type="http://schemas.openxmlformats.org/officeDocument/2006/relationships/image" Target="../media/image71.png"/><Relationship Id="rId20" Type="http://schemas.openxmlformats.org/officeDocument/2006/relationships/image" Target="../media/image73.emf"/><Relationship Id="rId29"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76.png"/><Relationship Id="rId5" Type="http://schemas.openxmlformats.org/officeDocument/2006/relationships/image" Target="../media/image62.png"/><Relationship Id="rId15" Type="http://schemas.microsoft.com/office/2007/relationships/hdphoto" Target="../media/hdphoto9.wdp"/><Relationship Id="rId23" Type="http://schemas.microsoft.com/office/2007/relationships/hdphoto" Target="../media/hdphoto12.wdp"/><Relationship Id="rId28" Type="http://schemas.openxmlformats.org/officeDocument/2006/relationships/image" Target="../media/image79.png"/><Relationship Id="rId10" Type="http://schemas.openxmlformats.org/officeDocument/2006/relationships/image" Target="../media/image67.png"/><Relationship Id="rId19" Type="http://schemas.microsoft.com/office/2007/relationships/hdphoto" Target="../media/hdphoto11.wdp"/><Relationship Id="rId31" Type="http://schemas.microsoft.com/office/2007/relationships/hdphoto" Target="../media/hdphoto5.wdp"/><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75.png"/><Relationship Id="rId27" Type="http://schemas.openxmlformats.org/officeDocument/2006/relationships/image" Target="../media/image78.png"/><Relationship Id="rId30"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84.png"/><Relationship Id="rId4" Type="http://schemas.openxmlformats.org/officeDocument/2006/relationships/image" Target="../media/image83.sv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emf"/><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sv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s>
</file>

<file path=ppt/slides/_rels/slide25.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svg"/><Relationship Id="rId18" Type="http://schemas.openxmlformats.org/officeDocument/2006/relationships/image" Target="../media/image116.emf"/><Relationship Id="rId3" Type="http://schemas.openxmlformats.org/officeDocument/2006/relationships/image" Target="../media/image101.png"/><Relationship Id="rId21" Type="http://schemas.openxmlformats.org/officeDocument/2006/relationships/image" Target="../media/image119.sv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png"/><Relationship Id="rId2" Type="http://schemas.openxmlformats.org/officeDocument/2006/relationships/notesSlide" Target="../notesSlides/notesSlide20.xml"/><Relationship Id="rId16" Type="http://schemas.openxmlformats.org/officeDocument/2006/relationships/image" Target="../media/image114.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4.png"/><Relationship Id="rId11" Type="http://schemas.openxmlformats.org/officeDocument/2006/relationships/image" Target="../media/image109.sv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png"/><Relationship Id="rId19" Type="http://schemas.openxmlformats.org/officeDocument/2006/relationships/image" Target="../media/image117.emf"/><Relationship Id="rId4" Type="http://schemas.openxmlformats.org/officeDocument/2006/relationships/image" Target="../media/image102.png"/><Relationship Id="rId9" Type="http://schemas.openxmlformats.org/officeDocument/2006/relationships/image" Target="../media/image107.svg"/><Relationship Id="rId14" Type="http://schemas.openxmlformats.org/officeDocument/2006/relationships/image" Target="../media/image112.png"/></Relationships>
</file>

<file path=ppt/slides/_rels/slide26.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hyperlink" Target="https://aka.ms/consistency"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3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44.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9.png"/><Relationship Id="rId7" Type="http://schemas.openxmlformats.org/officeDocument/2006/relationships/image" Target="../media/image135.jpe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31.png"/><Relationship Id="rId5" Type="http://schemas.openxmlformats.org/officeDocument/2006/relationships/image" Target="../media/image134.png"/><Relationship Id="rId4" Type="http://schemas.openxmlformats.org/officeDocument/2006/relationships/image" Target="../media/image130.png"/><Relationship Id="rId9" Type="http://schemas.openxmlformats.org/officeDocument/2006/relationships/image" Target="../media/image133.png"/></Relationships>
</file>

<file path=ppt/slides/_rels/slide45.xml.rels><?xml version="1.0" encoding="UTF-8" standalone="yes"?>
<Relationships xmlns="http://schemas.openxmlformats.org/package/2006/relationships"><Relationship Id="rId8" Type="http://schemas.openxmlformats.org/officeDocument/2006/relationships/image" Target="../media/image141.emf"/><Relationship Id="rId3" Type="http://schemas.openxmlformats.org/officeDocument/2006/relationships/image" Target="../media/image136.emf"/><Relationship Id="rId7" Type="http://schemas.openxmlformats.org/officeDocument/2006/relationships/image" Target="../media/image140.emf"/><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39.emf"/><Relationship Id="rId5" Type="http://schemas.openxmlformats.org/officeDocument/2006/relationships/image" Target="../media/image138.emf"/><Relationship Id="rId4" Type="http://schemas.openxmlformats.org/officeDocument/2006/relationships/image" Target="../media/image137.emf"/></Relationships>
</file>

<file path=ppt/slides/_rels/slide4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4.xml"/><Relationship Id="rId1" Type="http://schemas.openxmlformats.org/officeDocument/2006/relationships/slideLayout" Target="../slideLayouts/slideLayout16.xml"/><Relationship Id="rId5" Type="http://schemas.openxmlformats.org/officeDocument/2006/relationships/image" Target="../media/image146.emf"/><Relationship Id="rId4" Type="http://schemas.openxmlformats.org/officeDocument/2006/relationships/image" Target="../media/image145.png"/></Relationships>
</file>

<file path=ppt/slides/_rels/slide5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56.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50.png"/></Relationships>
</file>

<file path=ppt/slides/_rels/slide57.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54.emf"/><Relationship Id="rId5" Type="http://schemas.openxmlformats.org/officeDocument/2006/relationships/image" Target="../media/image153.png"/><Relationship Id="rId4" Type="http://schemas.openxmlformats.org/officeDocument/2006/relationships/image" Target="../media/image152.png"/></Relationships>
</file>

<file path=ppt/slides/_rels/slide5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5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4.emf"/><Relationship Id="rId7" Type="http://schemas.openxmlformats.org/officeDocument/2006/relationships/image" Target="../media/image148.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image" Target="../media/image157.png"/><Relationship Id="rId4" Type="http://schemas.openxmlformats.org/officeDocument/2006/relationships/image" Target="../media/image155.emf"/></Relationships>
</file>

<file path=ppt/slides/_rels/slide6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6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160.png"/><Relationship Id="rId4" Type="http://schemas.openxmlformats.org/officeDocument/2006/relationships/image" Target="../media/image159.png"/></Relationships>
</file>

<file path=ppt/slides/_rels/slide6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163.png"/><Relationship Id="rId4" Type="http://schemas.openxmlformats.org/officeDocument/2006/relationships/image" Target="../media/image162.png"/></Relationships>
</file>

<file path=ppt/slides/_rels/slide64.xml.rels><?xml version="1.0" encoding="UTF-8" standalone="yes"?>
<Relationships xmlns="http://schemas.openxmlformats.org/package/2006/relationships"><Relationship Id="rId8" Type="http://schemas.openxmlformats.org/officeDocument/2006/relationships/image" Target="../media/image169.jpeg"/><Relationship Id="rId13" Type="http://schemas.openxmlformats.org/officeDocument/2006/relationships/image" Target="../media/image174.jpeg"/><Relationship Id="rId18" Type="http://schemas.openxmlformats.org/officeDocument/2006/relationships/image" Target="../media/image179.png"/><Relationship Id="rId3" Type="http://schemas.openxmlformats.org/officeDocument/2006/relationships/image" Target="../media/image164.png"/><Relationship Id="rId7" Type="http://schemas.openxmlformats.org/officeDocument/2006/relationships/image" Target="../media/image168.png"/><Relationship Id="rId12" Type="http://schemas.openxmlformats.org/officeDocument/2006/relationships/image" Target="../media/image173.png"/><Relationship Id="rId17" Type="http://schemas.openxmlformats.org/officeDocument/2006/relationships/image" Target="../media/image178.png"/><Relationship Id="rId2" Type="http://schemas.openxmlformats.org/officeDocument/2006/relationships/notesSlide" Target="../notesSlides/notesSlide44.xml"/><Relationship Id="rId16" Type="http://schemas.openxmlformats.org/officeDocument/2006/relationships/image" Target="../media/image177.png"/><Relationship Id="rId1" Type="http://schemas.openxmlformats.org/officeDocument/2006/relationships/slideLayout" Target="../slideLayouts/slideLayout17.xml"/><Relationship Id="rId6" Type="http://schemas.openxmlformats.org/officeDocument/2006/relationships/image" Target="../media/image167.png"/><Relationship Id="rId11" Type="http://schemas.openxmlformats.org/officeDocument/2006/relationships/image" Target="../media/image172.png"/><Relationship Id="rId5" Type="http://schemas.openxmlformats.org/officeDocument/2006/relationships/image" Target="../media/image166.png"/><Relationship Id="rId15" Type="http://schemas.openxmlformats.org/officeDocument/2006/relationships/image" Target="../media/image17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 Id="rId14" Type="http://schemas.openxmlformats.org/officeDocument/2006/relationships/image" Target="../media/image1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DevOps - Microsoft Azure Stack Hub</a:t>
            </a:r>
          </a:p>
        </p:txBody>
      </p:sp>
      <p:sp>
        <p:nvSpPr>
          <p:cNvPr id="3" name="Text Placeholder 2"/>
          <p:cNvSpPr>
            <a:spLocks noGrp="1"/>
          </p:cNvSpPr>
          <p:nvPr>
            <p:ph type="body" sz="quarter" idx="14"/>
          </p:nvPr>
        </p:nvSpPr>
        <p:spPr>
          <a:xfrm>
            <a:off x="273050" y="3954463"/>
            <a:ext cx="6402388" cy="609398"/>
          </a:xfrm>
        </p:spPr>
        <p:txBody>
          <a:bodyPr>
            <a:spAutoFit/>
          </a:bodyPr>
          <a:lstStyle/>
          <a:p>
            <a:pPr lvl="0"/>
            <a:r>
              <a:rPr lang="en-US" sz="2800" dirty="0">
                <a:solidFill>
                  <a:srgbClr val="505050"/>
                </a:solidFill>
              </a:rPr>
              <a:t>Microsoft Azure Stack Hub DevOps</a:t>
            </a: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5" name="Rectangle 4">
            <a:extLst>
              <a:ext uri="{FF2B5EF4-FFF2-40B4-BE49-F238E27FC236}">
                <a16:creationId xmlns:a16="http://schemas.microsoft.com/office/drawing/2014/main" id="{A742D82A-804A-4DDB-AB8D-65FB8FFA1C87}"/>
              </a:ext>
            </a:extLst>
          </p:cNvPr>
          <p:cNvSpPr/>
          <p:nvPr/>
        </p:nvSpPr>
        <p:spPr>
          <a:xfrm>
            <a:off x="293687" y="4945062"/>
            <a:ext cx="6216419" cy="6463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8" y="475212"/>
            <a:ext cx="12161294" cy="917445"/>
          </a:xfrm>
        </p:spPr>
        <p:txBody>
          <a:bodyPr/>
          <a:lstStyle/>
          <a:p>
            <a:r>
              <a:rPr lang="en-US" sz="4800" dirty="0">
                <a:solidFill>
                  <a:srgbClr val="505050"/>
                </a:solidFill>
              </a:rPr>
              <a:t>Cloud eases the adoption of DevOps practices</a:t>
            </a:r>
          </a:p>
        </p:txBody>
      </p:sp>
      <p:grpSp>
        <p:nvGrpSpPr>
          <p:cNvPr id="8" name="Group 7"/>
          <p:cNvGrpSpPr/>
          <p:nvPr/>
        </p:nvGrpSpPr>
        <p:grpSpPr>
          <a:xfrm>
            <a:off x="2018354" y="3406198"/>
            <a:ext cx="1999701" cy="1767464"/>
            <a:chOff x="2816485" y="2060366"/>
            <a:chExt cx="1999985" cy="1767715"/>
          </a:xfrm>
        </p:grpSpPr>
        <p:grpSp>
          <p:nvGrpSpPr>
            <p:cNvPr id="9" name="Group 8"/>
            <p:cNvGrpSpPr/>
            <p:nvPr/>
          </p:nvGrpSpPr>
          <p:grpSpPr>
            <a:xfrm>
              <a:off x="2816485" y="2060366"/>
              <a:ext cx="1999985" cy="1767715"/>
              <a:chOff x="-6640356" y="8043955"/>
              <a:chExt cx="4395249" cy="4103150"/>
            </a:xfrm>
          </p:grpSpPr>
          <p:sp>
            <p:nvSpPr>
              <p:cNvPr id="13" name="Freeform 5"/>
              <p:cNvSpPr>
                <a:spLocks/>
              </p:cNvSpPr>
              <p:nvPr/>
            </p:nvSpPr>
            <p:spPr bwMode="auto">
              <a:xfrm flipH="1">
                <a:off x="-5111377" y="9901000"/>
                <a:ext cx="2866270" cy="2246104"/>
              </a:xfrm>
              <a:custGeom>
                <a:avLst/>
                <a:gdLst>
                  <a:gd name="T0" fmla="*/ 251 w 628"/>
                  <a:gd name="T1" fmla="*/ 66 h 629"/>
                  <a:gd name="T2" fmla="*/ 251 w 628"/>
                  <a:gd name="T3" fmla="*/ 0 h 629"/>
                  <a:gd name="T4" fmla="*/ 89 w 628"/>
                  <a:gd name="T5" fmla="*/ 0 h 629"/>
                  <a:gd name="T6" fmla="*/ 89 w 628"/>
                  <a:gd name="T7" fmla="*/ 66 h 629"/>
                  <a:gd name="T8" fmla="*/ 0 w 628"/>
                  <a:gd name="T9" fmla="*/ 66 h 629"/>
                  <a:gd name="T10" fmla="*/ 0 w 628"/>
                  <a:gd name="T11" fmla="*/ 83 h 629"/>
                  <a:gd name="T12" fmla="*/ 21 w 628"/>
                  <a:gd name="T13" fmla="*/ 83 h 629"/>
                  <a:gd name="T14" fmla="*/ 21 w 628"/>
                  <a:gd name="T15" fmla="*/ 629 h 629"/>
                  <a:gd name="T16" fmla="*/ 607 w 628"/>
                  <a:gd name="T17" fmla="*/ 629 h 629"/>
                  <a:gd name="T18" fmla="*/ 607 w 628"/>
                  <a:gd name="T19" fmla="*/ 83 h 629"/>
                  <a:gd name="T20" fmla="*/ 628 w 628"/>
                  <a:gd name="T21" fmla="*/ 83 h 629"/>
                  <a:gd name="T22" fmla="*/ 628 w 628"/>
                  <a:gd name="T23" fmla="*/ 66 h 629"/>
                  <a:gd name="T24" fmla="*/ 251 w 628"/>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629">
                    <a:moveTo>
                      <a:pt x="251" y="66"/>
                    </a:moveTo>
                    <a:lnTo>
                      <a:pt x="251" y="0"/>
                    </a:lnTo>
                    <a:lnTo>
                      <a:pt x="89" y="0"/>
                    </a:lnTo>
                    <a:lnTo>
                      <a:pt x="89" y="66"/>
                    </a:lnTo>
                    <a:lnTo>
                      <a:pt x="0" y="66"/>
                    </a:lnTo>
                    <a:lnTo>
                      <a:pt x="0" y="83"/>
                    </a:lnTo>
                    <a:lnTo>
                      <a:pt x="21" y="83"/>
                    </a:lnTo>
                    <a:lnTo>
                      <a:pt x="21" y="629"/>
                    </a:lnTo>
                    <a:lnTo>
                      <a:pt x="607" y="629"/>
                    </a:lnTo>
                    <a:lnTo>
                      <a:pt x="607" y="83"/>
                    </a:lnTo>
                    <a:lnTo>
                      <a:pt x="628" y="83"/>
                    </a:lnTo>
                    <a:lnTo>
                      <a:pt x="628" y="66"/>
                    </a:lnTo>
                    <a:lnTo>
                      <a:pt x="251" y="66"/>
                    </a:lnTo>
                    <a:close/>
                  </a:path>
                </a:pathLst>
              </a:custGeom>
              <a:solidFill>
                <a:srgbClr val="DDDDDD"/>
              </a:solidFill>
              <a:ln>
                <a:noFill/>
              </a:ln>
            </p:spPr>
            <p:txBody>
              <a:bodyPr vert="horz" wrap="square" lIns="124294" tIns="62148" rIns="124294" bIns="62148" numCol="1" anchor="t" anchorCtr="0" compatLnSpc="1">
                <a:prstTxWarp prst="textNoShape">
                  <a:avLst/>
                </a:prstTxWarp>
              </a:bodyPr>
              <a:lstStyle/>
              <a:p>
                <a:pPr defTabSz="932323"/>
                <a:endParaRPr lang="en-US" sz="2448" kern="0" dirty="0">
                  <a:gradFill>
                    <a:gsLst>
                      <a:gs pos="26000">
                        <a:srgbClr val="F8F8F8"/>
                      </a:gs>
                      <a:gs pos="64000">
                        <a:srgbClr val="F8F8F8"/>
                      </a:gs>
                    </a:gsLst>
                    <a:lin ang="0" scaled="1"/>
                  </a:gradFill>
                  <a:latin typeface="Segoe UI"/>
                </a:endParaRPr>
              </a:p>
            </p:txBody>
          </p:sp>
          <p:sp>
            <p:nvSpPr>
              <p:cNvPr id="14" name="Freeform 9"/>
              <p:cNvSpPr>
                <a:spLocks/>
              </p:cNvSpPr>
              <p:nvPr/>
            </p:nvSpPr>
            <p:spPr bwMode="auto">
              <a:xfrm>
                <a:off x="-6631227" y="9276269"/>
                <a:ext cx="3030580" cy="2870836"/>
              </a:xfrm>
              <a:custGeom>
                <a:avLst/>
                <a:gdLst>
                  <a:gd name="T0" fmla="*/ 251 w 628"/>
                  <a:gd name="T1" fmla="*/ 66 h 629"/>
                  <a:gd name="T2" fmla="*/ 251 w 628"/>
                  <a:gd name="T3" fmla="*/ 0 h 629"/>
                  <a:gd name="T4" fmla="*/ 89 w 628"/>
                  <a:gd name="T5" fmla="*/ 0 h 629"/>
                  <a:gd name="T6" fmla="*/ 89 w 628"/>
                  <a:gd name="T7" fmla="*/ 66 h 629"/>
                  <a:gd name="T8" fmla="*/ 0 w 628"/>
                  <a:gd name="T9" fmla="*/ 66 h 629"/>
                  <a:gd name="T10" fmla="*/ 0 w 628"/>
                  <a:gd name="T11" fmla="*/ 83 h 629"/>
                  <a:gd name="T12" fmla="*/ 21 w 628"/>
                  <a:gd name="T13" fmla="*/ 83 h 629"/>
                  <a:gd name="T14" fmla="*/ 21 w 628"/>
                  <a:gd name="T15" fmla="*/ 629 h 629"/>
                  <a:gd name="T16" fmla="*/ 607 w 628"/>
                  <a:gd name="T17" fmla="*/ 629 h 629"/>
                  <a:gd name="T18" fmla="*/ 607 w 628"/>
                  <a:gd name="T19" fmla="*/ 83 h 629"/>
                  <a:gd name="T20" fmla="*/ 628 w 628"/>
                  <a:gd name="T21" fmla="*/ 83 h 629"/>
                  <a:gd name="T22" fmla="*/ 628 w 628"/>
                  <a:gd name="T23" fmla="*/ 66 h 629"/>
                  <a:gd name="T24" fmla="*/ 251 w 628"/>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629">
                    <a:moveTo>
                      <a:pt x="251" y="66"/>
                    </a:moveTo>
                    <a:lnTo>
                      <a:pt x="251" y="0"/>
                    </a:lnTo>
                    <a:lnTo>
                      <a:pt x="89" y="0"/>
                    </a:lnTo>
                    <a:lnTo>
                      <a:pt x="89" y="66"/>
                    </a:lnTo>
                    <a:lnTo>
                      <a:pt x="0" y="66"/>
                    </a:lnTo>
                    <a:lnTo>
                      <a:pt x="0" y="83"/>
                    </a:lnTo>
                    <a:lnTo>
                      <a:pt x="21" y="83"/>
                    </a:lnTo>
                    <a:lnTo>
                      <a:pt x="21" y="629"/>
                    </a:lnTo>
                    <a:lnTo>
                      <a:pt x="607" y="629"/>
                    </a:lnTo>
                    <a:lnTo>
                      <a:pt x="607" y="83"/>
                    </a:lnTo>
                    <a:lnTo>
                      <a:pt x="628" y="83"/>
                    </a:lnTo>
                    <a:lnTo>
                      <a:pt x="628" y="66"/>
                    </a:lnTo>
                    <a:lnTo>
                      <a:pt x="251" y="66"/>
                    </a:lnTo>
                    <a:close/>
                  </a:path>
                </a:pathLst>
              </a:custGeom>
              <a:solidFill>
                <a:srgbClr val="DDDDDD"/>
              </a:solidFill>
              <a:ln>
                <a:noFill/>
              </a:ln>
            </p:spPr>
            <p:txBody>
              <a:bodyPr vert="horz" wrap="square" lIns="124294" tIns="62148" rIns="124294" bIns="62148" numCol="1" anchor="t" anchorCtr="0" compatLnSpc="1">
                <a:prstTxWarp prst="textNoShape">
                  <a:avLst/>
                </a:prstTxWarp>
              </a:bodyPr>
              <a:lstStyle/>
              <a:p>
                <a:pPr defTabSz="932323"/>
                <a:endParaRPr lang="en-US" sz="2448" kern="0" dirty="0">
                  <a:gradFill>
                    <a:gsLst>
                      <a:gs pos="26000">
                        <a:srgbClr val="F8F8F8"/>
                      </a:gs>
                      <a:gs pos="64000">
                        <a:srgbClr val="F8F8F8"/>
                      </a:gs>
                    </a:gsLst>
                    <a:lin ang="0" scaled="1"/>
                  </a:gradFill>
                  <a:latin typeface="Segoe UI"/>
                </a:endParaRPr>
              </a:p>
            </p:txBody>
          </p:sp>
          <p:sp>
            <p:nvSpPr>
              <p:cNvPr id="15" name="Freeform 10"/>
              <p:cNvSpPr>
                <a:spLocks/>
              </p:cNvSpPr>
              <p:nvPr/>
            </p:nvSpPr>
            <p:spPr bwMode="auto">
              <a:xfrm>
                <a:off x="-6466919" y="9276269"/>
                <a:ext cx="2866271" cy="2870836"/>
              </a:xfrm>
              <a:custGeom>
                <a:avLst/>
                <a:gdLst>
                  <a:gd name="T0" fmla="*/ 251 w 628"/>
                  <a:gd name="T1" fmla="*/ 66 h 629"/>
                  <a:gd name="T2" fmla="*/ 251 w 628"/>
                  <a:gd name="T3" fmla="*/ 0 h 629"/>
                  <a:gd name="T4" fmla="*/ 89 w 628"/>
                  <a:gd name="T5" fmla="*/ 0 h 629"/>
                  <a:gd name="T6" fmla="*/ 89 w 628"/>
                  <a:gd name="T7" fmla="*/ 66 h 629"/>
                  <a:gd name="T8" fmla="*/ 0 w 628"/>
                  <a:gd name="T9" fmla="*/ 66 h 629"/>
                  <a:gd name="T10" fmla="*/ 0 w 628"/>
                  <a:gd name="T11" fmla="*/ 83 h 629"/>
                  <a:gd name="T12" fmla="*/ 21 w 628"/>
                  <a:gd name="T13" fmla="*/ 83 h 629"/>
                  <a:gd name="T14" fmla="*/ 21 w 628"/>
                  <a:gd name="T15" fmla="*/ 629 h 629"/>
                  <a:gd name="T16" fmla="*/ 607 w 628"/>
                  <a:gd name="T17" fmla="*/ 629 h 629"/>
                  <a:gd name="T18" fmla="*/ 607 w 628"/>
                  <a:gd name="T19" fmla="*/ 83 h 629"/>
                  <a:gd name="T20" fmla="*/ 628 w 628"/>
                  <a:gd name="T21" fmla="*/ 83 h 629"/>
                  <a:gd name="T22" fmla="*/ 628 w 628"/>
                  <a:gd name="T23" fmla="*/ 66 h 629"/>
                  <a:gd name="T24" fmla="*/ 251 w 628"/>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629">
                    <a:moveTo>
                      <a:pt x="251" y="66"/>
                    </a:moveTo>
                    <a:lnTo>
                      <a:pt x="251" y="0"/>
                    </a:lnTo>
                    <a:lnTo>
                      <a:pt x="89" y="0"/>
                    </a:lnTo>
                    <a:lnTo>
                      <a:pt x="89" y="66"/>
                    </a:lnTo>
                    <a:lnTo>
                      <a:pt x="0" y="66"/>
                    </a:lnTo>
                    <a:lnTo>
                      <a:pt x="0" y="83"/>
                    </a:lnTo>
                    <a:lnTo>
                      <a:pt x="21" y="83"/>
                    </a:lnTo>
                    <a:lnTo>
                      <a:pt x="21" y="629"/>
                    </a:lnTo>
                    <a:lnTo>
                      <a:pt x="607" y="629"/>
                    </a:lnTo>
                    <a:lnTo>
                      <a:pt x="607" y="83"/>
                    </a:lnTo>
                    <a:lnTo>
                      <a:pt x="628" y="83"/>
                    </a:lnTo>
                    <a:lnTo>
                      <a:pt x="628" y="66"/>
                    </a:lnTo>
                    <a:lnTo>
                      <a:pt x="251"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16" name="Rectangle 10"/>
              <p:cNvSpPr>
                <a:spLocks noChangeArrowheads="1"/>
              </p:cNvSpPr>
              <p:nvPr/>
            </p:nvSpPr>
            <p:spPr bwMode="auto">
              <a:xfrm>
                <a:off x="-5394350" y="8121545"/>
                <a:ext cx="1912369" cy="1592880"/>
              </a:xfrm>
              <a:prstGeom prst="rect">
                <a:avLst/>
              </a:prstGeom>
              <a:solidFill>
                <a:srgbClr val="68217A"/>
              </a:solid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17" name="Rectangle 11"/>
              <p:cNvSpPr>
                <a:spLocks noChangeArrowheads="1"/>
              </p:cNvSpPr>
              <p:nvPr/>
            </p:nvSpPr>
            <p:spPr bwMode="auto">
              <a:xfrm>
                <a:off x="-5394350" y="8121545"/>
                <a:ext cx="1912369" cy="159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18" name="Rectangle 17"/>
              <p:cNvSpPr>
                <a:spLocks noChangeArrowheads="1"/>
              </p:cNvSpPr>
              <p:nvPr/>
            </p:nvSpPr>
            <p:spPr bwMode="auto">
              <a:xfrm>
                <a:off x="-5490196" y="8043955"/>
                <a:ext cx="2104062" cy="7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19" name="Rectangle 15"/>
              <p:cNvSpPr>
                <a:spLocks noChangeArrowheads="1"/>
              </p:cNvSpPr>
              <p:nvPr/>
            </p:nvSpPr>
            <p:spPr bwMode="auto">
              <a:xfrm>
                <a:off x="-5202656" y="8331495"/>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20" name="Rectangle 17"/>
              <p:cNvSpPr>
                <a:spLocks noChangeArrowheads="1"/>
              </p:cNvSpPr>
              <p:nvPr/>
            </p:nvSpPr>
            <p:spPr bwMode="auto">
              <a:xfrm>
                <a:off x="-5202656" y="8765087"/>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21" name="Rectangle 22"/>
              <p:cNvSpPr>
                <a:spLocks noChangeArrowheads="1"/>
              </p:cNvSpPr>
              <p:nvPr/>
            </p:nvSpPr>
            <p:spPr bwMode="auto">
              <a:xfrm>
                <a:off x="-5202656" y="9194115"/>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22" name="Rectangle 23"/>
              <p:cNvSpPr>
                <a:spLocks noChangeArrowheads="1"/>
              </p:cNvSpPr>
              <p:nvPr/>
            </p:nvSpPr>
            <p:spPr bwMode="auto">
              <a:xfrm>
                <a:off x="-5394350" y="9714426"/>
                <a:ext cx="1912369" cy="2432679"/>
              </a:xfrm>
              <a:prstGeom prst="rect">
                <a:avLst/>
              </a:prstGeom>
              <a:solidFill>
                <a:srgbClr val="68217A"/>
              </a:solid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23" name="Rectangle 24"/>
              <p:cNvSpPr>
                <a:spLocks noChangeArrowheads="1"/>
              </p:cNvSpPr>
              <p:nvPr/>
            </p:nvSpPr>
            <p:spPr bwMode="auto">
              <a:xfrm>
                <a:off x="-5394350" y="9714426"/>
                <a:ext cx="1912369" cy="2432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24" name="Rectangle 26"/>
              <p:cNvSpPr>
                <a:spLocks noChangeArrowheads="1"/>
              </p:cNvSpPr>
              <p:nvPr/>
            </p:nvSpPr>
            <p:spPr bwMode="auto">
              <a:xfrm>
                <a:off x="-5490196" y="9673348"/>
                <a:ext cx="2104062" cy="7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25" name="Rectangle 29"/>
              <p:cNvSpPr>
                <a:spLocks noChangeArrowheads="1"/>
              </p:cNvSpPr>
              <p:nvPr/>
            </p:nvSpPr>
            <p:spPr bwMode="auto">
              <a:xfrm>
                <a:off x="-4778193" y="11658743"/>
                <a:ext cx="251027" cy="479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26" name="Rectangle 31"/>
              <p:cNvSpPr>
                <a:spLocks noChangeArrowheads="1"/>
              </p:cNvSpPr>
              <p:nvPr/>
            </p:nvSpPr>
            <p:spPr bwMode="auto">
              <a:xfrm>
                <a:off x="-5202656" y="9970017"/>
                <a:ext cx="1542675" cy="24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27" name="Rectangle 33"/>
              <p:cNvSpPr>
                <a:spLocks noChangeArrowheads="1"/>
              </p:cNvSpPr>
              <p:nvPr/>
            </p:nvSpPr>
            <p:spPr bwMode="auto">
              <a:xfrm>
                <a:off x="-5202656" y="10394480"/>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28" name="Rectangle 35"/>
              <p:cNvSpPr>
                <a:spLocks noChangeArrowheads="1"/>
              </p:cNvSpPr>
              <p:nvPr/>
            </p:nvSpPr>
            <p:spPr bwMode="auto">
              <a:xfrm>
                <a:off x="-5202656" y="10823508"/>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grpSp>
            <p:nvGrpSpPr>
              <p:cNvPr id="29" name="Group 28"/>
              <p:cNvGrpSpPr/>
              <p:nvPr/>
            </p:nvGrpSpPr>
            <p:grpSpPr>
              <a:xfrm>
                <a:off x="-5490196" y="8043955"/>
                <a:ext cx="2104062" cy="4094021"/>
                <a:chOff x="9578543" y="2628131"/>
                <a:chExt cx="2104062" cy="4094021"/>
              </a:xfrm>
              <a:solidFill>
                <a:srgbClr val="686868"/>
              </a:solidFill>
            </p:grpSpPr>
            <p:sp>
              <p:nvSpPr>
                <p:cNvPr id="37" name="Rectangle 12"/>
                <p:cNvSpPr>
                  <a:spLocks noChangeArrowheads="1"/>
                </p:cNvSpPr>
                <p:nvPr/>
              </p:nvSpPr>
              <p:spPr bwMode="auto">
                <a:xfrm>
                  <a:off x="9578543" y="2628131"/>
                  <a:ext cx="2104062" cy="77590"/>
                </a:xfrm>
                <a:prstGeom prst="rect">
                  <a:avLst/>
                </a:prstGeom>
                <a:solidFill>
                  <a:srgbClr val="9B4F96"/>
                </a:solid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38" name="Rectangle 14"/>
                <p:cNvSpPr>
                  <a:spLocks noChangeArrowheads="1"/>
                </p:cNvSpPr>
                <p:nvPr/>
              </p:nvSpPr>
              <p:spPr bwMode="auto">
                <a:xfrm>
                  <a:off x="9866083" y="2915671"/>
                  <a:ext cx="1542675" cy="251027"/>
                </a:xfrm>
                <a:prstGeom prst="rect">
                  <a:avLst/>
                </a:prstGeom>
                <a:grp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39" name="Rectangle 16"/>
                <p:cNvSpPr>
                  <a:spLocks noChangeArrowheads="1"/>
                </p:cNvSpPr>
                <p:nvPr/>
              </p:nvSpPr>
              <p:spPr bwMode="auto">
                <a:xfrm>
                  <a:off x="9866083" y="3349263"/>
                  <a:ext cx="1542675" cy="251027"/>
                </a:xfrm>
                <a:prstGeom prst="rect">
                  <a:avLst/>
                </a:prstGeom>
                <a:grp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40" name="Rectangle 21"/>
                <p:cNvSpPr>
                  <a:spLocks noChangeArrowheads="1"/>
                </p:cNvSpPr>
                <p:nvPr/>
              </p:nvSpPr>
              <p:spPr bwMode="auto">
                <a:xfrm>
                  <a:off x="9866083" y="3778291"/>
                  <a:ext cx="1542675" cy="251027"/>
                </a:xfrm>
                <a:prstGeom prst="rect">
                  <a:avLst/>
                </a:prstGeom>
                <a:grp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41" name="Rectangle 25"/>
                <p:cNvSpPr>
                  <a:spLocks noChangeArrowheads="1"/>
                </p:cNvSpPr>
                <p:nvPr/>
              </p:nvSpPr>
              <p:spPr bwMode="auto">
                <a:xfrm>
                  <a:off x="9578543" y="4257524"/>
                  <a:ext cx="2104062" cy="77590"/>
                </a:xfrm>
                <a:prstGeom prst="rect">
                  <a:avLst/>
                </a:prstGeom>
                <a:solidFill>
                  <a:srgbClr val="9B4F96"/>
                </a:solid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42" name="Rectangle 27"/>
                <p:cNvSpPr>
                  <a:spLocks noChangeArrowheads="1"/>
                </p:cNvSpPr>
                <p:nvPr/>
              </p:nvSpPr>
              <p:spPr bwMode="auto">
                <a:xfrm>
                  <a:off x="10728702" y="6242919"/>
                  <a:ext cx="246463" cy="479233"/>
                </a:xfrm>
                <a:prstGeom prst="rect">
                  <a:avLst/>
                </a:prstGeom>
                <a:grp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43" name="Rectangle 28"/>
                <p:cNvSpPr>
                  <a:spLocks noChangeArrowheads="1"/>
                </p:cNvSpPr>
                <p:nvPr/>
              </p:nvSpPr>
              <p:spPr bwMode="auto">
                <a:xfrm>
                  <a:off x="10290546" y="6242919"/>
                  <a:ext cx="251027" cy="479233"/>
                </a:xfrm>
                <a:prstGeom prst="rect">
                  <a:avLst/>
                </a:prstGeom>
                <a:grp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44" name="Rectangle 30"/>
                <p:cNvSpPr>
                  <a:spLocks noChangeArrowheads="1"/>
                </p:cNvSpPr>
                <p:nvPr/>
              </p:nvSpPr>
              <p:spPr bwMode="auto">
                <a:xfrm>
                  <a:off x="9866083" y="4554193"/>
                  <a:ext cx="1542675" cy="246463"/>
                </a:xfrm>
                <a:prstGeom prst="rect">
                  <a:avLst/>
                </a:prstGeom>
                <a:grp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45" name="Rectangle 32"/>
                <p:cNvSpPr>
                  <a:spLocks noChangeArrowheads="1"/>
                </p:cNvSpPr>
                <p:nvPr/>
              </p:nvSpPr>
              <p:spPr bwMode="auto">
                <a:xfrm>
                  <a:off x="9866083" y="4978656"/>
                  <a:ext cx="1542675" cy="251027"/>
                </a:xfrm>
                <a:prstGeom prst="rect">
                  <a:avLst/>
                </a:prstGeom>
                <a:grp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46" name="Rectangle 34"/>
                <p:cNvSpPr>
                  <a:spLocks noChangeArrowheads="1"/>
                </p:cNvSpPr>
                <p:nvPr/>
              </p:nvSpPr>
              <p:spPr bwMode="auto">
                <a:xfrm>
                  <a:off x="9866083" y="5407684"/>
                  <a:ext cx="1542675" cy="251027"/>
                </a:xfrm>
                <a:prstGeom prst="rect">
                  <a:avLst/>
                </a:prstGeom>
                <a:grp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47" name="Rectangle 36"/>
                <p:cNvSpPr>
                  <a:spLocks noChangeArrowheads="1"/>
                </p:cNvSpPr>
                <p:nvPr/>
              </p:nvSpPr>
              <p:spPr bwMode="auto">
                <a:xfrm>
                  <a:off x="9866083" y="5841276"/>
                  <a:ext cx="1542675" cy="251027"/>
                </a:xfrm>
                <a:prstGeom prst="rect">
                  <a:avLst/>
                </a:prstGeom>
                <a:grpFill/>
                <a:ln>
                  <a:noFill/>
                </a:ln>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grpSp>
          <p:sp>
            <p:nvSpPr>
              <p:cNvPr id="30" name="Rectangle 37"/>
              <p:cNvSpPr>
                <a:spLocks noChangeArrowheads="1"/>
              </p:cNvSpPr>
              <p:nvPr/>
            </p:nvSpPr>
            <p:spPr bwMode="auto">
              <a:xfrm>
                <a:off x="-5202656" y="11257100"/>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31" name="Rectangle 38"/>
              <p:cNvSpPr>
                <a:spLocks noChangeArrowheads="1"/>
              </p:cNvSpPr>
              <p:nvPr/>
            </p:nvSpPr>
            <p:spPr bwMode="auto">
              <a:xfrm>
                <a:off x="-5818813" y="11763718"/>
                <a:ext cx="104975" cy="3833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32" name="Oval 39"/>
              <p:cNvSpPr>
                <a:spLocks noChangeArrowheads="1"/>
              </p:cNvSpPr>
              <p:nvPr/>
            </p:nvSpPr>
            <p:spPr bwMode="auto">
              <a:xfrm>
                <a:off x="-6019635" y="11430537"/>
                <a:ext cx="502054" cy="50661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33" name="Oval 40"/>
              <p:cNvSpPr>
                <a:spLocks noChangeArrowheads="1"/>
              </p:cNvSpPr>
              <p:nvPr/>
            </p:nvSpPr>
            <p:spPr bwMode="auto">
              <a:xfrm>
                <a:off x="-5955737" y="11170382"/>
                <a:ext cx="369694" cy="369694"/>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34" name="Rectangle 41"/>
              <p:cNvSpPr>
                <a:spLocks noChangeArrowheads="1"/>
              </p:cNvSpPr>
              <p:nvPr/>
            </p:nvSpPr>
            <p:spPr bwMode="auto">
              <a:xfrm>
                <a:off x="-6434970" y="11763718"/>
                <a:ext cx="100411" cy="3833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35" name="Oval 42"/>
              <p:cNvSpPr>
                <a:spLocks noChangeArrowheads="1"/>
              </p:cNvSpPr>
              <p:nvPr/>
            </p:nvSpPr>
            <p:spPr bwMode="auto">
              <a:xfrm>
                <a:off x="-6640356" y="11430537"/>
                <a:ext cx="502054" cy="50661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sp>
            <p:nvSpPr>
              <p:cNvPr id="36" name="Oval 43"/>
              <p:cNvSpPr>
                <a:spLocks noChangeArrowheads="1"/>
              </p:cNvSpPr>
              <p:nvPr/>
            </p:nvSpPr>
            <p:spPr bwMode="auto">
              <a:xfrm>
                <a:off x="-6576458" y="11170382"/>
                <a:ext cx="369694" cy="369694"/>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294" tIns="62148" rIns="124294" bIns="62148" numCol="1" anchor="t" anchorCtr="0" compatLnSpc="1">
                <a:prstTxWarp prst="textNoShape">
                  <a:avLst/>
                </a:prstTxWarp>
              </a:bodyPr>
              <a:lstStyle/>
              <a:p>
                <a:pPr defTabSz="932323">
                  <a:defRPr/>
                </a:pPr>
                <a:endParaRPr lang="en-US" sz="2448" kern="0" dirty="0">
                  <a:gradFill>
                    <a:gsLst>
                      <a:gs pos="26000">
                        <a:srgbClr val="F8F8F8"/>
                      </a:gs>
                      <a:gs pos="64000">
                        <a:srgbClr val="F8F8F8"/>
                      </a:gs>
                    </a:gsLst>
                    <a:lin ang="0" scaled="1"/>
                  </a:gradFill>
                  <a:latin typeface="Segoe UI"/>
                </a:endParaRPr>
              </a:p>
            </p:txBody>
          </p:sp>
        </p:grpSp>
        <p:grpSp>
          <p:nvGrpSpPr>
            <p:cNvPr id="10" name="Group 9"/>
            <p:cNvGrpSpPr/>
            <p:nvPr/>
          </p:nvGrpSpPr>
          <p:grpSpPr>
            <a:xfrm>
              <a:off x="3566386" y="2219175"/>
              <a:ext cx="508958" cy="508957"/>
              <a:chOff x="5901709" y="2177620"/>
              <a:chExt cx="784122" cy="784121"/>
            </a:xfrm>
          </p:grpSpPr>
          <p:sp>
            <p:nvSpPr>
              <p:cNvPr id="11" name="Oval 63"/>
              <p:cNvSpPr>
                <a:spLocks noChangeArrowheads="1"/>
              </p:cNvSpPr>
              <p:nvPr/>
            </p:nvSpPr>
            <p:spPr bwMode="auto">
              <a:xfrm>
                <a:off x="5901709" y="2177620"/>
                <a:ext cx="784122" cy="78412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12" name="Freeform 75"/>
              <p:cNvSpPr>
                <a:spLocks/>
              </p:cNvSpPr>
              <p:nvPr/>
            </p:nvSpPr>
            <p:spPr bwMode="auto">
              <a:xfrm>
                <a:off x="6011259" y="2412729"/>
                <a:ext cx="565023" cy="31390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grpSp>
      </p:grpSp>
      <p:sp>
        <p:nvSpPr>
          <p:cNvPr id="48" name="TextBox 47"/>
          <p:cNvSpPr txBox="1"/>
          <p:nvPr/>
        </p:nvSpPr>
        <p:spPr>
          <a:xfrm>
            <a:off x="1037372" y="2498635"/>
            <a:ext cx="3961665" cy="683222"/>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2800" dirty="0">
                <a:solidFill>
                  <a:srgbClr val="505050"/>
                </a:solidFill>
                <a:latin typeface="Segoe UI Light" panose="020B0502040204020203" pitchFamily="34" charset="0"/>
                <a:cs typeface="Segoe UI Light" panose="020B0502040204020203" pitchFamily="34" charset="0"/>
              </a:rPr>
              <a:t>whether it’s </a:t>
            </a:r>
            <a:r>
              <a:rPr lang="en-US" sz="2800" dirty="0">
                <a:solidFill>
                  <a:srgbClr val="0078D7"/>
                </a:solidFill>
                <a:latin typeface="Segoe UI Light" panose="020B0502040204020203" pitchFamily="34" charset="0"/>
                <a:cs typeface="Segoe UI Light" panose="020B0502040204020203" pitchFamily="34" charset="0"/>
              </a:rPr>
              <a:t>your cloud</a:t>
            </a:r>
          </a:p>
        </p:txBody>
      </p:sp>
      <p:sp>
        <p:nvSpPr>
          <p:cNvPr id="49" name="TextBox 48"/>
          <p:cNvSpPr txBox="1"/>
          <p:nvPr/>
        </p:nvSpPr>
        <p:spPr>
          <a:xfrm>
            <a:off x="1324508" y="5239977"/>
            <a:ext cx="3387393" cy="960220"/>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2400" dirty="0">
                <a:solidFill>
                  <a:srgbClr val="505050"/>
                </a:solidFill>
                <a:latin typeface="Segoe UI"/>
              </a:rPr>
              <a:t>Microsoft Azure Stack Hub</a:t>
            </a:r>
          </a:p>
        </p:txBody>
      </p:sp>
      <p:sp>
        <p:nvSpPr>
          <p:cNvPr id="90" name="TextBox 89"/>
          <p:cNvSpPr txBox="1"/>
          <p:nvPr/>
        </p:nvSpPr>
        <p:spPr>
          <a:xfrm>
            <a:off x="7900259" y="2475835"/>
            <a:ext cx="1499997" cy="683222"/>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2800" dirty="0">
                <a:solidFill>
                  <a:srgbClr val="505050"/>
                </a:solidFill>
                <a:latin typeface="Segoe UI Light" panose="020B0502040204020203" pitchFamily="34" charset="0"/>
                <a:cs typeface="Segoe UI Light" panose="020B0502040204020203" pitchFamily="34" charset="0"/>
              </a:rPr>
              <a:t>or </a:t>
            </a:r>
            <a:r>
              <a:rPr lang="en-US" sz="2800" dirty="0">
                <a:solidFill>
                  <a:srgbClr val="0078D7"/>
                </a:solidFill>
                <a:latin typeface="Segoe UI Light" panose="020B0502040204020203" pitchFamily="34" charset="0"/>
                <a:cs typeface="Segoe UI Light" panose="020B0502040204020203" pitchFamily="34" charset="0"/>
              </a:rPr>
              <a:t>ours</a:t>
            </a:r>
          </a:p>
        </p:txBody>
      </p:sp>
      <p:sp>
        <p:nvSpPr>
          <p:cNvPr id="50" name="TextBox 49"/>
          <p:cNvSpPr txBox="1"/>
          <p:nvPr/>
        </p:nvSpPr>
        <p:spPr>
          <a:xfrm>
            <a:off x="7366335" y="5239977"/>
            <a:ext cx="2567844" cy="627822"/>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2400" dirty="0">
                <a:solidFill>
                  <a:srgbClr val="505050"/>
                </a:solidFill>
                <a:latin typeface="Segoe UI"/>
              </a:rPr>
              <a:t>Microsoft Azure</a:t>
            </a:r>
          </a:p>
        </p:txBody>
      </p:sp>
      <p:grpSp>
        <p:nvGrpSpPr>
          <p:cNvPr id="4" name="Group 3">
            <a:extLst>
              <a:ext uri="{FF2B5EF4-FFF2-40B4-BE49-F238E27FC236}">
                <a16:creationId xmlns:a16="http://schemas.microsoft.com/office/drawing/2014/main" id="{27C380A9-B2DF-4609-B1C0-40B68265A131}"/>
              </a:ext>
            </a:extLst>
          </p:cNvPr>
          <p:cNvGrpSpPr/>
          <p:nvPr/>
        </p:nvGrpSpPr>
        <p:grpSpPr>
          <a:xfrm>
            <a:off x="6657209" y="2796790"/>
            <a:ext cx="3986096" cy="2376872"/>
            <a:chOff x="6657209" y="2883896"/>
            <a:chExt cx="3986096" cy="2376872"/>
          </a:xfrm>
        </p:grpSpPr>
        <p:sp>
          <p:nvSpPr>
            <p:cNvPr id="63" name="Freeform 154">
              <a:extLst>
                <a:ext uri="{FF2B5EF4-FFF2-40B4-BE49-F238E27FC236}">
                  <a16:creationId xmlns:a16="http://schemas.microsoft.com/office/drawing/2014/main" id="{B5680BFB-F73D-4CBD-825E-C1EDA411DCAA}"/>
                </a:ext>
              </a:extLst>
            </p:cNvPr>
            <p:cNvSpPr>
              <a:spLocks noChangeAspect="1"/>
            </p:cNvSpPr>
            <p:nvPr/>
          </p:nvSpPr>
          <p:spPr bwMode="auto">
            <a:xfrm>
              <a:off x="6751637" y="3272332"/>
              <a:ext cx="3582874" cy="1988436"/>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3" cstate="screen">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64" name="Oval 63">
              <a:extLst>
                <a:ext uri="{FF2B5EF4-FFF2-40B4-BE49-F238E27FC236}">
                  <a16:creationId xmlns:a16="http://schemas.microsoft.com/office/drawing/2014/main" id="{EC362ADD-EFBF-440A-9EE7-DAD56475DF6D}"/>
                </a:ext>
              </a:extLst>
            </p:cNvPr>
            <p:cNvSpPr/>
            <p:nvPr/>
          </p:nvSpPr>
          <p:spPr bwMode="auto">
            <a:xfrm flipV="1">
              <a:off x="7948589" y="2940015"/>
              <a:ext cx="1697446" cy="1697446"/>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65" name="Oval 64">
              <a:extLst>
                <a:ext uri="{FF2B5EF4-FFF2-40B4-BE49-F238E27FC236}">
                  <a16:creationId xmlns:a16="http://schemas.microsoft.com/office/drawing/2014/main" id="{D6311162-4003-45EF-AF4A-91674A6891BD}"/>
                </a:ext>
              </a:extLst>
            </p:cNvPr>
            <p:cNvSpPr/>
            <p:nvPr/>
          </p:nvSpPr>
          <p:spPr bwMode="auto">
            <a:xfrm rot="6300000">
              <a:off x="6657209" y="4332394"/>
              <a:ext cx="824473" cy="824473"/>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66" name="Oval 65">
              <a:extLst>
                <a:ext uri="{FF2B5EF4-FFF2-40B4-BE49-F238E27FC236}">
                  <a16:creationId xmlns:a16="http://schemas.microsoft.com/office/drawing/2014/main" id="{1A883D54-E957-4EFC-95AF-CC38335C682C}"/>
                </a:ext>
              </a:extLst>
            </p:cNvPr>
            <p:cNvSpPr/>
            <p:nvPr/>
          </p:nvSpPr>
          <p:spPr bwMode="auto">
            <a:xfrm rot="7200000">
              <a:off x="6698918" y="2883896"/>
              <a:ext cx="1756918" cy="1756918"/>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67" name="Oval 66">
              <a:extLst>
                <a:ext uri="{FF2B5EF4-FFF2-40B4-BE49-F238E27FC236}">
                  <a16:creationId xmlns:a16="http://schemas.microsoft.com/office/drawing/2014/main" id="{810AD4C8-C858-4F98-B02C-2A169CEE70CC}"/>
                </a:ext>
              </a:extLst>
            </p:cNvPr>
            <p:cNvSpPr/>
            <p:nvPr/>
          </p:nvSpPr>
          <p:spPr bwMode="auto">
            <a:xfrm rot="16200000" flipH="1">
              <a:off x="9138828" y="3732133"/>
              <a:ext cx="1504477" cy="1504477"/>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grpSp>
    </p:spTree>
    <p:extLst>
      <p:ext uri="{BB962C8B-B14F-4D97-AF65-F5344CB8AC3E}">
        <p14:creationId xmlns:p14="http://schemas.microsoft.com/office/powerpoint/2010/main" val="17889626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8"/>
            <a:ext cx="9219356" cy="2622128"/>
          </a:xfrm>
        </p:spPr>
        <p:txBody>
          <a:bodyPr/>
          <a:lstStyle/>
          <a:p>
            <a:r>
              <a:rPr lang="en-US" sz="7200" dirty="0">
                <a:solidFill>
                  <a:schemeClr val="tx1"/>
                </a:solidFill>
              </a:rPr>
              <a:t>DevOps + Azure Stack Hub:</a:t>
            </a:r>
            <a:br>
              <a:rPr lang="en-US" dirty="0">
                <a:solidFill>
                  <a:schemeClr val="tx1"/>
                </a:solidFill>
              </a:rPr>
            </a:br>
            <a:r>
              <a:rPr lang="en-US" sz="6000" spc="0" dirty="0">
                <a:solidFill>
                  <a:schemeClr val="tx1"/>
                </a:solidFill>
              </a:rPr>
              <a:t>Adopting DevOps Through Cloud Transformation</a:t>
            </a:r>
            <a:endParaRPr lang="en-US" sz="5200" spc="0" dirty="0">
              <a:solidFill>
                <a:schemeClr val="tx1"/>
              </a:solidFill>
            </a:endParaRPr>
          </a:p>
        </p:txBody>
      </p:sp>
    </p:spTree>
    <p:extLst>
      <p:ext uri="{BB962C8B-B14F-4D97-AF65-F5344CB8AC3E}">
        <p14:creationId xmlns:p14="http://schemas.microsoft.com/office/powerpoint/2010/main" val="4121868344"/>
      </p:ext>
    </p:extLst>
  </p:cSld>
  <p:clrMapOvr>
    <a:overrideClrMapping bg1="dk1" tx1="lt1" bg2="dk2" tx2="lt2" accent1="accent1" accent2="accent2" accent3="accent3" accent4="accent4" accent5="accent5" accent6="accent6" hlink="hlink" folHlink="folHlink"/>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Traditional on-premises workflow</a:t>
            </a:r>
          </a:p>
        </p:txBody>
      </p:sp>
      <p:sp>
        <p:nvSpPr>
          <p:cNvPr id="4" name="Rectangle 3"/>
          <p:cNvSpPr/>
          <p:nvPr/>
        </p:nvSpPr>
        <p:spPr bwMode="auto">
          <a:xfrm>
            <a:off x="291406" y="2214177"/>
            <a:ext cx="990459" cy="761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5" name="Rectangle 4"/>
          <p:cNvSpPr/>
          <p:nvPr/>
        </p:nvSpPr>
        <p:spPr bwMode="auto">
          <a:xfrm>
            <a:off x="519974" y="1909419"/>
            <a:ext cx="609513" cy="3809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6" name="Rectangle 5"/>
          <p:cNvSpPr/>
          <p:nvPr/>
        </p:nvSpPr>
        <p:spPr bwMode="auto">
          <a:xfrm>
            <a:off x="824731" y="1680852"/>
            <a:ext cx="76190" cy="228568"/>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7" name="Rectangle 6"/>
          <p:cNvSpPr/>
          <p:nvPr/>
        </p:nvSpPr>
        <p:spPr bwMode="auto">
          <a:xfrm>
            <a:off x="965997" y="1680852"/>
            <a:ext cx="76190" cy="228568"/>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8" name="Rectangle 7"/>
          <p:cNvSpPr/>
          <p:nvPr/>
        </p:nvSpPr>
        <p:spPr bwMode="auto">
          <a:xfrm>
            <a:off x="596162" y="1985608"/>
            <a:ext cx="114284" cy="114284"/>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9" name="Rectangle 8"/>
          <p:cNvSpPr/>
          <p:nvPr/>
        </p:nvSpPr>
        <p:spPr bwMode="auto">
          <a:xfrm>
            <a:off x="748540" y="1985608"/>
            <a:ext cx="114284" cy="114284"/>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10" name="Rectangle 9"/>
          <p:cNvSpPr/>
          <p:nvPr/>
        </p:nvSpPr>
        <p:spPr bwMode="auto">
          <a:xfrm>
            <a:off x="900920" y="1985608"/>
            <a:ext cx="114284" cy="114284"/>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 name="Group 1"/>
          <p:cNvGrpSpPr/>
          <p:nvPr/>
        </p:nvGrpSpPr>
        <p:grpSpPr>
          <a:xfrm>
            <a:off x="187610" y="3011734"/>
            <a:ext cx="1142838" cy="870836"/>
            <a:chOff x="186755" y="3011662"/>
            <a:chExt cx="1143000" cy="870959"/>
          </a:xfrm>
        </p:grpSpPr>
        <p:sp>
          <p:nvSpPr>
            <p:cNvPr id="17" name="Freeform 5"/>
            <p:cNvSpPr>
              <a:spLocks noEditPoints="1"/>
            </p:cNvSpPr>
            <p:nvPr/>
          </p:nvSpPr>
          <p:spPr bwMode="auto">
            <a:xfrm>
              <a:off x="736468" y="3011662"/>
              <a:ext cx="452569" cy="5008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defTabSz="896295">
                <a:defRPr/>
              </a:pPr>
              <a:endParaRPr lang="en-US" sz="1730">
                <a:solidFill>
                  <a:srgbClr val="FFFFFF"/>
                </a:solidFill>
                <a:latin typeface="Segoe UI"/>
              </a:endParaRPr>
            </a:p>
          </p:txBody>
        </p:sp>
        <p:sp>
          <p:nvSpPr>
            <p:cNvPr id="18" name="Freeform 5"/>
            <p:cNvSpPr>
              <a:spLocks noEditPoints="1"/>
            </p:cNvSpPr>
            <p:nvPr/>
          </p:nvSpPr>
          <p:spPr bwMode="auto">
            <a:xfrm>
              <a:off x="228733" y="3016482"/>
              <a:ext cx="452569" cy="5008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defTabSz="896295">
                <a:defRPr/>
              </a:pPr>
              <a:endParaRPr lang="en-US" sz="1730">
                <a:solidFill>
                  <a:srgbClr val="FFFFFF"/>
                </a:solidFill>
                <a:latin typeface="Segoe UI"/>
              </a:endParaRPr>
            </a:p>
          </p:txBody>
        </p:sp>
        <p:sp>
          <p:nvSpPr>
            <p:cNvPr id="19" name="TextBox 18"/>
            <p:cNvSpPr txBox="1"/>
            <p:nvPr/>
          </p:nvSpPr>
          <p:spPr>
            <a:xfrm>
              <a:off x="186755" y="3421062"/>
              <a:ext cx="1143000" cy="461559"/>
            </a:xfrm>
            <a:prstGeom prst="rect">
              <a:avLst/>
            </a:prstGeom>
            <a:noFill/>
          </p:spPr>
          <p:txBody>
            <a:bodyPr wrap="square" lIns="182854" tIns="146283" rIns="182854" bIns="146283" rtlCol="0">
              <a:spAutoFit/>
            </a:bodyPr>
            <a:lstStyle/>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Developers</a:t>
              </a:r>
            </a:p>
          </p:txBody>
        </p:sp>
      </p:grpSp>
      <p:grpSp>
        <p:nvGrpSpPr>
          <p:cNvPr id="47" name="Group 46"/>
          <p:cNvGrpSpPr/>
          <p:nvPr/>
        </p:nvGrpSpPr>
        <p:grpSpPr>
          <a:xfrm>
            <a:off x="1265941" y="2861289"/>
            <a:ext cx="2791371" cy="1042114"/>
            <a:chOff x="1265237" y="2861200"/>
            <a:chExt cx="2791767" cy="1042262"/>
          </a:xfrm>
        </p:grpSpPr>
        <p:cxnSp>
          <p:nvCxnSpPr>
            <p:cNvPr id="16" name="Straight Arrow Connector 15"/>
            <p:cNvCxnSpPr/>
            <p:nvPr/>
          </p:nvCxnSpPr>
          <p:spPr>
            <a:xfrm>
              <a:off x="1265237" y="3192462"/>
              <a:ext cx="4572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1798637" y="3116262"/>
              <a:ext cx="457200" cy="396266"/>
            </a:xfrm>
            <a:prstGeom prst="rect">
              <a:avLst/>
            </a:prstGeom>
            <a:solidFill>
              <a:schemeClr val="bg2">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cxnSp>
          <p:nvCxnSpPr>
            <p:cNvPr id="21" name="Straight Connector 20"/>
            <p:cNvCxnSpPr/>
            <p:nvPr/>
          </p:nvCxnSpPr>
          <p:spPr>
            <a:xfrm>
              <a:off x="1874837" y="3192462"/>
              <a:ext cx="304800" cy="0"/>
            </a:xfrm>
            <a:prstGeom prst="line">
              <a:avLst/>
            </a:prstGeom>
            <a:ln>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874837" y="3268662"/>
              <a:ext cx="304800" cy="0"/>
            </a:xfrm>
            <a:prstGeom prst="line">
              <a:avLst/>
            </a:prstGeom>
            <a:ln>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874837" y="3344862"/>
              <a:ext cx="304800" cy="0"/>
            </a:xfrm>
            <a:prstGeom prst="line">
              <a:avLst/>
            </a:prstGeom>
            <a:ln>
              <a:solidFill>
                <a:srgbClr val="D63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874837" y="3344862"/>
              <a:ext cx="304800" cy="0"/>
            </a:xfrm>
            <a:prstGeom prst="line">
              <a:avLst/>
            </a:prstGeom>
            <a:ln>
              <a:solidFill>
                <a:srgbClr val="D63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874837" y="3421062"/>
              <a:ext cx="304800" cy="0"/>
            </a:xfrm>
            <a:prstGeom prst="line">
              <a:avLst/>
            </a:prstGeom>
            <a:ln>
              <a:solidFill>
                <a:srgbClr val="D63F2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570037" y="3431863"/>
              <a:ext cx="1143000" cy="461559"/>
            </a:xfrm>
            <a:prstGeom prst="rect">
              <a:avLst/>
            </a:prstGeom>
            <a:noFill/>
          </p:spPr>
          <p:txBody>
            <a:bodyPr wrap="square" lIns="182854" tIns="146283" rIns="182854" bIns="146283" rtlCol="0">
              <a:spAutoFit/>
            </a:bodyPr>
            <a:lstStyle/>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Commit</a:t>
              </a:r>
            </a:p>
          </p:txBody>
        </p:sp>
        <p:cxnSp>
          <p:nvCxnSpPr>
            <p:cNvPr id="27" name="Straight Arrow Connector 26"/>
            <p:cNvCxnSpPr/>
            <p:nvPr/>
          </p:nvCxnSpPr>
          <p:spPr>
            <a:xfrm>
              <a:off x="2426241" y="3186175"/>
              <a:ext cx="477296" cy="62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3067393" y="2861200"/>
              <a:ext cx="800100" cy="649950"/>
              <a:chOff x="3208337" y="2618712"/>
              <a:chExt cx="990601" cy="842700"/>
            </a:xfrm>
          </p:grpSpPr>
          <p:sp>
            <p:nvSpPr>
              <p:cNvPr id="29" name="Oval 28"/>
              <p:cNvSpPr/>
              <p:nvPr/>
            </p:nvSpPr>
            <p:spPr bwMode="auto">
              <a:xfrm>
                <a:off x="3208337" y="3228312"/>
                <a:ext cx="990600" cy="233100"/>
              </a:xfrm>
              <a:prstGeom prst="ellipse">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30" name="Rectangle 29"/>
              <p:cNvSpPr/>
              <p:nvPr/>
            </p:nvSpPr>
            <p:spPr bwMode="auto">
              <a:xfrm>
                <a:off x="3208338" y="2747212"/>
                <a:ext cx="990600" cy="5857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31" name="Oval 30"/>
              <p:cNvSpPr/>
              <p:nvPr/>
            </p:nvSpPr>
            <p:spPr bwMode="auto">
              <a:xfrm>
                <a:off x="3208337" y="2618712"/>
                <a:ext cx="990600" cy="257000"/>
              </a:xfrm>
              <a:prstGeom prst="ellipse">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sp>
          <p:nvSpPr>
            <p:cNvPr id="32" name="TextBox 31"/>
            <p:cNvSpPr txBox="1"/>
            <p:nvPr/>
          </p:nvSpPr>
          <p:spPr>
            <a:xfrm>
              <a:off x="2914004" y="3441903"/>
              <a:ext cx="1143000" cy="461559"/>
            </a:xfrm>
            <a:prstGeom prst="rect">
              <a:avLst/>
            </a:prstGeom>
            <a:noFill/>
          </p:spPr>
          <p:txBody>
            <a:bodyPr wrap="square" lIns="182854" tIns="146283" rIns="182854" bIns="146283" rtlCol="0">
              <a:spAutoFit/>
            </a:bodyPr>
            <a:lstStyle/>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Repository</a:t>
              </a:r>
            </a:p>
          </p:txBody>
        </p:sp>
      </p:grpSp>
      <p:grpSp>
        <p:nvGrpSpPr>
          <p:cNvPr id="38" name="Group 37"/>
          <p:cNvGrpSpPr/>
          <p:nvPr/>
        </p:nvGrpSpPr>
        <p:grpSpPr>
          <a:xfrm>
            <a:off x="306744" y="5701216"/>
            <a:ext cx="490079" cy="913097"/>
            <a:chOff x="305904" y="5701530"/>
            <a:chExt cx="490149" cy="913226"/>
          </a:xfrm>
        </p:grpSpPr>
        <p:sp>
          <p:nvSpPr>
            <p:cNvPr id="35" name="Freeform 5"/>
            <p:cNvSpPr>
              <a:spLocks noEditPoints="1"/>
            </p:cNvSpPr>
            <p:nvPr/>
          </p:nvSpPr>
          <p:spPr bwMode="auto">
            <a:xfrm>
              <a:off x="333296" y="5701530"/>
              <a:ext cx="452569" cy="5008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rgbClr val="0078D7"/>
            </a:solidFill>
            <a:ln>
              <a:noFill/>
            </a:ln>
          </p:spPr>
          <p:txBody>
            <a:bodyPr vert="horz" wrap="square" lIns="87867" tIns="43934" rIns="87867" bIns="43934" numCol="1" anchor="t" anchorCtr="0" compatLnSpc="1">
              <a:prstTxWarp prst="textNoShape">
                <a:avLst/>
              </a:prstTxWarp>
            </a:bodyPr>
            <a:lstStyle/>
            <a:p>
              <a:pPr defTabSz="896295">
                <a:defRPr/>
              </a:pPr>
              <a:endParaRPr lang="en-US" sz="1730">
                <a:solidFill>
                  <a:srgbClr val="FFFFFF"/>
                </a:solidFill>
                <a:latin typeface="Segoe UI"/>
              </a:endParaRPr>
            </a:p>
          </p:txBody>
        </p:sp>
        <p:sp>
          <p:nvSpPr>
            <p:cNvPr id="51" name="TextBox 50"/>
            <p:cNvSpPr txBox="1"/>
            <p:nvPr/>
          </p:nvSpPr>
          <p:spPr>
            <a:xfrm>
              <a:off x="305904" y="6153197"/>
              <a:ext cx="490149" cy="461559"/>
            </a:xfrm>
            <a:prstGeom prst="rect">
              <a:avLst/>
            </a:prstGeom>
            <a:noFill/>
          </p:spPr>
          <p:txBody>
            <a:bodyPr wrap="square" lIns="182854" tIns="146283" rIns="182854" bIns="146283" rtlCol="0">
              <a:spAutoFit/>
            </a:bodyPr>
            <a:lstStyle/>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IT</a:t>
              </a:r>
            </a:p>
          </p:txBody>
        </p:sp>
      </p:grpSp>
      <p:grpSp>
        <p:nvGrpSpPr>
          <p:cNvPr id="48" name="Group 47"/>
          <p:cNvGrpSpPr/>
          <p:nvPr/>
        </p:nvGrpSpPr>
        <p:grpSpPr>
          <a:xfrm>
            <a:off x="2308362" y="5008215"/>
            <a:ext cx="1983362" cy="1575486"/>
            <a:chOff x="2307806" y="5008431"/>
            <a:chExt cx="1983643" cy="1575710"/>
          </a:xfrm>
        </p:grpSpPr>
        <p:sp>
          <p:nvSpPr>
            <p:cNvPr id="105" name="1"/>
            <p:cNvSpPr/>
            <p:nvPr/>
          </p:nvSpPr>
          <p:spPr>
            <a:xfrm>
              <a:off x="3009317" y="5008431"/>
              <a:ext cx="1282132" cy="913626"/>
            </a:xfrm>
            <a:prstGeom prst="rect">
              <a:avLst/>
            </a:prstGeom>
            <a:solidFill>
              <a:srgbClr val="3D3D3D"/>
            </a:solidFill>
            <a:ln>
              <a:noFill/>
            </a:ln>
            <a:scene3d>
              <a:camera prst="isometricTopUp"/>
              <a:lightRig rig="balanced" dir="t"/>
            </a:scene3d>
            <a:sp3d extrusionH="25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681"/>
              <a:r>
                <a:rPr lang="en-US" sz="1500" b="1" dirty="0">
                  <a:solidFill>
                    <a:srgbClr val="FFFFFF"/>
                  </a:solidFill>
                  <a:latin typeface="Segoe UI" panose="020B0502040204020203" pitchFamily="34" charset="0"/>
                  <a:cs typeface="Segoe UI" panose="020B0502040204020203" pitchFamily="34" charset="0"/>
                </a:rPr>
                <a:t>Platform #1</a:t>
              </a:r>
            </a:p>
          </p:txBody>
        </p:sp>
        <p:sp>
          <p:nvSpPr>
            <p:cNvPr id="50" name="Freeform 5"/>
            <p:cNvSpPr>
              <a:spLocks noEditPoints="1"/>
            </p:cNvSpPr>
            <p:nvPr/>
          </p:nvSpPr>
          <p:spPr bwMode="auto">
            <a:xfrm>
              <a:off x="2335979" y="5664847"/>
              <a:ext cx="452569" cy="5008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rgbClr val="0078D7"/>
            </a:solidFill>
            <a:ln>
              <a:noFill/>
            </a:ln>
          </p:spPr>
          <p:txBody>
            <a:bodyPr vert="horz" wrap="square" lIns="87867" tIns="43934" rIns="87867" bIns="43934" numCol="1" anchor="t" anchorCtr="0" compatLnSpc="1">
              <a:prstTxWarp prst="textNoShape">
                <a:avLst/>
              </a:prstTxWarp>
            </a:bodyPr>
            <a:lstStyle/>
            <a:p>
              <a:pPr defTabSz="896295">
                <a:defRPr/>
              </a:pPr>
              <a:endParaRPr lang="en-US" sz="1730">
                <a:solidFill>
                  <a:srgbClr val="FFFFFF"/>
                </a:solidFill>
                <a:latin typeface="Segoe UI"/>
              </a:endParaRPr>
            </a:p>
          </p:txBody>
        </p:sp>
        <p:sp>
          <p:nvSpPr>
            <p:cNvPr id="53" name="TextBox 52"/>
            <p:cNvSpPr txBox="1"/>
            <p:nvPr/>
          </p:nvSpPr>
          <p:spPr>
            <a:xfrm>
              <a:off x="2307806" y="6122582"/>
              <a:ext cx="1143001" cy="461559"/>
            </a:xfrm>
            <a:prstGeom prst="rect">
              <a:avLst/>
            </a:prstGeom>
            <a:noFill/>
          </p:spPr>
          <p:txBody>
            <a:bodyPr wrap="square" lIns="182854" tIns="146283" rIns="182854" bIns="146283" rtlCol="0">
              <a:spAutoFit/>
            </a:bodyPr>
            <a:lstStyle/>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IT</a:t>
              </a:r>
            </a:p>
          </p:txBody>
        </p:sp>
      </p:grpSp>
      <p:grpSp>
        <p:nvGrpSpPr>
          <p:cNvPr id="46" name="Group 45"/>
          <p:cNvGrpSpPr/>
          <p:nvPr/>
        </p:nvGrpSpPr>
        <p:grpSpPr>
          <a:xfrm>
            <a:off x="334132" y="3890929"/>
            <a:ext cx="1579571" cy="1675170"/>
            <a:chOff x="333296" y="3890984"/>
            <a:chExt cx="1579796" cy="1675407"/>
          </a:xfrm>
        </p:grpSpPr>
        <p:grpSp>
          <p:nvGrpSpPr>
            <p:cNvPr id="11" name="Group 10"/>
            <p:cNvGrpSpPr/>
            <p:nvPr/>
          </p:nvGrpSpPr>
          <p:grpSpPr>
            <a:xfrm>
              <a:off x="333296" y="4566185"/>
              <a:ext cx="582613" cy="347880"/>
              <a:chOff x="2959217" y="2615368"/>
              <a:chExt cx="582613" cy="347880"/>
            </a:xfrm>
            <a:solidFill>
              <a:srgbClr val="FF8C00"/>
            </a:solidFill>
          </p:grpSpPr>
          <p:sp>
            <p:nvSpPr>
              <p:cNvPr id="12" name="Flowchart: Alternate Process 11"/>
              <p:cNvSpPr/>
              <p:nvPr/>
            </p:nvSpPr>
            <p:spPr bwMode="auto">
              <a:xfrm>
                <a:off x="2959217" y="2615368"/>
                <a:ext cx="582613" cy="347880"/>
              </a:xfrm>
              <a:prstGeom prst="flowChartAlternateProcess">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13" name="Flowchart: Process 12"/>
              <p:cNvSpPr/>
              <p:nvPr/>
            </p:nvSpPr>
            <p:spPr bwMode="auto">
              <a:xfrm>
                <a:off x="3079074" y="2675008"/>
                <a:ext cx="342900" cy="228600"/>
              </a:xfrm>
              <a:prstGeom prst="flowChartProcess">
                <a:avLst/>
              </a:prstGeom>
              <a:grpFill/>
              <a:ln>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r>
                  <a:rPr lang="en-US" sz="600" dirty="0">
                    <a:solidFill>
                      <a:srgbClr val="505050"/>
                    </a:solidFill>
                    <a:latin typeface="Segoe UI"/>
                  </a:rPr>
                  <a:t>Work Order</a:t>
                </a:r>
              </a:p>
            </p:txBody>
          </p:sp>
          <p:sp>
            <p:nvSpPr>
              <p:cNvPr id="14" name="Rounded Rectangle 13"/>
              <p:cNvSpPr/>
              <p:nvPr/>
            </p:nvSpPr>
            <p:spPr bwMode="auto">
              <a:xfrm>
                <a:off x="3421974" y="2675008"/>
                <a:ext cx="49212" cy="228600"/>
              </a:xfrm>
              <a:prstGeom prst="roundRect">
                <a:avLst/>
              </a:prstGeom>
              <a:grpFill/>
              <a:ln>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15" name="Rounded Rectangle 14"/>
              <p:cNvSpPr/>
              <p:nvPr/>
            </p:nvSpPr>
            <p:spPr bwMode="auto">
              <a:xfrm>
                <a:off x="3029862" y="2675008"/>
                <a:ext cx="49211" cy="228600"/>
              </a:xfrm>
              <a:prstGeom prst="roundRect">
                <a:avLst/>
              </a:prstGeom>
              <a:grpFill/>
              <a:ln>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cxnSp>
          <p:nvCxnSpPr>
            <p:cNvPr id="33" name="Straight Arrow Connector 32"/>
            <p:cNvCxnSpPr/>
            <p:nvPr/>
          </p:nvCxnSpPr>
          <p:spPr>
            <a:xfrm flipH="1">
              <a:off x="624602" y="3890984"/>
              <a:ext cx="1" cy="5632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60387" y="5021262"/>
              <a:ext cx="0" cy="4572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88974" y="4861782"/>
              <a:ext cx="1324118" cy="704609"/>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199" dirty="0">
                  <a:gradFill>
                    <a:gsLst>
                      <a:gs pos="2917">
                        <a:srgbClr val="505050"/>
                      </a:gs>
                      <a:gs pos="30000">
                        <a:srgbClr val="505050"/>
                      </a:gs>
                    </a:gsLst>
                    <a:lin ang="5400000" scaled="0"/>
                  </a:gradFill>
                  <a:latin typeface="Segoe UI"/>
                </a:rPr>
                <a:t>Infrastructure</a:t>
              </a:r>
            </a:p>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requirements</a:t>
              </a:r>
            </a:p>
          </p:txBody>
        </p:sp>
        <p:cxnSp>
          <p:nvCxnSpPr>
            <p:cNvPr id="39" name="Straight Connector 38"/>
            <p:cNvCxnSpPr/>
            <p:nvPr/>
          </p:nvCxnSpPr>
          <p:spPr>
            <a:xfrm>
              <a:off x="879285" y="4996573"/>
              <a:ext cx="3048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11130" y="4854053"/>
              <a:ext cx="3048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111130" y="4625453"/>
              <a:ext cx="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415930" y="4625453"/>
              <a:ext cx="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1111130" y="4625453"/>
              <a:ext cx="30480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111130" y="4625453"/>
              <a:ext cx="30480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bwMode="auto">
            <a:xfrm>
              <a:off x="1012106" y="4375502"/>
              <a:ext cx="457200" cy="573685"/>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algn="ctr" defTabSz="932411" fontAlgn="base">
                <a:spcBef>
                  <a:spcPct val="0"/>
                </a:spcBef>
                <a:spcAft>
                  <a:spcPct val="0"/>
                </a:spcAft>
              </a:pPr>
              <a:r>
                <a:rPr lang="en-US" sz="1199" dirty="0">
                  <a:solidFill>
                    <a:srgbClr val="505050">
                      <a:lumMod val="50000"/>
                    </a:srgbClr>
                  </a:solidFill>
                  <a:latin typeface="Segoe UI"/>
                </a:rPr>
                <a:t>Doc</a:t>
              </a:r>
            </a:p>
          </p:txBody>
        </p:sp>
        <p:cxnSp>
          <p:nvCxnSpPr>
            <p:cNvPr id="137" name="Straight Connector 136"/>
            <p:cNvCxnSpPr/>
            <p:nvPr/>
          </p:nvCxnSpPr>
          <p:spPr>
            <a:xfrm>
              <a:off x="1088306" y="4629121"/>
              <a:ext cx="3048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1088306" y="4857721"/>
              <a:ext cx="3048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1088306" y="4629121"/>
              <a:ext cx="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393106" y="4629121"/>
              <a:ext cx="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1088306" y="4629121"/>
              <a:ext cx="30480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088306" y="4629121"/>
              <a:ext cx="30480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50" name="Straight Connector 149"/>
          <p:cNvCxnSpPr/>
          <p:nvPr/>
        </p:nvCxnSpPr>
        <p:spPr>
          <a:xfrm>
            <a:off x="187611" y="2506803"/>
            <a:ext cx="11592438"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721701" y="1064013"/>
            <a:ext cx="10134537" cy="1197208"/>
          </a:xfrm>
          <a:prstGeom prst="rect">
            <a:avLst/>
          </a:prstGeom>
          <a:noFill/>
        </p:spPr>
        <p:txBody>
          <a:bodyPr wrap="square" lIns="182854" tIns="146283" rIns="182854" bIns="146283" rtlCol="0">
            <a:spAutoFit/>
          </a:bodyPr>
          <a:lstStyle/>
          <a:p>
            <a:pPr marL="342877" indent="-342877" defTabSz="932681">
              <a:lnSpc>
                <a:spcPct val="90000"/>
              </a:lnSpc>
              <a:spcAft>
                <a:spcPts val="600"/>
              </a:spcAft>
              <a:buFont typeface="Arial" panose="020B0604020202020204" pitchFamily="34" charset="0"/>
              <a:buChar char="•"/>
            </a:pPr>
            <a:r>
              <a:rPr lang="en-US" dirty="0">
                <a:solidFill>
                  <a:srgbClr val="505050"/>
                </a:solidFill>
                <a:latin typeface="Segoe UI Light" panose="020B0502040204020203" pitchFamily="34" charset="0"/>
                <a:cs typeface="Segoe UI Light" panose="020B0502040204020203" pitchFamily="34" charset="0"/>
              </a:rPr>
              <a:t>Infrastructure defined separately from software: </a:t>
            </a:r>
            <a:r>
              <a:rPr lang="en-US" b="1" dirty="0">
                <a:solidFill>
                  <a:srgbClr val="505050"/>
                </a:solidFill>
                <a:latin typeface="Segoe UI Light" panose="020B0502040204020203" pitchFamily="34" charset="0"/>
                <a:cs typeface="Segoe UI Light" panose="020B0502040204020203" pitchFamily="34" charset="0"/>
              </a:rPr>
              <a:t>leads to multiple back-and-forth activities</a:t>
            </a:r>
          </a:p>
          <a:p>
            <a:pPr marL="342877" indent="-342877" defTabSz="932681">
              <a:lnSpc>
                <a:spcPct val="90000"/>
              </a:lnSpc>
              <a:spcAft>
                <a:spcPts val="600"/>
              </a:spcAft>
              <a:buFont typeface="Arial" panose="020B0604020202020204" pitchFamily="34" charset="0"/>
              <a:buChar char="•"/>
            </a:pPr>
            <a:r>
              <a:rPr lang="en-US" dirty="0">
                <a:solidFill>
                  <a:srgbClr val="505050"/>
                </a:solidFill>
                <a:latin typeface="Segoe UI Light" panose="020B0502040204020203" pitchFamily="34" charset="0"/>
                <a:cs typeface="Segoe UI Light" panose="020B0502040204020203" pitchFamily="34" charset="0"/>
              </a:rPr>
              <a:t>Multiple IT-Dev handoffs yields more idle work-in-progress: </a:t>
            </a:r>
            <a:r>
              <a:rPr lang="en-US" b="1" dirty="0">
                <a:solidFill>
                  <a:srgbClr val="505050"/>
                </a:solidFill>
                <a:latin typeface="Segoe UI Light" panose="020B0502040204020203" pitchFamily="34" charset="0"/>
                <a:cs typeface="Segoe UI Light" panose="020B0502040204020203" pitchFamily="34" charset="0"/>
              </a:rPr>
              <a:t>longer development cycles</a:t>
            </a:r>
            <a:endParaRPr lang="en-US" dirty="0">
              <a:solidFill>
                <a:srgbClr val="505050"/>
              </a:solidFill>
              <a:latin typeface="Segoe UI Light" panose="020B0502040204020203" pitchFamily="34" charset="0"/>
              <a:cs typeface="Segoe UI Light" panose="020B0502040204020203" pitchFamily="34" charset="0"/>
            </a:endParaRPr>
          </a:p>
          <a:p>
            <a:pPr marL="342877" indent="-342877" defTabSz="932681">
              <a:lnSpc>
                <a:spcPct val="90000"/>
              </a:lnSpc>
              <a:spcAft>
                <a:spcPts val="600"/>
              </a:spcAft>
              <a:buFont typeface="Arial" panose="020B0604020202020204" pitchFamily="34" charset="0"/>
              <a:buChar char="•"/>
            </a:pPr>
            <a:r>
              <a:rPr lang="en-US" dirty="0">
                <a:solidFill>
                  <a:srgbClr val="505050"/>
                </a:solidFill>
                <a:latin typeface="Segoe UI Light" panose="020B0502040204020203" pitchFamily="34" charset="0"/>
                <a:cs typeface="Segoe UI Light" panose="020B0502040204020203" pitchFamily="34" charset="0"/>
              </a:rPr>
              <a:t>Deployment definition is platform-specific: </a:t>
            </a:r>
            <a:r>
              <a:rPr lang="en-US" b="1" dirty="0">
                <a:solidFill>
                  <a:srgbClr val="505050"/>
                </a:solidFill>
                <a:latin typeface="Segoe UI Light" panose="020B0502040204020203" pitchFamily="34" charset="0"/>
                <a:cs typeface="Segoe UI Light" panose="020B0502040204020203" pitchFamily="34" charset="0"/>
              </a:rPr>
              <a:t>limited mobility to the cloud </a:t>
            </a:r>
          </a:p>
        </p:txBody>
      </p:sp>
      <p:grpSp>
        <p:nvGrpSpPr>
          <p:cNvPr id="54" name="Group 53"/>
          <p:cNvGrpSpPr/>
          <p:nvPr/>
        </p:nvGrpSpPr>
        <p:grpSpPr>
          <a:xfrm>
            <a:off x="3658834" y="2419368"/>
            <a:ext cx="3392423" cy="2525946"/>
            <a:chOff x="3658471" y="2419214"/>
            <a:chExt cx="3392904" cy="2526305"/>
          </a:xfrm>
        </p:grpSpPr>
        <p:cxnSp>
          <p:nvCxnSpPr>
            <p:cNvPr id="36" name="Straight Arrow Connector 35"/>
            <p:cNvCxnSpPr/>
            <p:nvPr/>
          </p:nvCxnSpPr>
          <p:spPr>
            <a:xfrm flipV="1">
              <a:off x="3658471" y="3783101"/>
              <a:ext cx="959566" cy="1016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a:off x="3867492" y="3903568"/>
              <a:ext cx="1008115" cy="10419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3995277" y="2419214"/>
              <a:ext cx="3056098" cy="1279650"/>
              <a:chOff x="3995277" y="2419214"/>
              <a:chExt cx="3056098" cy="1279650"/>
            </a:xfrm>
          </p:grpSpPr>
          <p:grpSp>
            <p:nvGrpSpPr>
              <p:cNvPr id="68" name="Group 67"/>
              <p:cNvGrpSpPr/>
              <p:nvPr/>
            </p:nvGrpSpPr>
            <p:grpSpPr>
              <a:xfrm>
                <a:off x="4804134" y="2901726"/>
                <a:ext cx="457200" cy="323998"/>
                <a:chOff x="1000660" y="2416604"/>
                <a:chExt cx="1075256" cy="914400"/>
              </a:xfrm>
            </p:grpSpPr>
            <p:sp>
              <p:nvSpPr>
                <p:cNvPr id="69" name="Oval 68"/>
                <p:cNvSpPr/>
                <p:nvPr/>
              </p:nvSpPr>
              <p:spPr>
                <a:xfrm>
                  <a:off x="1000660" y="2416604"/>
                  <a:ext cx="914400" cy="9144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endParaRPr lang="en-US" sz="1801" dirty="0">
                    <a:solidFill>
                      <a:srgbClr val="FFFFFF"/>
                    </a:solidFill>
                    <a:latin typeface="Segoe UI"/>
                  </a:endParaRPr>
                </a:p>
              </p:txBody>
            </p:sp>
            <p:sp>
              <p:nvSpPr>
                <p:cNvPr id="70" name="Rectangle 69"/>
                <p:cNvSpPr/>
                <p:nvPr/>
              </p:nvSpPr>
              <p:spPr>
                <a:xfrm rot="8100000">
                  <a:off x="1593899" y="2570998"/>
                  <a:ext cx="482017" cy="208144"/>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endParaRPr lang="en-US" sz="1801">
                    <a:solidFill>
                      <a:srgbClr val="FFFFFF"/>
                    </a:solidFill>
                    <a:latin typeface="Segoe UI"/>
                  </a:endParaRPr>
                </a:p>
              </p:txBody>
            </p:sp>
            <p:sp>
              <p:nvSpPr>
                <p:cNvPr id="71" name="L-Shape 70"/>
                <p:cNvSpPr/>
                <p:nvPr/>
              </p:nvSpPr>
              <p:spPr>
                <a:xfrm rot="18900000">
                  <a:off x="1194775" y="2417664"/>
                  <a:ext cx="855117" cy="428957"/>
                </a:xfrm>
                <a:prstGeom prst="corner">
                  <a:avLst>
                    <a:gd name="adj1" fmla="val 12457"/>
                    <a:gd name="adj2" fmla="val 10590"/>
                  </a:avLst>
                </a:prstGeom>
                <a:solidFill>
                  <a:srgbClr val="0070C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endParaRPr lang="en-US" sz="1801">
                    <a:solidFill>
                      <a:srgbClr val="FFFFFF"/>
                    </a:solidFill>
                    <a:latin typeface="Segoe UI"/>
                  </a:endParaRPr>
                </a:p>
              </p:txBody>
            </p:sp>
          </p:grpSp>
          <p:sp>
            <p:nvSpPr>
              <p:cNvPr id="73" name="Oval 72"/>
              <p:cNvSpPr/>
              <p:nvPr/>
            </p:nvSpPr>
            <p:spPr>
              <a:xfrm>
                <a:off x="4793559" y="3321025"/>
                <a:ext cx="388804" cy="323998"/>
              </a:xfrm>
              <a:prstGeom prst="ellipse">
                <a:avLst/>
              </a:prstGeom>
              <a:noFill/>
              <a:ln w="28575">
                <a:solidFill>
                  <a:srgbClr val="D63F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endParaRPr lang="en-US" sz="1801" dirty="0">
                  <a:solidFill>
                    <a:srgbClr val="FFFFFF"/>
                  </a:solidFill>
                  <a:latin typeface="Segoe UI"/>
                </a:endParaRPr>
              </a:p>
            </p:txBody>
          </p:sp>
          <p:sp>
            <p:nvSpPr>
              <p:cNvPr id="76" name="Rectangle 75"/>
              <p:cNvSpPr/>
              <p:nvPr/>
            </p:nvSpPr>
            <p:spPr bwMode="auto">
              <a:xfrm>
                <a:off x="5383068" y="2963478"/>
                <a:ext cx="838200" cy="128368"/>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78" name="TextBox 77"/>
              <p:cNvSpPr txBox="1"/>
              <p:nvPr/>
            </p:nvSpPr>
            <p:spPr>
              <a:xfrm>
                <a:off x="5145395" y="3251028"/>
                <a:ext cx="1905980" cy="447836"/>
              </a:xfrm>
              <a:prstGeom prst="rect">
                <a:avLst/>
              </a:prstGeom>
              <a:noFill/>
            </p:spPr>
            <p:txBody>
              <a:bodyPr wrap="square" lIns="182854" tIns="146283" rIns="182854" bIns="146283" rtlCol="0">
                <a:spAutoFit/>
              </a:bodyPr>
              <a:lstStyle/>
              <a:p>
                <a:pPr defTabSz="932681">
                  <a:lnSpc>
                    <a:spcPct val="90000"/>
                  </a:lnSpc>
                  <a:spcAft>
                    <a:spcPts val="600"/>
                  </a:spcAft>
                </a:pPr>
                <a:r>
                  <a:rPr lang="en-US" sz="1100" dirty="0">
                    <a:solidFill>
                      <a:srgbClr val="FF0000"/>
                    </a:solidFill>
                    <a:latin typeface="Segoe UI"/>
                  </a:rPr>
                  <a:t>Dependency not found</a:t>
                </a:r>
              </a:p>
            </p:txBody>
          </p:sp>
          <p:cxnSp>
            <p:nvCxnSpPr>
              <p:cNvPr id="100" name="Straight Arrow Connector 99"/>
              <p:cNvCxnSpPr/>
              <p:nvPr/>
            </p:nvCxnSpPr>
            <p:spPr>
              <a:xfrm>
                <a:off x="3995277" y="3268662"/>
                <a:ext cx="62276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4806213" y="3337943"/>
                <a:ext cx="386724" cy="320066"/>
              </a:xfrm>
              <a:prstGeom prst="line">
                <a:avLst/>
              </a:prstGeom>
              <a:ln w="571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H="1">
                <a:off x="4798873" y="3337943"/>
                <a:ext cx="394064" cy="320066"/>
              </a:xfrm>
              <a:prstGeom prst="line">
                <a:avLst/>
              </a:prstGeom>
              <a:ln w="571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0" name="TextBox 279"/>
              <p:cNvSpPr txBox="1"/>
              <p:nvPr/>
            </p:nvSpPr>
            <p:spPr>
              <a:xfrm>
                <a:off x="4564821" y="2419214"/>
                <a:ext cx="1805679" cy="572503"/>
              </a:xfrm>
              <a:prstGeom prst="rect">
                <a:avLst/>
              </a:prstGeom>
              <a:noFill/>
            </p:spPr>
            <p:txBody>
              <a:bodyPr wrap="square" lIns="182854" tIns="146283" rIns="182854" bIns="146283" rtlCol="0">
                <a:spAutoFit/>
              </a:bodyPr>
              <a:lstStyle/>
              <a:p>
                <a:pPr defTabSz="932681">
                  <a:lnSpc>
                    <a:spcPct val="90000"/>
                  </a:lnSpc>
                  <a:spcAft>
                    <a:spcPts val="600"/>
                  </a:spcAft>
                </a:pPr>
                <a:r>
                  <a:rPr lang="en-US" sz="2000" dirty="0">
                    <a:gradFill>
                      <a:gsLst>
                        <a:gs pos="2917">
                          <a:srgbClr val="505050"/>
                        </a:gs>
                        <a:gs pos="30000">
                          <a:srgbClr val="505050"/>
                        </a:gs>
                      </a:gsLst>
                      <a:lin ang="5400000" scaled="0"/>
                    </a:gradFill>
                    <a:latin typeface="Segoe UI"/>
                  </a:rPr>
                  <a:t>Testing</a:t>
                </a:r>
              </a:p>
            </p:txBody>
          </p:sp>
        </p:grpSp>
      </p:grpSp>
      <p:grpSp>
        <p:nvGrpSpPr>
          <p:cNvPr id="52" name="Group 51"/>
          <p:cNvGrpSpPr/>
          <p:nvPr/>
        </p:nvGrpSpPr>
        <p:grpSpPr>
          <a:xfrm>
            <a:off x="6945121" y="2959147"/>
            <a:ext cx="3316555" cy="3524926"/>
            <a:chOff x="6945222" y="2959071"/>
            <a:chExt cx="3317025" cy="3525426"/>
          </a:xfrm>
        </p:grpSpPr>
        <p:grpSp>
          <p:nvGrpSpPr>
            <p:cNvPr id="108" name="Group 107"/>
            <p:cNvGrpSpPr/>
            <p:nvPr/>
          </p:nvGrpSpPr>
          <p:grpSpPr>
            <a:xfrm>
              <a:off x="7029359" y="3977452"/>
              <a:ext cx="582613" cy="347880"/>
              <a:chOff x="2959217" y="2615368"/>
              <a:chExt cx="582613" cy="347880"/>
            </a:xfrm>
            <a:solidFill>
              <a:srgbClr val="FF8C00"/>
            </a:solidFill>
          </p:grpSpPr>
          <p:sp>
            <p:nvSpPr>
              <p:cNvPr id="109" name="Flowchart: Alternate Process 108"/>
              <p:cNvSpPr/>
              <p:nvPr/>
            </p:nvSpPr>
            <p:spPr bwMode="auto">
              <a:xfrm>
                <a:off x="2959217" y="2615368"/>
                <a:ext cx="582613" cy="347880"/>
              </a:xfrm>
              <a:prstGeom prst="flowChartAlternateProcess">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110" name="Flowchart: Process 109"/>
              <p:cNvSpPr/>
              <p:nvPr/>
            </p:nvSpPr>
            <p:spPr bwMode="auto">
              <a:xfrm>
                <a:off x="3079074" y="2675008"/>
                <a:ext cx="342900" cy="228600"/>
              </a:xfrm>
              <a:prstGeom prst="flowChartProcess">
                <a:avLst/>
              </a:prstGeom>
              <a:grpFill/>
              <a:ln>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r>
                  <a:rPr lang="en-US" sz="600" dirty="0">
                    <a:solidFill>
                      <a:srgbClr val="505050"/>
                    </a:solidFill>
                    <a:latin typeface="Segoe UI"/>
                  </a:rPr>
                  <a:t>Work Order</a:t>
                </a:r>
              </a:p>
            </p:txBody>
          </p:sp>
          <p:sp>
            <p:nvSpPr>
              <p:cNvPr id="111" name="Rounded Rectangle 110"/>
              <p:cNvSpPr/>
              <p:nvPr/>
            </p:nvSpPr>
            <p:spPr bwMode="auto">
              <a:xfrm>
                <a:off x="3421974" y="2675008"/>
                <a:ext cx="49212" cy="228600"/>
              </a:xfrm>
              <a:prstGeom prst="roundRect">
                <a:avLst/>
              </a:prstGeom>
              <a:grpFill/>
              <a:ln>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112" name="Rounded Rectangle 111"/>
              <p:cNvSpPr/>
              <p:nvPr/>
            </p:nvSpPr>
            <p:spPr bwMode="auto">
              <a:xfrm>
                <a:off x="3029862" y="2675008"/>
                <a:ext cx="49211" cy="228600"/>
              </a:xfrm>
              <a:prstGeom prst="roundRect">
                <a:avLst/>
              </a:prstGeom>
              <a:grpFill/>
              <a:ln>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cxnSp>
          <p:nvCxnSpPr>
            <p:cNvPr id="113" name="Straight Arrow Connector 112"/>
            <p:cNvCxnSpPr/>
            <p:nvPr/>
          </p:nvCxnSpPr>
          <p:spPr>
            <a:xfrm>
              <a:off x="7256450" y="4432529"/>
              <a:ext cx="0" cy="4572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285037" y="4273049"/>
              <a:ext cx="1324119" cy="704609"/>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199" dirty="0">
                  <a:gradFill>
                    <a:gsLst>
                      <a:gs pos="2917">
                        <a:srgbClr val="505050"/>
                      </a:gs>
                      <a:gs pos="30000">
                        <a:srgbClr val="505050"/>
                      </a:gs>
                    </a:gsLst>
                    <a:lin ang="5400000" scaled="0"/>
                  </a:gradFill>
                  <a:latin typeface="Segoe UI"/>
                </a:rPr>
                <a:t>Staging infra</a:t>
              </a:r>
            </a:p>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requirements</a:t>
              </a:r>
            </a:p>
          </p:txBody>
        </p:sp>
        <p:sp>
          <p:nvSpPr>
            <p:cNvPr id="115" name="Rectangle 114"/>
            <p:cNvSpPr/>
            <p:nvPr/>
          </p:nvSpPr>
          <p:spPr bwMode="auto">
            <a:xfrm>
              <a:off x="7730993" y="3783101"/>
              <a:ext cx="457200" cy="573685"/>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algn="ctr" defTabSz="932411" fontAlgn="base">
                <a:spcBef>
                  <a:spcPct val="0"/>
                </a:spcBef>
                <a:spcAft>
                  <a:spcPct val="0"/>
                </a:spcAft>
              </a:pPr>
              <a:r>
                <a:rPr lang="en-US" sz="1199" dirty="0">
                  <a:solidFill>
                    <a:srgbClr val="505050">
                      <a:lumMod val="50000"/>
                    </a:srgbClr>
                  </a:solidFill>
                  <a:latin typeface="Segoe UI"/>
                </a:rPr>
                <a:t>Doc</a:t>
              </a:r>
            </a:p>
          </p:txBody>
        </p:sp>
        <p:cxnSp>
          <p:nvCxnSpPr>
            <p:cNvPr id="116" name="Straight Connector 115"/>
            <p:cNvCxnSpPr/>
            <p:nvPr/>
          </p:nvCxnSpPr>
          <p:spPr>
            <a:xfrm>
              <a:off x="7807193" y="4036720"/>
              <a:ext cx="3048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807193" y="4265320"/>
              <a:ext cx="3048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807193" y="4036720"/>
              <a:ext cx="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8111993" y="4036720"/>
              <a:ext cx="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7807193" y="4036720"/>
              <a:ext cx="30480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807193" y="4036720"/>
              <a:ext cx="304800" cy="228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Freeform 5"/>
            <p:cNvSpPr>
              <a:spLocks noEditPoints="1"/>
            </p:cNvSpPr>
            <p:nvPr/>
          </p:nvSpPr>
          <p:spPr bwMode="auto">
            <a:xfrm>
              <a:off x="7231227" y="2959071"/>
              <a:ext cx="452569" cy="5008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defTabSz="896295">
                <a:defRPr/>
              </a:pPr>
              <a:endParaRPr lang="en-US" sz="1730">
                <a:solidFill>
                  <a:srgbClr val="FFFFFF"/>
                </a:solidFill>
                <a:latin typeface="Segoe UI"/>
              </a:endParaRPr>
            </a:p>
          </p:txBody>
        </p:sp>
        <p:sp>
          <p:nvSpPr>
            <p:cNvPr id="128" name="Freeform 5"/>
            <p:cNvSpPr>
              <a:spLocks noEditPoints="1"/>
            </p:cNvSpPr>
            <p:nvPr/>
          </p:nvSpPr>
          <p:spPr bwMode="auto">
            <a:xfrm>
              <a:off x="7024899" y="5648296"/>
              <a:ext cx="452569" cy="5008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rgbClr val="0078D7"/>
            </a:solidFill>
            <a:ln>
              <a:noFill/>
            </a:ln>
          </p:spPr>
          <p:txBody>
            <a:bodyPr vert="horz" wrap="square" lIns="87867" tIns="43934" rIns="87867" bIns="43934" numCol="1" anchor="t" anchorCtr="0" compatLnSpc="1">
              <a:prstTxWarp prst="textNoShape">
                <a:avLst/>
              </a:prstTxWarp>
            </a:bodyPr>
            <a:lstStyle/>
            <a:p>
              <a:pPr defTabSz="896295">
                <a:defRPr/>
              </a:pPr>
              <a:endParaRPr lang="en-US" sz="1730">
                <a:solidFill>
                  <a:srgbClr val="FFFFFF"/>
                </a:solidFill>
                <a:latin typeface="Segoe UI"/>
              </a:endParaRPr>
            </a:p>
          </p:txBody>
        </p:sp>
        <p:sp>
          <p:nvSpPr>
            <p:cNvPr id="129" name="TextBox 128"/>
            <p:cNvSpPr txBox="1"/>
            <p:nvPr/>
          </p:nvSpPr>
          <p:spPr>
            <a:xfrm>
              <a:off x="7019338" y="6022938"/>
              <a:ext cx="1142999" cy="461559"/>
            </a:xfrm>
            <a:prstGeom prst="rect">
              <a:avLst/>
            </a:prstGeom>
            <a:noFill/>
          </p:spPr>
          <p:txBody>
            <a:bodyPr wrap="square" lIns="182854" tIns="146283" rIns="182854" bIns="146283" rtlCol="0">
              <a:spAutoFit/>
            </a:bodyPr>
            <a:lstStyle/>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IT</a:t>
              </a:r>
            </a:p>
          </p:txBody>
        </p:sp>
        <p:sp>
          <p:nvSpPr>
            <p:cNvPr id="130" name="1"/>
            <p:cNvSpPr/>
            <p:nvPr/>
          </p:nvSpPr>
          <p:spPr>
            <a:xfrm>
              <a:off x="7968089" y="5078432"/>
              <a:ext cx="1602948" cy="1074764"/>
            </a:xfrm>
            <a:prstGeom prst="rect">
              <a:avLst/>
            </a:prstGeom>
            <a:solidFill>
              <a:srgbClr val="0070C0"/>
            </a:solidFill>
            <a:ln>
              <a:noFill/>
            </a:ln>
            <a:scene3d>
              <a:camera prst="isometricTopUp"/>
              <a:lightRig rig="balanced" dir="t"/>
            </a:scene3d>
            <a:sp3d extrusionH="25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681"/>
              <a:r>
                <a:rPr lang="en-US" sz="1500" b="1" dirty="0">
                  <a:solidFill>
                    <a:srgbClr val="FFFFFF"/>
                  </a:solidFill>
                  <a:latin typeface="Segoe UI" panose="020B0502040204020203" pitchFamily="34" charset="0"/>
                  <a:cs typeface="Segoe UI" panose="020B0502040204020203" pitchFamily="34" charset="0"/>
                </a:rPr>
                <a:t>Platform #2</a:t>
              </a:r>
            </a:p>
          </p:txBody>
        </p:sp>
        <p:sp>
          <p:nvSpPr>
            <p:cNvPr id="135" name="TextBox 134"/>
            <p:cNvSpPr txBox="1"/>
            <p:nvPr/>
          </p:nvSpPr>
          <p:spPr>
            <a:xfrm>
              <a:off x="6945222" y="3388664"/>
              <a:ext cx="1142999" cy="461559"/>
            </a:xfrm>
            <a:prstGeom prst="rect">
              <a:avLst/>
            </a:prstGeom>
            <a:noFill/>
          </p:spPr>
          <p:txBody>
            <a:bodyPr wrap="square" lIns="182854" tIns="146283" rIns="182854" bIns="146283" rtlCol="0">
              <a:spAutoFit/>
            </a:bodyPr>
            <a:lstStyle/>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Developers</a:t>
              </a:r>
            </a:p>
          </p:txBody>
        </p:sp>
        <p:cxnSp>
          <p:nvCxnSpPr>
            <p:cNvPr id="144" name="Straight Arrow Connector 143"/>
            <p:cNvCxnSpPr/>
            <p:nvPr/>
          </p:nvCxnSpPr>
          <p:spPr>
            <a:xfrm flipV="1">
              <a:off x="8634149" y="3903568"/>
              <a:ext cx="895909" cy="109546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6" name="Freeform 5"/>
            <p:cNvSpPr>
              <a:spLocks noEditPoints="1"/>
            </p:cNvSpPr>
            <p:nvPr/>
          </p:nvSpPr>
          <p:spPr bwMode="auto">
            <a:xfrm>
              <a:off x="9405253" y="2962044"/>
              <a:ext cx="452569" cy="5008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defTabSz="896295">
                <a:defRPr/>
              </a:pPr>
              <a:endParaRPr lang="en-US" sz="1730">
                <a:solidFill>
                  <a:srgbClr val="FFFFFF"/>
                </a:solidFill>
                <a:latin typeface="Segoe UI"/>
              </a:endParaRPr>
            </a:p>
          </p:txBody>
        </p:sp>
        <p:sp>
          <p:nvSpPr>
            <p:cNvPr id="147" name="TextBox 146"/>
            <p:cNvSpPr txBox="1"/>
            <p:nvPr/>
          </p:nvSpPr>
          <p:spPr>
            <a:xfrm>
              <a:off x="9119248" y="3391637"/>
              <a:ext cx="1142999" cy="461559"/>
            </a:xfrm>
            <a:prstGeom prst="rect">
              <a:avLst/>
            </a:prstGeom>
            <a:noFill/>
          </p:spPr>
          <p:txBody>
            <a:bodyPr wrap="square" lIns="182854" tIns="146283" rIns="182854" bIns="146283" rtlCol="0">
              <a:spAutoFit/>
            </a:bodyPr>
            <a:lstStyle/>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Developers</a:t>
              </a:r>
            </a:p>
          </p:txBody>
        </p:sp>
        <p:cxnSp>
          <p:nvCxnSpPr>
            <p:cNvPr id="282" name="Straight Arrow Connector 281"/>
            <p:cNvCxnSpPr/>
            <p:nvPr/>
          </p:nvCxnSpPr>
          <p:spPr>
            <a:xfrm flipH="1">
              <a:off x="9037637" y="4036720"/>
              <a:ext cx="820185" cy="95985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4" name="Rectangle 103"/>
          <p:cNvSpPr/>
          <p:nvPr/>
        </p:nvSpPr>
        <p:spPr>
          <a:xfrm>
            <a:off x="7829811" y="5293736"/>
            <a:ext cx="639989" cy="639989"/>
          </a:xfrm>
          <a:prstGeom prst="rect">
            <a:avLst/>
          </a:prstGeom>
          <a:solidFill>
            <a:srgbClr val="D63F27"/>
          </a:solidFill>
          <a:ln>
            <a:noFill/>
          </a:ln>
          <a:scene3d>
            <a:camera prst="isometricLeftDown"/>
            <a:lightRig rig="balanced" dir="t"/>
          </a:scene3d>
          <a:sp3d extrusionH="6350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r>
              <a:rPr lang="en-US" sz="900" b="1" dirty="0">
                <a:solidFill>
                  <a:srgbClr val="FFFFFF"/>
                </a:solidFill>
                <a:latin typeface="Segoe UI" panose="020B0502040204020203" pitchFamily="34" charset="0"/>
                <a:cs typeface="Segoe UI" panose="020B0502040204020203" pitchFamily="34" charset="0"/>
              </a:rPr>
              <a:t>Prod.</a:t>
            </a:r>
          </a:p>
          <a:p>
            <a:pPr algn="ctr" defTabSz="932681"/>
            <a:r>
              <a:rPr lang="en-US" sz="1428" b="1" dirty="0">
                <a:solidFill>
                  <a:srgbClr val="FFFFFF"/>
                </a:solidFill>
                <a:latin typeface="Segoe UI" panose="020B0502040204020203" pitchFamily="34" charset="0"/>
                <a:cs typeface="Segoe UI" panose="020B0502040204020203" pitchFamily="34" charset="0"/>
              </a:rPr>
              <a:t>App</a:t>
            </a:r>
            <a:endParaRPr lang="en-US" sz="1599" b="1" dirty="0">
              <a:solidFill>
                <a:srgbClr val="FFFFFF"/>
              </a:solidFill>
              <a:latin typeface="Segoe UI" panose="020B0502040204020203" pitchFamily="34" charset="0"/>
              <a:cs typeface="Segoe UI" panose="020B0502040204020203" pitchFamily="34" charset="0"/>
            </a:endParaRPr>
          </a:p>
        </p:txBody>
      </p:sp>
      <p:sp>
        <p:nvSpPr>
          <p:cNvPr id="106" name="Rectangle 105"/>
          <p:cNvSpPr/>
          <p:nvPr/>
        </p:nvSpPr>
        <p:spPr>
          <a:xfrm>
            <a:off x="2845903" y="5078208"/>
            <a:ext cx="605296" cy="577298"/>
          </a:xfrm>
          <a:prstGeom prst="rect">
            <a:avLst/>
          </a:prstGeom>
          <a:solidFill>
            <a:srgbClr val="00BCF2"/>
          </a:solidFill>
          <a:ln>
            <a:solidFill>
              <a:srgbClr val="00BCF2"/>
            </a:solidFill>
          </a:ln>
          <a:scene3d>
            <a:camera prst="isometricLeftDown"/>
            <a:lightRig rig="balanced" dir="t"/>
          </a:scene3d>
          <a:sp3d extrusionH="6350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r>
              <a:rPr lang="en-US" sz="544" b="1" dirty="0">
                <a:solidFill>
                  <a:srgbClr val="FFFFFF"/>
                </a:solidFill>
                <a:latin typeface="Segoe UI" panose="020B0502040204020203" pitchFamily="34" charset="0"/>
                <a:cs typeface="Segoe UI" panose="020B0502040204020203" pitchFamily="34" charset="0"/>
              </a:rPr>
              <a:t>Staging</a:t>
            </a:r>
          </a:p>
          <a:p>
            <a:pPr algn="ctr" defTabSz="932681"/>
            <a:r>
              <a:rPr lang="en-US" sz="1360" b="1" dirty="0">
                <a:solidFill>
                  <a:srgbClr val="FFFFFF"/>
                </a:solidFill>
                <a:latin typeface="Segoe UI" panose="020B0502040204020203" pitchFamily="34" charset="0"/>
                <a:cs typeface="Segoe UI" panose="020B0502040204020203" pitchFamily="34" charset="0"/>
              </a:rPr>
              <a:t>App</a:t>
            </a:r>
          </a:p>
        </p:txBody>
      </p:sp>
      <p:sp>
        <p:nvSpPr>
          <p:cNvPr id="122" name="TextBox 121"/>
          <p:cNvSpPr txBox="1"/>
          <p:nvPr/>
        </p:nvSpPr>
        <p:spPr>
          <a:xfrm>
            <a:off x="3920810" y="5719044"/>
            <a:ext cx="1323929" cy="704509"/>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199" dirty="0">
                <a:gradFill>
                  <a:gsLst>
                    <a:gs pos="2917">
                      <a:srgbClr val="505050"/>
                    </a:gs>
                    <a:gs pos="30000">
                      <a:srgbClr val="505050"/>
                    </a:gs>
                  </a:gsLst>
                  <a:lin ang="5400000" scaled="0"/>
                </a:gradFill>
                <a:latin typeface="Segoe UI"/>
              </a:rPr>
              <a:t>On-premises</a:t>
            </a:r>
          </a:p>
          <a:p>
            <a:pPr algn="ctr" defTabSz="932681">
              <a:lnSpc>
                <a:spcPct val="90000"/>
              </a:lnSpc>
              <a:spcAft>
                <a:spcPts val="600"/>
              </a:spcAft>
            </a:pPr>
            <a:r>
              <a:rPr lang="en-US" sz="1199" dirty="0">
                <a:gradFill>
                  <a:gsLst>
                    <a:gs pos="2917">
                      <a:srgbClr val="505050"/>
                    </a:gs>
                    <a:gs pos="30000">
                      <a:srgbClr val="505050"/>
                    </a:gs>
                  </a:gsLst>
                  <a:lin ang="5400000" scaled="0"/>
                </a:gradFill>
                <a:latin typeface="Segoe UI"/>
              </a:rPr>
              <a:t>environment</a:t>
            </a:r>
          </a:p>
        </p:txBody>
      </p:sp>
      <p:sp>
        <p:nvSpPr>
          <p:cNvPr id="123" name="TextBox 122"/>
          <p:cNvSpPr txBox="1"/>
          <p:nvPr/>
        </p:nvSpPr>
        <p:spPr>
          <a:xfrm>
            <a:off x="9257338" y="5767960"/>
            <a:ext cx="1323929" cy="627565"/>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199" dirty="0">
                <a:gradFill>
                  <a:gsLst>
                    <a:gs pos="2917">
                      <a:srgbClr val="505050"/>
                    </a:gs>
                    <a:gs pos="30000">
                      <a:srgbClr val="505050"/>
                    </a:gs>
                  </a:gsLst>
                  <a:lin ang="5400000" scaled="0"/>
                </a:gradFill>
                <a:latin typeface="Segoe UI"/>
              </a:rPr>
              <a:t>Cloud environment</a:t>
            </a:r>
          </a:p>
        </p:txBody>
      </p:sp>
      <p:sp>
        <p:nvSpPr>
          <p:cNvPr id="132" name="TextBox 131"/>
          <p:cNvSpPr txBox="1"/>
          <p:nvPr/>
        </p:nvSpPr>
        <p:spPr>
          <a:xfrm>
            <a:off x="10292088" y="4033411"/>
            <a:ext cx="2092564" cy="904821"/>
          </a:xfrm>
          <a:prstGeom prst="rect">
            <a:avLst/>
          </a:prstGeom>
          <a:noFill/>
        </p:spPr>
        <p:txBody>
          <a:bodyPr wrap="square" lIns="182854" tIns="146283" rIns="182854" bIns="146283" rtlCol="0">
            <a:spAutoFit/>
          </a:bodyPr>
          <a:lstStyle/>
          <a:p>
            <a:pPr defTabSz="932681">
              <a:lnSpc>
                <a:spcPct val="90000"/>
              </a:lnSpc>
              <a:spcAft>
                <a:spcPts val="600"/>
              </a:spcAft>
            </a:pPr>
            <a:r>
              <a:rPr lang="en-US" sz="4400" dirty="0">
                <a:solidFill>
                  <a:srgbClr val="0078D7"/>
                </a:solidFill>
                <a:latin typeface="+mj-lt"/>
              </a:rPr>
              <a:t>Rework</a:t>
            </a:r>
          </a:p>
        </p:txBody>
      </p:sp>
      <p:grpSp>
        <p:nvGrpSpPr>
          <p:cNvPr id="107" name="Group 106">
            <a:extLst>
              <a:ext uri="{FF2B5EF4-FFF2-40B4-BE49-F238E27FC236}">
                <a16:creationId xmlns:a16="http://schemas.microsoft.com/office/drawing/2014/main" id="{B301D28A-1363-431A-9391-10FECD120C5B}"/>
              </a:ext>
            </a:extLst>
          </p:cNvPr>
          <p:cNvGrpSpPr/>
          <p:nvPr/>
        </p:nvGrpSpPr>
        <p:grpSpPr>
          <a:xfrm>
            <a:off x="10002967" y="4430424"/>
            <a:ext cx="294817" cy="133638"/>
            <a:chOff x="6002213" y="3425254"/>
            <a:chExt cx="1587625" cy="723258"/>
          </a:xfrm>
          <a:solidFill>
            <a:schemeClr val="accent1"/>
          </a:solidFill>
        </p:grpSpPr>
        <p:sp>
          <p:nvSpPr>
            <p:cNvPr id="124" name="Rectangle 123">
              <a:extLst>
                <a:ext uri="{FF2B5EF4-FFF2-40B4-BE49-F238E27FC236}">
                  <a16:creationId xmlns:a16="http://schemas.microsoft.com/office/drawing/2014/main" id="{49A19813-1B36-4BE8-A3F2-4B68D28BD507}"/>
                </a:ext>
              </a:extLst>
            </p:cNvPr>
            <p:cNvSpPr/>
            <p:nvPr/>
          </p:nvSpPr>
          <p:spPr bwMode="auto">
            <a:xfrm>
              <a:off x="6002213" y="3425254"/>
              <a:ext cx="1587625" cy="21602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6D96DBD7-2583-4CE7-88AD-013204485822}"/>
                </a:ext>
              </a:extLst>
            </p:cNvPr>
            <p:cNvSpPr/>
            <p:nvPr/>
          </p:nvSpPr>
          <p:spPr bwMode="auto">
            <a:xfrm>
              <a:off x="6002213" y="3932488"/>
              <a:ext cx="1587625" cy="21602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626885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6" grpId="0" animBg="1"/>
      <p:bldP spid="122" grpId="0"/>
      <p:bldP spid="123" grpId="0"/>
      <p:bldP spid="1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loud 179"/>
          <p:cNvSpPr/>
          <p:nvPr/>
        </p:nvSpPr>
        <p:spPr bwMode="auto">
          <a:xfrm>
            <a:off x="9047152" y="3596982"/>
            <a:ext cx="2136202" cy="1137950"/>
          </a:xfrm>
          <a:prstGeom prst="cloud">
            <a:avLst/>
          </a:prstGeom>
          <a:solidFill>
            <a:srgbClr val="00BCF2">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r>
              <a:rPr lang="en-US" sz="2000" dirty="0">
                <a:gradFill>
                  <a:gsLst>
                    <a:gs pos="5439">
                      <a:srgbClr val="F8F8F8"/>
                    </a:gs>
                    <a:gs pos="10000">
                      <a:srgbClr val="F8F8F8"/>
                    </a:gs>
                  </a:gsLst>
                  <a:lin ang="5400000" scaled="0"/>
                </a:gradFill>
                <a:latin typeface="Segoe UI"/>
              </a:rPr>
              <a:t>Azure</a:t>
            </a:r>
          </a:p>
        </p:txBody>
      </p:sp>
      <p:sp>
        <p:nvSpPr>
          <p:cNvPr id="179" name="Cloud 178"/>
          <p:cNvSpPr/>
          <p:nvPr/>
        </p:nvSpPr>
        <p:spPr bwMode="auto">
          <a:xfrm>
            <a:off x="6149058" y="3658388"/>
            <a:ext cx="2136202" cy="1137950"/>
          </a:xfrm>
          <a:prstGeom prst="cloud">
            <a:avLst/>
          </a:prstGeom>
          <a:solidFill>
            <a:srgbClr val="00BCF2">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r>
              <a:rPr lang="en-US" sz="2000" dirty="0">
                <a:gradFill>
                  <a:gsLst>
                    <a:gs pos="5439">
                      <a:srgbClr val="F8F8F8"/>
                    </a:gs>
                    <a:gs pos="10000">
                      <a:srgbClr val="F8F8F8"/>
                    </a:gs>
                  </a:gsLst>
                  <a:lin ang="5400000" scaled="0"/>
                </a:gradFill>
                <a:latin typeface="Segoe UI"/>
              </a:rPr>
              <a:t>Azure</a:t>
            </a:r>
          </a:p>
        </p:txBody>
      </p:sp>
      <p:sp>
        <p:nvSpPr>
          <p:cNvPr id="174" name="Cloud 173"/>
          <p:cNvSpPr/>
          <p:nvPr/>
        </p:nvSpPr>
        <p:spPr bwMode="auto">
          <a:xfrm>
            <a:off x="3438178" y="3743230"/>
            <a:ext cx="2136202" cy="1137950"/>
          </a:xfrm>
          <a:prstGeom prst="cloud">
            <a:avLst/>
          </a:prstGeom>
          <a:solidFill>
            <a:srgbClr val="00BCF2">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r>
              <a:rPr lang="en-US" sz="2000" dirty="0">
                <a:gradFill>
                  <a:gsLst>
                    <a:gs pos="5439">
                      <a:srgbClr val="F8F8F8"/>
                    </a:gs>
                    <a:gs pos="10000">
                      <a:srgbClr val="F8F8F8"/>
                    </a:gs>
                  </a:gsLst>
                  <a:lin ang="5400000" scaled="0"/>
                </a:gradFill>
                <a:latin typeface="Segoe UI"/>
              </a:rPr>
              <a:t>Azure</a:t>
            </a:r>
          </a:p>
        </p:txBody>
      </p:sp>
      <p:sp>
        <p:nvSpPr>
          <p:cNvPr id="3" name="Title 2"/>
          <p:cNvSpPr>
            <a:spLocks noGrp="1"/>
          </p:cNvSpPr>
          <p:nvPr>
            <p:ph type="title"/>
          </p:nvPr>
        </p:nvSpPr>
        <p:spPr/>
        <p:txBody>
          <a:bodyPr/>
          <a:lstStyle/>
          <a:p>
            <a:r>
              <a:rPr lang="en-US" dirty="0">
                <a:solidFill>
                  <a:srgbClr val="505050"/>
                </a:solidFill>
              </a:rPr>
              <a:t>DevOps with Azure and Azure Stack Hub</a:t>
            </a:r>
          </a:p>
        </p:txBody>
      </p:sp>
      <p:cxnSp>
        <p:nvCxnSpPr>
          <p:cNvPr id="150" name="Straight Connector 149"/>
          <p:cNvCxnSpPr/>
          <p:nvPr/>
        </p:nvCxnSpPr>
        <p:spPr>
          <a:xfrm>
            <a:off x="187611" y="2506803"/>
            <a:ext cx="11592438"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721701" y="1083100"/>
            <a:ext cx="11321539" cy="1197208"/>
          </a:xfrm>
          <a:prstGeom prst="rect">
            <a:avLst/>
          </a:prstGeom>
          <a:noFill/>
        </p:spPr>
        <p:txBody>
          <a:bodyPr wrap="square" lIns="182854" tIns="146283" rIns="182854" bIns="146283" rtlCol="0">
            <a:spAutoFit/>
          </a:bodyPr>
          <a:lstStyle/>
          <a:p>
            <a:pPr marL="342877" indent="-342877" defTabSz="932681">
              <a:lnSpc>
                <a:spcPct val="90000"/>
              </a:lnSpc>
              <a:spcAft>
                <a:spcPts val="600"/>
              </a:spcAft>
              <a:buFont typeface="Arial" panose="020B0604020202020204" pitchFamily="34" charset="0"/>
              <a:buChar char="•"/>
            </a:pPr>
            <a:r>
              <a:rPr lang="en-US" dirty="0">
                <a:solidFill>
                  <a:srgbClr val="505050"/>
                </a:solidFill>
                <a:latin typeface="+mj-lt"/>
              </a:rPr>
              <a:t>Application infrastructure defined as code: </a:t>
            </a:r>
            <a:r>
              <a:rPr lang="en-US" b="1" dirty="0">
                <a:solidFill>
                  <a:srgbClr val="505050"/>
                </a:solidFill>
                <a:latin typeface="+mj-lt"/>
              </a:rPr>
              <a:t>fewer errors</a:t>
            </a:r>
          </a:p>
          <a:p>
            <a:pPr marL="285731" indent="-285731" defTabSz="932681">
              <a:lnSpc>
                <a:spcPct val="90000"/>
              </a:lnSpc>
              <a:spcAft>
                <a:spcPts val="600"/>
              </a:spcAft>
              <a:buFont typeface="Arial" panose="020B0604020202020204" pitchFamily="34" charset="0"/>
              <a:buChar char="•"/>
            </a:pPr>
            <a:r>
              <a:rPr lang="en-US" dirty="0">
                <a:solidFill>
                  <a:srgbClr val="505050"/>
                </a:solidFill>
                <a:latin typeface="+mj-lt"/>
              </a:rPr>
              <a:t> Insanely fast deployment time: </a:t>
            </a:r>
            <a:r>
              <a:rPr lang="en-US" b="1" dirty="0">
                <a:solidFill>
                  <a:srgbClr val="505050"/>
                </a:solidFill>
                <a:latin typeface="+mj-lt"/>
              </a:rPr>
              <a:t>software delivers more value to end users</a:t>
            </a:r>
          </a:p>
          <a:p>
            <a:pPr marL="342877" indent="-342877" defTabSz="932681">
              <a:lnSpc>
                <a:spcPct val="90000"/>
              </a:lnSpc>
              <a:spcAft>
                <a:spcPts val="600"/>
              </a:spcAft>
              <a:buFont typeface="Arial" panose="020B0604020202020204" pitchFamily="34" charset="0"/>
              <a:buChar char="•"/>
            </a:pPr>
            <a:r>
              <a:rPr lang="en-US" dirty="0">
                <a:solidFill>
                  <a:srgbClr val="505050"/>
                </a:solidFill>
                <a:latin typeface="+mj-lt"/>
              </a:rPr>
              <a:t>Requirements can freely dictate Azure/Azure Stack Hub: </a:t>
            </a:r>
            <a:r>
              <a:rPr lang="en-US" b="1" dirty="0">
                <a:solidFill>
                  <a:srgbClr val="505050"/>
                </a:solidFill>
                <a:latin typeface="+mj-lt"/>
              </a:rPr>
              <a:t>all apps leverage a DevOps workflow</a:t>
            </a:r>
          </a:p>
        </p:txBody>
      </p:sp>
      <p:sp>
        <p:nvSpPr>
          <p:cNvPr id="99" name="Rectangle 98"/>
          <p:cNvSpPr/>
          <p:nvPr/>
        </p:nvSpPr>
        <p:spPr bwMode="auto">
          <a:xfrm>
            <a:off x="838412" y="3411942"/>
            <a:ext cx="457135" cy="396210"/>
          </a:xfrm>
          <a:prstGeom prst="rect">
            <a:avLst/>
          </a:prstGeom>
          <a:solidFill>
            <a:schemeClr val="bg2">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cxnSp>
        <p:nvCxnSpPr>
          <p:cNvPr id="101" name="Straight Connector 100"/>
          <p:cNvCxnSpPr/>
          <p:nvPr/>
        </p:nvCxnSpPr>
        <p:spPr>
          <a:xfrm>
            <a:off x="914602" y="3488132"/>
            <a:ext cx="304756" cy="0"/>
          </a:xfrm>
          <a:prstGeom prst="line">
            <a:avLst/>
          </a:prstGeom>
          <a:ln>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914602" y="3564320"/>
            <a:ext cx="304756" cy="0"/>
          </a:xfrm>
          <a:prstGeom prst="line">
            <a:avLst/>
          </a:prstGeom>
          <a:ln>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14602" y="3640510"/>
            <a:ext cx="304756" cy="0"/>
          </a:xfrm>
          <a:prstGeom prst="line">
            <a:avLst/>
          </a:prstGeom>
          <a:ln>
            <a:solidFill>
              <a:srgbClr val="D63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14602" y="3640510"/>
            <a:ext cx="304756" cy="0"/>
          </a:xfrm>
          <a:prstGeom prst="line">
            <a:avLst/>
          </a:prstGeom>
          <a:ln>
            <a:solidFill>
              <a:srgbClr val="D63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914602" y="3716698"/>
            <a:ext cx="304756" cy="0"/>
          </a:xfrm>
          <a:prstGeom prst="line">
            <a:avLst/>
          </a:prstGeom>
          <a:ln>
            <a:solidFill>
              <a:srgbClr val="D63F2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406175" y="3748780"/>
            <a:ext cx="1498952" cy="461494"/>
          </a:xfrm>
          <a:prstGeom prst="rect">
            <a:avLst/>
          </a:prstGeom>
          <a:noFill/>
        </p:spPr>
        <p:txBody>
          <a:bodyPr wrap="square" lIns="182854" tIns="146283" rIns="182854" bIns="146283" rtlCol="0">
            <a:spAutoFit/>
          </a:bodyPr>
          <a:lstStyle/>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Software code</a:t>
            </a:r>
          </a:p>
        </p:txBody>
      </p:sp>
      <p:cxnSp>
        <p:nvCxnSpPr>
          <p:cNvPr id="122" name="Straight Arrow Connector 121"/>
          <p:cNvCxnSpPr/>
          <p:nvPr/>
        </p:nvCxnSpPr>
        <p:spPr>
          <a:xfrm>
            <a:off x="1465928" y="3481846"/>
            <a:ext cx="477228" cy="62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2109027" y="3232826"/>
            <a:ext cx="799987" cy="649858"/>
            <a:chOff x="3208337" y="2618712"/>
            <a:chExt cx="990601" cy="842700"/>
          </a:xfrm>
        </p:grpSpPr>
        <p:sp>
          <p:nvSpPr>
            <p:cNvPr id="124" name="Oval 123"/>
            <p:cNvSpPr/>
            <p:nvPr/>
          </p:nvSpPr>
          <p:spPr bwMode="auto">
            <a:xfrm>
              <a:off x="3208337" y="3228312"/>
              <a:ext cx="990600" cy="233100"/>
            </a:xfrm>
            <a:prstGeom prst="ellipse">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125" name="Rectangle 124"/>
            <p:cNvSpPr/>
            <p:nvPr/>
          </p:nvSpPr>
          <p:spPr bwMode="auto">
            <a:xfrm>
              <a:off x="3208338" y="2747212"/>
              <a:ext cx="990600" cy="5857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131" name="Oval 130"/>
            <p:cNvSpPr/>
            <p:nvPr/>
          </p:nvSpPr>
          <p:spPr bwMode="auto">
            <a:xfrm>
              <a:off x="3208337" y="2618712"/>
              <a:ext cx="990600" cy="257000"/>
            </a:xfrm>
            <a:prstGeom prst="ellipse">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sp>
        <p:nvSpPr>
          <p:cNvPr id="132" name="TextBox 131"/>
          <p:cNvSpPr txBox="1"/>
          <p:nvPr/>
        </p:nvSpPr>
        <p:spPr>
          <a:xfrm>
            <a:off x="1987995" y="3808153"/>
            <a:ext cx="1142838" cy="461494"/>
          </a:xfrm>
          <a:prstGeom prst="rect">
            <a:avLst/>
          </a:prstGeom>
          <a:noFill/>
        </p:spPr>
        <p:txBody>
          <a:bodyPr wrap="square" lIns="182854" tIns="146283" rIns="182854" bIns="146283" rtlCol="0">
            <a:spAutoFit/>
          </a:bodyPr>
          <a:lstStyle/>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Repository</a:t>
            </a:r>
          </a:p>
        </p:txBody>
      </p:sp>
      <p:sp>
        <p:nvSpPr>
          <p:cNvPr id="143" name="TextBox 142"/>
          <p:cNvSpPr txBox="1"/>
          <p:nvPr/>
        </p:nvSpPr>
        <p:spPr>
          <a:xfrm>
            <a:off x="380616" y="4677876"/>
            <a:ext cx="1424273" cy="704509"/>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199" dirty="0">
                <a:gradFill>
                  <a:gsLst>
                    <a:gs pos="2917">
                      <a:srgbClr val="505050"/>
                    </a:gs>
                    <a:gs pos="30000">
                      <a:srgbClr val="505050"/>
                    </a:gs>
                  </a:gsLst>
                  <a:lin ang="5400000" scaled="0"/>
                </a:gradFill>
                <a:latin typeface="Segoe UI"/>
              </a:rPr>
              <a:t>Infrastructure </a:t>
            </a:r>
          </a:p>
          <a:p>
            <a:pPr algn="ctr" defTabSz="932681">
              <a:lnSpc>
                <a:spcPct val="90000"/>
              </a:lnSpc>
              <a:spcAft>
                <a:spcPts val="600"/>
              </a:spcAft>
            </a:pPr>
            <a:r>
              <a:rPr lang="en-US" sz="1199" dirty="0">
                <a:gradFill>
                  <a:gsLst>
                    <a:gs pos="2917">
                      <a:srgbClr val="505050"/>
                    </a:gs>
                    <a:gs pos="30000">
                      <a:srgbClr val="505050"/>
                    </a:gs>
                  </a:gsLst>
                  <a:lin ang="5400000" scaled="0"/>
                </a:gradFill>
                <a:latin typeface="Segoe UI"/>
              </a:rPr>
              <a:t>code</a:t>
            </a:r>
          </a:p>
        </p:txBody>
      </p:sp>
      <p:sp>
        <p:nvSpPr>
          <p:cNvPr id="145" name="Rectangle 144"/>
          <p:cNvSpPr/>
          <p:nvPr/>
        </p:nvSpPr>
        <p:spPr bwMode="auto">
          <a:xfrm>
            <a:off x="852423" y="4351415"/>
            <a:ext cx="457135" cy="396210"/>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cxnSp>
        <p:nvCxnSpPr>
          <p:cNvPr id="148" name="Straight Connector 147"/>
          <p:cNvCxnSpPr/>
          <p:nvPr/>
        </p:nvCxnSpPr>
        <p:spPr>
          <a:xfrm>
            <a:off x="928611" y="4427602"/>
            <a:ext cx="30475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928611" y="4656171"/>
            <a:ext cx="30475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928611" y="4427603"/>
            <a:ext cx="0" cy="22856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1233367" y="4427603"/>
            <a:ext cx="0" cy="22856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928611" y="4427603"/>
            <a:ext cx="304756" cy="22856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928611" y="4427603"/>
            <a:ext cx="304756" cy="22856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V="1">
            <a:off x="1465927" y="4176198"/>
            <a:ext cx="643099" cy="37332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a:off x="3130835" y="3633943"/>
            <a:ext cx="76452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3954606" y="3411943"/>
            <a:ext cx="639989" cy="639989"/>
          </a:xfrm>
          <a:prstGeom prst="rect">
            <a:avLst/>
          </a:prstGeom>
          <a:solidFill>
            <a:srgbClr val="00B050"/>
          </a:solidFill>
          <a:ln>
            <a:noFill/>
          </a:ln>
          <a:scene3d>
            <a:camera prst="isometricLeftDown"/>
            <a:lightRig rig="balanced" dir="t"/>
          </a:scene3d>
          <a:sp3d extrusionH="635000" prstMaterial="matte">
            <a:extrusionClr>
              <a:srgbClr val="00B05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r>
              <a:rPr lang="en-US" sz="1500" b="1" dirty="0">
                <a:solidFill>
                  <a:srgbClr val="FFFFFF"/>
                </a:solidFill>
                <a:latin typeface="Segoe UI" panose="020B0502040204020203" pitchFamily="34" charset="0"/>
                <a:cs typeface="Segoe UI" panose="020B0502040204020203" pitchFamily="34" charset="0"/>
              </a:rPr>
              <a:t>QA</a:t>
            </a:r>
          </a:p>
          <a:p>
            <a:pPr algn="ctr" defTabSz="932681"/>
            <a:r>
              <a:rPr lang="en-US" sz="1500" b="1" dirty="0">
                <a:solidFill>
                  <a:srgbClr val="FFFFFF"/>
                </a:solidFill>
                <a:latin typeface="Segoe UI" panose="020B0502040204020203" pitchFamily="34" charset="0"/>
                <a:cs typeface="Segoe UI" panose="020B0502040204020203" pitchFamily="34" charset="0"/>
              </a:rPr>
              <a:t>App</a:t>
            </a:r>
          </a:p>
        </p:txBody>
      </p:sp>
      <p:sp>
        <p:nvSpPr>
          <p:cNvPr id="159" name="Rectangle 158"/>
          <p:cNvSpPr/>
          <p:nvPr/>
        </p:nvSpPr>
        <p:spPr>
          <a:xfrm>
            <a:off x="3170818" y="2727774"/>
            <a:ext cx="639989" cy="639989"/>
          </a:xfrm>
          <a:prstGeom prst="rect">
            <a:avLst/>
          </a:prstGeom>
          <a:blipFill dpi="0" rotWithShape="1">
            <a:blip r:embed="rId3" cstate="screen">
              <a:grayscl/>
              <a:extLst>
                <a:ext uri="{28A0092B-C50C-407E-A947-70E740481C1C}">
                  <a14:useLocalDpi xmlns:a14="http://schemas.microsoft.com/office/drawing/2010/main"/>
                </a:ext>
              </a:extLst>
            </a:blip>
            <a:srcRect/>
            <a:tile tx="0" ty="0" sx="14000" sy="1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endParaRPr lang="en-US" sz="1500" b="1">
              <a:solidFill>
                <a:srgbClr val="FFFFFF"/>
              </a:solidFill>
              <a:latin typeface="Segoe UI" panose="020B0502040204020203" pitchFamily="34" charset="0"/>
              <a:cs typeface="Segoe UI" panose="020B0502040204020203" pitchFamily="34" charset="0"/>
            </a:endParaRPr>
          </a:p>
        </p:txBody>
      </p:sp>
      <p:grpSp>
        <p:nvGrpSpPr>
          <p:cNvPr id="11" name="Group 10"/>
          <p:cNvGrpSpPr/>
          <p:nvPr/>
        </p:nvGrpSpPr>
        <p:grpSpPr>
          <a:xfrm>
            <a:off x="4106215" y="4911587"/>
            <a:ext cx="562493" cy="397783"/>
            <a:chOff x="4463477" y="4842462"/>
            <a:chExt cx="1147264" cy="743297"/>
          </a:xfrm>
        </p:grpSpPr>
        <p:grpSp>
          <p:nvGrpSpPr>
            <p:cNvPr id="160" name="Group 159"/>
            <p:cNvGrpSpPr/>
            <p:nvPr/>
          </p:nvGrpSpPr>
          <p:grpSpPr>
            <a:xfrm>
              <a:off x="4474052" y="4842462"/>
              <a:ext cx="457200" cy="323998"/>
              <a:chOff x="1000660" y="2416604"/>
              <a:chExt cx="1075256" cy="914400"/>
            </a:xfrm>
          </p:grpSpPr>
          <p:sp>
            <p:nvSpPr>
              <p:cNvPr id="161" name="Oval 160"/>
              <p:cNvSpPr/>
              <p:nvPr/>
            </p:nvSpPr>
            <p:spPr>
              <a:xfrm>
                <a:off x="1000660" y="2416604"/>
                <a:ext cx="914400" cy="9144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endParaRPr lang="en-US" sz="1801" dirty="0">
                  <a:solidFill>
                    <a:srgbClr val="FFFFFF"/>
                  </a:solidFill>
                  <a:latin typeface="Segoe UI"/>
                </a:endParaRPr>
              </a:p>
            </p:txBody>
          </p:sp>
          <p:sp>
            <p:nvSpPr>
              <p:cNvPr id="162" name="Rectangle 161"/>
              <p:cNvSpPr/>
              <p:nvPr/>
            </p:nvSpPr>
            <p:spPr>
              <a:xfrm rot="8100000">
                <a:off x="1593899" y="2570998"/>
                <a:ext cx="482017" cy="208144"/>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endParaRPr lang="en-US" sz="1801">
                  <a:solidFill>
                    <a:srgbClr val="FFFFFF"/>
                  </a:solidFill>
                  <a:latin typeface="Segoe UI"/>
                </a:endParaRPr>
              </a:p>
            </p:txBody>
          </p:sp>
          <p:sp>
            <p:nvSpPr>
              <p:cNvPr id="163" name="L-Shape 162"/>
              <p:cNvSpPr/>
              <p:nvPr/>
            </p:nvSpPr>
            <p:spPr>
              <a:xfrm rot="18900000">
                <a:off x="1194775" y="2417664"/>
                <a:ext cx="855117" cy="428957"/>
              </a:xfrm>
              <a:prstGeom prst="corner">
                <a:avLst>
                  <a:gd name="adj1" fmla="val 12457"/>
                  <a:gd name="adj2" fmla="val 10590"/>
                </a:avLst>
              </a:prstGeom>
              <a:solidFill>
                <a:srgbClr val="0070C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endParaRPr lang="en-US" sz="1801">
                  <a:solidFill>
                    <a:srgbClr val="FFFFFF"/>
                  </a:solidFill>
                  <a:latin typeface="Segoe UI"/>
                </a:endParaRPr>
              </a:p>
            </p:txBody>
          </p:sp>
        </p:grpSp>
        <p:grpSp>
          <p:nvGrpSpPr>
            <p:cNvPr id="164" name="Group 163"/>
            <p:cNvGrpSpPr/>
            <p:nvPr/>
          </p:nvGrpSpPr>
          <p:grpSpPr>
            <a:xfrm>
              <a:off x="4463477" y="5261761"/>
              <a:ext cx="457200" cy="323998"/>
              <a:chOff x="1000660" y="2416604"/>
              <a:chExt cx="1075256" cy="914400"/>
            </a:xfrm>
          </p:grpSpPr>
          <p:sp>
            <p:nvSpPr>
              <p:cNvPr id="165" name="Oval 164"/>
              <p:cNvSpPr/>
              <p:nvPr/>
            </p:nvSpPr>
            <p:spPr>
              <a:xfrm>
                <a:off x="1000660" y="2416604"/>
                <a:ext cx="914400" cy="9144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endParaRPr lang="en-US" sz="1801" dirty="0">
                  <a:solidFill>
                    <a:srgbClr val="FFFFFF"/>
                  </a:solidFill>
                  <a:latin typeface="Segoe UI"/>
                </a:endParaRPr>
              </a:p>
            </p:txBody>
          </p:sp>
          <p:sp>
            <p:nvSpPr>
              <p:cNvPr id="166" name="Rectangle 165"/>
              <p:cNvSpPr/>
              <p:nvPr/>
            </p:nvSpPr>
            <p:spPr>
              <a:xfrm rot="8100000">
                <a:off x="1593899" y="2570998"/>
                <a:ext cx="482017" cy="208144"/>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endParaRPr lang="en-US" sz="1801">
                  <a:solidFill>
                    <a:srgbClr val="FFFFFF"/>
                  </a:solidFill>
                  <a:latin typeface="Segoe UI"/>
                </a:endParaRPr>
              </a:p>
            </p:txBody>
          </p:sp>
          <p:sp>
            <p:nvSpPr>
              <p:cNvPr id="167" name="L-Shape 166"/>
              <p:cNvSpPr/>
              <p:nvPr/>
            </p:nvSpPr>
            <p:spPr>
              <a:xfrm rot="18900000">
                <a:off x="1194775" y="2417664"/>
                <a:ext cx="855117" cy="428957"/>
              </a:xfrm>
              <a:prstGeom prst="corner">
                <a:avLst>
                  <a:gd name="adj1" fmla="val 12457"/>
                  <a:gd name="adj2" fmla="val 10590"/>
                </a:avLst>
              </a:prstGeom>
              <a:solidFill>
                <a:srgbClr val="0070C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endParaRPr lang="en-US" sz="1801">
                  <a:solidFill>
                    <a:srgbClr val="FFFFFF"/>
                  </a:solidFill>
                  <a:latin typeface="Segoe UI"/>
                </a:endParaRPr>
              </a:p>
            </p:txBody>
          </p:sp>
        </p:grpSp>
        <p:sp>
          <p:nvSpPr>
            <p:cNvPr id="168" name="Rectangle 167"/>
            <p:cNvSpPr/>
            <p:nvPr/>
          </p:nvSpPr>
          <p:spPr bwMode="auto">
            <a:xfrm>
              <a:off x="5052986" y="5060568"/>
              <a:ext cx="557755" cy="85418"/>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169" name="Rectangle 168"/>
            <p:cNvSpPr/>
            <p:nvPr/>
          </p:nvSpPr>
          <p:spPr bwMode="auto">
            <a:xfrm>
              <a:off x="5052986" y="5272290"/>
              <a:ext cx="557755" cy="85418"/>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sp>
        <p:nvSpPr>
          <p:cNvPr id="171" name="Rectangle 170"/>
          <p:cNvSpPr/>
          <p:nvPr/>
        </p:nvSpPr>
        <p:spPr>
          <a:xfrm>
            <a:off x="6946082" y="3387971"/>
            <a:ext cx="746243" cy="639989"/>
          </a:xfrm>
          <a:prstGeom prst="rect">
            <a:avLst/>
          </a:prstGeom>
          <a:solidFill>
            <a:srgbClr val="00BCF2"/>
          </a:solidFill>
          <a:ln>
            <a:solidFill>
              <a:srgbClr val="00BCF2"/>
            </a:solidFill>
          </a:ln>
          <a:scene3d>
            <a:camera prst="isometricLeftDown"/>
            <a:lightRig rig="balanced" dir="t"/>
          </a:scene3d>
          <a:sp3d extrusionH="6350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r>
              <a:rPr lang="en-US" sz="900" b="1" dirty="0">
                <a:solidFill>
                  <a:srgbClr val="FFFFFF"/>
                </a:solidFill>
                <a:latin typeface="Segoe UI" panose="020B0502040204020203" pitchFamily="34" charset="0"/>
                <a:cs typeface="Segoe UI" panose="020B0502040204020203" pitchFamily="34" charset="0"/>
              </a:rPr>
              <a:t>Staging</a:t>
            </a:r>
          </a:p>
          <a:p>
            <a:pPr algn="ctr" defTabSz="932681"/>
            <a:r>
              <a:rPr lang="en-US" sz="1599" b="1" dirty="0">
                <a:solidFill>
                  <a:srgbClr val="FFFFFF"/>
                </a:solidFill>
                <a:latin typeface="Segoe UI" panose="020B0502040204020203" pitchFamily="34" charset="0"/>
                <a:cs typeface="Segoe UI" panose="020B0502040204020203" pitchFamily="34" charset="0"/>
              </a:rPr>
              <a:t>App</a:t>
            </a:r>
          </a:p>
        </p:txBody>
      </p:sp>
      <p:sp>
        <p:nvSpPr>
          <p:cNvPr id="172" name="Rectangle 171"/>
          <p:cNvSpPr/>
          <p:nvPr/>
        </p:nvSpPr>
        <p:spPr>
          <a:xfrm>
            <a:off x="9874241" y="3362400"/>
            <a:ext cx="639989" cy="639989"/>
          </a:xfrm>
          <a:prstGeom prst="rect">
            <a:avLst/>
          </a:prstGeom>
          <a:solidFill>
            <a:srgbClr val="D63F27"/>
          </a:solidFill>
          <a:ln>
            <a:noFill/>
          </a:ln>
          <a:scene3d>
            <a:camera prst="isometricLeftDown"/>
            <a:lightRig rig="balanced" dir="t"/>
          </a:scene3d>
          <a:sp3d extrusionH="6350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r>
              <a:rPr lang="en-US" sz="900" b="1" dirty="0">
                <a:solidFill>
                  <a:srgbClr val="FFFFFF"/>
                </a:solidFill>
                <a:latin typeface="Segoe UI" panose="020B0502040204020203" pitchFamily="34" charset="0"/>
                <a:cs typeface="Segoe UI" panose="020B0502040204020203" pitchFamily="34" charset="0"/>
              </a:rPr>
              <a:t>Prod.</a:t>
            </a:r>
          </a:p>
          <a:p>
            <a:pPr algn="ctr" defTabSz="932681"/>
            <a:r>
              <a:rPr lang="en-US" sz="1428" b="1" dirty="0">
                <a:solidFill>
                  <a:srgbClr val="FFFFFF"/>
                </a:solidFill>
                <a:latin typeface="Segoe UI" panose="020B0502040204020203" pitchFamily="34" charset="0"/>
                <a:cs typeface="Segoe UI" panose="020B0502040204020203" pitchFamily="34" charset="0"/>
              </a:rPr>
              <a:t>App</a:t>
            </a:r>
            <a:endParaRPr lang="en-US" sz="1599" b="1" dirty="0">
              <a:solidFill>
                <a:srgbClr val="FFFFFF"/>
              </a:solidFill>
              <a:latin typeface="Segoe UI" panose="020B0502040204020203" pitchFamily="34" charset="0"/>
              <a:cs typeface="Segoe UI" panose="020B0502040204020203" pitchFamily="34" charset="0"/>
            </a:endParaRPr>
          </a:p>
        </p:txBody>
      </p:sp>
      <p:grpSp>
        <p:nvGrpSpPr>
          <p:cNvPr id="175" name="Group 174"/>
          <p:cNvGrpSpPr/>
          <p:nvPr/>
        </p:nvGrpSpPr>
        <p:grpSpPr>
          <a:xfrm>
            <a:off x="733109" y="2476471"/>
            <a:ext cx="667742" cy="616413"/>
            <a:chOff x="2045200" y="2151142"/>
            <a:chExt cx="644773" cy="722864"/>
          </a:xfrm>
        </p:grpSpPr>
        <p:sp>
          <p:nvSpPr>
            <p:cNvPr id="176" name="Circular Arrow 175"/>
            <p:cNvSpPr/>
            <p:nvPr/>
          </p:nvSpPr>
          <p:spPr bwMode="auto">
            <a:xfrm>
              <a:off x="2045668" y="2151142"/>
              <a:ext cx="644305" cy="695648"/>
            </a:xfrm>
            <a:prstGeom prst="circularArrow">
              <a:avLst>
                <a:gd name="adj1" fmla="val 12500"/>
                <a:gd name="adj2" fmla="val 1142319"/>
                <a:gd name="adj3" fmla="val 20457681"/>
                <a:gd name="adj4" fmla="val 10800000"/>
                <a:gd name="adj5" fmla="val 24308"/>
              </a:avLst>
            </a:prstGeom>
            <a:solidFill>
              <a:schemeClr val="tx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177" name="Circular Arrow 176"/>
            <p:cNvSpPr/>
            <p:nvPr/>
          </p:nvSpPr>
          <p:spPr bwMode="auto">
            <a:xfrm rot="10800000">
              <a:off x="2045200" y="2178358"/>
              <a:ext cx="644305" cy="695648"/>
            </a:xfrm>
            <a:prstGeom prst="circularArrow">
              <a:avLst>
                <a:gd name="adj1" fmla="val 12500"/>
                <a:gd name="adj2" fmla="val 1142319"/>
                <a:gd name="adj3" fmla="val 20457681"/>
                <a:gd name="adj4" fmla="val 10800000"/>
                <a:gd name="adj5" fmla="val 24308"/>
              </a:avLst>
            </a:prstGeom>
            <a:solidFill>
              <a:schemeClr val="tx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sp>
        <p:nvSpPr>
          <p:cNvPr id="181" name="TextBox 180"/>
          <p:cNvSpPr txBox="1"/>
          <p:nvPr/>
        </p:nvSpPr>
        <p:spPr>
          <a:xfrm>
            <a:off x="4561486" y="4785906"/>
            <a:ext cx="1142838" cy="627565"/>
          </a:xfrm>
          <a:prstGeom prst="rect">
            <a:avLst/>
          </a:prstGeom>
          <a:noFill/>
        </p:spPr>
        <p:txBody>
          <a:bodyPr wrap="square" lIns="182854" tIns="146283" rIns="182854" bIns="146283" rtlCol="0">
            <a:spAutoFit/>
          </a:bodyPr>
          <a:lstStyle/>
          <a:p>
            <a:pPr defTabSz="932681">
              <a:lnSpc>
                <a:spcPct val="90000"/>
              </a:lnSpc>
              <a:spcAft>
                <a:spcPts val="600"/>
              </a:spcAft>
            </a:pPr>
            <a:r>
              <a:rPr lang="en-US" sz="1199" dirty="0">
                <a:gradFill>
                  <a:gsLst>
                    <a:gs pos="2917">
                      <a:srgbClr val="505050"/>
                    </a:gs>
                    <a:gs pos="30000">
                      <a:srgbClr val="505050"/>
                    </a:gs>
                  </a:gsLst>
                  <a:lin ang="5400000" scaled="0"/>
                </a:gradFill>
                <a:latin typeface="Segoe UI"/>
              </a:rPr>
              <a:t>Continuous Integration</a:t>
            </a:r>
          </a:p>
        </p:txBody>
      </p:sp>
      <p:pic>
        <p:nvPicPr>
          <p:cNvPr id="74" name="Picture 7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22993" y="5411326"/>
            <a:ext cx="1548266" cy="1548266"/>
          </a:xfrm>
          <a:prstGeom prst="rect">
            <a:avLst/>
          </a:prstGeom>
        </p:spPr>
      </p:pic>
      <p:sp>
        <p:nvSpPr>
          <p:cNvPr id="76" name="TextBox 75"/>
          <p:cNvSpPr txBox="1"/>
          <p:nvPr/>
        </p:nvSpPr>
        <p:spPr>
          <a:xfrm>
            <a:off x="7586031" y="5996286"/>
            <a:ext cx="1142838" cy="959836"/>
          </a:xfrm>
          <a:prstGeom prst="rect">
            <a:avLst/>
          </a:prstGeom>
          <a:noFill/>
        </p:spPr>
        <p:txBody>
          <a:bodyPr wrap="square" lIns="182854" tIns="146283" rIns="182854" bIns="146283" rtlCol="0">
            <a:spAutoFit/>
          </a:bodyPr>
          <a:lstStyle/>
          <a:p>
            <a:pPr defTabSz="932681">
              <a:lnSpc>
                <a:spcPct val="90000"/>
              </a:lnSpc>
              <a:spcAft>
                <a:spcPts val="600"/>
              </a:spcAft>
            </a:pPr>
            <a:r>
              <a:rPr lang="en-US" sz="1599" b="1" dirty="0">
                <a:gradFill>
                  <a:gsLst>
                    <a:gs pos="2917">
                      <a:srgbClr val="505050"/>
                    </a:gs>
                    <a:gs pos="30000">
                      <a:srgbClr val="505050"/>
                    </a:gs>
                  </a:gsLst>
                  <a:lin ang="5400000" scaled="0"/>
                </a:gradFill>
                <a:latin typeface="Segoe UI"/>
              </a:rPr>
              <a:t>Azure Stack Hub</a:t>
            </a:r>
          </a:p>
        </p:txBody>
      </p:sp>
      <p:pic>
        <p:nvPicPr>
          <p:cNvPr id="77" name="Picture 7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79331" y="5394755"/>
            <a:ext cx="1548266" cy="1548266"/>
          </a:xfrm>
          <a:prstGeom prst="rect">
            <a:avLst/>
          </a:prstGeom>
        </p:spPr>
      </p:pic>
      <p:sp>
        <p:nvSpPr>
          <p:cNvPr id="78" name="TextBox 77"/>
          <p:cNvSpPr txBox="1"/>
          <p:nvPr/>
        </p:nvSpPr>
        <p:spPr>
          <a:xfrm>
            <a:off x="10342368" y="5979713"/>
            <a:ext cx="990459" cy="959836"/>
          </a:xfrm>
          <a:prstGeom prst="rect">
            <a:avLst/>
          </a:prstGeom>
          <a:noFill/>
        </p:spPr>
        <p:txBody>
          <a:bodyPr wrap="square" lIns="182854" tIns="146283" rIns="182854" bIns="146283" rtlCol="0">
            <a:spAutoFit/>
          </a:bodyPr>
          <a:lstStyle/>
          <a:p>
            <a:pPr defTabSz="932681">
              <a:lnSpc>
                <a:spcPct val="90000"/>
              </a:lnSpc>
              <a:spcAft>
                <a:spcPts val="600"/>
              </a:spcAft>
            </a:pPr>
            <a:r>
              <a:rPr lang="en-US" sz="1599" b="1" dirty="0">
                <a:gradFill>
                  <a:gsLst>
                    <a:gs pos="2917">
                      <a:srgbClr val="505050"/>
                    </a:gs>
                    <a:gs pos="30000">
                      <a:srgbClr val="505050"/>
                    </a:gs>
                  </a:gsLst>
                  <a:lin ang="5400000" scaled="0"/>
                </a:gradFill>
                <a:latin typeface="Segoe UI"/>
              </a:rPr>
              <a:t>Azure Stack Hub</a:t>
            </a:r>
          </a:p>
        </p:txBody>
      </p:sp>
      <p:pic>
        <p:nvPicPr>
          <p:cNvPr id="98" name="Picture 9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58749" y="5411326"/>
            <a:ext cx="1548266" cy="1548266"/>
          </a:xfrm>
          <a:prstGeom prst="rect">
            <a:avLst/>
          </a:prstGeom>
        </p:spPr>
      </p:pic>
      <p:sp>
        <p:nvSpPr>
          <p:cNvPr id="100" name="TextBox 99"/>
          <p:cNvSpPr txBox="1"/>
          <p:nvPr/>
        </p:nvSpPr>
        <p:spPr>
          <a:xfrm>
            <a:off x="4721785" y="5996286"/>
            <a:ext cx="1142838" cy="959836"/>
          </a:xfrm>
          <a:prstGeom prst="rect">
            <a:avLst/>
          </a:prstGeom>
          <a:noFill/>
        </p:spPr>
        <p:txBody>
          <a:bodyPr wrap="square" lIns="182854" tIns="146283" rIns="182854" bIns="146283" rtlCol="0">
            <a:spAutoFit/>
          </a:bodyPr>
          <a:lstStyle/>
          <a:p>
            <a:pPr defTabSz="932681">
              <a:lnSpc>
                <a:spcPct val="90000"/>
              </a:lnSpc>
              <a:spcAft>
                <a:spcPts val="600"/>
              </a:spcAft>
            </a:pPr>
            <a:r>
              <a:rPr lang="en-US" sz="1599" b="1" dirty="0">
                <a:gradFill>
                  <a:gsLst>
                    <a:gs pos="2917">
                      <a:srgbClr val="505050"/>
                    </a:gs>
                    <a:gs pos="30000">
                      <a:srgbClr val="505050"/>
                    </a:gs>
                  </a:gsLst>
                  <a:lin ang="5400000" scaled="0"/>
                </a:gradFill>
                <a:latin typeface="Segoe UI"/>
              </a:rPr>
              <a:t>Azure Stack Hub</a:t>
            </a:r>
          </a:p>
        </p:txBody>
      </p:sp>
      <p:grpSp>
        <p:nvGrpSpPr>
          <p:cNvPr id="111" name="Group 110"/>
          <p:cNvGrpSpPr/>
          <p:nvPr/>
        </p:nvGrpSpPr>
        <p:grpSpPr>
          <a:xfrm>
            <a:off x="3028205" y="5134118"/>
            <a:ext cx="7706885" cy="572422"/>
            <a:chOff x="4166503" y="5173662"/>
            <a:chExt cx="3895549" cy="572504"/>
          </a:xfrm>
        </p:grpSpPr>
        <p:cxnSp>
          <p:nvCxnSpPr>
            <p:cNvPr id="112" name="Straight Connector 111"/>
            <p:cNvCxnSpPr/>
            <p:nvPr/>
          </p:nvCxnSpPr>
          <p:spPr>
            <a:xfrm>
              <a:off x="6544853" y="5445326"/>
              <a:ext cx="151719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5730743" y="5173662"/>
              <a:ext cx="823433" cy="572504"/>
            </a:xfrm>
            <a:prstGeom prst="rect">
              <a:avLst/>
            </a:prstGeom>
            <a:noFill/>
          </p:spPr>
          <p:txBody>
            <a:bodyPr wrap="square" lIns="182854" tIns="146283" rIns="182854" bIns="146283" rtlCol="0">
              <a:spAutoFit/>
            </a:bodyPr>
            <a:lstStyle/>
            <a:p>
              <a:pPr defTabSz="932681">
                <a:lnSpc>
                  <a:spcPct val="90000"/>
                </a:lnSpc>
                <a:spcAft>
                  <a:spcPts val="600"/>
                </a:spcAft>
              </a:pPr>
              <a:r>
                <a:rPr lang="en-US" sz="2000" dirty="0">
                  <a:gradFill>
                    <a:gsLst>
                      <a:gs pos="2917">
                        <a:srgbClr val="505050"/>
                      </a:gs>
                      <a:gs pos="30000">
                        <a:srgbClr val="505050"/>
                      </a:gs>
                    </a:gsLst>
                    <a:lin ang="5400000" scaled="0"/>
                  </a:gradFill>
                  <a:latin typeface="Segoe UI"/>
                </a:rPr>
                <a:t>OR / AND</a:t>
              </a:r>
            </a:p>
          </p:txBody>
        </p:sp>
        <p:cxnSp>
          <p:nvCxnSpPr>
            <p:cNvPr id="114" name="Straight Connector 113"/>
            <p:cNvCxnSpPr/>
            <p:nvPr/>
          </p:nvCxnSpPr>
          <p:spPr>
            <a:xfrm>
              <a:off x="4166503" y="5445326"/>
              <a:ext cx="15019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9" name="Straight Arrow Connector 118"/>
          <p:cNvCxnSpPr/>
          <p:nvPr/>
        </p:nvCxnSpPr>
        <p:spPr>
          <a:xfrm>
            <a:off x="5531950" y="3633943"/>
            <a:ext cx="76452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8361449" y="3633943"/>
            <a:ext cx="76452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bwMode="auto">
          <a:xfrm>
            <a:off x="380616" y="3040127"/>
            <a:ext cx="1342735" cy="2269242"/>
          </a:xfrm>
          <a:prstGeom prst="rect">
            <a:avLst/>
          </a:prstGeom>
          <a:noFill/>
          <a:ln w="38100">
            <a:solidFill>
              <a:schemeClr val="accent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Tree>
    <p:extLst>
      <p:ext uri="{BB962C8B-B14F-4D97-AF65-F5344CB8AC3E}">
        <p14:creationId xmlns:p14="http://schemas.microsoft.com/office/powerpoint/2010/main" val="9836518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5431" y="2935608"/>
            <a:ext cx="3029579" cy="1298497"/>
          </a:xfrm>
          <a:prstGeom prst="rect">
            <a:avLst/>
          </a:prstGeom>
        </p:spPr>
        <p:txBody>
          <a:bodyPr wrap="square">
            <a:spAutoFit/>
          </a:bodyPr>
          <a:lstStyle/>
          <a:p>
            <a:pPr algn="ctr" defTabSz="931313"/>
            <a:r>
              <a:rPr lang="en-US" sz="3998" b="1" dirty="0">
                <a:solidFill>
                  <a:srgbClr val="FFFFFF"/>
                </a:solidFill>
                <a:latin typeface="Segoe UI"/>
                <a:ea typeface="Calibri" panose="020F0502020204030204" pitchFamily="34" charset="0"/>
                <a:cs typeface="Times New Roman" panose="02020603050405020304" pitchFamily="18" charset="0"/>
              </a:rPr>
              <a:t>65</a:t>
            </a:r>
            <a:endParaRPr lang="en-US" sz="4482" b="1" dirty="0">
              <a:solidFill>
                <a:srgbClr val="FFFFFF"/>
              </a:solidFill>
              <a:latin typeface="Segoe UI"/>
              <a:ea typeface="Calibri" panose="020F0502020204030204" pitchFamily="34" charset="0"/>
              <a:cs typeface="Times New Roman" panose="02020603050405020304" pitchFamily="18" charset="0"/>
            </a:endParaRPr>
          </a:p>
          <a:p>
            <a:pPr algn="ctr" defTabSz="931313">
              <a:lnSpc>
                <a:spcPct val="80000"/>
              </a:lnSpc>
            </a:pPr>
            <a:r>
              <a:rPr lang="en-US" sz="240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5" name="Rectangle 4"/>
          <p:cNvSpPr/>
          <p:nvPr/>
        </p:nvSpPr>
        <p:spPr>
          <a:xfrm>
            <a:off x="6561708" y="2935608"/>
            <a:ext cx="3009041" cy="1298497"/>
          </a:xfrm>
          <a:prstGeom prst="rect">
            <a:avLst/>
          </a:prstGeom>
        </p:spPr>
        <p:txBody>
          <a:bodyPr wrap="square">
            <a:spAutoFit/>
          </a:bodyPr>
          <a:lstStyle/>
          <a:p>
            <a:pPr algn="ctr" defTabSz="931313"/>
            <a:r>
              <a:rPr lang="en-US" sz="3998" b="1" dirty="0">
                <a:solidFill>
                  <a:srgbClr val="FFFFFF"/>
                </a:solidFill>
                <a:latin typeface="Segoe UI"/>
                <a:ea typeface="Calibri" panose="020F0502020204030204" pitchFamily="34" charset="0"/>
                <a:cs typeface="Times New Roman" panose="02020603050405020304" pitchFamily="18" charset="0"/>
              </a:rPr>
              <a:t>90</a:t>
            </a:r>
          </a:p>
          <a:p>
            <a:pPr algn="ctr" defTabSz="931313">
              <a:lnSpc>
                <a:spcPct val="80000"/>
              </a:lnSpc>
            </a:pPr>
            <a:r>
              <a:rPr lang="en-US" sz="240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40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40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 name="Rectangle 5"/>
          <p:cNvSpPr/>
          <p:nvPr/>
        </p:nvSpPr>
        <p:spPr>
          <a:xfrm>
            <a:off x="9797699" y="2935608"/>
            <a:ext cx="2374188" cy="1298497"/>
          </a:xfrm>
          <a:prstGeom prst="rect">
            <a:avLst/>
          </a:prstGeom>
        </p:spPr>
        <p:txBody>
          <a:bodyPr wrap="square">
            <a:spAutoFit/>
          </a:bodyPr>
          <a:lstStyle/>
          <a:p>
            <a:pPr algn="ctr" defTabSz="931313"/>
            <a:r>
              <a:rPr lang="en-US" sz="3998" b="1" dirty="0">
                <a:solidFill>
                  <a:srgbClr val="FFFFFF"/>
                </a:solidFill>
                <a:latin typeface="Segoe UI"/>
                <a:ea typeface="Calibri" panose="020F0502020204030204" pitchFamily="34" charset="0"/>
                <a:cs typeface="Times New Roman" panose="02020603050405020304" pitchFamily="18" charset="0"/>
              </a:rPr>
              <a:t>48</a:t>
            </a:r>
          </a:p>
          <a:p>
            <a:pPr algn="ctr" defTabSz="931313">
              <a:lnSpc>
                <a:spcPct val="80000"/>
              </a:lnSpc>
            </a:pPr>
            <a:r>
              <a:rPr lang="en-US" sz="2400" spc="-101"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17917" y="5646798"/>
            <a:ext cx="2135104" cy="457071"/>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3031" y="2233071"/>
            <a:ext cx="1637376" cy="422443"/>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92247" y="460198"/>
            <a:ext cx="1627871" cy="459062"/>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677363" y="6075684"/>
            <a:ext cx="1615491" cy="659120"/>
          </a:xfrm>
          <a:prstGeom prst="rect">
            <a:avLst/>
          </a:prstGeom>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2409" y="1629639"/>
            <a:ext cx="1857397" cy="360337"/>
          </a:xfrm>
          <a:prstGeom prst="rect">
            <a:avLst/>
          </a:prstGeom>
        </p:spPr>
      </p:pic>
      <p:pic>
        <p:nvPicPr>
          <p:cNvPr id="12" name="Picture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46436" y="4685845"/>
            <a:ext cx="1606771" cy="401693"/>
          </a:xfrm>
          <a:prstGeom prst="rect">
            <a:avLst/>
          </a:prstGeom>
        </p:spPr>
      </p:pic>
      <p:pic>
        <p:nvPicPr>
          <p:cNvPr id="13" name="Picture 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89840" y="5116004"/>
            <a:ext cx="1882534" cy="387801"/>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63090" y="5768197"/>
            <a:ext cx="1289948" cy="312168"/>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484410" y="1838045"/>
            <a:ext cx="1403028" cy="325503"/>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213804" y="882360"/>
            <a:ext cx="1610580" cy="459216"/>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658861" y="952609"/>
            <a:ext cx="2323118" cy="564838"/>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593210" y="6080365"/>
            <a:ext cx="2190129" cy="952230"/>
          </a:xfrm>
          <a:prstGeom prst="rect">
            <a:avLst/>
          </a:prstGeom>
        </p:spPr>
      </p:pic>
      <p:pic>
        <p:nvPicPr>
          <p:cNvPr id="19" name="Picture 18"/>
          <p:cNvPicPr>
            <a:picLocks noChangeAspect="1"/>
          </p:cNvPicPr>
          <p:nvPr/>
        </p:nvPicPr>
        <p:blipFill>
          <a:blip r:embed="rId15"/>
          <a:stretch>
            <a:fillRect/>
          </a:stretch>
        </p:blipFill>
        <p:spPr>
          <a:xfrm>
            <a:off x="10374100" y="1031140"/>
            <a:ext cx="1645016" cy="571283"/>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215427" y="6382508"/>
            <a:ext cx="1695737" cy="319949"/>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4488666" y="5469236"/>
            <a:ext cx="2193938" cy="428085"/>
          </a:xfrm>
          <a:prstGeom prst="rect">
            <a:avLst/>
          </a:prstGeom>
        </p:spPr>
      </p:pic>
      <p:pic>
        <p:nvPicPr>
          <p:cNvPr id="22" name="Picture 21"/>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218573" y="6482897"/>
            <a:ext cx="1147348" cy="351677"/>
          </a:xfrm>
          <a:prstGeom prst="rect">
            <a:avLst/>
          </a:prstGeom>
        </p:spPr>
      </p:pic>
      <p:pic>
        <p:nvPicPr>
          <p:cNvPr id="23" name="Picture 2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318307" y="1949900"/>
            <a:ext cx="1917504" cy="443831"/>
          </a:xfrm>
          <a:prstGeom prst="rect">
            <a:avLst/>
          </a:prstGeom>
        </p:spPr>
      </p:pic>
      <p:pic>
        <p:nvPicPr>
          <p:cNvPr id="24" name="Picture 23"/>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248057" y="972034"/>
            <a:ext cx="735738" cy="294295"/>
          </a:xfrm>
          <a:prstGeom prst="rect">
            <a:avLst/>
          </a:prstGeom>
        </p:spPr>
      </p:pic>
      <p:pic>
        <p:nvPicPr>
          <p:cNvPr id="25" name="Picture 24"/>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64814" y="351365"/>
            <a:ext cx="1188383" cy="320862"/>
          </a:xfrm>
          <a:prstGeom prst="rect">
            <a:avLst/>
          </a:prstGeom>
        </p:spPr>
      </p:pic>
      <p:pic>
        <p:nvPicPr>
          <p:cNvPr id="26" name="Picture 25"/>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8130956" y="198853"/>
            <a:ext cx="1279797" cy="639898"/>
          </a:xfrm>
          <a:prstGeom prst="rect">
            <a:avLst/>
          </a:prstGeom>
        </p:spPr>
      </p:pic>
      <p:pic>
        <p:nvPicPr>
          <p:cNvPr id="27" name="Picture 2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2598046" y="4785112"/>
            <a:ext cx="1279797" cy="661783"/>
          </a:xfrm>
          <a:prstGeom prst="rect">
            <a:avLst/>
          </a:prstGeom>
        </p:spPr>
      </p:pic>
      <p:pic>
        <p:nvPicPr>
          <p:cNvPr id="28" name="Picture 27"/>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2057074" y="191458"/>
            <a:ext cx="1396604" cy="502778"/>
          </a:xfrm>
          <a:prstGeom prst="rect">
            <a:avLst/>
          </a:prstGeom>
        </p:spPr>
      </p:pic>
      <p:pic>
        <p:nvPicPr>
          <p:cNvPr id="29" name="Picture 28"/>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5905585" y="227093"/>
            <a:ext cx="1554038" cy="466211"/>
          </a:xfrm>
          <a:prstGeom prst="rect">
            <a:avLst/>
          </a:prstGeom>
        </p:spPr>
      </p:pic>
      <p:pic>
        <p:nvPicPr>
          <p:cNvPr id="30" name="Picture 29"/>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7833143" y="5166080"/>
            <a:ext cx="2102524" cy="328520"/>
          </a:xfrm>
          <a:prstGeom prst="rect">
            <a:avLst/>
          </a:prstGeom>
        </p:spPr>
      </p:pic>
      <p:pic>
        <p:nvPicPr>
          <p:cNvPr id="34" name="Picture 33"/>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8547639" y="4424162"/>
            <a:ext cx="1789799" cy="338273"/>
          </a:xfrm>
          <a:prstGeom prst="rect">
            <a:avLst/>
          </a:prstGeom>
        </p:spPr>
      </p:pic>
      <p:pic>
        <p:nvPicPr>
          <p:cNvPr id="35" name="Picture 34"/>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6833032" y="5951194"/>
            <a:ext cx="1084885" cy="461248"/>
          </a:xfrm>
          <a:prstGeom prst="rect">
            <a:avLst/>
          </a:prstGeom>
        </p:spPr>
      </p:pic>
      <p:pic>
        <p:nvPicPr>
          <p:cNvPr id="36" name="Picture 35"/>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4465886" y="1732129"/>
            <a:ext cx="2133352" cy="685873"/>
          </a:xfrm>
          <a:prstGeom prst="rect">
            <a:avLst/>
          </a:prstGeom>
        </p:spPr>
      </p:pic>
      <p:pic>
        <p:nvPicPr>
          <p:cNvPr id="37" name="Picture 36"/>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2933159" y="1112086"/>
            <a:ext cx="1642086" cy="511005"/>
          </a:xfrm>
          <a:prstGeom prst="rect">
            <a:avLst/>
          </a:prstGeom>
        </p:spPr>
      </p:pic>
      <p:pic>
        <p:nvPicPr>
          <p:cNvPr id="38" name="Picture 37"/>
          <p:cNvPicPr>
            <a:picLocks noChangeAspect="1"/>
          </p:cNvPicPr>
          <p:nvPr/>
        </p:nvPicPr>
        <p:blipFill rotWithShape="1">
          <a:blip r:embed="rId31" cstate="screen">
            <a:extLst>
              <a:ext uri="{28A0092B-C50C-407E-A947-70E740481C1C}">
                <a14:useLocalDpi xmlns:a14="http://schemas.microsoft.com/office/drawing/2010/main"/>
              </a:ext>
            </a:extLst>
          </a:blip>
          <a:srcRect t="15361"/>
          <a:stretch/>
        </p:blipFill>
        <p:spPr>
          <a:xfrm>
            <a:off x="9555209" y="197772"/>
            <a:ext cx="2463906" cy="541605"/>
          </a:xfrm>
          <a:prstGeom prst="rect">
            <a:avLst/>
          </a:prstGeom>
        </p:spPr>
      </p:pic>
      <p:pic>
        <p:nvPicPr>
          <p:cNvPr id="39" name="Picture 38"/>
          <p:cNvPicPr>
            <a:picLocks noChangeAspect="1"/>
          </p:cNvPicPr>
          <p:nvPr/>
        </p:nvPicPr>
        <p:blipFill>
          <a:blip r:embed="rId32"/>
          <a:stretch>
            <a:fillRect/>
          </a:stretch>
        </p:blipFill>
        <p:spPr>
          <a:xfrm>
            <a:off x="8985469" y="1517447"/>
            <a:ext cx="914140" cy="663841"/>
          </a:xfrm>
          <a:prstGeom prst="rect">
            <a:avLst/>
          </a:prstGeom>
        </p:spPr>
      </p:pic>
      <p:pic>
        <p:nvPicPr>
          <p:cNvPr id="40" name="Picture 39"/>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787162" y="4471679"/>
            <a:ext cx="1588827" cy="411496"/>
          </a:xfrm>
          <a:prstGeom prst="rect">
            <a:avLst/>
          </a:prstGeom>
        </p:spPr>
      </p:pic>
      <p:pic>
        <p:nvPicPr>
          <p:cNvPr id="41" name="Picture 40"/>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1831545" y="5758883"/>
            <a:ext cx="983468" cy="1075691"/>
          </a:xfrm>
          <a:prstGeom prst="rect">
            <a:avLst/>
          </a:prstGeom>
        </p:spPr>
      </p:pic>
      <p:pic>
        <p:nvPicPr>
          <p:cNvPr id="42" name="Picture 41"/>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0328174" y="4999709"/>
            <a:ext cx="1736867" cy="915881"/>
          </a:xfrm>
          <a:prstGeom prst="rect">
            <a:avLst/>
          </a:prstGeom>
        </p:spPr>
      </p:pic>
      <p:pic>
        <p:nvPicPr>
          <p:cNvPr id="43" name="Picture 42"/>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8414675" y="1024901"/>
            <a:ext cx="1656440" cy="308098"/>
          </a:xfrm>
          <a:prstGeom prst="rect">
            <a:avLst/>
          </a:prstGeom>
        </p:spPr>
      </p:pic>
      <p:pic>
        <p:nvPicPr>
          <p:cNvPr id="44" name="Picture 43"/>
          <p:cNvPicPr>
            <a:picLocks noChangeAspect="1"/>
          </p:cNvPicPr>
          <p:nvPr/>
        </p:nvPicPr>
        <p:blipFill rotWithShape="1">
          <a:blip r:embed="rId37" cstate="screen">
            <a:extLst>
              <a:ext uri="{28A0092B-C50C-407E-A947-70E740481C1C}">
                <a14:useLocalDpi xmlns:a14="http://schemas.microsoft.com/office/drawing/2010/main"/>
              </a:ext>
            </a:extLst>
          </a:blip>
          <a:srcRect/>
          <a:stretch/>
        </p:blipFill>
        <p:spPr>
          <a:xfrm>
            <a:off x="6827589" y="1812623"/>
            <a:ext cx="2011109" cy="324112"/>
          </a:xfrm>
          <a:prstGeom prst="rect">
            <a:avLst/>
          </a:prstGeom>
        </p:spPr>
      </p:pic>
      <p:pic>
        <p:nvPicPr>
          <p:cNvPr id="45" name="Picture 44"/>
          <p:cNvPicPr>
            <a:picLocks noChangeAspect="1"/>
          </p:cNvPicPr>
          <p:nvPr/>
        </p:nvPicPr>
        <p:blipFill>
          <a:blip r:embed="rId38"/>
          <a:stretch>
            <a:fillRect/>
          </a:stretch>
        </p:blipFill>
        <p:spPr>
          <a:xfrm>
            <a:off x="339521" y="5849741"/>
            <a:ext cx="1297373" cy="644658"/>
          </a:xfrm>
          <a:prstGeom prst="rect">
            <a:avLst/>
          </a:prstGeom>
        </p:spPr>
      </p:pic>
      <p:pic>
        <p:nvPicPr>
          <p:cNvPr id="46" name="Picture 45"/>
          <p:cNvPicPr>
            <a:picLocks noChangeAspect="1"/>
          </p:cNvPicPr>
          <p:nvPr/>
        </p:nvPicPr>
        <p:blipFill>
          <a:blip r:embed="rId39">
            <a:extLst>
              <a:ext uri="{28A0092B-C50C-407E-A947-70E740481C1C}">
                <a14:useLocalDpi xmlns:a14="http://schemas.microsoft.com/office/drawing/2010/main"/>
              </a:ext>
            </a:extLst>
          </a:blip>
          <a:stretch>
            <a:fillRect/>
          </a:stretch>
        </p:blipFill>
        <p:spPr>
          <a:xfrm>
            <a:off x="4216820" y="4929429"/>
            <a:ext cx="1419977" cy="252771"/>
          </a:xfrm>
          <a:prstGeom prst="rect">
            <a:avLst/>
          </a:prstGeom>
        </p:spPr>
      </p:pic>
      <p:grpSp>
        <p:nvGrpSpPr>
          <p:cNvPr id="31" name="Group 30"/>
          <p:cNvGrpSpPr/>
          <p:nvPr/>
        </p:nvGrpSpPr>
        <p:grpSpPr>
          <a:xfrm>
            <a:off x="274025" y="4275988"/>
            <a:ext cx="1999697" cy="540209"/>
            <a:chOff x="3410097" y="7695335"/>
            <a:chExt cx="2126767" cy="644774"/>
          </a:xfrm>
        </p:grpSpPr>
        <p:pic>
          <p:nvPicPr>
            <p:cNvPr id="32" name="Picture 31"/>
            <p:cNvPicPr>
              <a:picLocks noChangeAspect="1"/>
            </p:cNvPicPr>
            <p:nvPr/>
          </p:nvPicPr>
          <p:blipFill rotWithShape="1">
            <a:blip r:embed="rId40" cstate="screen">
              <a:extLst>
                <a:ext uri="{28A0092B-C50C-407E-A947-70E740481C1C}">
                  <a14:useLocalDpi xmlns:a14="http://schemas.microsoft.com/office/drawing/2010/main"/>
                </a:ext>
              </a:extLst>
            </a:blip>
            <a:srcRect/>
            <a:stretch/>
          </p:blipFill>
          <p:spPr>
            <a:xfrm>
              <a:off x="3410097" y="7695335"/>
              <a:ext cx="640080" cy="644774"/>
            </a:xfrm>
            <a:prstGeom prst="rect">
              <a:avLst/>
            </a:prstGeom>
          </p:spPr>
        </p:pic>
        <p:pic>
          <p:nvPicPr>
            <p:cNvPr id="33" name="Picture 32"/>
            <p:cNvPicPr>
              <a:picLocks noChangeAspect="1"/>
            </p:cNvPicPr>
            <p:nvPr/>
          </p:nvPicPr>
          <p:blipFill rotWithShape="1">
            <a:blip r:embed="rId41" cstate="screen">
              <a:extLst>
                <a:ext uri="{28A0092B-C50C-407E-A947-70E740481C1C}">
                  <a14:useLocalDpi xmlns:a14="http://schemas.microsoft.com/office/drawing/2010/main"/>
                </a:ext>
              </a:extLst>
            </a:blip>
            <a:srcRect/>
            <a:stretch/>
          </p:blipFill>
          <p:spPr>
            <a:xfrm>
              <a:off x="3890944" y="7844589"/>
              <a:ext cx="1645920" cy="431352"/>
            </a:xfrm>
            <a:prstGeom prst="rect">
              <a:avLst/>
            </a:prstGeom>
          </p:spPr>
        </p:pic>
      </p:grpSp>
      <p:sp>
        <p:nvSpPr>
          <p:cNvPr id="47" name="Rectangle 46">
            <a:extLst>
              <a:ext uri="{FF2B5EF4-FFF2-40B4-BE49-F238E27FC236}">
                <a16:creationId xmlns:a16="http://schemas.microsoft.com/office/drawing/2014/main" id="{487A2993-7237-47A4-9943-9C64089A8403}"/>
              </a:ext>
            </a:extLst>
          </p:cNvPr>
          <p:cNvSpPr/>
          <p:nvPr/>
        </p:nvSpPr>
        <p:spPr>
          <a:xfrm>
            <a:off x="1660194" y="3070589"/>
            <a:ext cx="9143962" cy="652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1"/>
            <a:r>
              <a:rPr lang="en-US" sz="3600" dirty="0">
                <a:solidFill>
                  <a:srgbClr val="0078D7"/>
                </a:solidFill>
                <a:latin typeface="Segoe UI Light" panose="020B0502040204020203" pitchFamily="34" charset="0"/>
                <a:cs typeface="Segoe UI Light" panose="020B0502040204020203" pitchFamily="34" charset="0"/>
              </a:rPr>
              <a:t>What should I be using? </a:t>
            </a:r>
            <a:r>
              <a:rPr lang="en-US" sz="3600" b="1" dirty="0">
                <a:solidFill>
                  <a:srgbClr val="0078D7"/>
                </a:solidFill>
                <a:cs typeface="Segoe UI Light" panose="020B0502040204020203" pitchFamily="34" charset="0"/>
              </a:rPr>
              <a:t>And for what?</a:t>
            </a:r>
          </a:p>
        </p:txBody>
      </p:sp>
    </p:spTree>
    <p:extLst>
      <p:ext uri="{BB962C8B-B14F-4D97-AF65-F5344CB8AC3E}">
        <p14:creationId xmlns:p14="http://schemas.microsoft.com/office/powerpoint/2010/main" val="308617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50"/>
                                        <p:tgtEl>
                                          <p:spTgt spid="11"/>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50"/>
                                        <p:tgtEl>
                                          <p:spTgt spid="12"/>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250"/>
                                        <p:tgtEl>
                                          <p:spTgt spid="14"/>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50"/>
                                        <p:tgtEl>
                                          <p:spTgt spid="16"/>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250"/>
                                        <p:tgtEl>
                                          <p:spTgt spid="17"/>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250"/>
                                        <p:tgtEl>
                                          <p:spTgt spid="18"/>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250"/>
                                        <p:tgtEl>
                                          <p:spTgt spid="19"/>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50"/>
                                        <p:tgtEl>
                                          <p:spTgt spid="20"/>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250"/>
                                        <p:tgtEl>
                                          <p:spTgt spid="21"/>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250"/>
                                        <p:tgtEl>
                                          <p:spTgt spid="22"/>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250"/>
                                        <p:tgtEl>
                                          <p:spTgt spid="23"/>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250"/>
                                        <p:tgtEl>
                                          <p:spTgt spid="24"/>
                                        </p:tgtEl>
                                      </p:cBhvr>
                                    </p:animEffect>
                                  </p:childTnLst>
                                </p:cTn>
                              </p:par>
                            </p:childTnLst>
                          </p:cTn>
                        </p:par>
                        <p:par>
                          <p:cTn id="76" fill="hold">
                            <p:stCondLst>
                              <p:cond delay="4500"/>
                            </p:stCondLst>
                            <p:childTnLst>
                              <p:par>
                                <p:cTn id="77" presetID="10" presetClass="entr" presetSubtype="0" fill="hold"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250"/>
                                        <p:tgtEl>
                                          <p:spTgt spid="25"/>
                                        </p:tgtEl>
                                      </p:cBhvr>
                                    </p:animEffect>
                                  </p:childTnLst>
                                </p:cTn>
                              </p:par>
                            </p:childTnLst>
                          </p:cTn>
                        </p:par>
                        <p:par>
                          <p:cTn id="80" fill="hold">
                            <p:stCondLst>
                              <p:cond delay="4750"/>
                            </p:stCondLst>
                            <p:childTnLst>
                              <p:par>
                                <p:cTn id="81" presetID="10" presetClass="entr" presetSubtype="0" fill="hold"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250"/>
                                        <p:tgtEl>
                                          <p:spTgt spid="26"/>
                                        </p:tgtEl>
                                      </p:cBhvr>
                                    </p:animEffect>
                                  </p:childTnLst>
                                </p:cTn>
                              </p:par>
                            </p:childTnLst>
                          </p:cTn>
                        </p:par>
                        <p:par>
                          <p:cTn id="84" fill="hold">
                            <p:stCondLst>
                              <p:cond delay="5000"/>
                            </p:stCondLst>
                            <p:childTnLst>
                              <p:par>
                                <p:cTn id="85" presetID="10" presetClass="entr" presetSubtype="0" fill="hold" nodeType="after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250"/>
                                        <p:tgtEl>
                                          <p:spTgt spid="27"/>
                                        </p:tgtEl>
                                      </p:cBhvr>
                                    </p:animEffect>
                                  </p:childTnLst>
                                </p:cTn>
                              </p:par>
                            </p:childTnLst>
                          </p:cTn>
                        </p:par>
                        <p:par>
                          <p:cTn id="88" fill="hold">
                            <p:stCondLst>
                              <p:cond delay="5250"/>
                            </p:stCondLst>
                            <p:childTnLst>
                              <p:par>
                                <p:cTn id="89" presetID="10" presetClass="entr" presetSubtype="0" fill="hold" nodeType="after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fade">
                                      <p:cBhvr>
                                        <p:cTn id="91" dur="250"/>
                                        <p:tgtEl>
                                          <p:spTgt spid="28"/>
                                        </p:tgtEl>
                                      </p:cBhvr>
                                    </p:animEffect>
                                  </p:childTnLst>
                                </p:cTn>
                              </p:par>
                            </p:childTnLst>
                          </p:cTn>
                        </p:par>
                        <p:par>
                          <p:cTn id="92" fill="hold">
                            <p:stCondLst>
                              <p:cond delay="5500"/>
                            </p:stCondLst>
                            <p:childTnLst>
                              <p:par>
                                <p:cTn id="93" presetID="10" presetClass="entr" presetSubtype="0" fill="hold" nodeType="after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250"/>
                                        <p:tgtEl>
                                          <p:spTgt spid="29"/>
                                        </p:tgtEl>
                                      </p:cBhvr>
                                    </p:animEffect>
                                  </p:childTnLst>
                                </p:cTn>
                              </p:par>
                            </p:childTnLst>
                          </p:cTn>
                        </p:par>
                        <p:par>
                          <p:cTn id="96" fill="hold">
                            <p:stCondLst>
                              <p:cond delay="5750"/>
                            </p:stCondLst>
                            <p:childTnLst>
                              <p:par>
                                <p:cTn id="97" presetID="10" presetClass="entr" presetSubtype="0" fill="hold" nodeType="after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childTnLst>
                          </p:cTn>
                        </p:par>
                        <p:par>
                          <p:cTn id="100" fill="hold">
                            <p:stCondLst>
                              <p:cond delay="6000"/>
                            </p:stCondLst>
                            <p:childTnLst>
                              <p:par>
                                <p:cTn id="101" presetID="10" presetClass="entr" presetSubtype="0" fill="hold" nodeType="after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250"/>
                                        <p:tgtEl>
                                          <p:spTgt spid="31"/>
                                        </p:tgtEl>
                                      </p:cBhvr>
                                    </p:animEffect>
                                  </p:childTnLst>
                                </p:cTn>
                              </p:par>
                            </p:childTnLst>
                          </p:cTn>
                        </p:par>
                        <p:par>
                          <p:cTn id="104" fill="hold">
                            <p:stCondLst>
                              <p:cond delay="6250"/>
                            </p:stCondLst>
                            <p:childTnLst>
                              <p:par>
                                <p:cTn id="105" presetID="10" presetClass="entr" presetSubtype="0" fill="hold" nodeType="after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childTnLst>
                          </p:cTn>
                        </p:par>
                        <p:par>
                          <p:cTn id="108" fill="hold">
                            <p:stCondLst>
                              <p:cond delay="6500"/>
                            </p:stCondLst>
                            <p:childTnLst>
                              <p:par>
                                <p:cTn id="109" presetID="10" presetClass="entr" presetSubtype="0" fill="hold" nodeType="after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250"/>
                                        <p:tgtEl>
                                          <p:spTgt spid="35"/>
                                        </p:tgtEl>
                                      </p:cBhvr>
                                    </p:animEffect>
                                  </p:childTnLst>
                                </p:cTn>
                              </p:par>
                            </p:childTnLst>
                          </p:cTn>
                        </p:par>
                        <p:par>
                          <p:cTn id="112" fill="hold">
                            <p:stCondLst>
                              <p:cond delay="6750"/>
                            </p:stCondLst>
                            <p:childTnLst>
                              <p:par>
                                <p:cTn id="113" presetID="10" presetClass="entr" presetSubtype="0" fill="hold" nodeType="afterEffect">
                                  <p:stCondLst>
                                    <p:cond delay="0"/>
                                  </p:stCondLst>
                                  <p:childTnLst>
                                    <p:set>
                                      <p:cBhvr>
                                        <p:cTn id="114" dur="1" fill="hold">
                                          <p:stCondLst>
                                            <p:cond delay="0"/>
                                          </p:stCondLst>
                                        </p:cTn>
                                        <p:tgtEl>
                                          <p:spTgt spid="36"/>
                                        </p:tgtEl>
                                        <p:attrNameLst>
                                          <p:attrName>style.visibility</p:attrName>
                                        </p:attrNameLst>
                                      </p:cBhvr>
                                      <p:to>
                                        <p:strVal val="visible"/>
                                      </p:to>
                                    </p:set>
                                    <p:animEffect transition="in" filter="fade">
                                      <p:cBhvr>
                                        <p:cTn id="115" dur="250"/>
                                        <p:tgtEl>
                                          <p:spTgt spid="36"/>
                                        </p:tgtEl>
                                      </p:cBhvr>
                                    </p:animEffect>
                                  </p:childTnLst>
                                </p:cTn>
                              </p:par>
                            </p:childTnLst>
                          </p:cTn>
                        </p:par>
                        <p:par>
                          <p:cTn id="116" fill="hold">
                            <p:stCondLst>
                              <p:cond delay="7000"/>
                            </p:stCondLst>
                            <p:childTnLst>
                              <p:par>
                                <p:cTn id="117" presetID="10" presetClass="entr" presetSubtype="0" fill="hold" nodeType="after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fade">
                                      <p:cBhvr>
                                        <p:cTn id="119" dur="250"/>
                                        <p:tgtEl>
                                          <p:spTgt spid="37"/>
                                        </p:tgtEl>
                                      </p:cBhvr>
                                    </p:animEffect>
                                  </p:childTnLst>
                                </p:cTn>
                              </p:par>
                            </p:childTnLst>
                          </p:cTn>
                        </p:par>
                        <p:par>
                          <p:cTn id="120" fill="hold">
                            <p:stCondLst>
                              <p:cond delay="7250"/>
                            </p:stCondLst>
                            <p:childTnLst>
                              <p:par>
                                <p:cTn id="121" presetID="10" presetClass="entr" presetSubtype="0" fill="hold" nodeType="after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fade">
                                      <p:cBhvr>
                                        <p:cTn id="123" dur="250"/>
                                        <p:tgtEl>
                                          <p:spTgt spid="38"/>
                                        </p:tgtEl>
                                      </p:cBhvr>
                                    </p:animEffect>
                                  </p:childTnLst>
                                </p:cTn>
                              </p:par>
                            </p:childTnLst>
                          </p:cTn>
                        </p:par>
                        <p:par>
                          <p:cTn id="124" fill="hold">
                            <p:stCondLst>
                              <p:cond delay="7500"/>
                            </p:stCondLst>
                            <p:childTnLst>
                              <p:par>
                                <p:cTn id="125" presetID="10" presetClass="entr" presetSubtype="0" fill="hold" nodeType="afterEffect">
                                  <p:stCondLst>
                                    <p:cond delay="0"/>
                                  </p:stCondLst>
                                  <p:childTnLst>
                                    <p:set>
                                      <p:cBhvr>
                                        <p:cTn id="126" dur="1" fill="hold">
                                          <p:stCondLst>
                                            <p:cond delay="0"/>
                                          </p:stCondLst>
                                        </p:cTn>
                                        <p:tgtEl>
                                          <p:spTgt spid="39"/>
                                        </p:tgtEl>
                                        <p:attrNameLst>
                                          <p:attrName>style.visibility</p:attrName>
                                        </p:attrNameLst>
                                      </p:cBhvr>
                                      <p:to>
                                        <p:strVal val="visible"/>
                                      </p:to>
                                    </p:set>
                                    <p:animEffect transition="in" filter="fade">
                                      <p:cBhvr>
                                        <p:cTn id="127" dur="250"/>
                                        <p:tgtEl>
                                          <p:spTgt spid="39"/>
                                        </p:tgtEl>
                                      </p:cBhvr>
                                    </p:animEffect>
                                  </p:childTnLst>
                                </p:cTn>
                              </p:par>
                            </p:childTnLst>
                          </p:cTn>
                        </p:par>
                        <p:par>
                          <p:cTn id="128" fill="hold">
                            <p:stCondLst>
                              <p:cond delay="7750"/>
                            </p:stCondLst>
                            <p:childTnLst>
                              <p:par>
                                <p:cTn id="129" presetID="10" presetClass="entr" presetSubtype="0" fill="hold" nodeType="after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fade">
                                      <p:cBhvr>
                                        <p:cTn id="131" dur="250"/>
                                        <p:tgtEl>
                                          <p:spTgt spid="40"/>
                                        </p:tgtEl>
                                      </p:cBhvr>
                                    </p:animEffect>
                                  </p:childTnLst>
                                </p:cTn>
                              </p:par>
                            </p:childTnLst>
                          </p:cTn>
                        </p:par>
                        <p:par>
                          <p:cTn id="132" fill="hold">
                            <p:stCondLst>
                              <p:cond delay="8000"/>
                            </p:stCondLst>
                            <p:childTnLst>
                              <p:par>
                                <p:cTn id="133" presetID="10" presetClass="entr" presetSubtype="0" fill="hold" nodeType="afterEffect">
                                  <p:stCondLst>
                                    <p:cond delay="0"/>
                                  </p:stCondLst>
                                  <p:childTnLst>
                                    <p:set>
                                      <p:cBhvr>
                                        <p:cTn id="134" dur="1" fill="hold">
                                          <p:stCondLst>
                                            <p:cond delay="0"/>
                                          </p:stCondLst>
                                        </p:cTn>
                                        <p:tgtEl>
                                          <p:spTgt spid="41"/>
                                        </p:tgtEl>
                                        <p:attrNameLst>
                                          <p:attrName>style.visibility</p:attrName>
                                        </p:attrNameLst>
                                      </p:cBhvr>
                                      <p:to>
                                        <p:strVal val="visible"/>
                                      </p:to>
                                    </p:set>
                                    <p:animEffect transition="in" filter="fade">
                                      <p:cBhvr>
                                        <p:cTn id="135" dur="250"/>
                                        <p:tgtEl>
                                          <p:spTgt spid="41"/>
                                        </p:tgtEl>
                                      </p:cBhvr>
                                    </p:animEffect>
                                  </p:childTnLst>
                                </p:cTn>
                              </p:par>
                            </p:childTnLst>
                          </p:cTn>
                        </p:par>
                        <p:par>
                          <p:cTn id="136" fill="hold">
                            <p:stCondLst>
                              <p:cond delay="8250"/>
                            </p:stCondLst>
                            <p:childTnLst>
                              <p:par>
                                <p:cTn id="137" presetID="10" presetClass="entr" presetSubtype="0" fill="hold" nodeType="afterEffect">
                                  <p:stCondLst>
                                    <p:cond delay="0"/>
                                  </p:stCondLst>
                                  <p:childTnLst>
                                    <p:set>
                                      <p:cBhvr>
                                        <p:cTn id="138" dur="1" fill="hold">
                                          <p:stCondLst>
                                            <p:cond delay="0"/>
                                          </p:stCondLst>
                                        </p:cTn>
                                        <p:tgtEl>
                                          <p:spTgt spid="42"/>
                                        </p:tgtEl>
                                        <p:attrNameLst>
                                          <p:attrName>style.visibility</p:attrName>
                                        </p:attrNameLst>
                                      </p:cBhvr>
                                      <p:to>
                                        <p:strVal val="visible"/>
                                      </p:to>
                                    </p:set>
                                    <p:animEffect transition="in" filter="fade">
                                      <p:cBhvr>
                                        <p:cTn id="139" dur="250"/>
                                        <p:tgtEl>
                                          <p:spTgt spid="42"/>
                                        </p:tgtEl>
                                      </p:cBhvr>
                                    </p:animEffect>
                                  </p:childTnLst>
                                </p:cTn>
                              </p:par>
                            </p:childTnLst>
                          </p:cTn>
                        </p:par>
                        <p:par>
                          <p:cTn id="140" fill="hold">
                            <p:stCondLst>
                              <p:cond delay="8500"/>
                            </p:stCondLst>
                            <p:childTnLst>
                              <p:par>
                                <p:cTn id="141" presetID="10" presetClass="entr" presetSubtype="0" fill="hold" nodeType="afterEffect">
                                  <p:stCondLst>
                                    <p:cond delay="0"/>
                                  </p:stCondLst>
                                  <p:childTnLst>
                                    <p:set>
                                      <p:cBhvr>
                                        <p:cTn id="142" dur="1" fill="hold">
                                          <p:stCondLst>
                                            <p:cond delay="0"/>
                                          </p:stCondLst>
                                        </p:cTn>
                                        <p:tgtEl>
                                          <p:spTgt spid="43"/>
                                        </p:tgtEl>
                                        <p:attrNameLst>
                                          <p:attrName>style.visibility</p:attrName>
                                        </p:attrNameLst>
                                      </p:cBhvr>
                                      <p:to>
                                        <p:strVal val="visible"/>
                                      </p:to>
                                    </p:set>
                                    <p:animEffect transition="in" filter="fade">
                                      <p:cBhvr>
                                        <p:cTn id="143" dur="250"/>
                                        <p:tgtEl>
                                          <p:spTgt spid="43"/>
                                        </p:tgtEl>
                                      </p:cBhvr>
                                    </p:animEffect>
                                  </p:childTnLst>
                                </p:cTn>
                              </p:par>
                            </p:childTnLst>
                          </p:cTn>
                        </p:par>
                        <p:par>
                          <p:cTn id="144" fill="hold">
                            <p:stCondLst>
                              <p:cond delay="8750"/>
                            </p:stCondLst>
                            <p:childTnLst>
                              <p:par>
                                <p:cTn id="145" presetID="10" presetClass="entr" presetSubtype="0" fill="hold" nodeType="afterEffect">
                                  <p:stCondLst>
                                    <p:cond delay="0"/>
                                  </p:stCondLst>
                                  <p:childTnLst>
                                    <p:set>
                                      <p:cBhvr>
                                        <p:cTn id="146" dur="1" fill="hold">
                                          <p:stCondLst>
                                            <p:cond delay="0"/>
                                          </p:stCondLst>
                                        </p:cTn>
                                        <p:tgtEl>
                                          <p:spTgt spid="44"/>
                                        </p:tgtEl>
                                        <p:attrNameLst>
                                          <p:attrName>style.visibility</p:attrName>
                                        </p:attrNameLst>
                                      </p:cBhvr>
                                      <p:to>
                                        <p:strVal val="visible"/>
                                      </p:to>
                                    </p:set>
                                    <p:animEffect transition="in" filter="fade">
                                      <p:cBhvr>
                                        <p:cTn id="147" dur="250"/>
                                        <p:tgtEl>
                                          <p:spTgt spid="44"/>
                                        </p:tgtEl>
                                      </p:cBhvr>
                                    </p:animEffect>
                                  </p:childTnLst>
                                </p:cTn>
                              </p:par>
                            </p:childTnLst>
                          </p:cTn>
                        </p:par>
                        <p:par>
                          <p:cTn id="148" fill="hold">
                            <p:stCondLst>
                              <p:cond delay="9000"/>
                            </p:stCondLst>
                            <p:childTnLst>
                              <p:par>
                                <p:cTn id="149" presetID="10" presetClass="entr" presetSubtype="0" fill="hold" nodeType="afterEffect">
                                  <p:stCondLst>
                                    <p:cond delay="0"/>
                                  </p:stCondLst>
                                  <p:childTnLst>
                                    <p:set>
                                      <p:cBhvr>
                                        <p:cTn id="150" dur="1" fill="hold">
                                          <p:stCondLst>
                                            <p:cond delay="0"/>
                                          </p:stCondLst>
                                        </p:cTn>
                                        <p:tgtEl>
                                          <p:spTgt spid="45"/>
                                        </p:tgtEl>
                                        <p:attrNameLst>
                                          <p:attrName>style.visibility</p:attrName>
                                        </p:attrNameLst>
                                      </p:cBhvr>
                                      <p:to>
                                        <p:strVal val="visible"/>
                                      </p:to>
                                    </p:set>
                                    <p:animEffect transition="in" filter="fade">
                                      <p:cBhvr>
                                        <p:cTn id="151" dur="250"/>
                                        <p:tgtEl>
                                          <p:spTgt spid="45"/>
                                        </p:tgtEl>
                                      </p:cBhvr>
                                    </p:animEffect>
                                  </p:childTnLst>
                                </p:cTn>
                              </p:par>
                            </p:childTnLst>
                          </p:cTn>
                        </p:par>
                        <p:par>
                          <p:cTn id="152" fill="hold">
                            <p:stCondLst>
                              <p:cond delay="9250"/>
                            </p:stCondLst>
                            <p:childTnLst>
                              <p:par>
                                <p:cTn id="153" presetID="10" presetClass="entr" presetSubtype="0" fill="hold" nodeType="afterEffect">
                                  <p:stCondLst>
                                    <p:cond delay="0"/>
                                  </p:stCondLst>
                                  <p:childTnLst>
                                    <p:set>
                                      <p:cBhvr>
                                        <p:cTn id="154" dur="1" fill="hold">
                                          <p:stCondLst>
                                            <p:cond delay="0"/>
                                          </p:stCondLst>
                                        </p:cTn>
                                        <p:tgtEl>
                                          <p:spTgt spid="46"/>
                                        </p:tgtEl>
                                        <p:attrNameLst>
                                          <p:attrName>style.visibility</p:attrName>
                                        </p:attrNameLst>
                                      </p:cBhvr>
                                      <p:to>
                                        <p:strVal val="visible"/>
                                      </p:to>
                                    </p:set>
                                    <p:animEffect transition="in" filter="fade">
                                      <p:cBhvr>
                                        <p:cTn id="155" dur="250"/>
                                        <p:tgtEl>
                                          <p:spTgt spid="46"/>
                                        </p:tgtEl>
                                      </p:cBhvr>
                                    </p:animEffec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ounded Rectangle 96"/>
          <p:cNvSpPr/>
          <p:nvPr/>
        </p:nvSpPr>
        <p:spPr bwMode="auto">
          <a:xfrm>
            <a:off x="459273" y="3126001"/>
            <a:ext cx="3095424" cy="2814912"/>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Develop</a:t>
            </a:r>
          </a:p>
        </p:txBody>
      </p:sp>
      <p:sp>
        <p:nvSpPr>
          <p:cNvPr id="103" name="Rounded Rectangle 102"/>
          <p:cNvSpPr/>
          <p:nvPr/>
        </p:nvSpPr>
        <p:spPr bwMode="auto">
          <a:xfrm>
            <a:off x="3626685" y="3345387"/>
            <a:ext cx="2051555" cy="2597892"/>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Build</a:t>
            </a:r>
          </a:p>
        </p:txBody>
      </p:sp>
      <p:sp>
        <p:nvSpPr>
          <p:cNvPr id="104" name="Rounded Rectangle 103"/>
          <p:cNvSpPr/>
          <p:nvPr/>
        </p:nvSpPr>
        <p:spPr bwMode="auto">
          <a:xfrm>
            <a:off x="3633850" y="1212234"/>
            <a:ext cx="2048945" cy="2059606"/>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Test</a:t>
            </a:r>
          </a:p>
        </p:txBody>
      </p:sp>
      <p:sp>
        <p:nvSpPr>
          <p:cNvPr id="105" name="Rounded Rectangle 104"/>
          <p:cNvSpPr/>
          <p:nvPr/>
        </p:nvSpPr>
        <p:spPr bwMode="auto">
          <a:xfrm>
            <a:off x="5761441" y="1212237"/>
            <a:ext cx="2051555" cy="4728674"/>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Deploy</a:t>
            </a:r>
          </a:p>
        </p:txBody>
      </p:sp>
      <p:sp>
        <p:nvSpPr>
          <p:cNvPr id="106" name="Rounded Rectangle 105"/>
          <p:cNvSpPr/>
          <p:nvPr/>
        </p:nvSpPr>
        <p:spPr bwMode="auto">
          <a:xfrm>
            <a:off x="7888250" y="1212236"/>
            <a:ext cx="2051555" cy="4728674"/>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Environments</a:t>
            </a:r>
          </a:p>
        </p:txBody>
      </p:sp>
      <p:sp>
        <p:nvSpPr>
          <p:cNvPr id="107" name="Rounded Rectangle 106"/>
          <p:cNvSpPr/>
          <p:nvPr/>
        </p:nvSpPr>
        <p:spPr bwMode="auto">
          <a:xfrm>
            <a:off x="10016492" y="1212238"/>
            <a:ext cx="2051555" cy="4728673"/>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Monitor and Learn</a:t>
            </a:r>
          </a:p>
        </p:txBody>
      </p:sp>
      <p:sp>
        <p:nvSpPr>
          <p:cNvPr id="108" name="Rounded Rectangle 107"/>
          <p:cNvSpPr/>
          <p:nvPr/>
        </p:nvSpPr>
        <p:spPr bwMode="auto">
          <a:xfrm>
            <a:off x="459275" y="6016827"/>
            <a:ext cx="11608772" cy="840134"/>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Processes</a:t>
            </a:r>
          </a:p>
        </p:txBody>
      </p:sp>
      <p:sp>
        <p:nvSpPr>
          <p:cNvPr id="139" name="Title 3"/>
          <p:cNvSpPr>
            <a:spLocks noGrp="1"/>
          </p:cNvSpPr>
          <p:nvPr>
            <p:ph type="title"/>
          </p:nvPr>
        </p:nvSpPr>
        <p:spPr>
          <a:xfrm>
            <a:off x="276326" y="205037"/>
            <a:ext cx="11886191" cy="917314"/>
          </a:xfrm>
        </p:spPr>
        <p:txBody>
          <a:bodyPr/>
          <a:lstStyle/>
          <a:p>
            <a:r>
              <a:rPr lang="en-US" sz="4800" dirty="0">
                <a:solidFill>
                  <a:srgbClr val="505050"/>
                </a:solidFill>
              </a:rPr>
              <a:t>Tool categories</a:t>
            </a:r>
          </a:p>
        </p:txBody>
      </p:sp>
      <p:sp>
        <p:nvSpPr>
          <p:cNvPr id="7" name="TextBox 6"/>
          <p:cNvSpPr txBox="1"/>
          <p:nvPr/>
        </p:nvSpPr>
        <p:spPr>
          <a:xfrm>
            <a:off x="577942" y="3054049"/>
            <a:ext cx="2882208" cy="499052"/>
          </a:xfrm>
          <a:prstGeom prst="rect">
            <a:avLst/>
          </a:prstGeom>
          <a:noFill/>
        </p:spPr>
        <p:txBody>
          <a:bodyPr wrap="square" lIns="186495" tIns="149196" rIns="186495" bIns="149196" rtlCol="0">
            <a:spAutoFit/>
          </a:bodyPr>
          <a:lstStyle/>
          <a:p>
            <a:pPr algn="ctr" defTabSz="932536" eaLnBrk="0" fontAlgn="base" hangingPunct="0">
              <a:lnSpc>
                <a:spcPct val="90000"/>
              </a:lnSpc>
              <a:spcBef>
                <a:spcPct val="0"/>
              </a:spcBef>
              <a:spcAft>
                <a:spcPts val="612"/>
              </a:spcAft>
              <a:defRPr/>
            </a:pPr>
            <a:r>
              <a:rPr lang="en-US" sz="1428" kern="0" dirty="0">
                <a:solidFill>
                  <a:srgbClr val="505050"/>
                </a:solidFill>
                <a:latin typeface="Calibri" panose="020F0502020204030204" pitchFamily="34" charset="0"/>
              </a:rPr>
              <a:t>Developer Workstations</a:t>
            </a:r>
          </a:p>
        </p:txBody>
      </p:sp>
      <p:cxnSp>
        <p:nvCxnSpPr>
          <p:cNvPr id="15" name="Straight Connector 14"/>
          <p:cNvCxnSpPr/>
          <p:nvPr/>
        </p:nvCxnSpPr>
        <p:spPr>
          <a:xfrm>
            <a:off x="644225" y="6588779"/>
            <a:ext cx="11238872" cy="0"/>
          </a:xfrm>
          <a:prstGeom prst="line">
            <a:avLst/>
          </a:prstGeom>
          <a:ln>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223" y="5650080"/>
            <a:ext cx="2764838" cy="0"/>
          </a:xfrm>
          <a:prstGeom prst="line">
            <a:avLst/>
          </a:prstGeom>
          <a:ln>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3752453" y="5650080"/>
            <a:ext cx="1800017" cy="0"/>
          </a:xfrm>
          <a:prstGeom prst="line">
            <a:avLst/>
          </a:prstGeom>
          <a:ln>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3752453" y="2973046"/>
            <a:ext cx="1800017" cy="0"/>
          </a:xfrm>
          <a:prstGeom prst="line">
            <a:avLst/>
          </a:prstGeom>
          <a:ln>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5908091" y="5650080"/>
            <a:ext cx="1800017" cy="0"/>
          </a:xfrm>
          <a:prstGeom prst="line">
            <a:avLst/>
          </a:prstGeom>
          <a:ln>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10158521" y="5650080"/>
            <a:ext cx="1800017" cy="0"/>
          </a:xfrm>
          <a:prstGeom prst="line">
            <a:avLst/>
          </a:prstGeom>
          <a:ln>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1" name="Group 260"/>
          <p:cNvGrpSpPr/>
          <p:nvPr/>
        </p:nvGrpSpPr>
        <p:grpSpPr>
          <a:xfrm>
            <a:off x="459272" y="1195901"/>
            <a:ext cx="3093997" cy="1854188"/>
            <a:chOff x="452660" y="-233218"/>
            <a:chExt cx="3034067" cy="2116533"/>
          </a:xfrm>
        </p:grpSpPr>
        <p:sp>
          <p:nvSpPr>
            <p:cNvPr id="262" name="Rectangle 235"/>
            <p:cNvSpPr>
              <a:spLocks noChangeArrowheads="1"/>
            </p:cNvSpPr>
            <p:nvPr/>
          </p:nvSpPr>
          <p:spPr bwMode="auto">
            <a:xfrm>
              <a:off x="452660" y="-233218"/>
              <a:ext cx="3034067" cy="2116533"/>
            </a:xfrm>
            <a:prstGeom prst="rect">
              <a:avLst/>
            </a:prstGeom>
            <a:solidFill>
              <a:srgbClr val="ECF1F2"/>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grpSp>
          <p:nvGrpSpPr>
            <p:cNvPr id="263" name="Group 262"/>
            <p:cNvGrpSpPr/>
            <p:nvPr/>
          </p:nvGrpSpPr>
          <p:grpSpPr>
            <a:xfrm>
              <a:off x="555380" y="-166667"/>
              <a:ext cx="2851716" cy="1945596"/>
              <a:chOff x="555380" y="1416602"/>
              <a:chExt cx="2851716" cy="1945596"/>
            </a:xfrm>
          </p:grpSpPr>
          <p:sp>
            <p:nvSpPr>
              <p:cNvPr id="264" name="Freeform 251"/>
              <p:cNvSpPr>
                <a:spLocks/>
              </p:cNvSpPr>
              <p:nvPr/>
            </p:nvSpPr>
            <p:spPr bwMode="auto">
              <a:xfrm>
                <a:off x="774079" y="3265881"/>
                <a:ext cx="2211420" cy="96317"/>
              </a:xfrm>
              <a:custGeom>
                <a:avLst/>
                <a:gdLst>
                  <a:gd name="T0" fmla="*/ 161 w 1148"/>
                  <a:gd name="T1" fmla="*/ 0 h 50"/>
                  <a:gd name="T2" fmla="*/ 193 w 1148"/>
                  <a:gd name="T3" fmla="*/ 31 h 50"/>
                  <a:gd name="T4" fmla="*/ 266 w 1148"/>
                  <a:gd name="T5" fmla="*/ 0 h 50"/>
                  <a:gd name="T6" fmla="*/ 266 w 1148"/>
                  <a:gd name="T7" fmla="*/ 10 h 50"/>
                  <a:gd name="T8" fmla="*/ 274 w 1148"/>
                  <a:gd name="T9" fmla="*/ 20 h 50"/>
                  <a:gd name="T10" fmla="*/ 284 w 1148"/>
                  <a:gd name="T11" fmla="*/ 20 h 50"/>
                  <a:gd name="T12" fmla="*/ 326 w 1148"/>
                  <a:gd name="T13" fmla="*/ 20 h 50"/>
                  <a:gd name="T14" fmla="*/ 359 w 1148"/>
                  <a:gd name="T15" fmla="*/ 31 h 50"/>
                  <a:gd name="T16" fmla="*/ 430 w 1148"/>
                  <a:gd name="T17" fmla="*/ 20 h 50"/>
                  <a:gd name="T18" fmla="*/ 420 w 1148"/>
                  <a:gd name="T19" fmla="*/ 0 h 50"/>
                  <a:gd name="T20" fmla="*/ 457 w 1148"/>
                  <a:gd name="T21" fmla="*/ 4 h 50"/>
                  <a:gd name="T22" fmla="*/ 460 w 1148"/>
                  <a:gd name="T23" fmla="*/ 16 h 50"/>
                  <a:gd name="T24" fmla="*/ 472 w 1148"/>
                  <a:gd name="T25" fmla="*/ 20 h 50"/>
                  <a:gd name="T26" fmla="*/ 483 w 1148"/>
                  <a:gd name="T27" fmla="*/ 16 h 50"/>
                  <a:gd name="T28" fmla="*/ 489 w 1148"/>
                  <a:gd name="T29" fmla="*/ 4 h 50"/>
                  <a:gd name="T30" fmla="*/ 800 w 1148"/>
                  <a:gd name="T31" fmla="*/ 0 h 50"/>
                  <a:gd name="T32" fmla="*/ 794 w 1148"/>
                  <a:gd name="T33" fmla="*/ 14 h 50"/>
                  <a:gd name="T34" fmla="*/ 800 w 1148"/>
                  <a:gd name="T35" fmla="*/ 25 h 50"/>
                  <a:gd name="T36" fmla="*/ 833 w 1148"/>
                  <a:gd name="T37" fmla="*/ 31 h 50"/>
                  <a:gd name="T38" fmla="*/ 877 w 1148"/>
                  <a:gd name="T39" fmla="*/ 25 h 50"/>
                  <a:gd name="T40" fmla="*/ 877 w 1148"/>
                  <a:gd name="T41" fmla="*/ 25 h 50"/>
                  <a:gd name="T42" fmla="*/ 885 w 1148"/>
                  <a:gd name="T43" fmla="*/ 23 h 50"/>
                  <a:gd name="T44" fmla="*/ 892 w 1148"/>
                  <a:gd name="T45" fmla="*/ 16 h 50"/>
                  <a:gd name="T46" fmla="*/ 894 w 1148"/>
                  <a:gd name="T47" fmla="*/ 4 h 50"/>
                  <a:gd name="T48" fmla="*/ 965 w 1148"/>
                  <a:gd name="T49" fmla="*/ 0 h 50"/>
                  <a:gd name="T50" fmla="*/ 998 w 1148"/>
                  <a:gd name="T51" fmla="*/ 31 h 50"/>
                  <a:gd name="T52" fmla="*/ 1038 w 1148"/>
                  <a:gd name="T53" fmla="*/ 0 h 50"/>
                  <a:gd name="T54" fmla="*/ 1036 w 1148"/>
                  <a:gd name="T55" fmla="*/ 10 h 50"/>
                  <a:gd name="T56" fmla="*/ 1040 w 1148"/>
                  <a:gd name="T57" fmla="*/ 20 h 50"/>
                  <a:gd name="T58" fmla="*/ 1052 w 1148"/>
                  <a:gd name="T59" fmla="*/ 25 h 50"/>
                  <a:gd name="T60" fmla="*/ 1059 w 1148"/>
                  <a:gd name="T61" fmla="*/ 23 h 50"/>
                  <a:gd name="T62" fmla="*/ 1069 w 1148"/>
                  <a:gd name="T63" fmla="*/ 16 h 50"/>
                  <a:gd name="T64" fmla="*/ 1069 w 1148"/>
                  <a:gd name="T65" fmla="*/ 4 h 50"/>
                  <a:gd name="T66" fmla="*/ 1125 w 1148"/>
                  <a:gd name="T67" fmla="*/ 0 h 50"/>
                  <a:gd name="T68" fmla="*/ 1127 w 1148"/>
                  <a:gd name="T69" fmla="*/ 0 h 50"/>
                  <a:gd name="T70" fmla="*/ 1140 w 1148"/>
                  <a:gd name="T71" fmla="*/ 6 h 50"/>
                  <a:gd name="T72" fmla="*/ 1148 w 1148"/>
                  <a:gd name="T73" fmla="*/ 18 h 50"/>
                  <a:gd name="T74" fmla="*/ 1148 w 1148"/>
                  <a:gd name="T75" fmla="*/ 33 h 50"/>
                  <a:gd name="T76" fmla="*/ 1140 w 1148"/>
                  <a:gd name="T77" fmla="*/ 47 h 50"/>
                  <a:gd name="T78" fmla="*/ 1127 w 1148"/>
                  <a:gd name="T79" fmla="*/ 50 h 50"/>
                  <a:gd name="T80" fmla="*/ 25 w 1148"/>
                  <a:gd name="T81" fmla="*/ 50 h 50"/>
                  <a:gd name="T82" fmla="*/ 13 w 1148"/>
                  <a:gd name="T83" fmla="*/ 48 h 50"/>
                  <a:gd name="T84" fmla="*/ 3 w 1148"/>
                  <a:gd name="T85" fmla="*/ 41 h 50"/>
                  <a:gd name="T86" fmla="*/ 0 w 1148"/>
                  <a:gd name="T87" fmla="*/ 25 h 50"/>
                  <a:gd name="T88" fmla="*/ 3 w 1148"/>
                  <a:gd name="T89" fmla="*/ 12 h 50"/>
                  <a:gd name="T90" fmla="*/ 11 w 1148"/>
                  <a:gd name="T91" fmla="*/ 4 h 50"/>
                  <a:gd name="T92" fmla="*/ 17 w 1148"/>
                  <a:gd name="T9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8" h="50">
                    <a:moveTo>
                      <a:pt x="17" y="0"/>
                    </a:moveTo>
                    <a:lnTo>
                      <a:pt x="161" y="0"/>
                    </a:lnTo>
                    <a:lnTo>
                      <a:pt x="161" y="31"/>
                    </a:lnTo>
                    <a:lnTo>
                      <a:pt x="193" y="31"/>
                    </a:lnTo>
                    <a:lnTo>
                      <a:pt x="193" y="0"/>
                    </a:lnTo>
                    <a:lnTo>
                      <a:pt x="266" y="0"/>
                    </a:lnTo>
                    <a:lnTo>
                      <a:pt x="265" y="4"/>
                    </a:lnTo>
                    <a:lnTo>
                      <a:pt x="266" y="10"/>
                    </a:lnTo>
                    <a:lnTo>
                      <a:pt x="270" y="16"/>
                    </a:lnTo>
                    <a:lnTo>
                      <a:pt x="274" y="20"/>
                    </a:lnTo>
                    <a:lnTo>
                      <a:pt x="282" y="20"/>
                    </a:lnTo>
                    <a:lnTo>
                      <a:pt x="284" y="20"/>
                    </a:lnTo>
                    <a:lnTo>
                      <a:pt x="284" y="20"/>
                    </a:lnTo>
                    <a:lnTo>
                      <a:pt x="326" y="20"/>
                    </a:lnTo>
                    <a:lnTo>
                      <a:pt x="326" y="31"/>
                    </a:lnTo>
                    <a:lnTo>
                      <a:pt x="359" y="31"/>
                    </a:lnTo>
                    <a:lnTo>
                      <a:pt x="359" y="20"/>
                    </a:lnTo>
                    <a:lnTo>
                      <a:pt x="430" y="20"/>
                    </a:lnTo>
                    <a:lnTo>
                      <a:pt x="430" y="10"/>
                    </a:lnTo>
                    <a:lnTo>
                      <a:pt x="420" y="0"/>
                    </a:lnTo>
                    <a:lnTo>
                      <a:pt x="457" y="0"/>
                    </a:lnTo>
                    <a:lnTo>
                      <a:pt x="457" y="4"/>
                    </a:lnTo>
                    <a:lnTo>
                      <a:pt x="457" y="10"/>
                    </a:lnTo>
                    <a:lnTo>
                      <a:pt x="460" y="16"/>
                    </a:lnTo>
                    <a:lnTo>
                      <a:pt x="466" y="20"/>
                    </a:lnTo>
                    <a:lnTo>
                      <a:pt x="472" y="20"/>
                    </a:lnTo>
                    <a:lnTo>
                      <a:pt x="478" y="20"/>
                    </a:lnTo>
                    <a:lnTo>
                      <a:pt x="483" y="16"/>
                    </a:lnTo>
                    <a:lnTo>
                      <a:pt x="487" y="10"/>
                    </a:lnTo>
                    <a:lnTo>
                      <a:pt x="489" y="4"/>
                    </a:lnTo>
                    <a:lnTo>
                      <a:pt x="487" y="0"/>
                    </a:lnTo>
                    <a:lnTo>
                      <a:pt x="800" y="0"/>
                    </a:lnTo>
                    <a:lnTo>
                      <a:pt x="800" y="10"/>
                    </a:lnTo>
                    <a:lnTo>
                      <a:pt x="794" y="14"/>
                    </a:lnTo>
                    <a:lnTo>
                      <a:pt x="794" y="25"/>
                    </a:lnTo>
                    <a:lnTo>
                      <a:pt x="800" y="25"/>
                    </a:lnTo>
                    <a:lnTo>
                      <a:pt x="800" y="31"/>
                    </a:lnTo>
                    <a:lnTo>
                      <a:pt x="833" y="31"/>
                    </a:lnTo>
                    <a:lnTo>
                      <a:pt x="833" y="25"/>
                    </a:lnTo>
                    <a:lnTo>
                      <a:pt x="877" y="25"/>
                    </a:lnTo>
                    <a:lnTo>
                      <a:pt x="877" y="25"/>
                    </a:lnTo>
                    <a:lnTo>
                      <a:pt x="877" y="25"/>
                    </a:lnTo>
                    <a:lnTo>
                      <a:pt x="879" y="25"/>
                    </a:lnTo>
                    <a:lnTo>
                      <a:pt x="885" y="23"/>
                    </a:lnTo>
                    <a:lnTo>
                      <a:pt x="890" y="20"/>
                    </a:lnTo>
                    <a:lnTo>
                      <a:pt x="892" y="16"/>
                    </a:lnTo>
                    <a:lnTo>
                      <a:pt x="894" y="10"/>
                    </a:lnTo>
                    <a:lnTo>
                      <a:pt x="894" y="4"/>
                    </a:lnTo>
                    <a:lnTo>
                      <a:pt x="892" y="0"/>
                    </a:lnTo>
                    <a:lnTo>
                      <a:pt x="965" y="0"/>
                    </a:lnTo>
                    <a:lnTo>
                      <a:pt x="965" y="31"/>
                    </a:lnTo>
                    <a:lnTo>
                      <a:pt x="998" y="31"/>
                    </a:lnTo>
                    <a:lnTo>
                      <a:pt x="998" y="0"/>
                    </a:lnTo>
                    <a:lnTo>
                      <a:pt x="1038" y="0"/>
                    </a:lnTo>
                    <a:lnTo>
                      <a:pt x="1036" y="4"/>
                    </a:lnTo>
                    <a:lnTo>
                      <a:pt x="1036" y="10"/>
                    </a:lnTo>
                    <a:lnTo>
                      <a:pt x="1036" y="16"/>
                    </a:lnTo>
                    <a:lnTo>
                      <a:pt x="1040" y="20"/>
                    </a:lnTo>
                    <a:lnTo>
                      <a:pt x="1046" y="23"/>
                    </a:lnTo>
                    <a:lnTo>
                      <a:pt x="1052" y="25"/>
                    </a:lnTo>
                    <a:lnTo>
                      <a:pt x="1054" y="25"/>
                    </a:lnTo>
                    <a:lnTo>
                      <a:pt x="1059" y="23"/>
                    </a:lnTo>
                    <a:lnTo>
                      <a:pt x="1065" y="20"/>
                    </a:lnTo>
                    <a:lnTo>
                      <a:pt x="1069" y="16"/>
                    </a:lnTo>
                    <a:lnTo>
                      <a:pt x="1069" y="10"/>
                    </a:lnTo>
                    <a:lnTo>
                      <a:pt x="1069" y="4"/>
                    </a:lnTo>
                    <a:lnTo>
                      <a:pt x="1067" y="0"/>
                    </a:lnTo>
                    <a:lnTo>
                      <a:pt x="1125" y="0"/>
                    </a:lnTo>
                    <a:lnTo>
                      <a:pt x="1125" y="2"/>
                    </a:lnTo>
                    <a:lnTo>
                      <a:pt x="1127" y="0"/>
                    </a:lnTo>
                    <a:lnTo>
                      <a:pt x="1134" y="2"/>
                    </a:lnTo>
                    <a:lnTo>
                      <a:pt x="1140" y="6"/>
                    </a:lnTo>
                    <a:lnTo>
                      <a:pt x="1144" y="12"/>
                    </a:lnTo>
                    <a:lnTo>
                      <a:pt x="1148" y="18"/>
                    </a:lnTo>
                    <a:lnTo>
                      <a:pt x="1148" y="25"/>
                    </a:lnTo>
                    <a:lnTo>
                      <a:pt x="1148" y="33"/>
                    </a:lnTo>
                    <a:lnTo>
                      <a:pt x="1144" y="41"/>
                    </a:lnTo>
                    <a:lnTo>
                      <a:pt x="1140" y="47"/>
                    </a:lnTo>
                    <a:lnTo>
                      <a:pt x="1134" y="48"/>
                    </a:lnTo>
                    <a:lnTo>
                      <a:pt x="1127" y="50"/>
                    </a:lnTo>
                    <a:lnTo>
                      <a:pt x="1123" y="50"/>
                    </a:lnTo>
                    <a:lnTo>
                      <a:pt x="25" y="50"/>
                    </a:lnTo>
                    <a:lnTo>
                      <a:pt x="21" y="50"/>
                    </a:lnTo>
                    <a:lnTo>
                      <a:pt x="13" y="48"/>
                    </a:lnTo>
                    <a:lnTo>
                      <a:pt x="7" y="47"/>
                    </a:lnTo>
                    <a:lnTo>
                      <a:pt x="3" y="41"/>
                    </a:lnTo>
                    <a:lnTo>
                      <a:pt x="0" y="33"/>
                    </a:lnTo>
                    <a:lnTo>
                      <a:pt x="0" y="25"/>
                    </a:lnTo>
                    <a:lnTo>
                      <a:pt x="0" y="18"/>
                    </a:lnTo>
                    <a:lnTo>
                      <a:pt x="3" y="12"/>
                    </a:lnTo>
                    <a:lnTo>
                      <a:pt x="7" y="6"/>
                    </a:lnTo>
                    <a:lnTo>
                      <a:pt x="11" y="4"/>
                    </a:lnTo>
                    <a:lnTo>
                      <a:pt x="17" y="2"/>
                    </a:lnTo>
                    <a:lnTo>
                      <a:pt x="17" y="0"/>
                    </a:lnTo>
                    <a:close/>
                  </a:path>
                </a:pathLst>
              </a:custGeom>
              <a:solidFill>
                <a:srgbClr val="CFDDDC"/>
              </a:solidFill>
              <a:ln w="0">
                <a:solidFill>
                  <a:srgbClr val="CFDDDC"/>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65" name="Freeform 252"/>
              <p:cNvSpPr>
                <a:spLocks/>
              </p:cNvSpPr>
              <p:nvPr/>
            </p:nvSpPr>
            <p:spPr bwMode="auto">
              <a:xfrm>
                <a:off x="939743" y="2478011"/>
                <a:ext cx="433423" cy="826397"/>
              </a:xfrm>
              <a:custGeom>
                <a:avLst/>
                <a:gdLst>
                  <a:gd name="T0" fmla="*/ 180 w 225"/>
                  <a:gd name="T1" fmla="*/ 0 h 429"/>
                  <a:gd name="T2" fmla="*/ 184 w 225"/>
                  <a:gd name="T3" fmla="*/ 0 h 429"/>
                  <a:gd name="T4" fmla="*/ 188 w 225"/>
                  <a:gd name="T5" fmla="*/ 2 h 429"/>
                  <a:gd name="T6" fmla="*/ 190 w 225"/>
                  <a:gd name="T7" fmla="*/ 10 h 429"/>
                  <a:gd name="T8" fmla="*/ 190 w 225"/>
                  <a:gd name="T9" fmla="*/ 144 h 429"/>
                  <a:gd name="T10" fmla="*/ 190 w 225"/>
                  <a:gd name="T11" fmla="*/ 148 h 429"/>
                  <a:gd name="T12" fmla="*/ 184 w 225"/>
                  <a:gd name="T13" fmla="*/ 152 h 429"/>
                  <a:gd name="T14" fmla="*/ 109 w 225"/>
                  <a:gd name="T15" fmla="*/ 152 h 429"/>
                  <a:gd name="T16" fmla="*/ 215 w 225"/>
                  <a:gd name="T17" fmla="*/ 227 h 429"/>
                  <a:gd name="T18" fmla="*/ 219 w 225"/>
                  <a:gd name="T19" fmla="*/ 227 h 429"/>
                  <a:gd name="T20" fmla="*/ 223 w 225"/>
                  <a:gd name="T21" fmla="*/ 229 h 429"/>
                  <a:gd name="T22" fmla="*/ 225 w 225"/>
                  <a:gd name="T23" fmla="*/ 237 h 429"/>
                  <a:gd name="T24" fmla="*/ 225 w 225"/>
                  <a:gd name="T25" fmla="*/ 271 h 429"/>
                  <a:gd name="T26" fmla="*/ 225 w 225"/>
                  <a:gd name="T27" fmla="*/ 275 h 429"/>
                  <a:gd name="T28" fmla="*/ 221 w 225"/>
                  <a:gd name="T29" fmla="*/ 279 h 429"/>
                  <a:gd name="T30" fmla="*/ 127 w 225"/>
                  <a:gd name="T31" fmla="*/ 281 h 429"/>
                  <a:gd name="T32" fmla="*/ 215 w 225"/>
                  <a:gd name="T33" fmla="*/ 369 h 429"/>
                  <a:gd name="T34" fmla="*/ 223 w 225"/>
                  <a:gd name="T35" fmla="*/ 373 h 429"/>
                  <a:gd name="T36" fmla="*/ 225 w 225"/>
                  <a:gd name="T37" fmla="*/ 377 h 429"/>
                  <a:gd name="T38" fmla="*/ 225 w 225"/>
                  <a:gd name="T39" fmla="*/ 379 h 429"/>
                  <a:gd name="T40" fmla="*/ 225 w 225"/>
                  <a:gd name="T41" fmla="*/ 392 h 429"/>
                  <a:gd name="T42" fmla="*/ 221 w 225"/>
                  <a:gd name="T43" fmla="*/ 396 h 429"/>
                  <a:gd name="T44" fmla="*/ 217 w 225"/>
                  <a:gd name="T45" fmla="*/ 398 h 429"/>
                  <a:gd name="T46" fmla="*/ 200 w 225"/>
                  <a:gd name="T47" fmla="*/ 398 h 429"/>
                  <a:gd name="T48" fmla="*/ 198 w 225"/>
                  <a:gd name="T49" fmla="*/ 398 h 429"/>
                  <a:gd name="T50" fmla="*/ 207 w 225"/>
                  <a:gd name="T51" fmla="*/ 404 h 429"/>
                  <a:gd name="T52" fmla="*/ 211 w 225"/>
                  <a:gd name="T53" fmla="*/ 413 h 429"/>
                  <a:gd name="T54" fmla="*/ 207 w 225"/>
                  <a:gd name="T55" fmla="*/ 425 h 429"/>
                  <a:gd name="T56" fmla="*/ 196 w 225"/>
                  <a:gd name="T57" fmla="*/ 429 h 429"/>
                  <a:gd name="T58" fmla="*/ 184 w 225"/>
                  <a:gd name="T59" fmla="*/ 425 h 429"/>
                  <a:gd name="T60" fmla="*/ 179 w 225"/>
                  <a:gd name="T61" fmla="*/ 413 h 429"/>
                  <a:gd name="T62" fmla="*/ 184 w 225"/>
                  <a:gd name="T63" fmla="*/ 404 h 429"/>
                  <a:gd name="T64" fmla="*/ 194 w 225"/>
                  <a:gd name="T65" fmla="*/ 398 h 429"/>
                  <a:gd name="T66" fmla="*/ 94 w 225"/>
                  <a:gd name="T67" fmla="*/ 398 h 429"/>
                  <a:gd name="T68" fmla="*/ 31 w 225"/>
                  <a:gd name="T69" fmla="*/ 398 h 429"/>
                  <a:gd name="T70" fmla="*/ 10 w 225"/>
                  <a:gd name="T71" fmla="*/ 398 h 429"/>
                  <a:gd name="T72" fmla="*/ 2 w 225"/>
                  <a:gd name="T73" fmla="*/ 396 h 429"/>
                  <a:gd name="T74" fmla="*/ 0 w 225"/>
                  <a:gd name="T75" fmla="*/ 390 h 429"/>
                  <a:gd name="T76" fmla="*/ 0 w 225"/>
                  <a:gd name="T77" fmla="*/ 388 h 429"/>
                  <a:gd name="T78" fmla="*/ 0 w 225"/>
                  <a:gd name="T79" fmla="*/ 375 h 429"/>
                  <a:gd name="T80" fmla="*/ 4 w 225"/>
                  <a:gd name="T81" fmla="*/ 371 h 429"/>
                  <a:gd name="T82" fmla="*/ 8 w 225"/>
                  <a:gd name="T83" fmla="*/ 369 h 429"/>
                  <a:gd name="T84" fmla="*/ 94 w 225"/>
                  <a:gd name="T85" fmla="*/ 369 h 429"/>
                  <a:gd name="T86" fmla="*/ 104 w 225"/>
                  <a:gd name="T87" fmla="*/ 340 h 429"/>
                  <a:gd name="T88" fmla="*/ 10 w 225"/>
                  <a:gd name="T89" fmla="*/ 281 h 429"/>
                  <a:gd name="T90" fmla="*/ 6 w 225"/>
                  <a:gd name="T91" fmla="*/ 281 h 429"/>
                  <a:gd name="T92" fmla="*/ 2 w 225"/>
                  <a:gd name="T93" fmla="*/ 277 h 429"/>
                  <a:gd name="T94" fmla="*/ 0 w 225"/>
                  <a:gd name="T95" fmla="*/ 271 h 429"/>
                  <a:gd name="T96" fmla="*/ 0 w 225"/>
                  <a:gd name="T97" fmla="*/ 237 h 429"/>
                  <a:gd name="T98" fmla="*/ 0 w 225"/>
                  <a:gd name="T99" fmla="*/ 231 h 429"/>
                  <a:gd name="T100" fmla="*/ 4 w 225"/>
                  <a:gd name="T101" fmla="*/ 227 h 429"/>
                  <a:gd name="T102" fmla="*/ 54 w 225"/>
                  <a:gd name="T103" fmla="*/ 227 h 429"/>
                  <a:gd name="T104" fmla="*/ 10 w 225"/>
                  <a:gd name="T105" fmla="*/ 152 h 429"/>
                  <a:gd name="T106" fmla="*/ 6 w 225"/>
                  <a:gd name="T107" fmla="*/ 152 h 429"/>
                  <a:gd name="T108" fmla="*/ 2 w 225"/>
                  <a:gd name="T109" fmla="*/ 150 h 429"/>
                  <a:gd name="T110" fmla="*/ 0 w 225"/>
                  <a:gd name="T111" fmla="*/ 143 h 429"/>
                  <a:gd name="T112" fmla="*/ 0 w 225"/>
                  <a:gd name="T113" fmla="*/ 8 h 429"/>
                  <a:gd name="T114" fmla="*/ 0 w 225"/>
                  <a:gd name="T115" fmla="*/ 4 h 429"/>
                  <a:gd name="T116" fmla="*/ 4 w 225"/>
                  <a:gd name="T117"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429">
                    <a:moveTo>
                      <a:pt x="10" y="0"/>
                    </a:moveTo>
                    <a:lnTo>
                      <a:pt x="180" y="0"/>
                    </a:lnTo>
                    <a:lnTo>
                      <a:pt x="182" y="0"/>
                    </a:lnTo>
                    <a:lnTo>
                      <a:pt x="184" y="0"/>
                    </a:lnTo>
                    <a:lnTo>
                      <a:pt x="186" y="0"/>
                    </a:lnTo>
                    <a:lnTo>
                      <a:pt x="188" y="2"/>
                    </a:lnTo>
                    <a:lnTo>
                      <a:pt x="190" y="6"/>
                    </a:lnTo>
                    <a:lnTo>
                      <a:pt x="190" y="10"/>
                    </a:lnTo>
                    <a:lnTo>
                      <a:pt x="190" y="143"/>
                    </a:lnTo>
                    <a:lnTo>
                      <a:pt x="190" y="144"/>
                    </a:lnTo>
                    <a:lnTo>
                      <a:pt x="190" y="146"/>
                    </a:lnTo>
                    <a:lnTo>
                      <a:pt x="190" y="148"/>
                    </a:lnTo>
                    <a:lnTo>
                      <a:pt x="188" y="150"/>
                    </a:lnTo>
                    <a:lnTo>
                      <a:pt x="184" y="152"/>
                    </a:lnTo>
                    <a:lnTo>
                      <a:pt x="180" y="152"/>
                    </a:lnTo>
                    <a:lnTo>
                      <a:pt x="109" y="152"/>
                    </a:lnTo>
                    <a:lnTo>
                      <a:pt x="109" y="227"/>
                    </a:lnTo>
                    <a:lnTo>
                      <a:pt x="215" y="227"/>
                    </a:lnTo>
                    <a:lnTo>
                      <a:pt x="217" y="227"/>
                    </a:lnTo>
                    <a:lnTo>
                      <a:pt x="219" y="227"/>
                    </a:lnTo>
                    <a:lnTo>
                      <a:pt x="221" y="229"/>
                    </a:lnTo>
                    <a:lnTo>
                      <a:pt x="223" y="229"/>
                    </a:lnTo>
                    <a:lnTo>
                      <a:pt x="225" y="233"/>
                    </a:lnTo>
                    <a:lnTo>
                      <a:pt x="225" y="237"/>
                    </a:lnTo>
                    <a:lnTo>
                      <a:pt x="225" y="271"/>
                    </a:lnTo>
                    <a:lnTo>
                      <a:pt x="225" y="271"/>
                    </a:lnTo>
                    <a:lnTo>
                      <a:pt x="225" y="273"/>
                    </a:lnTo>
                    <a:lnTo>
                      <a:pt x="225" y="275"/>
                    </a:lnTo>
                    <a:lnTo>
                      <a:pt x="223" y="279"/>
                    </a:lnTo>
                    <a:lnTo>
                      <a:pt x="221" y="279"/>
                    </a:lnTo>
                    <a:lnTo>
                      <a:pt x="215" y="281"/>
                    </a:lnTo>
                    <a:lnTo>
                      <a:pt x="127" y="281"/>
                    </a:lnTo>
                    <a:lnTo>
                      <a:pt x="127" y="369"/>
                    </a:lnTo>
                    <a:lnTo>
                      <a:pt x="215" y="369"/>
                    </a:lnTo>
                    <a:lnTo>
                      <a:pt x="221" y="371"/>
                    </a:lnTo>
                    <a:lnTo>
                      <a:pt x="223" y="373"/>
                    </a:lnTo>
                    <a:lnTo>
                      <a:pt x="225" y="375"/>
                    </a:lnTo>
                    <a:lnTo>
                      <a:pt x="225" y="377"/>
                    </a:lnTo>
                    <a:lnTo>
                      <a:pt x="225" y="379"/>
                    </a:lnTo>
                    <a:lnTo>
                      <a:pt x="225" y="379"/>
                    </a:lnTo>
                    <a:lnTo>
                      <a:pt x="225" y="388"/>
                    </a:lnTo>
                    <a:lnTo>
                      <a:pt x="225" y="392"/>
                    </a:lnTo>
                    <a:lnTo>
                      <a:pt x="223" y="394"/>
                    </a:lnTo>
                    <a:lnTo>
                      <a:pt x="221" y="396"/>
                    </a:lnTo>
                    <a:lnTo>
                      <a:pt x="219" y="398"/>
                    </a:lnTo>
                    <a:lnTo>
                      <a:pt x="217" y="398"/>
                    </a:lnTo>
                    <a:lnTo>
                      <a:pt x="215" y="398"/>
                    </a:lnTo>
                    <a:lnTo>
                      <a:pt x="200" y="398"/>
                    </a:lnTo>
                    <a:lnTo>
                      <a:pt x="200" y="398"/>
                    </a:lnTo>
                    <a:lnTo>
                      <a:pt x="198" y="398"/>
                    </a:lnTo>
                    <a:lnTo>
                      <a:pt x="202" y="400"/>
                    </a:lnTo>
                    <a:lnTo>
                      <a:pt x="207" y="404"/>
                    </a:lnTo>
                    <a:lnTo>
                      <a:pt x="209" y="408"/>
                    </a:lnTo>
                    <a:lnTo>
                      <a:pt x="211" y="413"/>
                    </a:lnTo>
                    <a:lnTo>
                      <a:pt x="209" y="419"/>
                    </a:lnTo>
                    <a:lnTo>
                      <a:pt x="207" y="425"/>
                    </a:lnTo>
                    <a:lnTo>
                      <a:pt x="202" y="429"/>
                    </a:lnTo>
                    <a:lnTo>
                      <a:pt x="196" y="429"/>
                    </a:lnTo>
                    <a:lnTo>
                      <a:pt x="188" y="429"/>
                    </a:lnTo>
                    <a:lnTo>
                      <a:pt x="184" y="425"/>
                    </a:lnTo>
                    <a:lnTo>
                      <a:pt x="180" y="419"/>
                    </a:lnTo>
                    <a:lnTo>
                      <a:pt x="179" y="413"/>
                    </a:lnTo>
                    <a:lnTo>
                      <a:pt x="180" y="408"/>
                    </a:lnTo>
                    <a:lnTo>
                      <a:pt x="184" y="404"/>
                    </a:lnTo>
                    <a:lnTo>
                      <a:pt x="188" y="400"/>
                    </a:lnTo>
                    <a:lnTo>
                      <a:pt x="194" y="398"/>
                    </a:lnTo>
                    <a:lnTo>
                      <a:pt x="98" y="398"/>
                    </a:lnTo>
                    <a:lnTo>
                      <a:pt x="94" y="398"/>
                    </a:lnTo>
                    <a:lnTo>
                      <a:pt x="92" y="398"/>
                    </a:lnTo>
                    <a:lnTo>
                      <a:pt x="31" y="398"/>
                    </a:lnTo>
                    <a:lnTo>
                      <a:pt x="31" y="398"/>
                    </a:lnTo>
                    <a:lnTo>
                      <a:pt x="10" y="398"/>
                    </a:lnTo>
                    <a:lnTo>
                      <a:pt x="4" y="396"/>
                    </a:lnTo>
                    <a:lnTo>
                      <a:pt x="2" y="396"/>
                    </a:lnTo>
                    <a:lnTo>
                      <a:pt x="0" y="392"/>
                    </a:lnTo>
                    <a:lnTo>
                      <a:pt x="0" y="390"/>
                    </a:lnTo>
                    <a:lnTo>
                      <a:pt x="0" y="388"/>
                    </a:lnTo>
                    <a:lnTo>
                      <a:pt x="0" y="388"/>
                    </a:lnTo>
                    <a:lnTo>
                      <a:pt x="0" y="379"/>
                    </a:lnTo>
                    <a:lnTo>
                      <a:pt x="0" y="375"/>
                    </a:lnTo>
                    <a:lnTo>
                      <a:pt x="2" y="373"/>
                    </a:lnTo>
                    <a:lnTo>
                      <a:pt x="4" y="371"/>
                    </a:lnTo>
                    <a:lnTo>
                      <a:pt x="6" y="371"/>
                    </a:lnTo>
                    <a:lnTo>
                      <a:pt x="8" y="369"/>
                    </a:lnTo>
                    <a:lnTo>
                      <a:pt x="10" y="369"/>
                    </a:lnTo>
                    <a:lnTo>
                      <a:pt x="94" y="369"/>
                    </a:lnTo>
                    <a:lnTo>
                      <a:pt x="94" y="340"/>
                    </a:lnTo>
                    <a:lnTo>
                      <a:pt x="104" y="340"/>
                    </a:lnTo>
                    <a:lnTo>
                      <a:pt x="104" y="281"/>
                    </a:lnTo>
                    <a:lnTo>
                      <a:pt x="10" y="281"/>
                    </a:lnTo>
                    <a:lnTo>
                      <a:pt x="8" y="281"/>
                    </a:lnTo>
                    <a:lnTo>
                      <a:pt x="6" y="281"/>
                    </a:lnTo>
                    <a:lnTo>
                      <a:pt x="4" y="279"/>
                    </a:lnTo>
                    <a:lnTo>
                      <a:pt x="2" y="277"/>
                    </a:lnTo>
                    <a:lnTo>
                      <a:pt x="0" y="275"/>
                    </a:lnTo>
                    <a:lnTo>
                      <a:pt x="0" y="271"/>
                    </a:lnTo>
                    <a:lnTo>
                      <a:pt x="0" y="237"/>
                    </a:lnTo>
                    <a:lnTo>
                      <a:pt x="0" y="237"/>
                    </a:lnTo>
                    <a:lnTo>
                      <a:pt x="0" y="235"/>
                    </a:lnTo>
                    <a:lnTo>
                      <a:pt x="0" y="231"/>
                    </a:lnTo>
                    <a:lnTo>
                      <a:pt x="2" y="229"/>
                    </a:lnTo>
                    <a:lnTo>
                      <a:pt x="4" y="227"/>
                    </a:lnTo>
                    <a:lnTo>
                      <a:pt x="10" y="227"/>
                    </a:lnTo>
                    <a:lnTo>
                      <a:pt x="54" y="227"/>
                    </a:lnTo>
                    <a:lnTo>
                      <a:pt x="54" y="152"/>
                    </a:lnTo>
                    <a:lnTo>
                      <a:pt x="10" y="152"/>
                    </a:lnTo>
                    <a:lnTo>
                      <a:pt x="8" y="152"/>
                    </a:lnTo>
                    <a:lnTo>
                      <a:pt x="6" y="152"/>
                    </a:lnTo>
                    <a:lnTo>
                      <a:pt x="4" y="152"/>
                    </a:lnTo>
                    <a:lnTo>
                      <a:pt x="2" y="150"/>
                    </a:lnTo>
                    <a:lnTo>
                      <a:pt x="0" y="146"/>
                    </a:lnTo>
                    <a:lnTo>
                      <a:pt x="0" y="143"/>
                    </a:lnTo>
                    <a:lnTo>
                      <a:pt x="0" y="10"/>
                    </a:lnTo>
                    <a:lnTo>
                      <a:pt x="0" y="8"/>
                    </a:lnTo>
                    <a:lnTo>
                      <a:pt x="0" y="6"/>
                    </a:lnTo>
                    <a:lnTo>
                      <a:pt x="0" y="4"/>
                    </a:lnTo>
                    <a:lnTo>
                      <a:pt x="2" y="2"/>
                    </a:lnTo>
                    <a:lnTo>
                      <a:pt x="4" y="0"/>
                    </a:lnTo>
                    <a:lnTo>
                      <a:pt x="10" y="0"/>
                    </a:lnTo>
                    <a:close/>
                  </a:path>
                </a:pathLst>
              </a:custGeom>
              <a:solidFill>
                <a:schemeClr val="bg2">
                  <a:lumMod val="75000"/>
                  <a:lumOff val="25000"/>
                </a:schemeClr>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66" name="Freeform 253"/>
              <p:cNvSpPr>
                <a:spLocks/>
              </p:cNvSpPr>
              <p:nvPr/>
            </p:nvSpPr>
            <p:spPr bwMode="auto">
              <a:xfrm>
                <a:off x="951301" y="3244691"/>
                <a:ext cx="57790" cy="59716"/>
              </a:xfrm>
              <a:custGeom>
                <a:avLst/>
                <a:gdLst>
                  <a:gd name="T0" fmla="*/ 15 w 30"/>
                  <a:gd name="T1" fmla="*/ 0 h 31"/>
                  <a:gd name="T2" fmla="*/ 21 w 30"/>
                  <a:gd name="T3" fmla="*/ 0 h 31"/>
                  <a:gd name="T4" fmla="*/ 27 w 30"/>
                  <a:gd name="T5" fmla="*/ 4 h 31"/>
                  <a:gd name="T6" fmla="*/ 30 w 30"/>
                  <a:gd name="T7" fmla="*/ 10 h 31"/>
                  <a:gd name="T8" fmla="*/ 30 w 30"/>
                  <a:gd name="T9" fmla="*/ 15 h 31"/>
                  <a:gd name="T10" fmla="*/ 30 w 30"/>
                  <a:gd name="T11" fmla="*/ 21 h 31"/>
                  <a:gd name="T12" fmla="*/ 27 w 30"/>
                  <a:gd name="T13" fmla="*/ 27 h 31"/>
                  <a:gd name="T14" fmla="*/ 21 w 30"/>
                  <a:gd name="T15" fmla="*/ 31 h 31"/>
                  <a:gd name="T16" fmla="*/ 15 w 30"/>
                  <a:gd name="T17" fmla="*/ 31 h 31"/>
                  <a:gd name="T18" fmla="*/ 9 w 30"/>
                  <a:gd name="T19" fmla="*/ 31 h 31"/>
                  <a:gd name="T20" fmla="*/ 4 w 30"/>
                  <a:gd name="T21" fmla="*/ 27 h 31"/>
                  <a:gd name="T22" fmla="*/ 0 w 30"/>
                  <a:gd name="T23" fmla="*/ 21 h 31"/>
                  <a:gd name="T24" fmla="*/ 0 w 30"/>
                  <a:gd name="T25" fmla="*/ 15 h 31"/>
                  <a:gd name="T26" fmla="*/ 0 w 30"/>
                  <a:gd name="T27" fmla="*/ 10 h 31"/>
                  <a:gd name="T28" fmla="*/ 4 w 30"/>
                  <a:gd name="T29" fmla="*/ 4 h 31"/>
                  <a:gd name="T30" fmla="*/ 9 w 30"/>
                  <a:gd name="T31" fmla="*/ 0 h 31"/>
                  <a:gd name="T32" fmla="*/ 15 w 30"/>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1">
                    <a:moveTo>
                      <a:pt x="15" y="0"/>
                    </a:moveTo>
                    <a:lnTo>
                      <a:pt x="21" y="0"/>
                    </a:lnTo>
                    <a:lnTo>
                      <a:pt x="27" y="4"/>
                    </a:lnTo>
                    <a:lnTo>
                      <a:pt x="30" y="10"/>
                    </a:lnTo>
                    <a:lnTo>
                      <a:pt x="30" y="15"/>
                    </a:lnTo>
                    <a:lnTo>
                      <a:pt x="30" y="21"/>
                    </a:lnTo>
                    <a:lnTo>
                      <a:pt x="27" y="27"/>
                    </a:lnTo>
                    <a:lnTo>
                      <a:pt x="21" y="31"/>
                    </a:lnTo>
                    <a:lnTo>
                      <a:pt x="15" y="31"/>
                    </a:lnTo>
                    <a:lnTo>
                      <a:pt x="9" y="31"/>
                    </a:lnTo>
                    <a:lnTo>
                      <a:pt x="4" y="27"/>
                    </a:lnTo>
                    <a:lnTo>
                      <a:pt x="0" y="21"/>
                    </a:lnTo>
                    <a:lnTo>
                      <a:pt x="0" y="15"/>
                    </a:lnTo>
                    <a:lnTo>
                      <a:pt x="0" y="10"/>
                    </a:lnTo>
                    <a:lnTo>
                      <a:pt x="4" y="4"/>
                    </a:lnTo>
                    <a:lnTo>
                      <a:pt x="9" y="0"/>
                    </a:lnTo>
                    <a:lnTo>
                      <a:pt x="15" y="0"/>
                    </a:lnTo>
                    <a:close/>
                  </a:path>
                </a:pathLst>
              </a:custGeom>
              <a:solidFill>
                <a:srgbClr val="6729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67" name="Freeform 254"/>
              <p:cNvSpPr>
                <a:spLocks/>
              </p:cNvSpPr>
              <p:nvPr/>
            </p:nvSpPr>
            <p:spPr bwMode="auto">
              <a:xfrm>
                <a:off x="1506082" y="2478011"/>
                <a:ext cx="435349" cy="826397"/>
              </a:xfrm>
              <a:custGeom>
                <a:avLst/>
                <a:gdLst>
                  <a:gd name="T0" fmla="*/ 182 w 226"/>
                  <a:gd name="T1" fmla="*/ 0 h 429"/>
                  <a:gd name="T2" fmla="*/ 184 w 226"/>
                  <a:gd name="T3" fmla="*/ 0 h 429"/>
                  <a:gd name="T4" fmla="*/ 190 w 226"/>
                  <a:gd name="T5" fmla="*/ 2 h 429"/>
                  <a:gd name="T6" fmla="*/ 192 w 226"/>
                  <a:gd name="T7" fmla="*/ 10 h 429"/>
                  <a:gd name="T8" fmla="*/ 192 w 226"/>
                  <a:gd name="T9" fmla="*/ 144 h 429"/>
                  <a:gd name="T10" fmla="*/ 190 w 226"/>
                  <a:gd name="T11" fmla="*/ 148 h 429"/>
                  <a:gd name="T12" fmla="*/ 186 w 226"/>
                  <a:gd name="T13" fmla="*/ 152 h 429"/>
                  <a:gd name="T14" fmla="*/ 121 w 226"/>
                  <a:gd name="T15" fmla="*/ 152 h 429"/>
                  <a:gd name="T16" fmla="*/ 217 w 226"/>
                  <a:gd name="T17" fmla="*/ 227 h 429"/>
                  <a:gd name="T18" fmla="*/ 221 w 226"/>
                  <a:gd name="T19" fmla="*/ 227 h 429"/>
                  <a:gd name="T20" fmla="*/ 224 w 226"/>
                  <a:gd name="T21" fmla="*/ 229 h 429"/>
                  <a:gd name="T22" fmla="*/ 226 w 226"/>
                  <a:gd name="T23" fmla="*/ 237 h 429"/>
                  <a:gd name="T24" fmla="*/ 226 w 226"/>
                  <a:gd name="T25" fmla="*/ 271 h 429"/>
                  <a:gd name="T26" fmla="*/ 226 w 226"/>
                  <a:gd name="T27" fmla="*/ 275 h 429"/>
                  <a:gd name="T28" fmla="*/ 221 w 226"/>
                  <a:gd name="T29" fmla="*/ 279 h 429"/>
                  <a:gd name="T30" fmla="*/ 126 w 226"/>
                  <a:gd name="T31" fmla="*/ 281 h 429"/>
                  <a:gd name="T32" fmla="*/ 217 w 226"/>
                  <a:gd name="T33" fmla="*/ 369 h 429"/>
                  <a:gd name="T34" fmla="*/ 224 w 226"/>
                  <a:gd name="T35" fmla="*/ 373 h 429"/>
                  <a:gd name="T36" fmla="*/ 226 w 226"/>
                  <a:gd name="T37" fmla="*/ 377 h 429"/>
                  <a:gd name="T38" fmla="*/ 226 w 226"/>
                  <a:gd name="T39" fmla="*/ 379 h 429"/>
                  <a:gd name="T40" fmla="*/ 226 w 226"/>
                  <a:gd name="T41" fmla="*/ 392 h 429"/>
                  <a:gd name="T42" fmla="*/ 222 w 226"/>
                  <a:gd name="T43" fmla="*/ 396 h 429"/>
                  <a:gd name="T44" fmla="*/ 219 w 226"/>
                  <a:gd name="T45" fmla="*/ 398 h 429"/>
                  <a:gd name="T46" fmla="*/ 201 w 226"/>
                  <a:gd name="T47" fmla="*/ 398 h 429"/>
                  <a:gd name="T48" fmla="*/ 94 w 226"/>
                  <a:gd name="T49" fmla="*/ 398 h 429"/>
                  <a:gd name="T50" fmla="*/ 103 w 226"/>
                  <a:gd name="T51" fmla="*/ 404 h 429"/>
                  <a:gd name="T52" fmla="*/ 109 w 226"/>
                  <a:gd name="T53" fmla="*/ 413 h 429"/>
                  <a:gd name="T54" fmla="*/ 103 w 226"/>
                  <a:gd name="T55" fmla="*/ 425 h 429"/>
                  <a:gd name="T56" fmla="*/ 92 w 226"/>
                  <a:gd name="T57" fmla="*/ 429 h 429"/>
                  <a:gd name="T58" fmla="*/ 80 w 226"/>
                  <a:gd name="T59" fmla="*/ 425 h 429"/>
                  <a:gd name="T60" fmla="*/ 77 w 226"/>
                  <a:gd name="T61" fmla="*/ 413 h 429"/>
                  <a:gd name="T62" fmla="*/ 80 w 226"/>
                  <a:gd name="T63" fmla="*/ 404 h 429"/>
                  <a:gd name="T64" fmla="*/ 90 w 226"/>
                  <a:gd name="T65" fmla="*/ 398 h 429"/>
                  <a:gd name="T66" fmla="*/ 30 w 226"/>
                  <a:gd name="T67" fmla="*/ 398 h 429"/>
                  <a:gd name="T68" fmla="*/ 5 w 226"/>
                  <a:gd name="T69" fmla="*/ 396 h 429"/>
                  <a:gd name="T70" fmla="*/ 2 w 226"/>
                  <a:gd name="T71" fmla="*/ 392 h 429"/>
                  <a:gd name="T72" fmla="*/ 0 w 226"/>
                  <a:gd name="T73" fmla="*/ 388 h 429"/>
                  <a:gd name="T74" fmla="*/ 0 w 226"/>
                  <a:gd name="T75" fmla="*/ 379 h 429"/>
                  <a:gd name="T76" fmla="*/ 4 w 226"/>
                  <a:gd name="T77" fmla="*/ 373 h 429"/>
                  <a:gd name="T78" fmla="*/ 7 w 226"/>
                  <a:gd name="T79" fmla="*/ 371 h 429"/>
                  <a:gd name="T80" fmla="*/ 9 w 226"/>
                  <a:gd name="T81" fmla="*/ 369 h 429"/>
                  <a:gd name="T82" fmla="*/ 101 w 226"/>
                  <a:gd name="T83" fmla="*/ 281 h 429"/>
                  <a:gd name="T84" fmla="*/ 9 w 226"/>
                  <a:gd name="T85" fmla="*/ 281 h 429"/>
                  <a:gd name="T86" fmla="*/ 5 w 226"/>
                  <a:gd name="T87" fmla="*/ 279 h 429"/>
                  <a:gd name="T88" fmla="*/ 2 w 226"/>
                  <a:gd name="T89" fmla="*/ 275 h 429"/>
                  <a:gd name="T90" fmla="*/ 0 w 226"/>
                  <a:gd name="T91" fmla="*/ 237 h 429"/>
                  <a:gd name="T92" fmla="*/ 2 w 226"/>
                  <a:gd name="T93" fmla="*/ 235 h 429"/>
                  <a:gd name="T94" fmla="*/ 4 w 226"/>
                  <a:gd name="T95" fmla="*/ 229 h 429"/>
                  <a:gd name="T96" fmla="*/ 9 w 226"/>
                  <a:gd name="T97" fmla="*/ 227 h 429"/>
                  <a:gd name="T98" fmla="*/ 75 w 226"/>
                  <a:gd name="T99" fmla="*/ 152 h 429"/>
                  <a:gd name="T100" fmla="*/ 9 w 226"/>
                  <a:gd name="T101" fmla="*/ 152 h 429"/>
                  <a:gd name="T102" fmla="*/ 5 w 226"/>
                  <a:gd name="T103" fmla="*/ 152 h 429"/>
                  <a:gd name="T104" fmla="*/ 2 w 226"/>
                  <a:gd name="T105" fmla="*/ 146 h 429"/>
                  <a:gd name="T106" fmla="*/ 0 w 226"/>
                  <a:gd name="T107" fmla="*/ 10 h 429"/>
                  <a:gd name="T108" fmla="*/ 2 w 226"/>
                  <a:gd name="T109" fmla="*/ 6 h 429"/>
                  <a:gd name="T110" fmla="*/ 4 w 226"/>
                  <a:gd name="T111" fmla="*/ 2 h 429"/>
                  <a:gd name="T112" fmla="*/ 9 w 226"/>
                  <a:gd name="T113"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6" h="429">
                    <a:moveTo>
                      <a:pt x="9" y="0"/>
                    </a:moveTo>
                    <a:lnTo>
                      <a:pt x="182" y="0"/>
                    </a:lnTo>
                    <a:lnTo>
                      <a:pt x="182" y="0"/>
                    </a:lnTo>
                    <a:lnTo>
                      <a:pt x="184" y="0"/>
                    </a:lnTo>
                    <a:lnTo>
                      <a:pt x="188" y="0"/>
                    </a:lnTo>
                    <a:lnTo>
                      <a:pt x="190" y="2"/>
                    </a:lnTo>
                    <a:lnTo>
                      <a:pt x="192" y="6"/>
                    </a:lnTo>
                    <a:lnTo>
                      <a:pt x="192" y="10"/>
                    </a:lnTo>
                    <a:lnTo>
                      <a:pt x="192" y="143"/>
                    </a:lnTo>
                    <a:lnTo>
                      <a:pt x="192" y="144"/>
                    </a:lnTo>
                    <a:lnTo>
                      <a:pt x="192" y="146"/>
                    </a:lnTo>
                    <a:lnTo>
                      <a:pt x="190" y="148"/>
                    </a:lnTo>
                    <a:lnTo>
                      <a:pt x="190" y="150"/>
                    </a:lnTo>
                    <a:lnTo>
                      <a:pt x="186" y="152"/>
                    </a:lnTo>
                    <a:lnTo>
                      <a:pt x="182" y="152"/>
                    </a:lnTo>
                    <a:lnTo>
                      <a:pt x="121" y="152"/>
                    </a:lnTo>
                    <a:lnTo>
                      <a:pt x="121" y="227"/>
                    </a:lnTo>
                    <a:lnTo>
                      <a:pt x="217" y="227"/>
                    </a:lnTo>
                    <a:lnTo>
                      <a:pt x="219" y="227"/>
                    </a:lnTo>
                    <a:lnTo>
                      <a:pt x="221" y="227"/>
                    </a:lnTo>
                    <a:lnTo>
                      <a:pt x="222" y="229"/>
                    </a:lnTo>
                    <a:lnTo>
                      <a:pt x="224" y="229"/>
                    </a:lnTo>
                    <a:lnTo>
                      <a:pt x="226" y="233"/>
                    </a:lnTo>
                    <a:lnTo>
                      <a:pt x="226" y="237"/>
                    </a:lnTo>
                    <a:lnTo>
                      <a:pt x="226" y="271"/>
                    </a:lnTo>
                    <a:lnTo>
                      <a:pt x="226" y="271"/>
                    </a:lnTo>
                    <a:lnTo>
                      <a:pt x="226" y="273"/>
                    </a:lnTo>
                    <a:lnTo>
                      <a:pt x="226" y="275"/>
                    </a:lnTo>
                    <a:lnTo>
                      <a:pt x="224" y="279"/>
                    </a:lnTo>
                    <a:lnTo>
                      <a:pt x="221" y="279"/>
                    </a:lnTo>
                    <a:lnTo>
                      <a:pt x="217" y="281"/>
                    </a:lnTo>
                    <a:lnTo>
                      <a:pt x="126" y="281"/>
                    </a:lnTo>
                    <a:lnTo>
                      <a:pt x="126" y="369"/>
                    </a:lnTo>
                    <a:lnTo>
                      <a:pt x="217" y="369"/>
                    </a:lnTo>
                    <a:lnTo>
                      <a:pt x="221" y="371"/>
                    </a:lnTo>
                    <a:lnTo>
                      <a:pt x="224" y="373"/>
                    </a:lnTo>
                    <a:lnTo>
                      <a:pt x="226" y="375"/>
                    </a:lnTo>
                    <a:lnTo>
                      <a:pt x="226" y="377"/>
                    </a:lnTo>
                    <a:lnTo>
                      <a:pt x="226" y="379"/>
                    </a:lnTo>
                    <a:lnTo>
                      <a:pt x="226" y="379"/>
                    </a:lnTo>
                    <a:lnTo>
                      <a:pt x="226" y="388"/>
                    </a:lnTo>
                    <a:lnTo>
                      <a:pt x="226" y="392"/>
                    </a:lnTo>
                    <a:lnTo>
                      <a:pt x="224" y="394"/>
                    </a:lnTo>
                    <a:lnTo>
                      <a:pt x="222" y="396"/>
                    </a:lnTo>
                    <a:lnTo>
                      <a:pt x="221" y="398"/>
                    </a:lnTo>
                    <a:lnTo>
                      <a:pt x="219" y="398"/>
                    </a:lnTo>
                    <a:lnTo>
                      <a:pt x="217" y="398"/>
                    </a:lnTo>
                    <a:lnTo>
                      <a:pt x="201" y="398"/>
                    </a:lnTo>
                    <a:lnTo>
                      <a:pt x="201" y="398"/>
                    </a:lnTo>
                    <a:lnTo>
                      <a:pt x="94" y="398"/>
                    </a:lnTo>
                    <a:lnTo>
                      <a:pt x="100" y="400"/>
                    </a:lnTo>
                    <a:lnTo>
                      <a:pt x="103" y="404"/>
                    </a:lnTo>
                    <a:lnTo>
                      <a:pt x="107" y="408"/>
                    </a:lnTo>
                    <a:lnTo>
                      <a:pt x="109" y="413"/>
                    </a:lnTo>
                    <a:lnTo>
                      <a:pt x="107" y="419"/>
                    </a:lnTo>
                    <a:lnTo>
                      <a:pt x="103" y="425"/>
                    </a:lnTo>
                    <a:lnTo>
                      <a:pt x="98" y="429"/>
                    </a:lnTo>
                    <a:lnTo>
                      <a:pt x="92" y="429"/>
                    </a:lnTo>
                    <a:lnTo>
                      <a:pt x="86" y="429"/>
                    </a:lnTo>
                    <a:lnTo>
                      <a:pt x="80" y="425"/>
                    </a:lnTo>
                    <a:lnTo>
                      <a:pt x="77" y="419"/>
                    </a:lnTo>
                    <a:lnTo>
                      <a:pt x="77" y="413"/>
                    </a:lnTo>
                    <a:lnTo>
                      <a:pt x="77" y="408"/>
                    </a:lnTo>
                    <a:lnTo>
                      <a:pt x="80" y="404"/>
                    </a:lnTo>
                    <a:lnTo>
                      <a:pt x="84" y="400"/>
                    </a:lnTo>
                    <a:lnTo>
                      <a:pt x="90" y="398"/>
                    </a:lnTo>
                    <a:lnTo>
                      <a:pt x="30" y="398"/>
                    </a:lnTo>
                    <a:lnTo>
                      <a:pt x="30" y="398"/>
                    </a:lnTo>
                    <a:lnTo>
                      <a:pt x="9" y="398"/>
                    </a:lnTo>
                    <a:lnTo>
                      <a:pt x="5" y="396"/>
                    </a:lnTo>
                    <a:lnTo>
                      <a:pt x="4" y="396"/>
                    </a:lnTo>
                    <a:lnTo>
                      <a:pt x="2" y="392"/>
                    </a:lnTo>
                    <a:lnTo>
                      <a:pt x="2" y="390"/>
                    </a:lnTo>
                    <a:lnTo>
                      <a:pt x="0" y="388"/>
                    </a:lnTo>
                    <a:lnTo>
                      <a:pt x="0" y="388"/>
                    </a:lnTo>
                    <a:lnTo>
                      <a:pt x="0" y="379"/>
                    </a:lnTo>
                    <a:lnTo>
                      <a:pt x="2" y="375"/>
                    </a:lnTo>
                    <a:lnTo>
                      <a:pt x="4" y="373"/>
                    </a:lnTo>
                    <a:lnTo>
                      <a:pt x="5" y="371"/>
                    </a:lnTo>
                    <a:lnTo>
                      <a:pt x="7" y="371"/>
                    </a:lnTo>
                    <a:lnTo>
                      <a:pt x="9" y="369"/>
                    </a:lnTo>
                    <a:lnTo>
                      <a:pt x="9" y="369"/>
                    </a:lnTo>
                    <a:lnTo>
                      <a:pt x="101" y="369"/>
                    </a:lnTo>
                    <a:lnTo>
                      <a:pt x="101" y="281"/>
                    </a:lnTo>
                    <a:lnTo>
                      <a:pt x="9" y="281"/>
                    </a:lnTo>
                    <a:lnTo>
                      <a:pt x="9" y="281"/>
                    </a:lnTo>
                    <a:lnTo>
                      <a:pt x="7" y="281"/>
                    </a:lnTo>
                    <a:lnTo>
                      <a:pt x="5" y="279"/>
                    </a:lnTo>
                    <a:lnTo>
                      <a:pt x="4" y="277"/>
                    </a:lnTo>
                    <a:lnTo>
                      <a:pt x="2" y="275"/>
                    </a:lnTo>
                    <a:lnTo>
                      <a:pt x="0" y="271"/>
                    </a:lnTo>
                    <a:lnTo>
                      <a:pt x="0" y="237"/>
                    </a:lnTo>
                    <a:lnTo>
                      <a:pt x="0" y="237"/>
                    </a:lnTo>
                    <a:lnTo>
                      <a:pt x="2" y="235"/>
                    </a:lnTo>
                    <a:lnTo>
                      <a:pt x="2" y="231"/>
                    </a:lnTo>
                    <a:lnTo>
                      <a:pt x="4" y="229"/>
                    </a:lnTo>
                    <a:lnTo>
                      <a:pt x="5" y="227"/>
                    </a:lnTo>
                    <a:lnTo>
                      <a:pt x="9" y="227"/>
                    </a:lnTo>
                    <a:lnTo>
                      <a:pt x="75" y="227"/>
                    </a:lnTo>
                    <a:lnTo>
                      <a:pt x="75" y="152"/>
                    </a:lnTo>
                    <a:lnTo>
                      <a:pt x="9" y="152"/>
                    </a:lnTo>
                    <a:lnTo>
                      <a:pt x="9" y="152"/>
                    </a:lnTo>
                    <a:lnTo>
                      <a:pt x="7" y="152"/>
                    </a:lnTo>
                    <a:lnTo>
                      <a:pt x="5" y="152"/>
                    </a:lnTo>
                    <a:lnTo>
                      <a:pt x="4" y="150"/>
                    </a:lnTo>
                    <a:lnTo>
                      <a:pt x="2" y="146"/>
                    </a:lnTo>
                    <a:lnTo>
                      <a:pt x="0" y="143"/>
                    </a:lnTo>
                    <a:lnTo>
                      <a:pt x="0" y="10"/>
                    </a:lnTo>
                    <a:lnTo>
                      <a:pt x="0" y="8"/>
                    </a:lnTo>
                    <a:lnTo>
                      <a:pt x="2" y="6"/>
                    </a:lnTo>
                    <a:lnTo>
                      <a:pt x="2" y="4"/>
                    </a:lnTo>
                    <a:lnTo>
                      <a:pt x="4" y="2"/>
                    </a:lnTo>
                    <a:lnTo>
                      <a:pt x="5" y="0"/>
                    </a:lnTo>
                    <a:lnTo>
                      <a:pt x="9" y="0"/>
                    </a:lnTo>
                    <a:close/>
                  </a:path>
                </a:pathLst>
              </a:custGeom>
              <a:solidFill>
                <a:srgbClr val="6729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71" name="Freeform 255"/>
              <p:cNvSpPr>
                <a:spLocks noEditPoints="1"/>
              </p:cNvSpPr>
              <p:nvPr/>
            </p:nvSpPr>
            <p:spPr bwMode="auto">
              <a:xfrm>
                <a:off x="2423013" y="2485716"/>
                <a:ext cx="435349" cy="828323"/>
              </a:xfrm>
              <a:custGeom>
                <a:avLst/>
                <a:gdLst>
                  <a:gd name="T0" fmla="*/ 196 w 226"/>
                  <a:gd name="T1" fmla="*/ 398 h 430"/>
                  <a:gd name="T2" fmla="*/ 217 w 226"/>
                  <a:gd name="T3" fmla="*/ 0 h 430"/>
                  <a:gd name="T4" fmla="*/ 225 w 226"/>
                  <a:gd name="T5" fmla="*/ 6 h 430"/>
                  <a:gd name="T6" fmla="*/ 226 w 226"/>
                  <a:gd name="T7" fmla="*/ 10 h 430"/>
                  <a:gd name="T8" fmla="*/ 223 w 226"/>
                  <a:gd name="T9" fmla="*/ 150 h 430"/>
                  <a:gd name="T10" fmla="*/ 217 w 226"/>
                  <a:gd name="T11" fmla="*/ 154 h 430"/>
                  <a:gd name="T12" fmla="*/ 171 w 226"/>
                  <a:gd name="T13" fmla="*/ 227 h 430"/>
                  <a:gd name="T14" fmla="*/ 223 w 226"/>
                  <a:gd name="T15" fmla="*/ 231 h 430"/>
                  <a:gd name="T16" fmla="*/ 226 w 226"/>
                  <a:gd name="T17" fmla="*/ 236 h 430"/>
                  <a:gd name="T18" fmla="*/ 225 w 226"/>
                  <a:gd name="T19" fmla="*/ 275 h 430"/>
                  <a:gd name="T20" fmla="*/ 219 w 226"/>
                  <a:gd name="T21" fmla="*/ 281 h 430"/>
                  <a:gd name="T22" fmla="*/ 138 w 226"/>
                  <a:gd name="T23" fmla="*/ 281 h 430"/>
                  <a:gd name="T24" fmla="*/ 217 w 226"/>
                  <a:gd name="T25" fmla="*/ 371 h 430"/>
                  <a:gd name="T26" fmla="*/ 223 w 226"/>
                  <a:gd name="T27" fmla="*/ 373 h 430"/>
                  <a:gd name="T28" fmla="*/ 226 w 226"/>
                  <a:gd name="T29" fmla="*/ 388 h 430"/>
                  <a:gd name="T30" fmla="*/ 225 w 226"/>
                  <a:gd name="T31" fmla="*/ 394 h 430"/>
                  <a:gd name="T32" fmla="*/ 217 w 226"/>
                  <a:gd name="T33" fmla="*/ 398 h 430"/>
                  <a:gd name="T34" fmla="*/ 209 w 226"/>
                  <a:gd name="T35" fmla="*/ 404 h 430"/>
                  <a:gd name="T36" fmla="*/ 213 w 226"/>
                  <a:gd name="T37" fmla="*/ 421 h 430"/>
                  <a:gd name="T38" fmla="*/ 198 w 226"/>
                  <a:gd name="T39" fmla="*/ 430 h 430"/>
                  <a:gd name="T40" fmla="*/ 184 w 226"/>
                  <a:gd name="T41" fmla="*/ 425 h 430"/>
                  <a:gd name="T42" fmla="*/ 180 w 226"/>
                  <a:gd name="T43" fmla="*/ 407 h 430"/>
                  <a:gd name="T44" fmla="*/ 194 w 226"/>
                  <a:gd name="T45" fmla="*/ 398 h 430"/>
                  <a:gd name="T46" fmla="*/ 34 w 226"/>
                  <a:gd name="T47" fmla="*/ 404 h 430"/>
                  <a:gd name="T48" fmla="*/ 36 w 226"/>
                  <a:gd name="T49" fmla="*/ 421 h 430"/>
                  <a:gd name="T50" fmla="*/ 23 w 226"/>
                  <a:gd name="T51" fmla="*/ 430 h 430"/>
                  <a:gd name="T52" fmla="*/ 9 w 226"/>
                  <a:gd name="T53" fmla="*/ 425 h 430"/>
                  <a:gd name="T54" fmla="*/ 8 w 226"/>
                  <a:gd name="T55" fmla="*/ 407 h 430"/>
                  <a:gd name="T56" fmla="*/ 21 w 226"/>
                  <a:gd name="T57" fmla="*/ 398 h 430"/>
                  <a:gd name="T58" fmla="*/ 6 w 226"/>
                  <a:gd name="T59" fmla="*/ 398 h 430"/>
                  <a:gd name="T60" fmla="*/ 0 w 226"/>
                  <a:gd name="T61" fmla="*/ 392 h 430"/>
                  <a:gd name="T62" fmla="*/ 0 w 226"/>
                  <a:gd name="T63" fmla="*/ 379 h 430"/>
                  <a:gd name="T64" fmla="*/ 2 w 226"/>
                  <a:gd name="T65" fmla="*/ 373 h 430"/>
                  <a:gd name="T66" fmla="*/ 88 w 226"/>
                  <a:gd name="T67" fmla="*/ 371 h 430"/>
                  <a:gd name="T68" fmla="*/ 6 w 226"/>
                  <a:gd name="T69" fmla="*/ 281 h 430"/>
                  <a:gd name="T70" fmla="*/ 0 w 226"/>
                  <a:gd name="T71" fmla="*/ 275 h 430"/>
                  <a:gd name="T72" fmla="*/ 0 w 226"/>
                  <a:gd name="T73" fmla="*/ 236 h 430"/>
                  <a:gd name="T74" fmla="*/ 4 w 226"/>
                  <a:gd name="T75" fmla="*/ 229 h 430"/>
                  <a:gd name="T76" fmla="*/ 9 w 226"/>
                  <a:gd name="T77" fmla="*/ 227 h 430"/>
                  <a:gd name="T78" fmla="*/ 44 w 226"/>
                  <a:gd name="T79" fmla="*/ 154 h 430"/>
                  <a:gd name="T80" fmla="*/ 36 w 226"/>
                  <a:gd name="T81" fmla="*/ 148 h 430"/>
                  <a:gd name="T82" fmla="*/ 34 w 226"/>
                  <a:gd name="T83" fmla="*/ 144 h 430"/>
                  <a:gd name="T84" fmla="*/ 36 w 226"/>
                  <a:gd name="T85" fmla="*/ 4 h 430"/>
                  <a:gd name="T86" fmla="*/ 44 w 226"/>
                  <a:gd name="T87"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6" h="430">
                    <a:moveTo>
                      <a:pt x="196" y="398"/>
                    </a:moveTo>
                    <a:lnTo>
                      <a:pt x="196" y="398"/>
                    </a:lnTo>
                    <a:lnTo>
                      <a:pt x="196" y="398"/>
                    </a:lnTo>
                    <a:lnTo>
                      <a:pt x="196" y="398"/>
                    </a:lnTo>
                    <a:close/>
                    <a:moveTo>
                      <a:pt x="44" y="0"/>
                    </a:moveTo>
                    <a:lnTo>
                      <a:pt x="217" y="0"/>
                    </a:lnTo>
                    <a:lnTo>
                      <a:pt x="221" y="0"/>
                    </a:lnTo>
                    <a:lnTo>
                      <a:pt x="223" y="2"/>
                    </a:lnTo>
                    <a:lnTo>
                      <a:pt x="225" y="6"/>
                    </a:lnTo>
                    <a:lnTo>
                      <a:pt x="225" y="8"/>
                    </a:lnTo>
                    <a:lnTo>
                      <a:pt x="226" y="10"/>
                    </a:lnTo>
                    <a:lnTo>
                      <a:pt x="226" y="10"/>
                    </a:lnTo>
                    <a:lnTo>
                      <a:pt x="226" y="144"/>
                    </a:lnTo>
                    <a:lnTo>
                      <a:pt x="225" y="148"/>
                    </a:lnTo>
                    <a:lnTo>
                      <a:pt x="223" y="150"/>
                    </a:lnTo>
                    <a:lnTo>
                      <a:pt x="221" y="152"/>
                    </a:lnTo>
                    <a:lnTo>
                      <a:pt x="219" y="154"/>
                    </a:lnTo>
                    <a:lnTo>
                      <a:pt x="217" y="154"/>
                    </a:lnTo>
                    <a:lnTo>
                      <a:pt x="217" y="154"/>
                    </a:lnTo>
                    <a:lnTo>
                      <a:pt x="171" y="154"/>
                    </a:lnTo>
                    <a:lnTo>
                      <a:pt x="171" y="227"/>
                    </a:lnTo>
                    <a:lnTo>
                      <a:pt x="217" y="227"/>
                    </a:lnTo>
                    <a:lnTo>
                      <a:pt x="221" y="229"/>
                    </a:lnTo>
                    <a:lnTo>
                      <a:pt x="223" y="231"/>
                    </a:lnTo>
                    <a:lnTo>
                      <a:pt x="225" y="233"/>
                    </a:lnTo>
                    <a:lnTo>
                      <a:pt x="225" y="235"/>
                    </a:lnTo>
                    <a:lnTo>
                      <a:pt x="226" y="236"/>
                    </a:lnTo>
                    <a:lnTo>
                      <a:pt x="226" y="236"/>
                    </a:lnTo>
                    <a:lnTo>
                      <a:pt x="226" y="271"/>
                    </a:lnTo>
                    <a:lnTo>
                      <a:pt x="225" y="275"/>
                    </a:lnTo>
                    <a:lnTo>
                      <a:pt x="223" y="279"/>
                    </a:lnTo>
                    <a:lnTo>
                      <a:pt x="221" y="281"/>
                    </a:lnTo>
                    <a:lnTo>
                      <a:pt x="219" y="281"/>
                    </a:lnTo>
                    <a:lnTo>
                      <a:pt x="217" y="281"/>
                    </a:lnTo>
                    <a:lnTo>
                      <a:pt x="217" y="281"/>
                    </a:lnTo>
                    <a:lnTo>
                      <a:pt x="138" y="281"/>
                    </a:lnTo>
                    <a:lnTo>
                      <a:pt x="138" y="371"/>
                    </a:lnTo>
                    <a:lnTo>
                      <a:pt x="217" y="371"/>
                    </a:lnTo>
                    <a:lnTo>
                      <a:pt x="217" y="371"/>
                    </a:lnTo>
                    <a:lnTo>
                      <a:pt x="219" y="371"/>
                    </a:lnTo>
                    <a:lnTo>
                      <a:pt x="221" y="371"/>
                    </a:lnTo>
                    <a:lnTo>
                      <a:pt x="223" y="373"/>
                    </a:lnTo>
                    <a:lnTo>
                      <a:pt x="225" y="377"/>
                    </a:lnTo>
                    <a:lnTo>
                      <a:pt x="226" y="380"/>
                    </a:lnTo>
                    <a:lnTo>
                      <a:pt x="226" y="388"/>
                    </a:lnTo>
                    <a:lnTo>
                      <a:pt x="226" y="390"/>
                    </a:lnTo>
                    <a:lnTo>
                      <a:pt x="225" y="390"/>
                    </a:lnTo>
                    <a:lnTo>
                      <a:pt x="225" y="394"/>
                    </a:lnTo>
                    <a:lnTo>
                      <a:pt x="223" y="396"/>
                    </a:lnTo>
                    <a:lnTo>
                      <a:pt x="221" y="398"/>
                    </a:lnTo>
                    <a:lnTo>
                      <a:pt x="217" y="398"/>
                    </a:lnTo>
                    <a:lnTo>
                      <a:pt x="198" y="398"/>
                    </a:lnTo>
                    <a:lnTo>
                      <a:pt x="203" y="400"/>
                    </a:lnTo>
                    <a:lnTo>
                      <a:pt x="209" y="404"/>
                    </a:lnTo>
                    <a:lnTo>
                      <a:pt x="213" y="407"/>
                    </a:lnTo>
                    <a:lnTo>
                      <a:pt x="213" y="415"/>
                    </a:lnTo>
                    <a:lnTo>
                      <a:pt x="213" y="421"/>
                    </a:lnTo>
                    <a:lnTo>
                      <a:pt x="209" y="425"/>
                    </a:lnTo>
                    <a:lnTo>
                      <a:pt x="203" y="428"/>
                    </a:lnTo>
                    <a:lnTo>
                      <a:pt x="198" y="430"/>
                    </a:lnTo>
                    <a:lnTo>
                      <a:pt x="196" y="430"/>
                    </a:lnTo>
                    <a:lnTo>
                      <a:pt x="190" y="428"/>
                    </a:lnTo>
                    <a:lnTo>
                      <a:pt x="184" y="425"/>
                    </a:lnTo>
                    <a:lnTo>
                      <a:pt x="180" y="421"/>
                    </a:lnTo>
                    <a:lnTo>
                      <a:pt x="180" y="415"/>
                    </a:lnTo>
                    <a:lnTo>
                      <a:pt x="180" y="407"/>
                    </a:lnTo>
                    <a:lnTo>
                      <a:pt x="184" y="404"/>
                    </a:lnTo>
                    <a:lnTo>
                      <a:pt x="188" y="400"/>
                    </a:lnTo>
                    <a:lnTo>
                      <a:pt x="194" y="398"/>
                    </a:lnTo>
                    <a:lnTo>
                      <a:pt x="23" y="398"/>
                    </a:lnTo>
                    <a:lnTo>
                      <a:pt x="29" y="400"/>
                    </a:lnTo>
                    <a:lnTo>
                      <a:pt x="34" y="404"/>
                    </a:lnTo>
                    <a:lnTo>
                      <a:pt x="36" y="407"/>
                    </a:lnTo>
                    <a:lnTo>
                      <a:pt x="38" y="415"/>
                    </a:lnTo>
                    <a:lnTo>
                      <a:pt x="36" y="421"/>
                    </a:lnTo>
                    <a:lnTo>
                      <a:pt x="34" y="425"/>
                    </a:lnTo>
                    <a:lnTo>
                      <a:pt x="29" y="428"/>
                    </a:lnTo>
                    <a:lnTo>
                      <a:pt x="23" y="430"/>
                    </a:lnTo>
                    <a:lnTo>
                      <a:pt x="21" y="430"/>
                    </a:lnTo>
                    <a:lnTo>
                      <a:pt x="15" y="428"/>
                    </a:lnTo>
                    <a:lnTo>
                      <a:pt x="9" y="425"/>
                    </a:lnTo>
                    <a:lnTo>
                      <a:pt x="8" y="421"/>
                    </a:lnTo>
                    <a:lnTo>
                      <a:pt x="6" y="415"/>
                    </a:lnTo>
                    <a:lnTo>
                      <a:pt x="8" y="407"/>
                    </a:lnTo>
                    <a:lnTo>
                      <a:pt x="9" y="404"/>
                    </a:lnTo>
                    <a:lnTo>
                      <a:pt x="15" y="400"/>
                    </a:lnTo>
                    <a:lnTo>
                      <a:pt x="21" y="398"/>
                    </a:lnTo>
                    <a:lnTo>
                      <a:pt x="9" y="398"/>
                    </a:lnTo>
                    <a:lnTo>
                      <a:pt x="8" y="398"/>
                    </a:lnTo>
                    <a:lnTo>
                      <a:pt x="6" y="398"/>
                    </a:lnTo>
                    <a:lnTo>
                      <a:pt x="4" y="398"/>
                    </a:lnTo>
                    <a:lnTo>
                      <a:pt x="2" y="396"/>
                    </a:lnTo>
                    <a:lnTo>
                      <a:pt x="0" y="392"/>
                    </a:lnTo>
                    <a:lnTo>
                      <a:pt x="0" y="388"/>
                    </a:lnTo>
                    <a:lnTo>
                      <a:pt x="0" y="380"/>
                    </a:lnTo>
                    <a:lnTo>
                      <a:pt x="0" y="379"/>
                    </a:lnTo>
                    <a:lnTo>
                      <a:pt x="0" y="379"/>
                    </a:lnTo>
                    <a:lnTo>
                      <a:pt x="0" y="375"/>
                    </a:lnTo>
                    <a:lnTo>
                      <a:pt x="2" y="373"/>
                    </a:lnTo>
                    <a:lnTo>
                      <a:pt x="6" y="371"/>
                    </a:lnTo>
                    <a:lnTo>
                      <a:pt x="9" y="371"/>
                    </a:lnTo>
                    <a:lnTo>
                      <a:pt x="88" y="371"/>
                    </a:lnTo>
                    <a:lnTo>
                      <a:pt x="88" y="281"/>
                    </a:lnTo>
                    <a:lnTo>
                      <a:pt x="9" y="281"/>
                    </a:lnTo>
                    <a:lnTo>
                      <a:pt x="6" y="281"/>
                    </a:lnTo>
                    <a:lnTo>
                      <a:pt x="2" y="279"/>
                    </a:lnTo>
                    <a:lnTo>
                      <a:pt x="0" y="277"/>
                    </a:lnTo>
                    <a:lnTo>
                      <a:pt x="0" y="275"/>
                    </a:lnTo>
                    <a:lnTo>
                      <a:pt x="0" y="273"/>
                    </a:lnTo>
                    <a:lnTo>
                      <a:pt x="0" y="271"/>
                    </a:lnTo>
                    <a:lnTo>
                      <a:pt x="0" y="236"/>
                    </a:lnTo>
                    <a:lnTo>
                      <a:pt x="0" y="233"/>
                    </a:lnTo>
                    <a:lnTo>
                      <a:pt x="2" y="231"/>
                    </a:lnTo>
                    <a:lnTo>
                      <a:pt x="4" y="229"/>
                    </a:lnTo>
                    <a:lnTo>
                      <a:pt x="6" y="229"/>
                    </a:lnTo>
                    <a:lnTo>
                      <a:pt x="8" y="227"/>
                    </a:lnTo>
                    <a:lnTo>
                      <a:pt x="9" y="227"/>
                    </a:lnTo>
                    <a:lnTo>
                      <a:pt x="115" y="227"/>
                    </a:lnTo>
                    <a:lnTo>
                      <a:pt x="115" y="154"/>
                    </a:lnTo>
                    <a:lnTo>
                      <a:pt x="44" y="154"/>
                    </a:lnTo>
                    <a:lnTo>
                      <a:pt x="40" y="152"/>
                    </a:lnTo>
                    <a:lnTo>
                      <a:pt x="36" y="150"/>
                    </a:lnTo>
                    <a:lnTo>
                      <a:pt x="36" y="148"/>
                    </a:lnTo>
                    <a:lnTo>
                      <a:pt x="34" y="146"/>
                    </a:lnTo>
                    <a:lnTo>
                      <a:pt x="34" y="144"/>
                    </a:lnTo>
                    <a:lnTo>
                      <a:pt x="34" y="144"/>
                    </a:lnTo>
                    <a:lnTo>
                      <a:pt x="34" y="10"/>
                    </a:lnTo>
                    <a:lnTo>
                      <a:pt x="34" y="6"/>
                    </a:lnTo>
                    <a:lnTo>
                      <a:pt x="36" y="4"/>
                    </a:lnTo>
                    <a:lnTo>
                      <a:pt x="38" y="2"/>
                    </a:lnTo>
                    <a:lnTo>
                      <a:pt x="42" y="0"/>
                    </a:lnTo>
                    <a:lnTo>
                      <a:pt x="44" y="0"/>
                    </a:lnTo>
                    <a:lnTo>
                      <a:pt x="44" y="0"/>
                    </a:lnTo>
                    <a:close/>
                  </a:path>
                </a:pathLst>
              </a:custGeom>
              <a:solidFill>
                <a:srgbClr val="6729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73" name="Rectangle 256"/>
              <p:cNvSpPr>
                <a:spLocks noChangeArrowheads="1"/>
              </p:cNvSpPr>
              <p:nvPr/>
            </p:nvSpPr>
            <p:spPr bwMode="auto">
              <a:xfrm>
                <a:off x="1924095" y="1437981"/>
                <a:ext cx="1089848" cy="567864"/>
              </a:xfrm>
              <a:prstGeom prst="rect">
                <a:avLst/>
              </a:prstGeom>
              <a:solidFill>
                <a:srgbClr val="FFFFFF"/>
              </a:solidFill>
              <a:ln w="0">
                <a:solidFill>
                  <a:srgbClr val="FFFFFF"/>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95" name="Freeform 257"/>
              <p:cNvSpPr>
                <a:spLocks noEditPoints="1"/>
              </p:cNvSpPr>
              <p:nvPr/>
            </p:nvSpPr>
            <p:spPr bwMode="auto">
              <a:xfrm>
                <a:off x="1885567" y="1416602"/>
                <a:ext cx="1169003" cy="627771"/>
              </a:xfrm>
              <a:custGeom>
                <a:avLst/>
                <a:gdLst>
                  <a:gd name="T0" fmla="*/ 20 w 573"/>
                  <a:gd name="T1" fmla="*/ 19 h 400"/>
                  <a:gd name="T2" fmla="*/ 20 w 573"/>
                  <a:gd name="T3" fmla="*/ 380 h 400"/>
                  <a:gd name="T4" fmla="*/ 553 w 573"/>
                  <a:gd name="T5" fmla="*/ 380 h 400"/>
                  <a:gd name="T6" fmla="*/ 553 w 573"/>
                  <a:gd name="T7" fmla="*/ 19 h 400"/>
                  <a:gd name="T8" fmla="*/ 20 w 573"/>
                  <a:gd name="T9" fmla="*/ 19 h 400"/>
                  <a:gd name="T10" fmla="*/ 0 w 573"/>
                  <a:gd name="T11" fmla="*/ 0 h 400"/>
                  <a:gd name="T12" fmla="*/ 573 w 573"/>
                  <a:gd name="T13" fmla="*/ 0 h 400"/>
                  <a:gd name="T14" fmla="*/ 573 w 573"/>
                  <a:gd name="T15" fmla="*/ 400 h 400"/>
                  <a:gd name="T16" fmla="*/ 0 w 573"/>
                  <a:gd name="T17" fmla="*/ 400 h 400"/>
                  <a:gd name="T18" fmla="*/ 0 w 573"/>
                  <a:gd name="T19"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3" h="400">
                    <a:moveTo>
                      <a:pt x="20" y="19"/>
                    </a:moveTo>
                    <a:lnTo>
                      <a:pt x="20" y="380"/>
                    </a:lnTo>
                    <a:lnTo>
                      <a:pt x="553" y="380"/>
                    </a:lnTo>
                    <a:lnTo>
                      <a:pt x="553" y="19"/>
                    </a:lnTo>
                    <a:lnTo>
                      <a:pt x="20" y="19"/>
                    </a:lnTo>
                    <a:close/>
                    <a:moveTo>
                      <a:pt x="0" y="0"/>
                    </a:moveTo>
                    <a:lnTo>
                      <a:pt x="573" y="0"/>
                    </a:lnTo>
                    <a:lnTo>
                      <a:pt x="573" y="400"/>
                    </a:lnTo>
                    <a:lnTo>
                      <a:pt x="0" y="400"/>
                    </a:lnTo>
                    <a:lnTo>
                      <a:pt x="0"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98" name="Freeform 258"/>
              <p:cNvSpPr>
                <a:spLocks/>
              </p:cNvSpPr>
              <p:nvPr/>
            </p:nvSpPr>
            <p:spPr bwMode="auto">
              <a:xfrm>
                <a:off x="2174517" y="3225428"/>
                <a:ext cx="159885" cy="88611"/>
              </a:xfrm>
              <a:custGeom>
                <a:avLst/>
                <a:gdLst>
                  <a:gd name="T0" fmla="*/ 37 w 83"/>
                  <a:gd name="T1" fmla="*/ 0 h 46"/>
                  <a:gd name="T2" fmla="*/ 83 w 83"/>
                  <a:gd name="T3" fmla="*/ 0 h 46"/>
                  <a:gd name="T4" fmla="*/ 83 w 83"/>
                  <a:gd name="T5" fmla="*/ 46 h 46"/>
                  <a:gd name="T6" fmla="*/ 0 w 83"/>
                  <a:gd name="T7" fmla="*/ 46 h 46"/>
                  <a:gd name="T8" fmla="*/ 0 w 83"/>
                  <a:gd name="T9" fmla="*/ 35 h 46"/>
                  <a:gd name="T10" fmla="*/ 37 w 83"/>
                  <a:gd name="T11" fmla="*/ 0 h 46"/>
                </a:gdLst>
                <a:ahLst/>
                <a:cxnLst>
                  <a:cxn ang="0">
                    <a:pos x="T0" y="T1"/>
                  </a:cxn>
                  <a:cxn ang="0">
                    <a:pos x="T2" y="T3"/>
                  </a:cxn>
                  <a:cxn ang="0">
                    <a:pos x="T4" y="T5"/>
                  </a:cxn>
                  <a:cxn ang="0">
                    <a:pos x="T6" y="T7"/>
                  </a:cxn>
                  <a:cxn ang="0">
                    <a:pos x="T8" y="T9"/>
                  </a:cxn>
                  <a:cxn ang="0">
                    <a:pos x="T10" y="T11"/>
                  </a:cxn>
                </a:cxnLst>
                <a:rect l="0" t="0" r="r" b="b"/>
                <a:pathLst>
                  <a:path w="83" h="46">
                    <a:moveTo>
                      <a:pt x="37" y="0"/>
                    </a:moveTo>
                    <a:lnTo>
                      <a:pt x="83" y="0"/>
                    </a:lnTo>
                    <a:lnTo>
                      <a:pt x="83" y="46"/>
                    </a:lnTo>
                    <a:lnTo>
                      <a:pt x="0" y="46"/>
                    </a:lnTo>
                    <a:lnTo>
                      <a:pt x="0" y="35"/>
                    </a:lnTo>
                    <a:lnTo>
                      <a:pt x="37"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99" name="Freeform 259"/>
              <p:cNvSpPr>
                <a:spLocks/>
              </p:cNvSpPr>
              <p:nvPr/>
            </p:nvSpPr>
            <p:spPr bwMode="auto">
              <a:xfrm>
                <a:off x="2245791" y="2838235"/>
                <a:ext cx="535518" cy="387193"/>
              </a:xfrm>
              <a:custGeom>
                <a:avLst/>
                <a:gdLst>
                  <a:gd name="T0" fmla="*/ 0 w 278"/>
                  <a:gd name="T1" fmla="*/ 0 h 201"/>
                  <a:gd name="T2" fmla="*/ 46 w 278"/>
                  <a:gd name="T3" fmla="*/ 0 h 201"/>
                  <a:gd name="T4" fmla="*/ 46 w 278"/>
                  <a:gd name="T5" fmla="*/ 0 h 201"/>
                  <a:gd name="T6" fmla="*/ 278 w 278"/>
                  <a:gd name="T7" fmla="*/ 0 h 201"/>
                  <a:gd name="T8" fmla="*/ 278 w 278"/>
                  <a:gd name="T9" fmla="*/ 44 h 201"/>
                  <a:gd name="T10" fmla="*/ 46 w 278"/>
                  <a:gd name="T11" fmla="*/ 44 h 201"/>
                  <a:gd name="T12" fmla="*/ 46 w 278"/>
                  <a:gd name="T13" fmla="*/ 201 h 201"/>
                  <a:gd name="T14" fmla="*/ 0 w 278"/>
                  <a:gd name="T15" fmla="*/ 201 h 201"/>
                  <a:gd name="T16" fmla="*/ 0 w 278"/>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01">
                    <a:moveTo>
                      <a:pt x="0" y="0"/>
                    </a:moveTo>
                    <a:lnTo>
                      <a:pt x="46" y="0"/>
                    </a:lnTo>
                    <a:lnTo>
                      <a:pt x="46" y="0"/>
                    </a:lnTo>
                    <a:lnTo>
                      <a:pt x="278" y="0"/>
                    </a:lnTo>
                    <a:lnTo>
                      <a:pt x="278" y="44"/>
                    </a:lnTo>
                    <a:lnTo>
                      <a:pt x="46" y="44"/>
                    </a:lnTo>
                    <a:lnTo>
                      <a:pt x="46" y="201"/>
                    </a:lnTo>
                    <a:lnTo>
                      <a:pt x="0" y="201"/>
                    </a:lnTo>
                    <a:lnTo>
                      <a:pt x="0" y="0"/>
                    </a:lnTo>
                    <a:close/>
                  </a:path>
                </a:pathLst>
              </a:custGeom>
              <a:solidFill>
                <a:srgbClr val="FDB813"/>
              </a:solidFill>
              <a:ln w="0">
                <a:solidFill>
                  <a:srgbClr val="FBC0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0" name="Rectangle 260"/>
              <p:cNvSpPr>
                <a:spLocks noChangeArrowheads="1"/>
              </p:cNvSpPr>
              <p:nvPr/>
            </p:nvSpPr>
            <p:spPr bwMode="auto">
              <a:xfrm>
                <a:off x="2374854" y="2845941"/>
                <a:ext cx="88611" cy="379487"/>
              </a:xfrm>
              <a:prstGeom prst="rect">
                <a:avLst/>
              </a:prstGeom>
              <a:solidFill>
                <a:srgbClr val="FDB813"/>
              </a:solidFill>
              <a:ln w="0">
                <a:solidFill>
                  <a:srgbClr val="FBC005"/>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1" name="Rectangle 261"/>
              <p:cNvSpPr>
                <a:spLocks noChangeArrowheads="1"/>
              </p:cNvSpPr>
              <p:nvPr/>
            </p:nvSpPr>
            <p:spPr bwMode="auto">
              <a:xfrm>
                <a:off x="2451907" y="2260336"/>
                <a:ext cx="329401" cy="577900"/>
              </a:xfrm>
              <a:prstGeom prst="rect">
                <a:avLst/>
              </a:prstGeom>
              <a:solidFill>
                <a:srgbClr val="FA2801"/>
              </a:solidFill>
              <a:ln w="0">
                <a:solidFill>
                  <a:srgbClr val="FA2801"/>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2" name="Freeform 262"/>
              <p:cNvSpPr>
                <a:spLocks/>
              </p:cNvSpPr>
              <p:nvPr/>
            </p:nvSpPr>
            <p:spPr bwMode="auto">
              <a:xfrm>
                <a:off x="2303580" y="3225428"/>
                <a:ext cx="159885" cy="88611"/>
              </a:xfrm>
              <a:custGeom>
                <a:avLst/>
                <a:gdLst>
                  <a:gd name="T0" fmla="*/ 35 w 83"/>
                  <a:gd name="T1" fmla="*/ 0 h 46"/>
                  <a:gd name="T2" fmla="*/ 83 w 83"/>
                  <a:gd name="T3" fmla="*/ 0 h 46"/>
                  <a:gd name="T4" fmla="*/ 83 w 83"/>
                  <a:gd name="T5" fmla="*/ 46 h 46"/>
                  <a:gd name="T6" fmla="*/ 0 w 83"/>
                  <a:gd name="T7" fmla="*/ 46 h 46"/>
                  <a:gd name="T8" fmla="*/ 0 w 83"/>
                  <a:gd name="T9" fmla="*/ 35 h 46"/>
                  <a:gd name="T10" fmla="*/ 35 w 83"/>
                  <a:gd name="T11" fmla="*/ 0 h 46"/>
                </a:gdLst>
                <a:ahLst/>
                <a:cxnLst>
                  <a:cxn ang="0">
                    <a:pos x="T0" y="T1"/>
                  </a:cxn>
                  <a:cxn ang="0">
                    <a:pos x="T2" y="T3"/>
                  </a:cxn>
                  <a:cxn ang="0">
                    <a:pos x="T4" y="T5"/>
                  </a:cxn>
                  <a:cxn ang="0">
                    <a:pos x="T6" y="T7"/>
                  </a:cxn>
                  <a:cxn ang="0">
                    <a:pos x="T8" y="T9"/>
                  </a:cxn>
                  <a:cxn ang="0">
                    <a:pos x="T10" y="T11"/>
                  </a:cxn>
                </a:cxnLst>
                <a:rect l="0" t="0" r="r" b="b"/>
                <a:pathLst>
                  <a:path w="83" h="46">
                    <a:moveTo>
                      <a:pt x="35" y="0"/>
                    </a:moveTo>
                    <a:lnTo>
                      <a:pt x="83" y="0"/>
                    </a:lnTo>
                    <a:lnTo>
                      <a:pt x="83" y="46"/>
                    </a:lnTo>
                    <a:lnTo>
                      <a:pt x="0" y="46"/>
                    </a:lnTo>
                    <a:lnTo>
                      <a:pt x="0" y="35"/>
                    </a:lnTo>
                    <a:lnTo>
                      <a:pt x="35"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3" name="Freeform 265"/>
              <p:cNvSpPr>
                <a:spLocks/>
              </p:cNvSpPr>
              <p:nvPr/>
            </p:nvSpPr>
            <p:spPr bwMode="auto">
              <a:xfrm>
                <a:off x="2696551" y="2838235"/>
                <a:ext cx="8475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solidFill>
                <a:srgbClr val="DFAE00"/>
              </a:solidFill>
              <a:ln w="0">
                <a:solidFill>
                  <a:srgbClr val="DFAE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4" name="Rectangle 267"/>
              <p:cNvSpPr>
                <a:spLocks noChangeArrowheads="1"/>
              </p:cNvSpPr>
              <p:nvPr/>
            </p:nvSpPr>
            <p:spPr bwMode="auto">
              <a:xfrm>
                <a:off x="2451907" y="2838235"/>
                <a:ext cx="181074" cy="1926"/>
              </a:xfrm>
              <a:prstGeom prst="rect">
                <a:avLst/>
              </a:prstGeom>
              <a:solidFill>
                <a:srgbClr val="DFAE00"/>
              </a:solidFill>
              <a:ln w="0">
                <a:solidFill>
                  <a:srgbClr val="DFAE00"/>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5" name="Freeform 268"/>
              <p:cNvSpPr>
                <a:spLocks/>
              </p:cNvSpPr>
              <p:nvPr/>
            </p:nvSpPr>
            <p:spPr bwMode="auto">
              <a:xfrm>
                <a:off x="2451907" y="2630191"/>
                <a:ext cx="181074" cy="208044"/>
              </a:xfrm>
              <a:custGeom>
                <a:avLst/>
                <a:gdLst>
                  <a:gd name="T0" fmla="*/ 94 w 94"/>
                  <a:gd name="T1" fmla="*/ 0 h 108"/>
                  <a:gd name="T2" fmla="*/ 94 w 94"/>
                  <a:gd name="T3" fmla="*/ 108 h 108"/>
                  <a:gd name="T4" fmla="*/ 0 w 94"/>
                  <a:gd name="T5" fmla="*/ 108 h 108"/>
                  <a:gd name="T6" fmla="*/ 0 w 94"/>
                  <a:gd name="T7" fmla="*/ 54 h 108"/>
                  <a:gd name="T8" fmla="*/ 94 w 94"/>
                  <a:gd name="T9" fmla="*/ 0 h 108"/>
                </a:gdLst>
                <a:ahLst/>
                <a:cxnLst>
                  <a:cxn ang="0">
                    <a:pos x="T0" y="T1"/>
                  </a:cxn>
                  <a:cxn ang="0">
                    <a:pos x="T2" y="T3"/>
                  </a:cxn>
                  <a:cxn ang="0">
                    <a:pos x="T4" y="T5"/>
                  </a:cxn>
                  <a:cxn ang="0">
                    <a:pos x="T6" y="T7"/>
                  </a:cxn>
                  <a:cxn ang="0">
                    <a:pos x="T8" y="T9"/>
                  </a:cxn>
                </a:cxnLst>
                <a:rect l="0" t="0" r="r" b="b"/>
                <a:pathLst>
                  <a:path w="94" h="108">
                    <a:moveTo>
                      <a:pt x="94" y="0"/>
                    </a:moveTo>
                    <a:lnTo>
                      <a:pt x="94" y="108"/>
                    </a:lnTo>
                    <a:lnTo>
                      <a:pt x="0" y="108"/>
                    </a:lnTo>
                    <a:lnTo>
                      <a:pt x="0" y="54"/>
                    </a:lnTo>
                    <a:lnTo>
                      <a:pt x="94" y="0"/>
                    </a:lnTo>
                    <a:close/>
                  </a:path>
                </a:pathLst>
              </a:custGeom>
              <a:solidFill>
                <a:srgbClr val="DC1E00"/>
              </a:solidFill>
              <a:ln w="0">
                <a:solidFill>
                  <a:srgbClr val="DC1E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6" name="Freeform 269"/>
              <p:cNvSpPr>
                <a:spLocks/>
              </p:cNvSpPr>
              <p:nvPr/>
            </p:nvSpPr>
            <p:spPr bwMode="auto">
              <a:xfrm>
                <a:off x="1442513" y="3217723"/>
                <a:ext cx="159885" cy="86685"/>
              </a:xfrm>
              <a:custGeom>
                <a:avLst/>
                <a:gdLst>
                  <a:gd name="T0" fmla="*/ 0 w 83"/>
                  <a:gd name="T1" fmla="*/ 0 h 45"/>
                  <a:gd name="T2" fmla="*/ 48 w 83"/>
                  <a:gd name="T3" fmla="*/ 0 h 45"/>
                  <a:gd name="T4" fmla="*/ 83 w 83"/>
                  <a:gd name="T5" fmla="*/ 35 h 45"/>
                  <a:gd name="T6" fmla="*/ 83 w 83"/>
                  <a:gd name="T7" fmla="*/ 45 h 45"/>
                  <a:gd name="T8" fmla="*/ 0 w 83"/>
                  <a:gd name="T9" fmla="*/ 45 h 45"/>
                  <a:gd name="T10" fmla="*/ 0 w 83"/>
                  <a:gd name="T11" fmla="*/ 0 h 45"/>
                </a:gdLst>
                <a:ahLst/>
                <a:cxnLst>
                  <a:cxn ang="0">
                    <a:pos x="T0" y="T1"/>
                  </a:cxn>
                  <a:cxn ang="0">
                    <a:pos x="T2" y="T3"/>
                  </a:cxn>
                  <a:cxn ang="0">
                    <a:pos x="T4" y="T5"/>
                  </a:cxn>
                  <a:cxn ang="0">
                    <a:pos x="T6" y="T7"/>
                  </a:cxn>
                  <a:cxn ang="0">
                    <a:pos x="T8" y="T9"/>
                  </a:cxn>
                  <a:cxn ang="0">
                    <a:pos x="T10" y="T11"/>
                  </a:cxn>
                </a:cxnLst>
                <a:rect l="0" t="0" r="r" b="b"/>
                <a:pathLst>
                  <a:path w="83" h="45">
                    <a:moveTo>
                      <a:pt x="0" y="0"/>
                    </a:moveTo>
                    <a:lnTo>
                      <a:pt x="48" y="0"/>
                    </a:lnTo>
                    <a:lnTo>
                      <a:pt x="83" y="35"/>
                    </a:lnTo>
                    <a:lnTo>
                      <a:pt x="83" y="45"/>
                    </a:lnTo>
                    <a:lnTo>
                      <a:pt x="0" y="45"/>
                    </a:lnTo>
                    <a:lnTo>
                      <a:pt x="0"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7" name="Freeform 270"/>
              <p:cNvSpPr>
                <a:spLocks/>
              </p:cNvSpPr>
              <p:nvPr/>
            </p:nvSpPr>
            <p:spPr bwMode="auto">
              <a:xfrm>
                <a:off x="999459" y="2830530"/>
                <a:ext cx="535518" cy="387193"/>
              </a:xfrm>
              <a:custGeom>
                <a:avLst/>
                <a:gdLst>
                  <a:gd name="T0" fmla="*/ 0 w 278"/>
                  <a:gd name="T1" fmla="*/ 0 h 201"/>
                  <a:gd name="T2" fmla="*/ 278 w 278"/>
                  <a:gd name="T3" fmla="*/ 0 h 201"/>
                  <a:gd name="T4" fmla="*/ 278 w 278"/>
                  <a:gd name="T5" fmla="*/ 201 h 201"/>
                  <a:gd name="T6" fmla="*/ 230 w 278"/>
                  <a:gd name="T7" fmla="*/ 201 h 201"/>
                  <a:gd name="T8" fmla="*/ 230 w 278"/>
                  <a:gd name="T9" fmla="*/ 44 h 201"/>
                  <a:gd name="T10" fmla="*/ 0 w 278"/>
                  <a:gd name="T11" fmla="*/ 44 h 201"/>
                  <a:gd name="T12" fmla="*/ 0 w 278"/>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78" h="201">
                    <a:moveTo>
                      <a:pt x="0" y="0"/>
                    </a:moveTo>
                    <a:lnTo>
                      <a:pt x="278" y="0"/>
                    </a:lnTo>
                    <a:lnTo>
                      <a:pt x="278" y="201"/>
                    </a:lnTo>
                    <a:lnTo>
                      <a:pt x="230" y="201"/>
                    </a:lnTo>
                    <a:lnTo>
                      <a:pt x="230" y="44"/>
                    </a:lnTo>
                    <a:lnTo>
                      <a:pt x="0" y="44"/>
                    </a:lnTo>
                    <a:lnTo>
                      <a:pt x="0" y="0"/>
                    </a:lnTo>
                    <a:close/>
                  </a:path>
                </a:pathLst>
              </a:custGeom>
              <a:solidFill>
                <a:srgbClr val="FDB813"/>
              </a:solidFill>
              <a:ln w="0">
                <a:solidFill>
                  <a:srgbClr val="FBC0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8" name="Rectangle 271"/>
              <p:cNvSpPr>
                <a:spLocks noChangeArrowheads="1"/>
              </p:cNvSpPr>
              <p:nvPr/>
            </p:nvSpPr>
            <p:spPr bwMode="auto">
              <a:xfrm>
                <a:off x="1321155" y="2834383"/>
                <a:ext cx="88611" cy="383340"/>
              </a:xfrm>
              <a:prstGeom prst="rect">
                <a:avLst/>
              </a:prstGeom>
              <a:solidFill>
                <a:srgbClr val="FDB813"/>
              </a:solidFill>
              <a:ln w="0">
                <a:solidFill>
                  <a:srgbClr val="FBC005"/>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9" name="Freeform 272"/>
              <p:cNvSpPr>
                <a:spLocks/>
              </p:cNvSpPr>
              <p:nvPr/>
            </p:nvSpPr>
            <p:spPr bwMode="auto">
              <a:xfrm>
                <a:off x="999459" y="2252630"/>
                <a:ext cx="369854" cy="577900"/>
              </a:xfrm>
              <a:custGeom>
                <a:avLst/>
                <a:gdLst>
                  <a:gd name="T0" fmla="*/ 50 w 192"/>
                  <a:gd name="T1" fmla="*/ 0 h 300"/>
                  <a:gd name="T2" fmla="*/ 153 w 192"/>
                  <a:gd name="T3" fmla="*/ 0 h 300"/>
                  <a:gd name="T4" fmla="*/ 159 w 192"/>
                  <a:gd name="T5" fmla="*/ 2 h 300"/>
                  <a:gd name="T6" fmla="*/ 169 w 192"/>
                  <a:gd name="T7" fmla="*/ 6 h 300"/>
                  <a:gd name="T8" fmla="*/ 176 w 192"/>
                  <a:gd name="T9" fmla="*/ 14 h 300"/>
                  <a:gd name="T10" fmla="*/ 184 w 192"/>
                  <a:gd name="T11" fmla="*/ 25 h 300"/>
                  <a:gd name="T12" fmla="*/ 190 w 192"/>
                  <a:gd name="T13" fmla="*/ 41 h 300"/>
                  <a:gd name="T14" fmla="*/ 192 w 192"/>
                  <a:gd name="T15" fmla="*/ 66 h 300"/>
                  <a:gd name="T16" fmla="*/ 192 w 192"/>
                  <a:gd name="T17" fmla="*/ 300 h 300"/>
                  <a:gd name="T18" fmla="*/ 0 w 192"/>
                  <a:gd name="T19" fmla="*/ 300 h 300"/>
                  <a:gd name="T20" fmla="*/ 0 w 192"/>
                  <a:gd name="T21" fmla="*/ 62 h 300"/>
                  <a:gd name="T22" fmla="*/ 4 w 192"/>
                  <a:gd name="T23" fmla="*/ 39 h 300"/>
                  <a:gd name="T24" fmla="*/ 7 w 192"/>
                  <a:gd name="T25" fmla="*/ 23 h 300"/>
                  <a:gd name="T26" fmla="*/ 17 w 192"/>
                  <a:gd name="T27" fmla="*/ 12 h 300"/>
                  <a:gd name="T28" fmla="*/ 25 w 192"/>
                  <a:gd name="T29" fmla="*/ 6 h 300"/>
                  <a:gd name="T30" fmla="*/ 34 w 192"/>
                  <a:gd name="T31" fmla="*/ 2 h 300"/>
                  <a:gd name="T32" fmla="*/ 42 w 192"/>
                  <a:gd name="T33" fmla="*/ 0 h 300"/>
                  <a:gd name="T34" fmla="*/ 48 w 192"/>
                  <a:gd name="T35" fmla="*/ 0 h 300"/>
                  <a:gd name="T36" fmla="*/ 50 w 192"/>
                  <a:gd name="T37" fmla="*/ 0 h 300"/>
                  <a:gd name="T38" fmla="*/ 50 w 192"/>
                  <a:gd name="T3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300">
                    <a:moveTo>
                      <a:pt x="50" y="0"/>
                    </a:moveTo>
                    <a:lnTo>
                      <a:pt x="153" y="0"/>
                    </a:lnTo>
                    <a:lnTo>
                      <a:pt x="159" y="2"/>
                    </a:lnTo>
                    <a:lnTo>
                      <a:pt x="169" y="6"/>
                    </a:lnTo>
                    <a:lnTo>
                      <a:pt x="176" y="14"/>
                    </a:lnTo>
                    <a:lnTo>
                      <a:pt x="184" y="25"/>
                    </a:lnTo>
                    <a:lnTo>
                      <a:pt x="190" y="41"/>
                    </a:lnTo>
                    <a:lnTo>
                      <a:pt x="192" y="66"/>
                    </a:lnTo>
                    <a:lnTo>
                      <a:pt x="192" y="300"/>
                    </a:lnTo>
                    <a:lnTo>
                      <a:pt x="0" y="300"/>
                    </a:lnTo>
                    <a:lnTo>
                      <a:pt x="0" y="62"/>
                    </a:lnTo>
                    <a:lnTo>
                      <a:pt x="4" y="39"/>
                    </a:lnTo>
                    <a:lnTo>
                      <a:pt x="7" y="23"/>
                    </a:lnTo>
                    <a:lnTo>
                      <a:pt x="17" y="12"/>
                    </a:lnTo>
                    <a:lnTo>
                      <a:pt x="25" y="6"/>
                    </a:lnTo>
                    <a:lnTo>
                      <a:pt x="34" y="2"/>
                    </a:lnTo>
                    <a:lnTo>
                      <a:pt x="42" y="0"/>
                    </a:lnTo>
                    <a:lnTo>
                      <a:pt x="48" y="0"/>
                    </a:lnTo>
                    <a:lnTo>
                      <a:pt x="50" y="0"/>
                    </a:lnTo>
                    <a:lnTo>
                      <a:pt x="50" y="0"/>
                    </a:lnTo>
                    <a:close/>
                  </a:path>
                </a:pathLst>
              </a:custGeom>
              <a:solidFill>
                <a:srgbClr val="1EBAFF"/>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10" name="Freeform 273"/>
              <p:cNvSpPr>
                <a:spLocks/>
              </p:cNvSpPr>
              <p:nvPr/>
            </p:nvSpPr>
            <p:spPr bwMode="auto">
              <a:xfrm>
                <a:off x="1321155" y="3217723"/>
                <a:ext cx="157959" cy="86685"/>
              </a:xfrm>
              <a:custGeom>
                <a:avLst/>
                <a:gdLst>
                  <a:gd name="T0" fmla="*/ 0 w 82"/>
                  <a:gd name="T1" fmla="*/ 0 h 45"/>
                  <a:gd name="T2" fmla="*/ 46 w 82"/>
                  <a:gd name="T3" fmla="*/ 0 h 45"/>
                  <a:gd name="T4" fmla="*/ 82 w 82"/>
                  <a:gd name="T5" fmla="*/ 35 h 45"/>
                  <a:gd name="T6" fmla="*/ 82 w 82"/>
                  <a:gd name="T7" fmla="*/ 45 h 45"/>
                  <a:gd name="T8" fmla="*/ 0 w 82"/>
                  <a:gd name="T9" fmla="*/ 45 h 45"/>
                  <a:gd name="T10" fmla="*/ 0 w 82"/>
                  <a:gd name="T11" fmla="*/ 0 h 45"/>
                </a:gdLst>
                <a:ahLst/>
                <a:cxnLst>
                  <a:cxn ang="0">
                    <a:pos x="T0" y="T1"/>
                  </a:cxn>
                  <a:cxn ang="0">
                    <a:pos x="T2" y="T3"/>
                  </a:cxn>
                  <a:cxn ang="0">
                    <a:pos x="T4" y="T5"/>
                  </a:cxn>
                  <a:cxn ang="0">
                    <a:pos x="T6" y="T7"/>
                  </a:cxn>
                  <a:cxn ang="0">
                    <a:pos x="T8" y="T9"/>
                  </a:cxn>
                  <a:cxn ang="0">
                    <a:pos x="T10" y="T11"/>
                  </a:cxn>
                </a:cxnLst>
                <a:rect l="0" t="0" r="r" b="b"/>
                <a:pathLst>
                  <a:path w="82" h="45">
                    <a:moveTo>
                      <a:pt x="0" y="0"/>
                    </a:moveTo>
                    <a:lnTo>
                      <a:pt x="46" y="0"/>
                    </a:lnTo>
                    <a:lnTo>
                      <a:pt x="82" y="35"/>
                    </a:lnTo>
                    <a:lnTo>
                      <a:pt x="82" y="45"/>
                    </a:lnTo>
                    <a:lnTo>
                      <a:pt x="0" y="45"/>
                    </a:lnTo>
                    <a:lnTo>
                      <a:pt x="0"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11" name="Rectangle 274"/>
              <p:cNvSpPr>
                <a:spLocks noChangeArrowheads="1"/>
              </p:cNvSpPr>
              <p:nvPr/>
            </p:nvSpPr>
            <p:spPr bwMode="auto">
              <a:xfrm>
                <a:off x="999459" y="2770814"/>
                <a:ext cx="1926" cy="59716"/>
              </a:xfrm>
              <a:prstGeom prst="rect">
                <a:avLst/>
              </a:prstGeom>
              <a:solidFill>
                <a:srgbClr val="008D00"/>
              </a:solidFill>
              <a:ln w="0">
                <a:solidFill>
                  <a:srgbClr val="008D00"/>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12" name="Freeform 276"/>
              <p:cNvSpPr>
                <a:spLocks/>
              </p:cNvSpPr>
              <p:nvPr/>
            </p:nvSpPr>
            <p:spPr bwMode="auto">
              <a:xfrm>
                <a:off x="1145859" y="2622486"/>
                <a:ext cx="223454" cy="208044"/>
              </a:xfrm>
              <a:custGeom>
                <a:avLst/>
                <a:gdLst>
                  <a:gd name="T0" fmla="*/ 0 w 116"/>
                  <a:gd name="T1" fmla="*/ 0 h 108"/>
                  <a:gd name="T2" fmla="*/ 10 w 116"/>
                  <a:gd name="T3" fmla="*/ 0 h 108"/>
                  <a:gd name="T4" fmla="*/ 116 w 116"/>
                  <a:gd name="T5" fmla="*/ 54 h 108"/>
                  <a:gd name="T6" fmla="*/ 116 w 116"/>
                  <a:gd name="T7" fmla="*/ 108 h 108"/>
                  <a:gd name="T8" fmla="*/ 0 w 116"/>
                  <a:gd name="T9" fmla="*/ 108 h 108"/>
                  <a:gd name="T10" fmla="*/ 0 w 116"/>
                  <a:gd name="T11" fmla="*/ 0 h 108"/>
                </a:gdLst>
                <a:ahLst/>
                <a:cxnLst>
                  <a:cxn ang="0">
                    <a:pos x="T0" y="T1"/>
                  </a:cxn>
                  <a:cxn ang="0">
                    <a:pos x="T2" y="T3"/>
                  </a:cxn>
                  <a:cxn ang="0">
                    <a:pos x="T4" y="T5"/>
                  </a:cxn>
                  <a:cxn ang="0">
                    <a:pos x="T6" y="T7"/>
                  </a:cxn>
                  <a:cxn ang="0">
                    <a:pos x="T8" y="T9"/>
                  </a:cxn>
                  <a:cxn ang="0">
                    <a:pos x="T10" y="T11"/>
                  </a:cxn>
                </a:cxnLst>
                <a:rect l="0" t="0" r="r" b="b"/>
                <a:pathLst>
                  <a:path w="116" h="108">
                    <a:moveTo>
                      <a:pt x="0" y="0"/>
                    </a:moveTo>
                    <a:lnTo>
                      <a:pt x="10" y="0"/>
                    </a:lnTo>
                    <a:lnTo>
                      <a:pt x="116" y="54"/>
                    </a:lnTo>
                    <a:lnTo>
                      <a:pt x="116" y="108"/>
                    </a:lnTo>
                    <a:lnTo>
                      <a:pt x="0" y="108"/>
                    </a:lnTo>
                    <a:lnTo>
                      <a:pt x="0" y="0"/>
                    </a:lnTo>
                    <a:close/>
                  </a:path>
                </a:pathLst>
              </a:custGeom>
              <a:solidFill>
                <a:schemeClr val="bg1">
                  <a:alpha val="13000"/>
                </a:schemeClr>
              </a:solidFill>
              <a:ln w="0">
                <a:solidFill>
                  <a:srgbClr val="44D7EE"/>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13" name="Rectangle 277"/>
              <p:cNvSpPr>
                <a:spLocks noChangeArrowheads="1"/>
              </p:cNvSpPr>
              <p:nvPr/>
            </p:nvSpPr>
            <p:spPr bwMode="auto">
              <a:xfrm>
                <a:off x="999459" y="2770814"/>
                <a:ext cx="1926" cy="59716"/>
              </a:xfrm>
              <a:prstGeom prst="rect">
                <a:avLst/>
              </a:prstGeom>
              <a:solidFill>
                <a:srgbClr val="D3DEDD"/>
              </a:solidFill>
              <a:ln w="0">
                <a:solidFill>
                  <a:srgbClr val="D3DEDD"/>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2" name="Freeform 282"/>
              <p:cNvSpPr>
                <a:spLocks/>
              </p:cNvSpPr>
              <p:nvPr/>
            </p:nvSpPr>
            <p:spPr bwMode="auto">
              <a:xfrm>
                <a:off x="1286481" y="2416368"/>
                <a:ext cx="104022" cy="104022"/>
              </a:xfrm>
              <a:custGeom>
                <a:avLst/>
                <a:gdLst>
                  <a:gd name="T0" fmla="*/ 29 w 54"/>
                  <a:gd name="T1" fmla="*/ 0 h 54"/>
                  <a:gd name="T2" fmla="*/ 39 w 54"/>
                  <a:gd name="T3" fmla="*/ 0 h 54"/>
                  <a:gd name="T4" fmla="*/ 48 w 54"/>
                  <a:gd name="T5" fmla="*/ 7 h 54"/>
                  <a:gd name="T6" fmla="*/ 54 w 54"/>
                  <a:gd name="T7" fmla="*/ 17 h 54"/>
                  <a:gd name="T8" fmla="*/ 54 w 54"/>
                  <a:gd name="T9" fmla="*/ 29 h 54"/>
                  <a:gd name="T10" fmla="*/ 47 w 54"/>
                  <a:gd name="T11" fmla="*/ 38 h 54"/>
                  <a:gd name="T12" fmla="*/ 47 w 54"/>
                  <a:gd name="T13" fmla="*/ 38 h 54"/>
                  <a:gd name="T14" fmla="*/ 47 w 54"/>
                  <a:gd name="T15" fmla="*/ 38 h 54"/>
                  <a:gd name="T16" fmla="*/ 29 w 54"/>
                  <a:gd name="T17" fmla="*/ 54 h 54"/>
                  <a:gd name="T18" fmla="*/ 0 w 54"/>
                  <a:gd name="T19" fmla="*/ 21 h 54"/>
                  <a:gd name="T20" fmla="*/ 18 w 54"/>
                  <a:gd name="T21" fmla="*/ 6 h 54"/>
                  <a:gd name="T22" fmla="*/ 18 w 54"/>
                  <a:gd name="T23" fmla="*/ 6 h 54"/>
                  <a:gd name="T24" fmla="*/ 18 w 54"/>
                  <a:gd name="T25" fmla="*/ 4 h 54"/>
                  <a:gd name="T26" fmla="*/ 29 w 54"/>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4">
                    <a:moveTo>
                      <a:pt x="29" y="0"/>
                    </a:moveTo>
                    <a:lnTo>
                      <a:pt x="39" y="0"/>
                    </a:lnTo>
                    <a:lnTo>
                      <a:pt x="48" y="7"/>
                    </a:lnTo>
                    <a:lnTo>
                      <a:pt x="54" y="17"/>
                    </a:lnTo>
                    <a:lnTo>
                      <a:pt x="54" y="29"/>
                    </a:lnTo>
                    <a:lnTo>
                      <a:pt x="47" y="38"/>
                    </a:lnTo>
                    <a:lnTo>
                      <a:pt x="47" y="38"/>
                    </a:lnTo>
                    <a:lnTo>
                      <a:pt x="47" y="38"/>
                    </a:lnTo>
                    <a:lnTo>
                      <a:pt x="29" y="54"/>
                    </a:lnTo>
                    <a:lnTo>
                      <a:pt x="0" y="21"/>
                    </a:lnTo>
                    <a:lnTo>
                      <a:pt x="18" y="6"/>
                    </a:lnTo>
                    <a:lnTo>
                      <a:pt x="18" y="6"/>
                    </a:lnTo>
                    <a:lnTo>
                      <a:pt x="18" y="4"/>
                    </a:lnTo>
                    <a:lnTo>
                      <a:pt x="29" y="0"/>
                    </a:lnTo>
                    <a:close/>
                  </a:path>
                </a:pathLst>
              </a:custGeom>
              <a:solidFill>
                <a:srgbClr val="F8FF88"/>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3" name="Freeform 283"/>
              <p:cNvSpPr>
                <a:spLocks/>
              </p:cNvSpPr>
              <p:nvPr/>
            </p:nvSpPr>
            <p:spPr bwMode="auto">
              <a:xfrm>
                <a:off x="1265292" y="2106229"/>
                <a:ext cx="15411" cy="9632"/>
              </a:xfrm>
              <a:custGeom>
                <a:avLst/>
                <a:gdLst>
                  <a:gd name="T0" fmla="*/ 4 w 8"/>
                  <a:gd name="T1" fmla="*/ 0 h 5"/>
                  <a:gd name="T2" fmla="*/ 6 w 8"/>
                  <a:gd name="T3" fmla="*/ 0 h 5"/>
                  <a:gd name="T4" fmla="*/ 8 w 8"/>
                  <a:gd name="T5" fmla="*/ 3 h 5"/>
                  <a:gd name="T6" fmla="*/ 6 w 8"/>
                  <a:gd name="T7" fmla="*/ 5 h 5"/>
                  <a:gd name="T8" fmla="*/ 2 w 8"/>
                  <a:gd name="T9" fmla="*/ 5 h 5"/>
                  <a:gd name="T10" fmla="*/ 0 w 8"/>
                  <a:gd name="T11" fmla="*/ 3 h 5"/>
                  <a:gd name="T12" fmla="*/ 0 w 8"/>
                  <a:gd name="T13" fmla="*/ 1 h 5"/>
                  <a:gd name="T14" fmla="*/ 2 w 8"/>
                  <a:gd name="T15" fmla="*/ 0 h 5"/>
                  <a:gd name="T16" fmla="*/ 4 w 8"/>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4" y="0"/>
                    </a:moveTo>
                    <a:lnTo>
                      <a:pt x="6" y="0"/>
                    </a:lnTo>
                    <a:lnTo>
                      <a:pt x="8" y="3"/>
                    </a:lnTo>
                    <a:lnTo>
                      <a:pt x="6" y="5"/>
                    </a:lnTo>
                    <a:lnTo>
                      <a:pt x="2" y="5"/>
                    </a:lnTo>
                    <a:lnTo>
                      <a:pt x="0" y="3"/>
                    </a:lnTo>
                    <a:lnTo>
                      <a:pt x="0" y="1"/>
                    </a:lnTo>
                    <a:lnTo>
                      <a:pt x="2" y="0"/>
                    </a:lnTo>
                    <a:lnTo>
                      <a:pt x="4" y="0"/>
                    </a:lnTo>
                    <a:close/>
                  </a:path>
                </a:pathLst>
              </a:custGeom>
              <a:solidFill>
                <a:srgbClr val="000000"/>
              </a:solidFill>
              <a:ln w="0">
                <a:solidFill>
                  <a:srgbClr val="0000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4" name="Freeform 284"/>
              <p:cNvSpPr>
                <a:spLocks/>
              </p:cNvSpPr>
              <p:nvPr/>
            </p:nvSpPr>
            <p:spPr bwMode="auto">
              <a:xfrm>
                <a:off x="1286481" y="2079260"/>
                <a:ext cx="42379" cy="77053"/>
              </a:xfrm>
              <a:custGeom>
                <a:avLst/>
                <a:gdLst>
                  <a:gd name="T0" fmla="*/ 18 w 22"/>
                  <a:gd name="T1" fmla="*/ 0 h 40"/>
                  <a:gd name="T2" fmla="*/ 22 w 22"/>
                  <a:gd name="T3" fmla="*/ 40 h 40"/>
                  <a:gd name="T4" fmla="*/ 0 w 22"/>
                  <a:gd name="T5" fmla="*/ 37 h 40"/>
                  <a:gd name="T6" fmla="*/ 18 w 22"/>
                  <a:gd name="T7" fmla="*/ 0 h 40"/>
                </a:gdLst>
                <a:ahLst/>
                <a:cxnLst>
                  <a:cxn ang="0">
                    <a:pos x="T0" y="T1"/>
                  </a:cxn>
                  <a:cxn ang="0">
                    <a:pos x="T2" y="T3"/>
                  </a:cxn>
                  <a:cxn ang="0">
                    <a:pos x="T4" y="T5"/>
                  </a:cxn>
                  <a:cxn ang="0">
                    <a:pos x="T6" y="T7"/>
                  </a:cxn>
                </a:cxnLst>
                <a:rect l="0" t="0" r="r" b="b"/>
                <a:pathLst>
                  <a:path w="22" h="40">
                    <a:moveTo>
                      <a:pt x="18" y="0"/>
                    </a:moveTo>
                    <a:lnTo>
                      <a:pt x="22" y="40"/>
                    </a:lnTo>
                    <a:lnTo>
                      <a:pt x="0" y="37"/>
                    </a:lnTo>
                    <a:lnTo>
                      <a:pt x="18" y="0"/>
                    </a:lnTo>
                    <a:close/>
                  </a:path>
                </a:pathLst>
              </a:custGeom>
              <a:solidFill>
                <a:srgbClr val="FBC005"/>
              </a:solidFill>
              <a:ln w="0">
                <a:solidFill>
                  <a:srgbClr val="FBC0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5" name="Freeform 285"/>
              <p:cNvSpPr>
                <a:spLocks/>
              </p:cNvSpPr>
              <p:nvPr/>
            </p:nvSpPr>
            <p:spPr bwMode="auto">
              <a:xfrm>
                <a:off x="1993442" y="1720962"/>
                <a:ext cx="308212" cy="385266"/>
              </a:xfrm>
              <a:custGeom>
                <a:avLst/>
                <a:gdLst>
                  <a:gd name="T0" fmla="*/ 160 w 160"/>
                  <a:gd name="T1" fmla="*/ 0 h 200"/>
                  <a:gd name="T2" fmla="*/ 160 w 160"/>
                  <a:gd name="T3" fmla="*/ 0 h 200"/>
                  <a:gd name="T4" fmla="*/ 160 w 160"/>
                  <a:gd name="T5" fmla="*/ 2 h 200"/>
                  <a:gd name="T6" fmla="*/ 160 w 160"/>
                  <a:gd name="T7" fmla="*/ 15 h 200"/>
                  <a:gd name="T8" fmla="*/ 158 w 160"/>
                  <a:gd name="T9" fmla="*/ 40 h 200"/>
                  <a:gd name="T10" fmla="*/ 152 w 160"/>
                  <a:gd name="T11" fmla="*/ 71 h 200"/>
                  <a:gd name="T12" fmla="*/ 144 w 160"/>
                  <a:gd name="T13" fmla="*/ 96 h 200"/>
                  <a:gd name="T14" fmla="*/ 133 w 160"/>
                  <a:gd name="T15" fmla="*/ 123 h 200"/>
                  <a:gd name="T16" fmla="*/ 115 w 160"/>
                  <a:gd name="T17" fmla="*/ 148 h 200"/>
                  <a:gd name="T18" fmla="*/ 94 w 160"/>
                  <a:gd name="T19" fmla="*/ 169 h 200"/>
                  <a:gd name="T20" fmla="*/ 69 w 160"/>
                  <a:gd name="T21" fmla="*/ 184 h 200"/>
                  <a:gd name="T22" fmla="*/ 40 w 160"/>
                  <a:gd name="T23" fmla="*/ 196 h 200"/>
                  <a:gd name="T24" fmla="*/ 6 w 160"/>
                  <a:gd name="T25" fmla="*/ 200 h 200"/>
                  <a:gd name="T26" fmla="*/ 6 w 160"/>
                  <a:gd name="T27" fmla="*/ 200 h 200"/>
                  <a:gd name="T28" fmla="*/ 0 w 160"/>
                  <a:gd name="T29" fmla="*/ 200 h 200"/>
                  <a:gd name="T30" fmla="*/ 2 w 160"/>
                  <a:gd name="T31" fmla="*/ 159 h 200"/>
                  <a:gd name="T32" fmla="*/ 6 w 160"/>
                  <a:gd name="T33" fmla="*/ 159 h 200"/>
                  <a:gd name="T34" fmla="*/ 31 w 160"/>
                  <a:gd name="T35" fmla="*/ 157 h 200"/>
                  <a:gd name="T36" fmla="*/ 52 w 160"/>
                  <a:gd name="T37" fmla="*/ 150 h 200"/>
                  <a:gd name="T38" fmla="*/ 69 w 160"/>
                  <a:gd name="T39" fmla="*/ 138 h 200"/>
                  <a:gd name="T40" fmla="*/ 90 w 160"/>
                  <a:gd name="T41" fmla="*/ 117 h 200"/>
                  <a:gd name="T42" fmla="*/ 104 w 160"/>
                  <a:gd name="T43" fmla="*/ 90 h 200"/>
                  <a:gd name="T44" fmla="*/ 113 w 160"/>
                  <a:gd name="T45" fmla="*/ 61 h 200"/>
                  <a:gd name="T46" fmla="*/ 119 w 160"/>
                  <a:gd name="T47" fmla="*/ 34 h 200"/>
                  <a:gd name="T48" fmla="*/ 121 w 160"/>
                  <a:gd name="T49" fmla="*/ 13 h 200"/>
                  <a:gd name="T50" fmla="*/ 121 w 160"/>
                  <a:gd name="T51" fmla="*/ 2 h 200"/>
                  <a:gd name="T52" fmla="*/ 121 w 160"/>
                  <a:gd name="T53" fmla="*/ 0 h 200"/>
                  <a:gd name="T54" fmla="*/ 121 w 160"/>
                  <a:gd name="T55" fmla="*/ 0 h 200"/>
                  <a:gd name="T56" fmla="*/ 121 w 160"/>
                  <a:gd name="T57" fmla="*/ 0 h 200"/>
                  <a:gd name="T58" fmla="*/ 160 w 160"/>
                  <a:gd name="T5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200">
                    <a:moveTo>
                      <a:pt x="160" y="0"/>
                    </a:moveTo>
                    <a:lnTo>
                      <a:pt x="160" y="0"/>
                    </a:lnTo>
                    <a:lnTo>
                      <a:pt x="160" y="2"/>
                    </a:lnTo>
                    <a:lnTo>
                      <a:pt x="160" y="15"/>
                    </a:lnTo>
                    <a:lnTo>
                      <a:pt x="158" y="40"/>
                    </a:lnTo>
                    <a:lnTo>
                      <a:pt x="152" y="71"/>
                    </a:lnTo>
                    <a:lnTo>
                      <a:pt x="144" y="96"/>
                    </a:lnTo>
                    <a:lnTo>
                      <a:pt x="133" y="123"/>
                    </a:lnTo>
                    <a:lnTo>
                      <a:pt x="115" y="148"/>
                    </a:lnTo>
                    <a:lnTo>
                      <a:pt x="94" y="169"/>
                    </a:lnTo>
                    <a:lnTo>
                      <a:pt x="69" y="184"/>
                    </a:lnTo>
                    <a:lnTo>
                      <a:pt x="40" y="196"/>
                    </a:lnTo>
                    <a:lnTo>
                      <a:pt x="6" y="200"/>
                    </a:lnTo>
                    <a:lnTo>
                      <a:pt x="6" y="200"/>
                    </a:lnTo>
                    <a:lnTo>
                      <a:pt x="0" y="200"/>
                    </a:lnTo>
                    <a:lnTo>
                      <a:pt x="2" y="159"/>
                    </a:lnTo>
                    <a:lnTo>
                      <a:pt x="6" y="159"/>
                    </a:lnTo>
                    <a:lnTo>
                      <a:pt x="31" y="157"/>
                    </a:lnTo>
                    <a:lnTo>
                      <a:pt x="52" y="150"/>
                    </a:lnTo>
                    <a:lnTo>
                      <a:pt x="69" y="138"/>
                    </a:lnTo>
                    <a:lnTo>
                      <a:pt x="90" y="117"/>
                    </a:lnTo>
                    <a:lnTo>
                      <a:pt x="104" y="90"/>
                    </a:lnTo>
                    <a:lnTo>
                      <a:pt x="113" y="61"/>
                    </a:lnTo>
                    <a:lnTo>
                      <a:pt x="119" y="34"/>
                    </a:lnTo>
                    <a:lnTo>
                      <a:pt x="121" y="13"/>
                    </a:lnTo>
                    <a:lnTo>
                      <a:pt x="121" y="2"/>
                    </a:lnTo>
                    <a:lnTo>
                      <a:pt x="121" y="0"/>
                    </a:lnTo>
                    <a:lnTo>
                      <a:pt x="121" y="0"/>
                    </a:lnTo>
                    <a:lnTo>
                      <a:pt x="121" y="0"/>
                    </a:lnTo>
                    <a:lnTo>
                      <a:pt x="160" y="0"/>
                    </a:lnTo>
                    <a:close/>
                  </a:path>
                </a:pathLst>
              </a:custGeom>
              <a:solidFill>
                <a:srgbClr val="F1FF0F"/>
              </a:solidFill>
              <a:ln w="0">
                <a:solidFill>
                  <a:srgbClr val="F1FF0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6" name="Freeform 286"/>
              <p:cNvSpPr>
                <a:spLocks/>
              </p:cNvSpPr>
              <p:nvPr/>
            </p:nvSpPr>
            <p:spPr bwMode="auto">
              <a:xfrm>
                <a:off x="1997295" y="1720962"/>
                <a:ext cx="304359" cy="385266"/>
              </a:xfrm>
              <a:custGeom>
                <a:avLst/>
                <a:gdLst>
                  <a:gd name="T0" fmla="*/ 158 w 158"/>
                  <a:gd name="T1" fmla="*/ 0 h 200"/>
                  <a:gd name="T2" fmla="*/ 158 w 158"/>
                  <a:gd name="T3" fmla="*/ 0 h 200"/>
                  <a:gd name="T4" fmla="*/ 158 w 158"/>
                  <a:gd name="T5" fmla="*/ 2 h 200"/>
                  <a:gd name="T6" fmla="*/ 158 w 158"/>
                  <a:gd name="T7" fmla="*/ 15 h 200"/>
                  <a:gd name="T8" fmla="*/ 156 w 158"/>
                  <a:gd name="T9" fmla="*/ 40 h 200"/>
                  <a:gd name="T10" fmla="*/ 150 w 158"/>
                  <a:gd name="T11" fmla="*/ 71 h 200"/>
                  <a:gd name="T12" fmla="*/ 142 w 158"/>
                  <a:gd name="T13" fmla="*/ 96 h 200"/>
                  <a:gd name="T14" fmla="*/ 131 w 158"/>
                  <a:gd name="T15" fmla="*/ 123 h 200"/>
                  <a:gd name="T16" fmla="*/ 113 w 158"/>
                  <a:gd name="T17" fmla="*/ 148 h 200"/>
                  <a:gd name="T18" fmla="*/ 92 w 158"/>
                  <a:gd name="T19" fmla="*/ 169 h 200"/>
                  <a:gd name="T20" fmla="*/ 67 w 158"/>
                  <a:gd name="T21" fmla="*/ 184 h 200"/>
                  <a:gd name="T22" fmla="*/ 38 w 158"/>
                  <a:gd name="T23" fmla="*/ 196 h 200"/>
                  <a:gd name="T24" fmla="*/ 4 w 158"/>
                  <a:gd name="T25" fmla="*/ 200 h 200"/>
                  <a:gd name="T26" fmla="*/ 4 w 158"/>
                  <a:gd name="T27" fmla="*/ 200 h 200"/>
                  <a:gd name="T28" fmla="*/ 2 w 158"/>
                  <a:gd name="T29" fmla="*/ 200 h 200"/>
                  <a:gd name="T30" fmla="*/ 2 w 158"/>
                  <a:gd name="T31" fmla="*/ 159 h 200"/>
                  <a:gd name="T32" fmla="*/ 0 w 158"/>
                  <a:gd name="T33" fmla="*/ 159 h 200"/>
                  <a:gd name="T34" fmla="*/ 0 w 158"/>
                  <a:gd name="T35" fmla="*/ 159 h 200"/>
                  <a:gd name="T36" fmla="*/ 4 w 158"/>
                  <a:gd name="T37" fmla="*/ 159 h 200"/>
                  <a:gd name="T38" fmla="*/ 29 w 158"/>
                  <a:gd name="T39" fmla="*/ 157 h 200"/>
                  <a:gd name="T40" fmla="*/ 50 w 158"/>
                  <a:gd name="T41" fmla="*/ 150 h 200"/>
                  <a:gd name="T42" fmla="*/ 67 w 158"/>
                  <a:gd name="T43" fmla="*/ 138 h 200"/>
                  <a:gd name="T44" fmla="*/ 88 w 158"/>
                  <a:gd name="T45" fmla="*/ 117 h 200"/>
                  <a:gd name="T46" fmla="*/ 102 w 158"/>
                  <a:gd name="T47" fmla="*/ 90 h 200"/>
                  <a:gd name="T48" fmla="*/ 111 w 158"/>
                  <a:gd name="T49" fmla="*/ 63 h 200"/>
                  <a:gd name="T50" fmla="*/ 117 w 158"/>
                  <a:gd name="T51" fmla="*/ 36 h 200"/>
                  <a:gd name="T52" fmla="*/ 119 w 158"/>
                  <a:gd name="T53" fmla="*/ 15 h 200"/>
                  <a:gd name="T54" fmla="*/ 119 w 158"/>
                  <a:gd name="T55" fmla="*/ 2 h 200"/>
                  <a:gd name="T56" fmla="*/ 119 w 158"/>
                  <a:gd name="T57" fmla="*/ 2 h 200"/>
                  <a:gd name="T58" fmla="*/ 119 w 158"/>
                  <a:gd name="T59" fmla="*/ 0 h 200"/>
                  <a:gd name="T60" fmla="*/ 119 w 158"/>
                  <a:gd name="T61" fmla="*/ 0 h 200"/>
                  <a:gd name="T62" fmla="*/ 119 w 158"/>
                  <a:gd name="T63" fmla="*/ 0 h 200"/>
                  <a:gd name="T64" fmla="*/ 158 w 158"/>
                  <a:gd name="T6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8" h="200">
                    <a:moveTo>
                      <a:pt x="158" y="0"/>
                    </a:moveTo>
                    <a:lnTo>
                      <a:pt x="158" y="0"/>
                    </a:lnTo>
                    <a:lnTo>
                      <a:pt x="158" y="2"/>
                    </a:lnTo>
                    <a:lnTo>
                      <a:pt x="158" y="15"/>
                    </a:lnTo>
                    <a:lnTo>
                      <a:pt x="156" y="40"/>
                    </a:lnTo>
                    <a:lnTo>
                      <a:pt x="150" y="71"/>
                    </a:lnTo>
                    <a:lnTo>
                      <a:pt x="142" y="96"/>
                    </a:lnTo>
                    <a:lnTo>
                      <a:pt x="131" y="123"/>
                    </a:lnTo>
                    <a:lnTo>
                      <a:pt x="113" y="148"/>
                    </a:lnTo>
                    <a:lnTo>
                      <a:pt x="92" y="169"/>
                    </a:lnTo>
                    <a:lnTo>
                      <a:pt x="67" y="184"/>
                    </a:lnTo>
                    <a:lnTo>
                      <a:pt x="38" y="196"/>
                    </a:lnTo>
                    <a:lnTo>
                      <a:pt x="4" y="200"/>
                    </a:lnTo>
                    <a:lnTo>
                      <a:pt x="4" y="200"/>
                    </a:lnTo>
                    <a:lnTo>
                      <a:pt x="2" y="200"/>
                    </a:lnTo>
                    <a:lnTo>
                      <a:pt x="2" y="159"/>
                    </a:lnTo>
                    <a:lnTo>
                      <a:pt x="0" y="159"/>
                    </a:lnTo>
                    <a:lnTo>
                      <a:pt x="0" y="159"/>
                    </a:lnTo>
                    <a:lnTo>
                      <a:pt x="4" y="159"/>
                    </a:lnTo>
                    <a:lnTo>
                      <a:pt x="29" y="157"/>
                    </a:lnTo>
                    <a:lnTo>
                      <a:pt x="50" y="150"/>
                    </a:lnTo>
                    <a:lnTo>
                      <a:pt x="67" y="138"/>
                    </a:lnTo>
                    <a:lnTo>
                      <a:pt x="88" y="117"/>
                    </a:lnTo>
                    <a:lnTo>
                      <a:pt x="102" y="90"/>
                    </a:lnTo>
                    <a:lnTo>
                      <a:pt x="111" y="63"/>
                    </a:lnTo>
                    <a:lnTo>
                      <a:pt x="117" y="36"/>
                    </a:lnTo>
                    <a:lnTo>
                      <a:pt x="119" y="15"/>
                    </a:lnTo>
                    <a:lnTo>
                      <a:pt x="119" y="2"/>
                    </a:lnTo>
                    <a:lnTo>
                      <a:pt x="119" y="2"/>
                    </a:lnTo>
                    <a:lnTo>
                      <a:pt x="119" y="0"/>
                    </a:lnTo>
                    <a:lnTo>
                      <a:pt x="119" y="0"/>
                    </a:lnTo>
                    <a:lnTo>
                      <a:pt x="119" y="0"/>
                    </a:lnTo>
                    <a:lnTo>
                      <a:pt x="158" y="0"/>
                    </a:lnTo>
                    <a:close/>
                  </a:path>
                </a:pathLst>
              </a:custGeom>
              <a:solidFill>
                <a:schemeClr val="accent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7" name="Freeform 287"/>
              <p:cNvSpPr>
                <a:spLocks/>
              </p:cNvSpPr>
              <p:nvPr/>
            </p:nvSpPr>
            <p:spPr bwMode="auto">
              <a:xfrm>
                <a:off x="1875936" y="3233133"/>
                <a:ext cx="154106" cy="88611"/>
              </a:xfrm>
              <a:custGeom>
                <a:avLst/>
                <a:gdLst>
                  <a:gd name="T0" fmla="*/ 0 w 80"/>
                  <a:gd name="T1" fmla="*/ 0 h 46"/>
                  <a:gd name="T2" fmla="*/ 46 w 80"/>
                  <a:gd name="T3" fmla="*/ 0 h 46"/>
                  <a:gd name="T4" fmla="*/ 80 w 80"/>
                  <a:gd name="T5" fmla="*/ 35 h 46"/>
                  <a:gd name="T6" fmla="*/ 80 w 80"/>
                  <a:gd name="T7" fmla="*/ 46 h 46"/>
                  <a:gd name="T8" fmla="*/ 0 w 80"/>
                  <a:gd name="T9" fmla="*/ 46 h 46"/>
                  <a:gd name="T10" fmla="*/ 0 w 80"/>
                  <a:gd name="T11" fmla="*/ 0 h 46"/>
                </a:gdLst>
                <a:ahLst/>
                <a:cxnLst>
                  <a:cxn ang="0">
                    <a:pos x="T0" y="T1"/>
                  </a:cxn>
                  <a:cxn ang="0">
                    <a:pos x="T2" y="T3"/>
                  </a:cxn>
                  <a:cxn ang="0">
                    <a:pos x="T4" y="T5"/>
                  </a:cxn>
                  <a:cxn ang="0">
                    <a:pos x="T6" y="T7"/>
                  </a:cxn>
                  <a:cxn ang="0">
                    <a:pos x="T8" y="T9"/>
                  </a:cxn>
                  <a:cxn ang="0">
                    <a:pos x="T10" y="T11"/>
                  </a:cxn>
                </a:cxnLst>
                <a:rect l="0" t="0" r="r" b="b"/>
                <a:pathLst>
                  <a:path w="80" h="46">
                    <a:moveTo>
                      <a:pt x="0" y="0"/>
                    </a:moveTo>
                    <a:lnTo>
                      <a:pt x="46" y="0"/>
                    </a:lnTo>
                    <a:lnTo>
                      <a:pt x="80" y="35"/>
                    </a:lnTo>
                    <a:lnTo>
                      <a:pt x="80" y="46"/>
                    </a:lnTo>
                    <a:lnTo>
                      <a:pt x="0" y="46"/>
                    </a:lnTo>
                    <a:lnTo>
                      <a:pt x="0"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8" name="Rectangle 288"/>
              <p:cNvSpPr>
                <a:spLocks noChangeArrowheads="1"/>
              </p:cNvSpPr>
              <p:nvPr/>
            </p:nvSpPr>
            <p:spPr bwMode="auto">
              <a:xfrm>
                <a:off x="1875936" y="2661013"/>
                <a:ext cx="88611" cy="572121"/>
              </a:xfrm>
              <a:prstGeom prst="rect">
                <a:avLst/>
              </a:prstGeom>
              <a:solidFill>
                <a:srgbClr val="1EBAFF"/>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9" name="Rectangle 289"/>
              <p:cNvSpPr>
                <a:spLocks noChangeArrowheads="1"/>
              </p:cNvSpPr>
              <p:nvPr/>
            </p:nvSpPr>
            <p:spPr bwMode="auto">
              <a:xfrm>
                <a:off x="1735315" y="2661013"/>
                <a:ext cx="88611" cy="572121"/>
              </a:xfrm>
              <a:prstGeom prst="rect">
                <a:avLst/>
              </a:prstGeom>
              <a:solidFill>
                <a:srgbClr val="1EBAFF"/>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0" name="Freeform 290"/>
              <p:cNvSpPr>
                <a:spLocks/>
              </p:cNvSpPr>
              <p:nvPr/>
            </p:nvSpPr>
            <p:spPr bwMode="auto">
              <a:xfrm>
                <a:off x="1735315" y="3233133"/>
                <a:ext cx="157959" cy="88611"/>
              </a:xfrm>
              <a:custGeom>
                <a:avLst/>
                <a:gdLst>
                  <a:gd name="T0" fmla="*/ 0 w 82"/>
                  <a:gd name="T1" fmla="*/ 0 h 46"/>
                  <a:gd name="T2" fmla="*/ 48 w 82"/>
                  <a:gd name="T3" fmla="*/ 0 h 46"/>
                  <a:gd name="T4" fmla="*/ 82 w 82"/>
                  <a:gd name="T5" fmla="*/ 35 h 46"/>
                  <a:gd name="T6" fmla="*/ 82 w 82"/>
                  <a:gd name="T7" fmla="*/ 46 h 46"/>
                  <a:gd name="T8" fmla="*/ 0 w 82"/>
                  <a:gd name="T9" fmla="*/ 46 h 46"/>
                  <a:gd name="T10" fmla="*/ 0 w 82"/>
                  <a:gd name="T11" fmla="*/ 0 h 46"/>
                </a:gdLst>
                <a:ahLst/>
                <a:cxnLst>
                  <a:cxn ang="0">
                    <a:pos x="T0" y="T1"/>
                  </a:cxn>
                  <a:cxn ang="0">
                    <a:pos x="T2" y="T3"/>
                  </a:cxn>
                  <a:cxn ang="0">
                    <a:pos x="T4" y="T5"/>
                  </a:cxn>
                  <a:cxn ang="0">
                    <a:pos x="T6" y="T7"/>
                  </a:cxn>
                  <a:cxn ang="0">
                    <a:pos x="T8" y="T9"/>
                  </a:cxn>
                  <a:cxn ang="0">
                    <a:pos x="T10" y="T11"/>
                  </a:cxn>
                </a:cxnLst>
                <a:rect l="0" t="0" r="r" b="b"/>
                <a:pathLst>
                  <a:path w="82" h="46">
                    <a:moveTo>
                      <a:pt x="0" y="0"/>
                    </a:moveTo>
                    <a:lnTo>
                      <a:pt x="48" y="0"/>
                    </a:lnTo>
                    <a:lnTo>
                      <a:pt x="82" y="35"/>
                    </a:lnTo>
                    <a:lnTo>
                      <a:pt x="82" y="46"/>
                    </a:lnTo>
                    <a:lnTo>
                      <a:pt x="0" y="46"/>
                    </a:lnTo>
                    <a:lnTo>
                      <a:pt x="0"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1" name="Rectangle 291"/>
              <p:cNvSpPr>
                <a:spLocks noChangeArrowheads="1"/>
              </p:cNvSpPr>
              <p:nvPr/>
            </p:nvSpPr>
            <p:spPr bwMode="auto">
              <a:xfrm>
                <a:off x="1675599" y="2027249"/>
                <a:ext cx="325549" cy="658806"/>
              </a:xfrm>
              <a:prstGeom prst="rect">
                <a:avLst/>
              </a:prstGeom>
              <a:solidFill>
                <a:schemeClr val="accent4"/>
              </a:solidFill>
              <a:ln w="0">
                <a:solidFill>
                  <a:srgbClr val="F8D706"/>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2" name="Rectangle 292"/>
              <p:cNvSpPr>
                <a:spLocks noChangeArrowheads="1"/>
              </p:cNvSpPr>
              <p:nvPr/>
            </p:nvSpPr>
            <p:spPr bwMode="auto">
              <a:xfrm>
                <a:off x="1964547" y="2686055"/>
                <a:ext cx="36600" cy="1926"/>
              </a:xfrm>
              <a:prstGeom prst="rect">
                <a:avLst/>
              </a:prstGeom>
              <a:solidFill>
                <a:srgbClr val="D3DEDD"/>
              </a:solidFill>
              <a:ln w="0">
                <a:solidFill>
                  <a:srgbClr val="D3DEDD"/>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7" name="Freeform 293"/>
              <p:cNvSpPr>
                <a:spLocks noEditPoints="1"/>
              </p:cNvSpPr>
              <p:nvPr/>
            </p:nvSpPr>
            <p:spPr bwMode="auto">
              <a:xfrm>
                <a:off x="1675599" y="2686055"/>
                <a:ext cx="200338" cy="0"/>
              </a:xfrm>
              <a:custGeom>
                <a:avLst/>
                <a:gdLst>
                  <a:gd name="T0" fmla="*/ 77 w 104"/>
                  <a:gd name="T1" fmla="*/ 104 w 104"/>
                  <a:gd name="T2" fmla="*/ 104 w 104"/>
                  <a:gd name="T3" fmla="*/ 77 w 104"/>
                  <a:gd name="T4" fmla="*/ 77 w 104"/>
                  <a:gd name="T5" fmla="*/ 0 w 104"/>
                  <a:gd name="T6" fmla="*/ 31 w 104"/>
                  <a:gd name="T7" fmla="*/ 31 w 104"/>
                  <a:gd name="T8" fmla="*/ 0 w 104"/>
                  <a:gd name="T9" fmla="*/ 0 w 1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04">
                    <a:moveTo>
                      <a:pt x="77" y="0"/>
                    </a:moveTo>
                    <a:lnTo>
                      <a:pt x="104" y="0"/>
                    </a:lnTo>
                    <a:lnTo>
                      <a:pt x="104" y="0"/>
                    </a:lnTo>
                    <a:lnTo>
                      <a:pt x="77" y="0"/>
                    </a:lnTo>
                    <a:lnTo>
                      <a:pt x="77" y="0"/>
                    </a:lnTo>
                    <a:close/>
                    <a:moveTo>
                      <a:pt x="0" y="0"/>
                    </a:moveTo>
                    <a:lnTo>
                      <a:pt x="31" y="0"/>
                    </a:lnTo>
                    <a:lnTo>
                      <a:pt x="31" y="0"/>
                    </a:lnTo>
                    <a:lnTo>
                      <a:pt x="0" y="0"/>
                    </a:lnTo>
                    <a:lnTo>
                      <a:pt x="0" y="0"/>
                    </a:lnTo>
                    <a:close/>
                  </a:path>
                </a:pathLst>
              </a:custGeom>
              <a:solidFill>
                <a:srgbClr val="00008E"/>
              </a:solidFill>
              <a:ln w="0">
                <a:solidFill>
                  <a:srgbClr val="00008E"/>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8" name="Rectangle 294"/>
              <p:cNvSpPr>
                <a:spLocks noChangeArrowheads="1"/>
              </p:cNvSpPr>
              <p:nvPr/>
            </p:nvSpPr>
            <p:spPr bwMode="auto">
              <a:xfrm>
                <a:off x="1875936" y="2686055"/>
                <a:ext cx="88611" cy="1926"/>
              </a:xfrm>
              <a:prstGeom prst="rect">
                <a:avLst/>
              </a:prstGeom>
              <a:solidFill>
                <a:srgbClr val="44D7EE"/>
              </a:solidFill>
              <a:ln w="0">
                <a:solidFill>
                  <a:srgbClr val="44D7EE"/>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9" name="Rectangle 295"/>
              <p:cNvSpPr>
                <a:spLocks noChangeArrowheads="1"/>
              </p:cNvSpPr>
              <p:nvPr/>
            </p:nvSpPr>
            <p:spPr bwMode="auto">
              <a:xfrm>
                <a:off x="1735315" y="2686055"/>
                <a:ext cx="88611" cy="1926"/>
              </a:xfrm>
              <a:prstGeom prst="rect">
                <a:avLst/>
              </a:prstGeom>
              <a:solidFill>
                <a:srgbClr val="44D7EE"/>
              </a:solidFill>
              <a:ln w="0">
                <a:solidFill>
                  <a:srgbClr val="44D7EE"/>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0" name="Freeform 296"/>
              <p:cNvSpPr>
                <a:spLocks noEditPoints="1"/>
              </p:cNvSpPr>
              <p:nvPr/>
            </p:nvSpPr>
            <p:spPr bwMode="auto">
              <a:xfrm>
                <a:off x="1675599" y="2227588"/>
                <a:ext cx="325549" cy="458467"/>
              </a:xfrm>
              <a:custGeom>
                <a:avLst/>
                <a:gdLst>
                  <a:gd name="T0" fmla="*/ 0 w 169"/>
                  <a:gd name="T1" fmla="*/ 205 h 238"/>
                  <a:gd name="T2" fmla="*/ 169 w 169"/>
                  <a:gd name="T3" fmla="*/ 205 h 238"/>
                  <a:gd name="T4" fmla="*/ 169 w 169"/>
                  <a:gd name="T5" fmla="*/ 238 h 238"/>
                  <a:gd name="T6" fmla="*/ 0 w 169"/>
                  <a:gd name="T7" fmla="*/ 238 h 238"/>
                  <a:gd name="T8" fmla="*/ 0 w 169"/>
                  <a:gd name="T9" fmla="*/ 205 h 238"/>
                  <a:gd name="T10" fmla="*/ 13 w 169"/>
                  <a:gd name="T11" fmla="*/ 0 h 238"/>
                  <a:gd name="T12" fmla="*/ 169 w 169"/>
                  <a:gd name="T13" fmla="*/ 136 h 238"/>
                  <a:gd name="T14" fmla="*/ 169 w 169"/>
                  <a:gd name="T15" fmla="*/ 167 h 238"/>
                  <a:gd name="T16" fmla="*/ 23 w 169"/>
                  <a:gd name="T17" fmla="*/ 167 h 238"/>
                  <a:gd name="T18" fmla="*/ 23 w 169"/>
                  <a:gd name="T19" fmla="*/ 44 h 238"/>
                  <a:gd name="T20" fmla="*/ 6 w 169"/>
                  <a:gd name="T21" fmla="*/ 44 h 238"/>
                  <a:gd name="T22" fmla="*/ 13 w 169"/>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8">
                    <a:moveTo>
                      <a:pt x="0" y="205"/>
                    </a:moveTo>
                    <a:lnTo>
                      <a:pt x="169" y="205"/>
                    </a:lnTo>
                    <a:lnTo>
                      <a:pt x="169" y="238"/>
                    </a:lnTo>
                    <a:lnTo>
                      <a:pt x="0" y="238"/>
                    </a:lnTo>
                    <a:lnTo>
                      <a:pt x="0" y="205"/>
                    </a:lnTo>
                    <a:close/>
                    <a:moveTo>
                      <a:pt x="13" y="0"/>
                    </a:moveTo>
                    <a:lnTo>
                      <a:pt x="169" y="136"/>
                    </a:lnTo>
                    <a:lnTo>
                      <a:pt x="169" y="167"/>
                    </a:lnTo>
                    <a:lnTo>
                      <a:pt x="23" y="167"/>
                    </a:lnTo>
                    <a:lnTo>
                      <a:pt x="23" y="44"/>
                    </a:lnTo>
                    <a:lnTo>
                      <a:pt x="6" y="44"/>
                    </a:lnTo>
                    <a:lnTo>
                      <a:pt x="13" y="0"/>
                    </a:lnTo>
                    <a:close/>
                  </a:path>
                </a:pathLst>
              </a:custGeom>
              <a:solidFill>
                <a:schemeClr val="accent4">
                  <a:lumMod val="75000"/>
                  <a:alpha val="40000"/>
                </a:schemeClr>
              </a:solidFill>
              <a:ln w="0">
                <a:solidFill>
                  <a:srgbClr val="DDC3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1" name="Freeform 297"/>
              <p:cNvSpPr>
                <a:spLocks/>
              </p:cNvSpPr>
              <p:nvPr/>
            </p:nvSpPr>
            <p:spPr bwMode="auto">
              <a:xfrm>
                <a:off x="1598546" y="2027249"/>
                <a:ext cx="144474" cy="566342"/>
              </a:xfrm>
              <a:custGeom>
                <a:avLst/>
                <a:gdLst>
                  <a:gd name="T0" fmla="*/ 40 w 75"/>
                  <a:gd name="T1" fmla="*/ 0 h 294"/>
                  <a:gd name="T2" fmla="*/ 40 w 75"/>
                  <a:gd name="T3" fmla="*/ 0 h 294"/>
                  <a:gd name="T4" fmla="*/ 75 w 75"/>
                  <a:gd name="T5" fmla="*/ 14 h 294"/>
                  <a:gd name="T6" fmla="*/ 75 w 75"/>
                  <a:gd name="T7" fmla="*/ 16 h 294"/>
                  <a:gd name="T8" fmla="*/ 75 w 75"/>
                  <a:gd name="T9" fmla="*/ 17 h 294"/>
                  <a:gd name="T10" fmla="*/ 73 w 75"/>
                  <a:gd name="T11" fmla="*/ 23 h 294"/>
                  <a:gd name="T12" fmla="*/ 69 w 75"/>
                  <a:gd name="T13" fmla="*/ 33 h 294"/>
                  <a:gd name="T14" fmla="*/ 63 w 75"/>
                  <a:gd name="T15" fmla="*/ 56 h 294"/>
                  <a:gd name="T16" fmla="*/ 55 w 75"/>
                  <a:gd name="T17" fmla="*/ 89 h 294"/>
                  <a:gd name="T18" fmla="*/ 50 w 75"/>
                  <a:gd name="T19" fmla="*/ 129 h 294"/>
                  <a:gd name="T20" fmla="*/ 42 w 75"/>
                  <a:gd name="T21" fmla="*/ 177 h 294"/>
                  <a:gd name="T22" fmla="*/ 38 w 75"/>
                  <a:gd name="T23" fmla="*/ 233 h 294"/>
                  <a:gd name="T24" fmla="*/ 36 w 75"/>
                  <a:gd name="T25" fmla="*/ 294 h 294"/>
                  <a:gd name="T26" fmla="*/ 0 w 75"/>
                  <a:gd name="T27" fmla="*/ 294 h 294"/>
                  <a:gd name="T28" fmla="*/ 2 w 75"/>
                  <a:gd name="T29" fmla="*/ 231 h 294"/>
                  <a:gd name="T30" fmla="*/ 5 w 75"/>
                  <a:gd name="T31" fmla="*/ 173 h 294"/>
                  <a:gd name="T32" fmla="*/ 13 w 75"/>
                  <a:gd name="T33" fmla="*/ 123 h 294"/>
                  <a:gd name="T34" fmla="*/ 19 w 75"/>
                  <a:gd name="T35" fmla="*/ 81 h 294"/>
                  <a:gd name="T36" fmla="*/ 27 w 75"/>
                  <a:gd name="T37" fmla="*/ 48 h 294"/>
                  <a:gd name="T38" fmla="*/ 34 w 75"/>
                  <a:gd name="T39" fmla="*/ 23 h 294"/>
                  <a:gd name="T40" fmla="*/ 38 w 75"/>
                  <a:gd name="T41" fmla="*/ 6 h 294"/>
                  <a:gd name="T42" fmla="*/ 40 w 75"/>
                  <a:gd name="T4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294">
                    <a:moveTo>
                      <a:pt x="40" y="0"/>
                    </a:moveTo>
                    <a:lnTo>
                      <a:pt x="40" y="0"/>
                    </a:lnTo>
                    <a:lnTo>
                      <a:pt x="75" y="14"/>
                    </a:lnTo>
                    <a:lnTo>
                      <a:pt x="75" y="16"/>
                    </a:lnTo>
                    <a:lnTo>
                      <a:pt x="75" y="17"/>
                    </a:lnTo>
                    <a:lnTo>
                      <a:pt x="73" y="23"/>
                    </a:lnTo>
                    <a:lnTo>
                      <a:pt x="69" y="33"/>
                    </a:lnTo>
                    <a:lnTo>
                      <a:pt x="63" y="56"/>
                    </a:lnTo>
                    <a:lnTo>
                      <a:pt x="55" y="89"/>
                    </a:lnTo>
                    <a:lnTo>
                      <a:pt x="50" y="129"/>
                    </a:lnTo>
                    <a:lnTo>
                      <a:pt x="42" y="177"/>
                    </a:lnTo>
                    <a:lnTo>
                      <a:pt x="38" y="233"/>
                    </a:lnTo>
                    <a:lnTo>
                      <a:pt x="36" y="294"/>
                    </a:lnTo>
                    <a:lnTo>
                      <a:pt x="0" y="294"/>
                    </a:lnTo>
                    <a:lnTo>
                      <a:pt x="2" y="231"/>
                    </a:lnTo>
                    <a:lnTo>
                      <a:pt x="5" y="173"/>
                    </a:lnTo>
                    <a:lnTo>
                      <a:pt x="13" y="123"/>
                    </a:lnTo>
                    <a:lnTo>
                      <a:pt x="19" y="81"/>
                    </a:lnTo>
                    <a:lnTo>
                      <a:pt x="27" y="48"/>
                    </a:lnTo>
                    <a:lnTo>
                      <a:pt x="34" y="23"/>
                    </a:lnTo>
                    <a:lnTo>
                      <a:pt x="38" y="6"/>
                    </a:lnTo>
                    <a:lnTo>
                      <a:pt x="40" y="0"/>
                    </a:lnTo>
                    <a:close/>
                  </a:path>
                </a:pathLst>
              </a:custGeom>
              <a:solidFill>
                <a:srgbClr val="FDB813"/>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2" name="Freeform 298"/>
              <p:cNvSpPr>
                <a:spLocks/>
              </p:cNvSpPr>
              <p:nvPr/>
            </p:nvSpPr>
            <p:spPr bwMode="auto">
              <a:xfrm>
                <a:off x="1831631" y="1923227"/>
                <a:ext cx="84758" cy="104022"/>
              </a:xfrm>
              <a:custGeom>
                <a:avLst/>
                <a:gdLst>
                  <a:gd name="T0" fmla="*/ 30 w 44"/>
                  <a:gd name="T1" fmla="*/ 0 h 54"/>
                  <a:gd name="T2" fmla="*/ 44 w 44"/>
                  <a:gd name="T3" fmla="*/ 6 h 54"/>
                  <a:gd name="T4" fmla="*/ 40 w 44"/>
                  <a:gd name="T5" fmla="*/ 8 h 54"/>
                  <a:gd name="T6" fmla="*/ 36 w 44"/>
                  <a:gd name="T7" fmla="*/ 12 h 54"/>
                  <a:gd name="T8" fmla="*/ 34 w 44"/>
                  <a:gd name="T9" fmla="*/ 18 h 54"/>
                  <a:gd name="T10" fmla="*/ 32 w 44"/>
                  <a:gd name="T11" fmla="*/ 22 h 54"/>
                  <a:gd name="T12" fmla="*/ 30 w 44"/>
                  <a:gd name="T13" fmla="*/ 27 h 54"/>
                  <a:gd name="T14" fmla="*/ 30 w 44"/>
                  <a:gd name="T15" fmla="*/ 31 h 54"/>
                  <a:gd name="T16" fmla="*/ 30 w 44"/>
                  <a:gd name="T17" fmla="*/ 54 h 54"/>
                  <a:gd name="T18" fmla="*/ 0 w 44"/>
                  <a:gd name="T19" fmla="*/ 54 h 54"/>
                  <a:gd name="T20" fmla="*/ 0 w 44"/>
                  <a:gd name="T21" fmla="*/ 6 h 54"/>
                  <a:gd name="T22" fmla="*/ 25 w 44"/>
                  <a:gd name="T23" fmla="*/ 12 h 54"/>
                  <a:gd name="T24" fmla="*/ 30 w 44"/>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4">
                    <a:moveTo>
                      <a:pt x="30" y="0"/>
                    </a:moveTo>
                    <a:lnTo>
                      <a:pt x="44" y="6"/>
                    </a:lnTo>
                    <a:lnTo>
                      <a:pt x="40" y="8"/>
                    </a:lnTo>
                    <a:lnTo>
                      <a:pt x="36" y="12"/>
                    </a:lnTo>
                    <a:lnTo>
                      <a:pt x="34" y="18"/>
                    </a:lnTo>
                    <a:lnTo>
                      <a:pt x="32" y="22"/>
                    </a:lnTo>
                    <a:lnTo>
                      <a:pt x="30" y="27"/>
                    </a:lnTo>
                    <a:lnTo>
                      <a:pt x="30" y="31"/>
                    </a:lnTo>
                    <a:lnTo>
                      <a:pt x="30" y="54"/>
                    </a:lnTo>
                    <a:lnTo>
                      <a:pt x="0" y="54"/>
                    </a:lnTo>
                    <a:lnTo>
                      <a:pt x="0" y="6"/>
                    </a:lnTo>
                    <a:lnTo>
                      <a:pt x="25" y="12"/>
                    </a:lnTo>
                    <a:lnTo>
                      <a:pt x="30" y="0"/>
                    </a:lnTo>
                    <a:close/>
                  </a:path>
                </a:pathLst>
              </a:custGeom>
              <a:solidFill>
                <a:srgbClr val="FF8107"/>
              </a:solidFill>
              <a:ln w="0">
                <a:solidFill>
                  <a:srgbClr val="FF8107"/>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3" name="Freeform 299"/>
              <p:cNvSpPr>
                <a:spLocks/>
              </p:cNvSpPr>
              <p:nvPr/>
            </p:nvSpPr>
            <p:spPr bwMode="auto">
              <a:xfrm>
                <a:off x="1927947" y="1805721"/>
                <a:ext cx="57790" cy="88611"/>
              </a:xfrm>
              <a:custGeom>
                <a:avLst/>
                <a:gdLst>
                  <a:gd name="T0" fmla="*/ 0 w 30"/>
                  <a:gd name="T1" fmla="*/ 0 h 46"/>
                  <a:gd name="T2" fmla="*/ 30 w 30"/>
                  <a:gd name="T3" fmla="*/ 35 h 46"/>
                  <a:gd name="T4" fmla="*/ 9 w 30"/>
                  <a:gd name="T5" fmla="*/ 46 h 46"/>
                  <a:gd name="T6" fmla="*/ 0 w 30"/>
                  <a:gd name="T7" fmla="*/ 0 h 46"/>
                </a:gdLst>
                <a:ahLst/>
                <a:cxnLst>
                  <a:cxn ang="0">
                    <a:pos x="T0" y="T1"/>
                  </a:cxn>
                  <a:cxn ang="0">
                    <a:pos x="T2" y="T3"/>
                  </a:cxn>
                  <a:cxn ang="0">
                    <a:pos x="T4" y="T5"/>
                  </a:cxn>
                  <a:cxn ang="0">
                    <a:pos x="T6" y="T7"/>
                  </a:cxn>
                </a:cxnLst>
                <a:rect l="0" t="0" r="r" b="b"/>
                <a:pathLst>
                  <a:path w="30" h="46">
                    <a:moveTo>
                      <a:pt x="0" y="0"/>
                    </a:moveTo>
                    <a:lnTo>
                      <a:pt x="30" y="35"/>
                    </a:lnTo>
                    <a:lnTo>
                      <a:pt x="9" y="46"/>
                    </a:lnTo>
                    <a:lnTo>
                      <a:pt x="0" y="0"/>
                    </a:lnTo>
                    <a:close/>
                  </a:path>
                </a:pathLst>
              </a:custGeom>
              <a:solidFill>
                <a:srgbClr val="888D6A"/>
              </a:solidFill>
              <a:ln w="0">
                <a:solidFill>
                  <a:srgbClr val="888D6A"/>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4" name="Freeform 300"/>
              <p:cNvSpPr>
                <a:spLocks/>
              </p:cNvSpPr>
              <p:nvPr/>
            </p:nvSpPr>
            <p:spPr bwMode="auto">
              <a:xfrm>
                <a:off x="1893273" y="1838469"/>
                <a:ext cx="11558" cy="11558"/>
              </a:xfrm>
              <a:custGeom>
                <a:avLst/>
                <a:gdLst>
                  <a:gd name="T0" fmla="*/ 4 w 6"/>
                  <a:gd name="T1" fmla="*/ 0 h 6"/>
                  <a:gd name="T2" fmla="*/ 6 w 6"/>
                  <a:gd name="T3" fmla="*/ 2 h 6"/>
                  <a:gd name="T4" fmla="*/ 6 w 6"/>
                  <a:gd name="T5" fmla="*/ 4 h 6"/>
                  <a:gd name="T6" fmla="*/ 4 w 6"/>
                  <a:gd name="T7" fmla="*/ 6 h 6"/>
                  <a:gd name="T8" fmla="*/ 2 w 6"/>
                  <a:gd name="T9" fmla="*/ 6 h 6"/>
                  <a:gd name="T10" fmla="*/ 0 w 6"/>
                  <a:gd name="T11" fmla="*/ 4 h 6"/>
                  <a:gd name="T12" fmla="*/ 0 w 6"/>
                  <a:gd name="T13" fmla="*/ 2 h 6"/>
                  <a:gd name="T14" fmla="*/ 2 w 6"/>
                  <a:gd name="T15" fmla="*/ 0 h 6"/>
                  <a:gd name="T16" fmla="*/ 4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0"/>
                    </a:moveTo>
                    <a:lnTo>
                      <a:pt x="6" y="2"/>
                    </a:lnTo>
                    <a:lnTo>
                      <a:pt x="6" y="4"/>
                    </a:lnTo>
                    <a:lnTo>
                      <a:pt x="4" y="6"/>
                    </a:lnTo>
                    <a:lnTo>
                      <a:pt x="2" y="6"/>
                    </a:lnTo>
                    <a:lnTo>
                      <a:pt x="0" y="4"/>
                    </a:lnTo>
                    <a:lnTo>
                      <a:pt x="0" y="2"/>
                    </a:lnTo>
                    <a:lnTo>
                      <a:pt x="2" y="0"/>
                    </a:lnTo>
                    <a:lnTo>
                      <a:pt x="4" y="0"/>
                    </a:lnTo>
                    <a:close/>
                  </a:path>
                </a:pathLst>
              </a:custGeom>
              <a:solidFill>
                <a:srgbClr val="000000"/>
              </a:solidFill>
              <a:ln w="0">
                <a:solidFill>
                  <a:srgbClr val="0000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5" name="Freeform 301"/>
              <p:cNvSpPr>
                <a:spLocks/>
              </p:cNvSpPr>
              <p:nvPr/>
            </p:nvSpPr>
            <p:spPr bwMode="auto">
              <a:xfrm>
                <a:off x="2559782" y="2083113"/>
                <a:ext cx="15411" cy="15411"/>
              </a:xfrm>
              <a:custGeom>
                <a:avLst/>
                <a:gdLst>
                  <a:gd name="T0" fmla="*/ 4 w 8"/>
                  <a:gd name="T1" fmla="*/ 0 h 8"/>
                  <a:gd name="T2" fmla="*/ 6 w 8"/>
                  <a:gd name="T3" fmla="*/ 2 h 8"/>
                  <a:gd name="T4" fmla="*/ 8 w 8"/>
                  <a:gd name="T5" fmla="*/ 4 h 8"/>
                  <a:gd name="T6" fmla="*/ 6 w 8"/>
                  <a:gd name="T7" fmla="*/ 6 h 8"/>
                  <a:gd name="T8" fmla="*/ 4 w 8"/>
                  <a:gd name="T9" fmla="*/ 8 h 8"/>
                  <a:gd name="T10" fmla="*/ 2 w 8"/>
                  <a:gd name="T11" fmla="*/ 6 h 8"/>
                  <a:gd name="T12" fmla="*/ 0 w 8"/>
                  <a:gd name="T13" fmla="*/ 4 h 8"/>
                  <a:gd name="T14" fmla="*/ 2 w 8"/>
                  <a:gd name="T15" fmla="*/ 2 h 8"/>
                  <a:gd name="T16" fmla="*/ 4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0"/>
                    </a:moveTo>
                    <a:lnTo>
                      <a:pt x="6" y="2"/>
                    </a:lnTo>
                    <a:lnTo>
                      <a:pt x="8" y="4"/>
                    </a:lnTo>
                    <a:lnTo>
                      <a:pt x="6" y="6"/>
                    </a:lnTo>
                    <a:lnTo>
                      <a:pt x="4" y="8"/>
                    </a:lnTo>
                    <a:lnTo>
                      <a:pt x="2" y="6"/>
                    </a:lnTo>
                    <a:lnTo>
                      <a:pt x="0" y="4"/>
                    </a:lnTo>
                    <a:lnTo>
                      <a:pt x="2" y="2"/>
                    </a:lnTo>
                    <a:lnTo>
                      <a:pt x="4" y="0"/>
                    </a:lnTo>
                    <a:close/>
                  </a:path>
                </a:pathLst>
              </a:custGeom>
              <a:solidFill>
                <a:srgbClr val="000000"/>
              </a:solidFill>
              <a:ln w="0">
                <a:solidFill>
                  <a:srgbClr val="0000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6" name="Freeform 302"/>
              <p:cNvSpPr>
                <a:spLocks noEditPoints="1"/>
              </p:cNvSpPr>
              <p:nvPr/>
            </p:nvSpPr>
            <p:spPr bwMode="auto">
              <a:xfrm>
                <a:off x="2249643" y="2293083"/>
                <a:ext cx="269685" cy="260055"/>
              </a:xfrm>
              <a:custGeom>
                <a:avLst/>
                <a:gdLst>
                  <a:gd name="T0" fmla="*/ 136 w 140"/>
                  <a:gd name="T1" fmla="*/ 10 h 135"/>
                  <a:gd name="T2" fmla="*/ 140 w 140"/>
                  <a:gd name="T3" fmla="*/ 95 h 135"/>
                  <a:gd name="T4" fmla="*/ 119 w 140"/>
                  <a:gd name="T5" fmla="*/ 112 h 135"/>
                  <a:gd name="T6" fmla="*/ 92 w 140"/>
                  <a:gd name="T7" fmla="*/ 125 h 135"/>
                  <a:gd name="T8" fmla="*/ 63 w 140"/>
                  <a:gd name="T9" fmla="*/ 133 h 135"/>
                  <a:gd name="T10" fmla="*/ 28 w 140"/>
                  <a:gd name="T11" fmla="*/ 135 h 135"/>
                  <a:gd name="T12" fmla="*/ 13 w 140"/>
                  <a:gd name="T13" fmla="*/ 135 h 135"/>
                  <a:gd name="T14" fmla="*/ 0 w 140"/>
                  <a:gd name="T15" fmla="*/ 133 h 135"/>
                  <a:gd name="T16" fmla="*/ 3 w 140"/>
                  <a:gd name="T17" fmla="*/ 98 h 135"/>
                  <a:gd name="T18" fmla="*/ 38 w 140"/>
                  <a:gd name="T19" fmla="*/ 100 h 135"/>
                  <a:gd name="T20" fmla="*/ 69 w 140"/>
                  <a:gd name="T21" fmla="*/ 96 h 135"/>
                  <a:gd name="T22" fmla="*/ 94 w 140"/>
                  <a:gd name="T23" fmla="*/ 87 h 135"/>
                  <a:gd name="T24" fmla="*/ 113 w 140"/>
                  <a:gd name="T25" fmla="*/ 71 h 135"/>
                  <a:gd name="T26" fmla="*/ 126 w 140"/>
                  <a:gd name="T27" fmla="*/ 54 h 135"/>
                  <a:gd name="T28" fmla="*/ 132 w 140"/>
                  <a:gd name="T29" fmla="*/ 35 h 135"/>
                  <a:gd name="T30" fmla="*/ 136 w 140"/>
                  <a:gd name="T31" fmla="*/ 18 h 135"/>
                  <a:gd name="T32" fmla="*/ 136 w 140"/>
                  <a:gd name="T33" fmla="*/ 10 h 135"/>
                  <a:gd name="T34" fmla="*/ 134 w 140"/>
                  <a:gd name="T35" fmla="*/ 0 h 135"/>
                  <a:gd name="T36" fmla="*/ 136 w 140"/>
                  <a:gd name="T37" fmla="*/ 6 h 135"/>
                  <a:gd name="T38" fmla="*/ 136 w 140"/>
                  <a:gd name="T39" fmla="*/ 10 h 135"/>
                  <a:gd name="T40" fmla="*/ 134 w 140"/>
                  <a:gd name="T41"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135">
                    <a:moveTo>
                      <a:pt x="136" y="10"/>
                    </a:moveTo>
                    <a:lnTo>
                      <a:pt x="140" y="95"/>
                    </a:lnTo>
                    <a:lnTo>
                      <a:pt x="119" y="112"/>
                    </a:lnTo>
                    <a:lnTo>
                      <a:pt x="92" y="125"/>
                    </a:lnTo>
                    <a:lnTo>
                      <a:pt x="63" y="133"/>
                    </a:lnTo>
                    <a:lnTo>
                      <a:pt x="28" y="135"/>
                    </a:lnTo>
                    <a:lnTo>
                      <a:pt x="13" y="135"/>
                    </a:lnTo>
                    <a:lnTo>
                      <a:pt x="0" y="133"/>
                    </a:lnTo>
                    <a:lnTo>
                      <a:pt x="3" y="98"/>
                    </a:lnTo>
                    <a:lnTo>
                      <a:pt x="38" y="100"/>
                    </a:lnTo>
                    <a:lnTo>
                      <a:pt x="69" y="96"/>
                    </a:lnTo>
                    <a:lnTo>
                      <a:pt x="94" y="87"/>
                    </a:lnTo>
                    <a:lnTo>
                      <a:pt x="113" y="71"/>
                    </a:lnTo>
                    <a:lnTo>
                      <a:pt x="126" y="54"/>
                    </a:lnTo>
                    <a:lnTo>
                      <a:pt x="132" y="35"/>
                    </a:lnTo>
                    <a:lnTo>
                      <a:pt x="136" y="18"/>
                    </a:lnTo>
                    <a:lnTo>
                      <a:pt x="136" y="10"/>
                    </a:lnTo>
                    <a:close/>
                    <a:moveTo>
                      <a:pt x="134" y="0"/>
                    </a:moveTo>
                    <a:lnTo>
                      <a:pt x="136" y="6"/>
                    </a:lnTo>
                    <a:lnTo>
                      <a:pt x="136" y="10"/>
                    </a:lnTo>
                    <a:lnTo>
                      <a:pt x="134" y="0"/>
                    </a:lnTo>
                    <a:close/>
                  </a:path>
                </a:pathLst>
              </a:custGeom>
              <a:solidFill>
                <a:srgbClr val="FA2801"/>
              </a:solidFill>
              <a:ln w="0">
                <a:solidFill>
                  <a:srgbClr val="FA2801"/>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7" name="Freeform 303"/>
              <p:cNvSpPr>
                <a:spLocks/>
              </p:cNvSpPr>
              <p:nvPr/>
            </p:nvSpPr>
            <p:spPr bwMode="auto">
              <a:xfrm>
                <a:off x="2394118" y="2389400"/>
                <a:ext cx="125211" cy="132917"/>
              </a:xfrm>
              <a:custGeom>
                <a:avLst/>
                <a:gdLst>
                  <a:gd name="T0" fmla="*/ 53 w 65"/>
                  <a:gd name="T1" fmla="*/ 0 h 69"/>
                  <a:gd name="T2" fmla="*/ 65 w 65"/>
                  <a:gd name="T3" fmla="*/ 10 h 69"/>
                  <a:gd name="T4" fmla="*/ 11 w 65"/>
                  <a:gd name="T5" fmla="*/ 69 h 69"/>
                  <a:gd name="T6" fmla="*/ 0 w 65"/>
                  <a:gd name="T7" fmla="*/ 60 h 69"/>
                  <a:gd name="T8" fmla="*/ 53 w 65"/>
                  <a:gd name="T9" fmla="*/ 0 h 69"/>
                </a:gdLst>
                <a:ahLst/>
                <a:cxnLst>
                  <a:cxn ang="0">
                    <a:pos x="T0" y="T1"/>
                  </a:cxn>
                  <a:cxn ang="0">
                    <a:pos x="T2" y="T3"/>
                  </a:cxn>
                  <a:cxn ang="0">
                    <a:pos x="T4" y="T5"/>
                  </a:cxn>
                  <a:cxn ang="0">
                    <a:pos x="T6" y="T7"/>
                  </a:cxn>
                  <a:cxn ang="0">
                    <a:pos x="T8" y="T9"/>
                  </a:cxn>
                </a:cxnLst>
                <a:rect l="0" t="0" r="r" b="b"/>
                <a:pathLst>
                  <a:path w="65" h="69">
                    <a:moveTo>
                      <a:pt x="53" y="0"/>
                    </a:moveTo>
                    <a:lnTo>
                      <a:pt x="65" y="10"/>
                    </a:lnTo>
                    <a:lnTo>
                      <a:pt x="11" y="69"/>
                    </a:lnTo>
                    <a:lnTo>
                      <a:pt x="0" y="60"/>
                    </a:lnTo>
                    <a:lnTo>
                      <a:pt x="53" y="0"/>
                    </a:lnTo>
                    <a:close/>
                  </a:path>
                </a:pathLst>
              </a:custGeom>
              <a:solidFill>
                <a:srgbClr val="F1FF0F"/>
              </a:solidFill>
              <a:ln w="0">
                <a:solidFill>
                  <a:srgbClr val="F1FF0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8" name="Freeform 304"/>
              <p:cNvSpPr>
                <a:spLocks/>
              </p:cNvSpPr>
              <p:nvPr/>
            </p:nvSpPr>
            <p:spPr bwMode="auto">
              <a:xfrm>
                <a:off x="2475023" y="2389400"/>
                <a:ext cx="44305" cy="40453"/>
              </a:xfrm>
              <a:custGeom>
                <a:avLst/>
                <a:gdLst>
                  <a:gd name="T0" fmla="*/ 11 w 23"/>
                  <a:gd name="T1" fmla="*/ 0 h 21"/>
                  <a:gd name="T2" fmla="*/ 23 w 23"/>
                  <a:gd name="T3" fmla="*/ 10 h 21"/>
                  <a:gd name="T4" fmla="*/ 11 w 23"/>
                  <a:gd name="T5" fmla="*/ 21 h 21"/>
                  <a:gd name="T6" fmla="*/ 0 w 23"/>
                  <a:gd name="T7" fmla="*/ 12 h 21"/>
                  <a:gd name="T8" fmla="*/ 11 w 23"/>
                  <a:gd name="T9" fmla="*/ 0 h 21"/>
                </a:gdLst>
                <a:ahLst/>
                <a:cxnLst>
                  <a:cxn ang="0">
                    <a:pos x="T0" y="T1"/>
                  </a:cxn>
                  <a:cxn ang="0">
                    <a:pos x="T2" y="T3"/>
                  </a:cxn>
                  <a:cxn ang="0">
                    <a:pos x="T4" y="T5"/>
                  </a:cxn>
                  <a:cxn ang="0">
                    <a:pos x="T6" y="T7"/>
                  </a:cxn>
                  <a:cxn ang="0">
                    <a:pos x="T8" y="T9"/>
                  </a:cxn>
                </a:cxnLst>
                <a:rect l="0" t="0" r="r" b="b"/>
                <a:pathLst>
                  <a:path w="23" h="21">
                    <a:moveTo>
                      <a:pt x="11" y="0"/>
                    </a:moveTo>
                    <a:lnTo>
                      <a:pt x="23" y="10"/>
                    </a:lnTo>
                    <a:lnTo>
                      <a:pt x="11" y="21"/>
                    </a:lnTo>
                    <a:lnTo>
                      <a:pt x="0" y="12"/>
                    </a:lnTo>
                    <a:lnTo>
                      <a:pt x="11" y="0"/>
                    </a:lnTo>
                    <a:close/>
                  </a:path>
                </a:pathLst>
              </a:custGeom>
              <a:solidFill>
                <a:srgbClr val="FF8048"/>
              </a:solidFill>
              <a:ln w="0">
                <a:solidFill>
                  <a:srgbClr val="FF804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9" name="Freeform 305"/>
              <p:cNvSpPr>
                <a:spLocks/>
              </p:cNvSpPr>
              <p:nvPr/>
            </p:nvSpPr>
            <p:spPr bwMode="auto">
              <a:xfrm>
                <a:off x="2463465" y="2412516"/>
                <a:ext cx="32748" cy="32748"/>
              </a:xfrm>
              <a:custGeom>
                <a:avLst/>
                <a:gdLst>
                  <a:gd name="T0" fmla="*/ 6 w 17"/>
                  <a:gd name="T1" fmla="*/ 0 h 17"/>
                  <a:gd name="T2" fmla="*/ 17 w 17"/>
                  <a:gd name="T3" fmla="*/ 9 h 17"/>
                  <a:gd name="T4" fmla="*/ 12 w 17"/>
                  <a:gd name="T5" fmla="*/ 17 h 17"/>
                  <a:gd name="T6" fmla="*/ 0 w 17"/>
                  <a:gd name="T7" fmla="*/ 8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7" y="9"/>
                    </a:lnTo>
                    <a:lnTo>
                      <a:pt x="12" y="17"/>
                    </a:lnTo>
                    <a:lnTo>
                      <a:pt x="0" y="8"/>
                    </a:lnTo>
                    <a:lnTo>
                      <a:pt x="6"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0" name="Freeform 306"/>
              <p:cNvSpPr>
                <a:spLocks/>
              </p:cNvSpPr>
              <p:nvPr/>
            </p:nvSpPr>
            <p:spPr bwMode="auto">
              <a:xfrm>
                <a:off x="2382560" y="2504980"/>
                <a:ext cx="32748" cy="32748"/>
              </a:xfrm>
              <a:custGeom>
                <a:avLst/>
                <a:gdLst>
                  <a:gd name="T0" fmla="*/ 6 w 17"/>
                  <a:gd name="T1" fmla="*/ 0 h 17"/>
                  <a:gd name="T2" fmla="*/ 17 w 17"/>
                  <a:gd name="T3" fmla="*/ 9 h 17"/>
                  <a:gd name="T4" fmla="*/ 0 w 17"/>
                  <a:gd name="T5" fmla="*/ 17 h 17"/>
                  <a:gd name="T6" fmla="*/ 6 w 17"/>
                  <a:gd name="T7" fmla="*/ 0 h 17"/>
                </a:gdLst>
                <a:ahLst/>
                <a:cxnLst>
                  <a:cxn ang="0">
                    <a:pos x="T0" y="T1"/>
                  </a:cxn>
                  <a:cxn ang="0">
                    <a:pos x="T2" y="T3"/>
                  </a:cxn>
                  <a:cxn ang="0">
                    <a:pos x="T4" y="T5"/>
                  </a:cxn>
                  <a:cxn ang="0">
                    <a:pos x="T6" y="T7"/>
                  </a:cxn>
                </a:cxnLst>
                <a:rect l="0" t="0" r="r" b="b"/>
                <a:pathLst>
                  <a:path w="17" h="17">
                    <a:moveTo>
                      <a:pt x="6" y="0"/>
                    </a:moveTo>
                    <a:lnTo>
                      <a:pt x="17" y="9"/>
                    </a:lnTo>
                    <a:lnTo>
                      <a:pt x="0" y="17"/>
                    </a:lnTo>
                    <a:lnTo>
                      <a:pt x="6" y="0"/>
                    </a:lnTo>
                    <a:close/>
                  </a:path>
                </a:pathLst>
              </a:custGeom>
              <a:solidFill>
                <a:srgbClr val="F8FF88"/>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1" name="Freeform 307"/>
              <p:cNvSpPr>
                <a:spLocks/>
              </p:cNvSpPr>
              <p:nvPr/>
            </p:nvSpPr>
            <p:spPr bwMode="auto">
              <a:xfrm>
                <a:off x="2382560" y="2520390"/>
                <a:ext cx="17337" cy="17337"/>
              </a:xfrm>
              <a:custGeom>
                <a:avLst/>
                <a:gdLst>
                  <a:gd name="T0" fmla="*/ 4 w 9"/>
                  <a:gd name="T1" fmla="*/ 0 h 9"/>
                  <a:gd name="T2" fmla="*/ 9 w 9"/>
                  <a:gd name="T3" fmla="*/ 5 h 9"/>
                  <a:gd name="T4" fmla="*/ 0 w 9"/>
                  <a:gd name="T5" fmla="*/ 9 h 9"/>
                  <a:gd name="T6" fmla="*/ 4 w 9"/>
                  <a:gd name="T7" fmla="*/ 0 h 9"/>
                </a:gdLst>
                <a:ahLst/>
                <a:cxnLst>
                  <a:cxn ang="0">
                    <a:pos x="T0" y="T1"/>
                  </a:cxn>
                  <a:cxn ang="0">
                    <a:pos x="T2" y="T3"/>
                  </a:cxn>
                  <a:cxn ang="0">
                    <a:pos x="T4" y="T5"/>
                  </a:cxn>
                  <a:cxn ang="0">
                    <a:pos x="T6" y="T7"/>
                  </a:cxn>
                </a:cxnLst>
                <a:rect l="0" t="0" r="r" b="b"/>
                <a:pathLst>
                  <a:path w="9" h="9">
                    <a:moveTo>
                      <a:pt x="4" y="0"/>
                    </a:moveTo>
                    <a:lnTo>
                      <a:pt x="9" y="5"/>
                    </a:lnTo>
                    <a:lnTo>
                      <a:pt x="0" y="9"/>
                    </a:lnTo>
                    <a:lnTo>
                      <a:pt x="4"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2" name="Freeform 308"/>
              <p:cNvSpPr>
                <a:spLocks/>
              </p:cNvSpPr>
              <p:nvPr/>
            </p:nvSpPr>
            <p:spPr bwMode="auto">
              <a:xfrm>
                <a:off x="2403749" y="2424074"/>
                <a:ext cx="104022" cy="102096"/>
              </a:xfrm>
              <a:custGeom>
                <a:avLst/>
                <a:gdLst>
                  <a:gd name="T0" fmla="*/ 25 w 54"/>
                  <a:gd name="T1" fmla="*/ 0 h 53"/>
                  <a:gd name="T2" fmla="*/ 37 w 54"/>
                  <a:gd name="T3" fmla="*/ 3 h 53"/>
                  <a:gd name="T4" fmla="*/ 37 w 54"/>
                  <a:gd name="T5" fmla="*/ 5 h 53"/>
                  <a:gd name="T6" fmla="*/ 37 w 54"/>
                  <a:gd name="T7" fmla="*/ 5 h 53"/>
                  <a:gd name="T8" fmla="*/ 54 w 54"/>
                  <a:gd name="T9" fmla="*/ 21 h 53"/>
                  <a:gd name="T10" fmla="*/ 25 w 54"/>
                  <a:gd name="T11" fmla="*/ 53 h 53"/>
                  <a:gd name="T12" fmla="*/ 8 w 54"/>
                  <a:gd name="T13" fmla="*/ 38 h 53"/>
                  <a:gd name="T14" fmla="*/ 8 w 54"/>
                  <a:gd name="T15" fmla="*/ 38 h 53"/>
                  <a:gd name="T16" fmla="*/ 8 w 54"/>
                  <a:gd name="T17" fmla="*/ 38 h 53"/>
                  <a:gd name="T18" fmla="*/ 0 w 54"/>
                  <a:gd name="T19" fmla="*/ 28 h 53"/>
                  <a:gd name="T20" fmla="*/ 0 w 54"/>
                  <a:gd name="T21" fmla="*/ 17 h 53"/>
                  <a:gd name="T22" fmla="*/ 6 w 54"/>
                  <a:gd name="T23" fmla="*/ 7 h 53"/>
                  <a:gd name="T24" fmla="*/ 16 w 54"/>
                  <a:gd name="T25" fmla="*/ 0 h 53"/>
                  <a:gd name="T26" fmla="*/ 25 w 54"/>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3">
                    <a:moveTo>
                      <a:pt x="25" y="0"/>
                    </a:moveTo>
                    <a:lnTo>
                      <a:pt x="37" y="3"/>
                    </a:lnTo>
                    <a:lnTo>
                      <a:pt x="37" y="5"/>
                    </a:lnTo>
                    <a:lnTo>
                      <a:pt x="37" y="5"/>
                    </a:lnTo>
                    <a:lnTo>
                      <a:pt x="54" y="21"/>
                    </a:lnTo>
                    <a:lnTo>
                      <a:pt x="25" y="53"/>
                    </a:lnTo>
                    <a:lnTo>
                      <a:pt x="8" y="38"/>
                    </a:lnTo>
                    <a:lnTo>
                      <a:pt x="8" y="38"/>
                    </a:lnTo>
                    <a:lnTo>
                      <a:pt x="8" y="38"/>
                    </a:lnTo>
                    <a:lnTo>
                      <a:pt x="0" y="28"/>
                    </a:lnTo>
                    <a:lnTo>
                      <a:pt x="0" y="17"/>
                    </a:lnTo>
                    <a:lnTo>
                      <a:pt x="6" y="7"/>
                    </a:lnTo>
                    <a:lnTo>
                      <a:pt x="16" y="0"/>
                    </a:lnTo>
                    <a:lnTo>
                      <a:pt x="25" y="0"/>
                    </a:lnTo>
                    <a:close/>
                  </a:path>
                </a:pathLst>
              </a:custGeom>
              <a:solidFill>
                <a:srgbClr val="FEE3A1"/>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3" name="Freeform 309"/>
              <p:cNvSpPr>
                <a:spLocks/>
              </p:cNvSpPr>
              <p:nvPr/>
            </p:nvSpPr>
            <p:spPr bwMode="auto">
              <a:xfrm>
                <a:off x="2174517" y="2481864"/>
                <a:ext cx="92464" cy="88611"/>
              </a:xfrm>
              <a:custGeom>
                <a:avLst/>
                <a:gdLst>
                  <a:gd name="T0" fmla="*/ 23 w 48"/>
                  <a:gd name="T1" fmla="*/ 0 h 46"/>
                  <a:gd name="T2" fmla="*/ 25 w 48"/>
                  <a:gd name="T3" fmla="*/ 0 h 46"/>
                  <a:gd name="T4" fmla="*/ 25 w 48"/>
                  <a:gd name="T5" fmla="*/ 0 h 46"/>
                  <a:gd name="T6" fmla="*/ 48 w 48"/>
                  <a:gd name="T7" fmla="*/ 2 h 46"/>
                  <a:gd name="T8" fmla="*/ 44 w 48"/>
                  <a:gd name="T9" fmla="*/ 46 h 46"/>
                  <a:gd name="T10" fmla="*/ 21 w 48"/>
                  <a:gd name="T11" fmla="*/ 45 h 46"/>
                  <a:gd name="T12" fmla="*/ 21 w 48"/>
                  <a:gd name="T13" fmla="*/ 45 h 46"/>
                  <a:gd name="T14" fmla="*/ 21 w 48"/>
                  <a:gd name="T15" fmla="*/ 45 h 46"/>
                  <a:gd name="T16" fmla="*/ 21 w 48"/>
                  <a:gd name="T17" fmla="*/ 45 h 46"/>
                  <a:gd name="T18" fmla="*/ 14 w 48"/>
                  <a:gd name="T19" fmla="*/ 43 h 46"/>
                  <a:gd name="T20" fmla="*/ 8 w 48"/>
                  <a:gd name="T21" fmla="*/ 39 h 46"/>
                  <a:gd name="T22" fmla="*/ 4 w 48"/>
                  <a:gd name="T23" fmla="*/ 35 h 46"/>
                  <a:gd name="T24" fmla="*/ 0 w 48"/>
                  <a:gd name="T25" fmla="*/ 27 h 46"/>
                  <a:gd name="T26" fmla="*/ 0 w 48"/>
                  <a:gd name="T27" fmla="*/ 21 h 46"/>
                  <a:gd name="T28" fmla="*/ 2 w 48"/>
                  <a:gd name="T29" fmla="*/ 14 h 46"/>
                  <a:gd name="T30" fmla="*/ 4 w 48"/>
                  <a:gd name="T31" fmla="*/ 8 h 46"/>
                  <a:gd name="T32" fmla="*/ 10 w 48"/>
                  <a:gd name="T33" fmla="*/ 4 h 46"/>
                  <a:gd name="T34" fmla="*/ 16 w 48"/>
                  <a:gd name="T35" fmla="*/ 0 h 46"/>
                  <a:gd name="T36" fmla="*/ 23 w 48"/>
                  <a:gd name="T3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46">
                    <a:moveTo>
                      <a:pt x="23" y="0"/>
                    </a:moveTo>
                    <a:lnTo>
                      <a:pt x="25" y="0"/>
                    </a:lnTo>
                    <a:lnTo>
                      <a:pt x="25" y="0"/>
                    </a:lnTo>
                    <a:lnTo>
                      <a:pt x="48" y="2"/>
                    </a:lnTo>
                    <a:lnTo>
                      <a:pt x="44" y="46"/>
                    </a:lnTo>
                    <a:lnTo>
                      <a:pt x="21" y="45"/>
                    </a:lnTo>
                    <a:lnTo>
                      <a:pt x="21" y="45"/>
                    </a:lnTo>
                    <a:lnTo>
                      <a:pt x="21" y="45"/>
                    </a:lnTo>
                    <a:lnTo>
                      <a:pt x="21" y="45"/>
                    </a:lnTo>
                    <a:lnTo>
                      <a:pt x="14" y="43"/>
                    </a:lnTo>
                    <a:lnTo>
                      <a:pt x="8" y="39"/>
                    </a:lnTo>
                    <a:lnTo>
                      <a:pt x="4" y="35"/>
                    </a:lnTo>
                    <a:lnTo>
                      <a:pt x="0" y="27"/>
                    </a:lnTo>
                    <a:lnTo>
                      <a:pt x="0" y="21"/>
                    </a:lnTo>
                    <a:lnTo>
                      <a:pt x="2" y="14"/>
                    </a:lnTo>
                    <a:lnTo>
                      <a:pt x="4" y="8"/>
                    </a:lnTo>
                    <a:lnTo>
                      <a:pt x="10" y="4"/>
                    </a:lnTo>
                    <a:lnTo>
                      <a:pt x="16" y="0"/>
                    </a:lnTo>
                    <a:lnTo>
                      <a:pt x="23" y="0"/>
                    </a:lnTo>
                    <a:close/>
                  </a:path>
                </a:pathLst>
              </a:custGeom>
              <a:solidFill>
                <a:schemeClr val="accent4">
                  <a:lumMod val="40000"/>
                  <a:lumOff val="60000"/>
                </a:schemeClr>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4" name="Rectangle 310"/>
              <p:cNvSpPr>
                <a:spLocks noChangeArrowheads="1"/>
              </p:cNvSpPr>
              <p:nvPr/>
            </p:nvSpPr>
            <p:spPr bwMode="auto">
              <a:xfrm>
                <a:off x="1084217" y="2614937"/>
                <a:ext cx="61642" cy="706964"/>
              </a:xfrm>
              <a:prstGeom prst="rect">
                <a:avLst/>
              </a:prstGeom>
              <a:solidFill>
                <a:schemeClr val="tx2"/>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5" name="Rectangle 311"/>
              <p:cNvSpPr>
                <a:spLocks noChangeArrowheads="1"/>
              </p:cNvSpPr>
              <p:nvPr/>
            </p:nvSpPr>
            <p:spPr bwMode="auto">
              <a:xfrm>
                <a:off x="1402061" y="2618790"/>
                <a:ext cx="63569" cy="703111"/>
              </a:xfrm>
              <a:prstGeom prst="rect">
                <a:avLst/>
              </a:prstGeom>
              <a:solidFill>
                <a:schemeClr val="tx2"/>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6" name="Rectangle 312"/>
              <p:cNvSpPr>
                <a:spLocks noChangeArrowheads="1"/>
              </p:cNvSpPr>
              <p:nvPr/>
            </p:nvSpPr>
            <p:spPr bwMode="auto">
              <a:xfrm>
                <a:off x="2632982" y="2618790"/>
                <a:ext cx="63569" cy="703111"/>
              </a:xfrm>
              <a:prstGeom prst="rect">
                <a:avLst/>
              </a:prstGeom>
              <a:solidFill>
                <a:srgbClr val="341547"/>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7" name="Rectangle 313"/>
              <p:cNvSpPr>
                <a:spLocks noChangeArrowheads="1"/>
              </p:cNvSpPr>
              <p:nvPr/>
            </p:nvSpPr>
            <p:spPr bwMode="auto">
              <a:xfrm>
                <a:off x="2315138" y="2618790"/>
                <a:ext cx="63569" cy="703111"/>
              </a:xfrm>
              <a:prstGeom prst="rect">
                <a:avLst/>
              </a:prstGeom>
              <a:solidFill>
                <a:schemeClr val="tx2"/>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8" name="Rectangle 314"/>
              <p:cNvSpPr>
                <a:spLocks noChangeArrowheads="1"/>
              </p:cNvSpPr>
              <p:nvPr/>
            </p:nvSpPr>
            <p:spPr bwMode="auto">
              <a:xfrm>
                <a:off x="1084218" y="2549285"/>
                <a:ext cx="1612334" cy="73201"/>
              </a:xfrm>
              <a:prstGeom prst="rect">
                <a:avLst/>
              </a:prstGeom>
              <a:solidFill>
                <a:srgbClr val="541868"/>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9" name="Rectangle 315"/>
              <p:cNvSpPr>
                <a:spLocks noChangeArrowheads="1"/>
              </p:cNvSpPr>
              <p:nvPr/>
            </p:nvSpPr>
            <p:spPr bwMode="auto">
              <a:xfrm>
                <a:off x="1113112" y="2618790"/>
                <a:ext cx="32748" cy="703111"/>
              </a:xfrm>
              <a:prstGeom prst="rect">
                <a:avLst/>
              </a:prstGeom>
              <a:solidFill>
                <a:srgbClr val="341547"/>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0" name="Rectangle 316"/>
              <p:cNvSpPr>
                <a:spLocks noChangeArrowheads="1"/>
              </p:cNvSpPr>
              <p:nvPr/>
            </p:nvSpPr>
            <p:spPr bwMode="auto">
              <a:xfrm>
                <a:off x="1434808" y="2618790"/>
                <a:ext cx="30821" cy="703111"/>
              </a:xfrm>
              <a:prstGeom prst="rect">
                <a:avLst/>
              </a:prstGeom>
              <a:solidFill>
                <a:srgbClr val="341547"/>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1" name="Rectangle 317"/>
              <p:cNvSpPr>
                <a:spLocks noChangeArrowheads="1"/>
              </p:cNvSpPr>
              <p:nvPr/>
            </p:nvSpPr>
            <p:spPr bwMode="auto">
              <a:xfrm>
                <a:off x="2663803" y="2618790"/>
                <a:ext cx="32748" cy="703111"/>
              </a:xfrm>
              <a:prstGeom prst="rect">
                <a:avLst/>
              </a:prstGeom>
              <a:solidFill>
                <a:srgbClr val="4D1F5C"/>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2" name="Rectangle 318"/>
              <p:cNvSpPr>
                <a:spLocks noChangeArrowheads="1"/>
              </p:cNvSpPr>
              <p:nvPr/>
            </p:nvSpPr>
            <p:spPr bwMode="auto">
              <a:xfrm>
                <a:off x="2345960" y="2618790"/>
                <a:ext cx="32748" cy="703111"/>
              </a:xfrm>
              <a:prstGeom prst="rect">
                <a:avLst/>
              </a:prstGeom>
              <a:solidFill>
                <a:srgbClr val="341547"/>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3" name="Rectangle 320"/>
              <p:cNvSpPr>
                <a:spLocks noChangeArrowheads="1"/>
              </p:cNvSpPr>
              <p:nvPr/>
            </p:nvSpPr>
            <p:spPr bwMode="auto">
              <a:xfrm>
                <a:off x="1305744" y="2508832"/>
                <a:ext cx="414160" cy="40453"/>
              </a:xfrm>
              <a:prstGeom prst="rect">
                <a:avLst/>
              </a:prstGeom>
              <a:solidFill>
                <a:srgbClr val="FA2801"/>
              </a:solidFill>
              <a:ln w="0">
                <a:solidFill>
                  <a:srgbClr val="FA2801"/>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4" name="Rectangle 321"/>
              <p:cNvSpPr>
                <a:spLocks noChangeArrowheads="1"/>
              </p:cNvSpPr>
              <p:nvPr/>
            </p:nvSpPr>
            <p:spPr bwMode="auto">
              <a:xfrm>
                <a:off x="1450219" y="2312347"/>
                <a:ext cx="269685" cy="213823"/>
              </a:xfrm>
              <a:prstGeom prst="rect">
                <a:avLst/>
              </a:prstGeom>
              <a:solidFill>
                <a:srgbClr val="FA2801"/>
              </a:solidFill>
              <a:ln w="0">
                <a:solidFill>
                  <a:srgbClr val="FA2801"/>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5" name="Freeform 322"/>
              <p:cNvSpPr>
                <a:spLocks/>
              </p:cNvSpPr>
              <p:nvPr/>
            </p:nvSpPr>
            <p:spPr bwMode="auto">
              <a:xfrm>
                <a:off x="1305744" y="2508832"/>
                <a:ext cx="165664" cy="40453"/>
              </a:xfrm>
              <a:custGeom>
                <a:avLst/>
                <a:gdLst>
                  <a:gd name="T0" fmla="*/ 0 w 86"/>
                  <a:gd name="T1" fmla="*/ 0 h 21"/>
                  <a:gd name="T2" fmla="*/ 75 w 86"/>
                  <a:gd name="T3" fmla="*/ 0 h 21"/>
                  <a:gd name="T4" fmla="*/ 75 w 86"/>
                  <a:gd name="T5" fmla="*/ 9 h 21"/>
                  <a:gd name="T6" fmla="*/ 86 w 86"/>
                  <a:gd name="T7" fmla="*/ 9 h 21"/>
                  <a:gd name="T8" fmla="*/ 86 w 86"/>
                  <a:gd name="T9" fmla="*/ 21 h 21"/>
                  <a:gd name="T10" fmla="*/ 0 w 86"/>
                  <a:gd name="T11" fmla="*/ 21 h 21"/>
                  <a:gd name="T12" fmla="*/ 0 w 86"/>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86" h="21">
                    <a:moveTo>
                      <a:pt x="0" y="0"/>
                    </a:moveTo>
                    <a:lnTo>
                      <a:pt x="75" y="0"/>
                    </a:lnTo>
                    <a:lnTo>
                      <a:pt x="75" y="9"/>
                    </a:lnTo>
                    <a:lnTo>
                      <a:pt x="86" y="9"/>
                    </a:lnTo>
                    <a:lnTo>
                      <a:pt x="86" y="21"/>
                    </a:lnTo>
                    <a:lnTo>
                      <a:pt x="0" y="21"/>
                    </a:lnTo>
                    <a:lnTo>
                      <a:pt x="0" y="0"/>
                    </a:lnTo>
                    <a:close/>
                  </a:path>
                </a:pathLst>
              </a:custGeom>
              <a:solidFill>
                <a:srgbClr val="DC1E00"/>
              </a:solidFill>
              <a:ln w="0">
                <a:solidFill>
                  <a:srgbClr val="DC1E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6" name="Rectangle 323"/>
              <p:cNvSpPr>
                <a:spLocks noChangeArrowheads="1"/>
              </p:cNvSpPr>
              <p:nvPr/>
            </p:nvSpPr>
            <p:spPr bwMode="auto">
              <a:xfrm>
                <a:off x="1450219" y="2508832"/>
                <a:ext cx="21190" cy="17337"/>
              </a:xfrm>
              <a:prstGeom prst="rect">
                <a:avLst/>
              </a:prstGeom>
              <a:solidFill>
                <a:srgbClr val="DC1E00"/>
              </a:solidFill>
              <a:ln w="0">
                <a:solidFill>
                  <a:srgbClr val="DC1E00"/>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7" name="Rectangle 324"/>
              <p:cNvSpPr>
                <a:spLocks noChangeArrowheads="1"/>
              </p:cNvSpPr>
              <p:nvPr/>
            </p:nvSpPr>
            <p:spPr bwMode="auto">
              <a:xfrm>
                <a:off x="1450219" y="2312347"/>
                <a:ext cx="1926" cy="196486"/>
              </a:xfrm>
              <a:prstGeom prst="rect">
                <a:avLst/>
              </a:prstGeom>
              <a:solidFill>
                <a:srgbClr val="D3DEDD"/>
              </a:solidFill>
              <a:ln w="0">
                <a:solidFill>
                  <a:srgbClr val="D3DEDD"/>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8" name="Rectangle 325"/>
              <p:cNvSpPr>
                <a:spLocks noChangeArrowheads="1"/>
              </p:cNvSpPr>
              <p:nvPr/>
            </p:nvSpPr>
            <p:spPr bwMode="auto">
              <a:xfrm>
                <a:off x="1450219" y="2312347"/>
                <a:ext cx="21190" cy="196486"/>
              </a:xfrm>
              <a:prstGeom prst="rect">
                <a:avLst/>
              </a:prstGeom>
              <a:solidFill>
                <a:srgbClr val="DC1E00"/>
              </a:solidFill>
              <a:ln w="0">
                <a:solidFill>
                  <a:srgbClr val="DC1E00"/>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9" name="Freeform 326"/>
              <p:cNvSpPr>
                <a:spLocks/>
              </p:cNvSpPr>
              <p:nvPr/>
            </p:nvSpPr>
            <p:spPr bwMode="auto">
              <a:xfrm>
                <a:off x="1920242" y="2146682"/>
                <a:ext cx="44305" cy="32748"/>
              </a:xfrm>
              <a:custGeom>
                <a:avLst/>
                <a:gdLst>
                  <a:gd name="T0" fmla="*/ 11 w 23"/>
                  <a:gd name="T1" fmla="*/ 0 h 17"/>
                  <a:gd name="T2" fmla="*/ 23 w 23"/>
                  <a:gd name="T3" fmla="*/ 17 h 17"/>
                  <a:gd name="T4" fmla="*/ 0 w 23"/>
                  <a:gd name="T5" fmla="*/ 17 h 17"/>
                  <a:gd name="T6" fmla="*/ 11 w 23"/>
                  <a:gd name="T7" fmla="*/ 0 h 17"/>
                </a:gdLst>
                <a:ahLst/>
                <a:cxnLst>
                  <a:cxn ang="0">
                    <a:pos x="T0" y="T1"/>
                  </a:cxn>
                  <a:cxn ang="0">
                    <a:pos x="T2" y="T3"/>
                  </a:cxn>
                  <a:cxn ang="0">
                    <a:pos x="T4" y="T5"/>
                  </a:cxn>
                  <a:cxn ang="0">
                    <a:pos x="T6" y="T7"/>
                  </a:cxn>
                </a:cxnLst>
                <a:rect l="0" t="0" r="r" b="b"/>
                <a:pathLst>
                  <a:path w="23" h="17">
                    <a:moveTo>
                      <a:pt x="11" y="0"/>
                    </a:moveTo>
                    <a:lnTo>
                      <a:pt x="23" y="17"/>
                    </a:lnTo>
                    <a:lnTo>
                      <a:pt x="0" y="17"/>
                    </a:lnTo>
                    <a:lnTo>
                      <a:pt x="11"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0" name="Freeform 327"/>
              <p:cNvSpPr>
                <a:spLocks/>
              </p:cNvSpPr>
              <p:nvPr/>
            </p:nvSpPr>
            <p:spPr bwMode="auto">
              <a:xfrm>
                <a:off x="1941431" y="2146682"/>
                <a:ext cx="44305" cy="32748"/>
              </a:xfrm>
              <a:custGeom>
                <a:avLst/>
                <a:gdLst>
                  <a:gd name="T0" fmla="*/ 12 w 23"/>
                  <a:gd name="T1" fmla="*/ 0 h 17"/>
                  <a:gd name="T2" fmla="*/ 23 w 23"/>
                  <a:gd name="T3" fmla="*/ 17 h 17"/>
                  <a:gd name="T4" fmla="*/ 0 w 23"/>
                  <a:gd name="T5" fmla="*/ 17 h 17"/>
                  <a:gd name="T6" fmla="*/ 12 w 23"/>
                  <a:gd name="T7" fmla="*/ 0 h 17"/>
                </a:gdLst>
                <a:ahLst/>
                <a:cxnLst>
                  <a:cxn ang="0">
                    <a:pos x="T0" y="T1"/>
                  </a:cxn>
                  <a:cxn ang="0">
                    <a:pos x="T2" y="T3"/>
                  </a:cxn>
                  <a:cxn ang="0">
                    <a:pos x="T4" y="T5"/>
                  </a:cxn>
                  <a:cxn ang="0">
                    <a:pos x="T6" y="T7"/>
                  </a:cxn>
                </a:cxnLst>
                <a:rect l="0" t="0" r="r" b="b"/>
                <a:pathLst>
                  <a:path w="23" h="17">
                    <a:moveTo>
                      <a:pt x="12" y="0"/>
                    </a:moveTo>
                    <a:lnTo>
                      <a:pt x="23" y="17"/>
                    </a:lnTo>
                    <a:lnTo>
                      <a:pt x="0" y="17"/>
                    </a:lnTo>
                    <a:lnTo>
                      <a:pt x="12"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1" name="Freeform 328"/>
              <p:cNvSpPr>
                <a:spLocks/>
              </p:cNvSpPr>
              <p:nvPr/>
            </p:nvSpPr>
            <p:spPr bwMode="auto">
              <a:xfrm>
                <a:off x="1823926" y="2027249"/>
                <a:ext cx="73200" cy="26969"/>
              </a:xfrm>
              <a:custGeom>
                <a:avLst/>
                <a:gdLst>
                  <a:gd name="T0" fmla="*/ 0 w 38"/>
                  <a:gd name="T1" fmla="*/ 0 h 14"/>
                  <a:gd name="T2" fmla="*/ 38 w 38"/>
                  <a:gd name="T3" fmla="*/ 0 h 14"/>
                  <a:gd name="T4" fmla="*/ 19 w 38"/>
                  <a:gd name="T5" fmla="*/ 14 h 14"/>
                  <a:gd name="T6" fmla="*/ 0 w 38"/>
                  <a:gd name="T7" fmla="*/ 0 h 14"/>
                </a:gdLst>
                <a:ahLst/>
                <a:cxnLst>
                  <a:cxn ang="0">
                    <a:pos x="T0" y="T1"/>
                  </a:cxn>
                  <a:cxn ang="0">
                    <a:pos x="T2" y="T3"/>
                  </a:cxn>
                  <a:cxn ang="0">
                    <a:pos x="T4" y="T5"/>
                  </a:cxn>
                  <a:cxn ang="0">
                    <a:pos x="T6" y="T7"/>
                  </a:cxn>
                </a:cxnLst>
                <a:rect l="0" t="0" r="r" b="b"/>
                <a:pathLst>
                  <a:path w="38" h="14">
                    <a:moveTo>
                      <a:pt x="0" y="0"/>
                    </a:moveTo>
                    <a:lnTo>
                      <a:pt x="38" y="0"/>
                    </a:lnTo>
                    <a:lnTo>
                      <a:pt x="19" y="14"/>
                    </a:lnTo>
                    <a:lnTo>
                      <a:pt x="0" y="0"/>
                    </a:lnTo>
                    <a:close/>
                  </a:path>
                </a:pathLst>
              </a:custGeom>
              <a:solidFill>
                <a:srgbClr val="FF8107"/>
              </a:solidFill>
              <a:ln w="0">
                <a:solidFill>
                  <a:srgbClr val="FF8107"/>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2" name="Freeform 329"/>
              <p:cNvSpPr>
                <a:spLocks/>
              </p:cNvSpPr>
              <p:nvPr/>
            </p:nvSpPr>
            <p:spPr bwMode="auto">
              <a:xfrm>
                <a:off x="1823926" y="2054218"/>
                <a:ext cx="73200" cy="261981"/>
              </a:xfrm>
              <a:custGeom>
                <a:avLst/>
                <a:gdLst>
                  <a:gd name="T0" fmla="*/ 0 w 38"/>
                  <a:gd name="T1" fmla="*/ 0 h 136"/>
                  <a:gd name="T2" fmla="*/ 38 w 38"/>
                  <a:gd name="T3" fmla="*/ 0 h 136"/>
                  <a:gd name="T4" fmla="*/ 21 w 38"/>
                  <a:gd name="T5" fmla="*/ 136 h 136"/>
                  <a:gd name="T6" fmla="*/ 0 w 38"/>
                  <a:gd name="T7" fmla="*/ 0 h 136"/>
                </a:gdLst>
                <a:ahLst/>
                <a:cxnLst>
                  <a:cxn ang="0">
                    <a:pos x="T0" y="T1"/>
                  </a:cxn>
                  <a:cxn ang="0">
                    <a:pos x="T2" y="T3"/>
                  </a:cxn>
                  <a:cxn ang="0">
                    <a:pos x="T4" y="T5"/>
                  </a:cxn>
                  <a:cxn ang="0">
                    <a:pos x="T6" y="T7"/>
                  </a:cxn>
                </a:cxnLst>
                <a:rect l="0" t="0" r="r" b="b"/>
                <a:pathLst>
                  <a:path w="38" h="136">
                    <a:moveTo>
                      <a:pt x="0" y="0"/>
                    </a:moveTo>
                    <a:lnTo>
                      <a:pt x="38" y="0"/>
                    </a:lnTo>
                    <a:lnTo>
                      <a:pt x="21" y="136"/>
                    </a:lnTo>
                    <a:lnTo>
                      <a:pt x="0" y="0"/>
                    </a:lnTo>
                    <a:close/>
                  </a:path>
                </a:pathLst>
              </a:custGeom>
              <a:solidFill>
                <a:srgbClr val="DDC300"/>
              </a:solidFill>
              <a:ln w="0">
                <a:solidFill>
                  <a:srgbClr val="DDC3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3" name="Freeform 330"/>
              <p:cNvSpPr>
                <a:spLocks/>
              </p:cNvSpPr>
              <p:nvPr/>
            </p:nvSpPr>
            <p:spPr bwMode="auto">
              <a:xfrm>
                <a:off x="1841263" y="2054218"/>
                <a:ext cx="38526" cy="52011"/>
              </a:xfrm>
              <a:custGeom>
                <a:avLst/>
                <a:gdLst>
                  <a:gd name="T0" fmla="*/ 10 w 20"/>
                  <a:gd name="T1" fmla="*/ 0 h 27"/>
                  <a:gd name="T2" fmla="*/ 20 w 20"/>
                  <a:gd name="T3" fmla="*/ 13 h 27"/>
                  <a:gd name="T4" fmla="*/ 16 w 20"/>
                  <a:gd name="T5" fmla="*/ 27 h 27"/>
                  <a:gd name="T6" fmla="*/ 4 w 20"/>
                  <a:gd name="T7" fmla="*/ 27 h 27"/>
                  <a:gd name="T8" fmla="*/ 0 w 20"/>
                  <a:gd name="T9" fmla="*/ 17 h 27"/>
                  <a:gd name="T10" fmla="*/ 10 w 20"/>
                  <a:gd name="T11" fmla="*/ 0 h 27"/>
                </a:gdLst>
                <a:ahLst/>
                <a:cxnLst>
                  <a:cxn ang="0">
                    <a:pos x="T0" y="T1"/>
                  </a:cxn>
                  <a:cxn ang="0">
                    <a:pos x="T2" y="T3"/>
                  </a:cxn>
                  <a:cxn ang="0">
                    <a:pos x="T4" y="T5"/>
                  </a:cxn>
                  <a:cxn ang="0">
                    <a:pos x="T6" y="T7"/>
                  </a:cxn>
                  <a:cxn ang="0">
                    <a:pos x="T8" y="T9"/>
                  </a:cxn>
                  <a:cxn ang="0">
                    <a:pos x="T10" y="T11"/>
                  </a:cxn>
                </a:cxnLst>
                <a:rect l="0" t="0" r="r" b="b"/>
                <a:pathLst>
                  <a:path w="20" h="27">
                    <a:moveTo>
                      <a:pt x="10" y="0"/>
                    </a:moveTo>
                    <a:lnTo>
                      <a:pt x="20" y="13"/>
                    </a:lnTo>
                    <a:lnTo>
                      <a:pt x="16" y="27"/>
                    </a:lnTo>
                    <a:lnTo>
                      <a:pt x="4" y="27"/>
                    </a:lnTo>
                    <a:lnTo>
                      <a:pt x="0" y="17"/>
                    </a:lnTo>
                    <a:lnTo>
                      <a:pt x="10" y="0"/>
                    </a:lnTo>
                    <a:close/>
                  </a:path>
                </a:pathLst>
              </a:custGeom>
              <a:solidFill>
                <a:srgbClr val="67297A"/>
              </a:solidFill>
              <a:ln w="0">
                <a:solidFill>
                  <a:srgbClr val="902DED"/>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4" name="Freeform 331"/>
              <p:cNvSpPr>
                <a:spLocks/>
              </p:cNvSpPr>
              <p:nvPr/>
            </p:nvSpPr>
            <p:spPr bwMode="auto">
              <a:xfrm>
                <a:off x="1839336" y="2106229"/>
                <a:ext cx="44305" cy="209970"/>
              </a:xfrm>
              <a:custGeom>
                <a:avLst/>
                <a:gdLst>
                  <a:gd name="T0" fmla="*/ 5 w 23"/>
                  <a:gd name="T1" fmla="*/ 0 h 109"/>
                  <a:gd name="T2" fmla="*/ 17 w 23"/>
                  <a:gd name="T3" fmla="*/ 0 h 109"/>
                  <a:gd name="T4" fmla="*/ 23 w 23"/>
                  <a:gd name="T5" fmla="*/ 32 h 109"/>
                  <a:gd name="T6" fmla="*/ 13 w 23"/>
                  <a:gd name="T7" fmla="*/ 109 h 109"/>
                  <a:gd name="T8" fmla="*/ 0 w 23"/>
                  <a:gd name="T9" fmla="*/ 26 h 109"/>
                  <a:gd name="T10" fmla="*/ 5 w 23"/>
                  <a:gd name="T11" fmla="*/ 0 h 109"/>
                </a:gdLst>
                <a:ahLst/>
                <a:cxnLst>
                  <a:cxn ang="0">
                    <a:pos x="T0" y="T1"/>
                  </a:cxn>
                  <a:cxn ang="0">
                    <a:pos x="T2" y="T3"/>
                  </a:cxn>
                  <a:cxn ang="0">
                    <a:pos x="T4" y="T5"/>
                  </a:cxn>
                  <a:cxn ang="0">
                    <a:pos x="T6" y="T7"/>
                  </a:cxn>
                  <a:cxn ang="0">
                    <a:pos x="T8" y="T9"/>
                  </a:cxn>
                  <a:cxn ang="0">
                    <a:pos x="T10" y="T11"/>
                  </a:cxn>
                </a:cxnLst>
                <a:rect l="0" t="0" r="r" b="b"/>
                <a:pathLst>
                  <a:path w="23" h="109">
                    <a:moveTo>
                      <a:pt x="5" y="0"/>
                    </a:moveTo>
                    <a:lnTo>
                      <a:pt x="17" y="0"/>
                    </a:lnTo>
                    <a:lnTo>
                      <a:pt x="23" y="32"/>
                    </a:lnTo>
                    <a:lnTo>
                      <a:pt x="13" y="109"/>
                    </a:lnTo>
                    <a:lnTo>
                      <a:pt x="0" y="26"/>
                    </a:lnTo>
                    <a:lnTo>
                      <a:pt x="5" y="0"/>
                    </a:lnTo>
                    <a:close/>
                  </a:path>
                </a:pathLst>
              </a:custGeom>
              <a:solidFill>
                <a:srgbClr val="6F2D98"/>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5" name="Freeform 332"/>
              <p:cNvSpPr>
                <a:spLocks/>
              </p:cNvSpPr>
              <p:nvPr/>
            </p:nvSpPr>
            <p:spPr bwMode="auto">
              <a:xfrm>
                <a:off x="1823926" y="2027249"/>
                <a:ext cx="36600" cy="67422"/>
              </a:xfrm>
              <a:custGeom>
                <a:avLst/>
                <a:gdLst>
                  <a:gd name="T0" fmla="*/ 0 w 19"/>
                  <a:gd name="T1" fmla="*/ 0 h 35"/>
                  <a:gd name="T2" fmla="*/ 19 w 19"/>
                  <a:gd name="T3" fmla="*/ 14 h 35"/>
                  <a:gd name="T4" fmla="*/ 8 w 19"/>
                  <a:gd name="T5" fmla="*/ 35 h 35"/>
                  <a:gd name="T6" fmla="*/ 0 w 19"/>
                  <a:gd name="T7" fmla="*/ 14 h 35"/>
                  <a:gd name="T8" fmla="*/ 0 w 19"/>
                  <a:gd name="T9" fmla="*/ 0 h 35"/>
                </a:gdLst>
                <a:ahLst/>
                <a:cxnLst>
                  <a:cxn ang="0">
                    <a:pos x="T0" y="T1"/>
                  </a:cxn>
                  <a:cxn ang="0">
                    <a:pos x="T2" y="T3"/>
                  </a:cxn>
                  <a:cxn ang="0">
                    <a:pos x="T4" y="T5"/>
                  </a:cxn>
                  <a:cxn ang="0">
                    <a:pos x="T6" y="T7"/>
                  </a:cxn>
                  <a:cxn ang="0">
                    <a:pos x="T8" y="T9"/>
                  </a:cxn>
                </a:cxnLst>
                <a:rect l="0" t="0" r="r" b="b"/>
                <a:pathLst>
                  <a:path w="19" h="35">
                    <a:moveTo>
                      <a:pt x="0" y="0"/>
                    </a:moveTo>
                    <a:lnTo>
                      <a:pt x="19" y="14"/>
                    </a:lnTo>
                    <a:lnTo>
                      <a:pt x="8" y="35"/>
                    </a:lnTo>
                    <a:lnTo>
                      <a:pt x="0" y="14"/>
                    </a:lnTo>
                    <a:lnTo>
                      <a:pt x="0"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6" name="Freeform 333"/>
              <p:cNvSpPr>
                <a:spLocks/>
              </p:cNvSpPr>
              <p:nvPr/>
            </p:nvSpPr>
            <p:spPr bwMode="auto">
              <a:xfrm>
                <a:off x="1860526" y="2027249"/>
                <a:ext cx="36600" cy="67422"/>
              </a:xfrm>
              <a:custGeom>
                <a:avLst/>
                <a:gdLst>
                  <a:gd name="T0" fmla="*/ 19 w 19"/>
                  <a:gd name="T1" fmla="*/ 0 h 35"/>
                  <a:gd name="T2" fmla="*/ 19 w 19"/>
                  <a:gd name="T3" fmla="*/ 14 h 35"/>
                  <a:gd name="T4" fmla="*/ 13 w 19"/>
                  <a:gd name="T5" fmla="*/ 35 h 35"/>
                  <a:gd name="T6" fmla="*/ 0 w 19"/>
                  <a:gd name="T7" fmla="*/ 14 h 35"/>
                  <a:gd name="T8" fmla="*/ 19 w 19"/>
                  <a:gd name="T9" fmla="*/ 0 h 35"/>
                </a:gdLst>
                <a:ahLst/>
                <a:cxnLst>
                  <a:cxn ang="0">
                    <a:pos x="T0" y="T1"/>
                  </a:cxn>
                  <a:cxn ang="0">
                    <a:pos x="T2" y="T3"/>
                  </a:cxn>
                  <a:cxn ang="0">
                    <a:pos x="T4" y="T5"/>
                  </a:cxn>
                  <a:cxn ang="0">
                    <a:pos x="T6" y="T7"/>
                  </a:cxn>
                  <a:cxn ang="0">
                    <a:pos x="T8" y="T9"/>
                  </a:cxn>
                </a:cxnLst>
                <a:rect l="0" t="0" r="r" b="b"/>
                <a:pathLst>
                  <a:path w="19" h="35">
                    <a:moveTo>
                      <a:pt x="19" y="0"/>
                    </a:moveTo>
                    <a:lnTo>
                      <a:pt x="19" y="14"/>
                    </a:lnTo>
                    <a:lnTo>
                      <a:pt x="13" y="35"/>
                    </a:lnTo>
                    <a:lnTo>
                      <a:pt x="0" y="14"/>
                    </a:lnTo>
                    <a:lnTo>
                      <a:pt x="19"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7" name="Freeform 335"/>
              <p:cNvSpPr>
                <a:spLocks/>
              </p:cNvSpPr>
              <p:nvPr/>
            </p:nvSpPr>
            <p:spPr bwMode="auto">
              <a:xfrm>
                <a:off x="2226527" y="1576488"/>
                <a:ext cx="75127" cy="144475"/>
              </a:xfrm>
              <a:custGeom>
                <a:avLst/>
                <a:gdLst>
                  <a:gd name="T0" fmla="*/ 6 w 39"/>
                  <a:gd name="T1" fmla="*/ 0 h 75"/>
                  <a:gd name="T2" fmla="*/ 10 w 39"/>
                  <a:gd name="T3" fmla="*/ 0 h 75"/>
                  <a:gd name="T4" fmla="*/ 12 w 39"/>
                  <a:gd name="T5" fmla="*/ 2 h 75"/>
                  <a:gd name="T6" fmla="*/ 14 w 39"/>
                  <a:gd name="T7" fmla="*/ 6 h 75"/>
                  <a:gd name="T8" fmla="*/ 14 w 39"/>
                  <a:gd name="T9" fmla="*/ 6 h 75"/>
                  <a:gd name="T10" fmla="*/ 14 w 39"/>
                  <a:gd name="T11" fmla="*/ 6 h 75"/>
                  <a:gd name="T12" fmla="*/ 14 w 39"/>
                  <a:gd name="T13" fmla="*/ 36 h 75"/>
                  <a:gd name="T14" fmla="*/ 19 w 39"/>
                  <a:gd name="T15" fmla="*/ 35 h 75"/>
                  <a:gd name="T16" fmla="*/ 27 w 39"/>
                  <a:gd name="T17" fmla="*/ 36 h 75"/>
                  <a:gd name="T18" fmla="*/ 31 w 39"/>
                  <a:gd name="T19" fmla="*/ 38 h 75"/>
                  <a:gd name="T20" fmla="*/ 37 w 39"/>
                  <a:gd name="T21" fmla="*/ 42 h 75"/>
                  <a:gd name="T22" fmla="*/ 39 w 39"/>
                  <a:gd name="T23" fmla="*/ 48 h 75"/>
                  <a:gd name="T24" fmla="*/ 39 w 39"/>
                  <a:gd name="T25" fmla="*/ 54 h 75"/>
                  <a:gd name="T26" fmla="*/ 39 w 39"/>
                  <a:gd name="T27" fmla="*/ 56 h 75"/>
                  <a:gd name="T28" fmla="*/ 39 w 39"/>
                  <a:gd name="T29" fmla="*/ 56 h 75"/>
                  <a:gd name="T30" fmla="*/ 39 w 39"/>
                  <a:gd name="T31" fmla="*/ 75 h 75"/>
                  <a:gd name="T32" fmla="*/ 0 w 39"/>
                  <a:gd name="T33" fmla="*/ 75 h 75"/>
                  <a:gd name="T34" fmla="*/ 0 w 39"/>
                  <a:gd name="T35" fmla="*/ 6 h 75"/>
                  <a:gd name="T36" fmla="*/ 0 w 39"/>
                  <a:gd name="T37" fmla="*/ 6 h 75"/>
                  <a:gd name="T38" fmla="*/ 0 w 39"/>
                  <a:gd name="T39" fmla="*/ 6 h 75"/>
                  <a:gd name="T40" fmla="*/ 0 w 39"/>
                  <a:gd name="T41" fmla="*/ 2 h 75"/>
                  <a:gd name="T42" fmla="*/ 4 w 39"/>
                  <a:gd name="T43" fmla="*/ 0 h 75"/>
                  <a:gd name="T44" fmla="*/ 6 w 39"/>
                  <a:gd name="T4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75">
                    <a:moveTo>
                      <a:pt x="6" y="0"/>
                    </a:moveTo>
                    <a:lnTo>
                      <a:pt x="10" y="0"/>
                    </a:lnTo>
                    <a:lnTo>
                      <a:pt x="12" y="2"/>
                    </a:lnTo>
                    <a:lnTo>
                      <a:pt x="14" y="6"/>
                    </a:lnTo>
                    <a:lnTo>
                      <a:pt x="14" y="6"/>
                    </a:lnTo>
                    <a:lnTo>
                      <a:pt x="14" y="6"/>
                    </a:lnTo>
                    <a:lnTo>
                      <a:pt x="14" y="36"/>
                    </a:lnTo>
                    <a:lnTo>
                      <a:pt x="19" y="35"/>
                    </a:lnTo>
                    <a:lnTo>
                      <a:pt x="27" y="36"/>
                    </a:lnTo>
                    <a:lnTo>
                      <a:pt x="31" y="38"/>
                    </a:lnTo>
                    <a:lnTo>
                      <a:pt x="37" y="42"/>
                    </a:lnTo>
                    <a:lnTo>
                      <a:pt x="39" y="48"/>
                    </a:lnTo>
                    <a:lnTo>
                      <a:pt x="39" y="54"/>
                    </a:lnTo>
                    <a:lnTo>
                      <a:pt x="39" y="56"/>
                    </a:lnTo>
                    <a:lnTo>
                      <a:pt x="39" y="56"/>
                    </a:lnTo>
                    <a:lnTo>
                      <a:pt x="39" y="75"/>
                    </a:lnTo>
                    <a:lnTo>
                      <a:pt x="0" y="75"/>
                    </a:lnTo>
                    <a:lnTo>
                      <a:pt x="0" y="6"/>
                    </a:lnTo>
                    <a:lnTo>
                      <a:pt x="0" y="6"/>
                    </a:lnTo>
                    <a:lnTo>
                      <a:pt x="0" y="6"/>
                    </a:lnTo>
                    <a:lnTo>
                      <a:pt x="0" y="2"/>
                    </a:lnTo>
                    <a:lnTo>
                      <a:pt x="4" y="0"/>
                    </a:lnTo>
                    <a:lnTo>
                      <a:pt x="6" y="0"/>
                    </a:lnTo>
                    <a:close/>
                  </a:path>
                </a:pathLst>
              </a:custGeom>
              <a:solidFill>
                <a:srgbClr val="FE2905"/>
              </a:solidFill>
              <a:ln w="0">
                <a:solidFill>
                  <a:srgbClr val="FE29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8" name="Rectangle 336"/>
              <p:cNvSpPr>
                <a:spLocks noChangeArrowheads="1"/>
              </p:cNvSpPr>
              <p:nvPr/>
            </p:nvSpPr>
            <p:spPr bwMode="auto">
              <a:xfrm>
                <a:off x="1586988" y="2427926"/>
                <a:ext cx="32748" cy="36600"/>
              </a:xfrm>
              <a:prstGeom prst="rect">
                <a:avLst/>
              </a:prstGeom>
              <a:solidFill>
                <a:srgbClr val="BB0A00"/>
              </a:solidFill>
              <a:ln w="0">
                <a:solidFill>
                  <a:srgbClr val="BB0A00"/>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9" name="Freeform 337"/>
              <p:cNvSpPr>
                <a:spLocks/>
              </p:cNvSpPr>
              <p:nvPr/>
            </p:nvSpPr>
            <p:spPr bwMode="auto">
              <a:xfrm>
                <a:off x="2552076" y="2160166"/>
                <a:ext cx="80906" cy="132917"/>
              </a:xfrm>
              <a:custGeom>
                <a:avLst/>
                <a:gdLst>
                  <a:gd name="T0" fmla="*/ 15 w 42"/>
                  <a:gd name="T1" fmla="*/ 0 h 69"/>
                  <a:gd name="T2" fmla="*/ 17 w 42"/>
                  <a:gd name="T3" fmla="*/ 14 h 69"/>
                  <a:gd name="T4" fmla="*/ 42 w 42"/>
                  <a:gd name="T5" fmla="*/ 18 h 69"/>
                  <a:gd name="T6" fmla="*/ 37 w 42"/>
                  <a:gd name="T7" fmla="*/ 52 h 69"/>
                  <a:gd name="T8" fmla="*/ 17 w 42"/>
                  <a:gd name="T9" fmla="*/ 69 h 69"/>
                  <a:gd name="T10" fmla="*/ 4 w 42"/>
                  <a:gd name="T11" fmla="*/ 52 h 69"/>
                  <a:gd name="T12" fmla="*/ 10 w 42"/>
                  <a:gd name="T13" fmla="*/ 29 h 69"/>
                  <a:gd name="T14" fmla="*/ 10 w 42"/>
                  <a:gd name="T15" fmla="*/ 25 h 69"/>
                  <a:gd name="T16" fmla="*/ 10 w 42"/>
                  <a:gd name="T17" fmla="*/ 20 h 69"/>
                  <a:gd name="T18" fmla="*/ 10 w 42"/>
                  <a:gd name="T19" fmla="*/ 16 h 69"/>
                  <a:gd name="T20" fmla="*/ 8 w 42"/>
                  <a:gd name="T21" fmla="*/ 10 h 69"/>
                  <a:gd name="T22" fmla="*/ 6 w 42"/>
                  <a:gd name="T23" fmla="*/ 6 h 69"/>
                  <a:gd name="T24" fmla="*/ 0 w 42"/>
                  <a:gd name="T25" fmla="*/ 2 h 69"/>
                  <a:gd name="T26" fmla="*/ 15 w 42"/>
                  <a:gd name="T2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69">
                    <a:moveTo>
                      <a:pt x="15" y="0"/>
                    </a:moveTo>
                    <a:lnTo>
                      <a:pt x="17" y="14"/>
                    </a:lnTo>
                    <a:lnTo>
                      <a:pt x="42" y="18"/>
                    </a:lnTo>
                    <a:lnTo>
                      <a:pt x="37" y="52"/>
                    </a:lnTo>
                    <a:lnTo>
                      <a:pt x="17" y="69"/>
                    </a:lnTo>
                    <a:lnTo>
                      <a:pt x="4" y="52"/>
                    </a:lnTo>
                    <a:lnTo>
                      <a:pt x="10" y="29"/>
                    </a:lnTo>
                    <a:lnTo>
                      <a:pt x="10" y="25"/>
                    </a:lnTo>
                    <a:lnTo>
                      <a:pt x="10" y="20"/>
                    </a:lnTo>
                    <a:lnTo>
                      <a:pt x="10" y="16"/>
                    </a:lnTo>
                    <a:lnTo>
                      <a:pt x="8" y="10"/>
                    </a:lnTo>
                    <a:lnTo>
                      <a:pt x="6" y="6"/>
                    </a:lnTo>
                    <a:lnTo>
                      <a:pt x="0" y="2"/>
                    </a:lnTo>
                    <a:lnTo>
                      <a:pt x="15" y="0"/>
                    </a:lnTo>
                    <a:close/>
                  </a:path>
                </a:pathLst>
              </a:custGeom>
              <a:solidFill>
                <a:srgbClr val="FEE3A1"/>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0" name="Freeform 338"/>
              <p:cNvSpPr>
                <a:spLocks/>
              </p:cNvSpPr>
              <p:nvPr/>
            </p:nvSpPr>
            <p:spPr bwMode="auto">
              <a:xfrm>
                <a:off x="1157417" y="2142829"/>
                <a:ext cx="88611" cy="148328"/>
              </a:xfrm>
              <a:custGeom>
                <a:avLst/>
                <a:gdLst>
                  <a:gd name="T0" fmla="*/ 31 w 46"/>
                  <a:gd name="T1" fmla="*/ 0 h 77"/>
                  <a:gd name="T2" fmla="*/ 46 w 46"/>
                  <a:gd name="T3" fmla="*/ 5 h 77"/>
                  <a:gd name="T4" fmla="*/ 41 w 46"/>
                  <a:gd name="T5" fmla="*/ 9 h 77"/>
                  <a:gd name="T6" fmla="*/ 37 w 46"/>
                  <a:gd name="T7" fmla="*/ 13 h 77"/>
                  <a:gd name="T8" fmla="*/ 35 w 46"/>
                  <a:gd name="T9" fmla="*/ 17 h 77"/>
                  <a:gd name="T10" fmla="*/ 33 w 46"/>
                  <a:gd name="T11" fmla="*/ 23 h 77"/>
                  <a:gd name="T12" fmla="*/ 33 w 46"/>
                  <a:gd name="T13" fmla="*/ 27 h 77"/>
                  <a:gd name="T14" fmla="*/ 31 w 46"/>
                  <a:gd name="T15" fmla="*/ 32 h 77"/>
                  <a:gd name="T16" fmla="*/ 31 w 46"/>
                  <a:gd name="T17" fmla="*/ 57 h 77"/>
                  <a:gd name="T18" fmla="*/ 16 w 46"/>
                  <a:gd name="T19" fmla="*/ 77 h 77"/>
                  <a:gd name="T20" fmla="*/ 0 w 46"/>
                  <a:gd name="T21" fmla="*/ 57 h 77"/>
                  <a:gd name="T22" fmla="*/ 0 w 46"/>
                  <a:gd name="T23" fmla="*/ 13 h 77"/>
                  <a:gd name="T24" fmla="*/ 27 w 46"/>
                  <a:gd name="T25" fmla="*/ 13 h 77"/>
                  <a:gd name="T26" fmla="*/ 31 w 46"/>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7">
                    <a:moveTo>
                      <a:pt x="31" y="0"/>
                    </a:moveTo>
                    <a:lnTo>
                      <a:pt x="46" y="5"/>
                    </a:lnTo>
                    <a:lnTo>
                      <a:pt x="41" y="9"/>
                    </a:lnTo>
                    <a:lnTo>
                      <a:pt x="37" y="13"/>
                    </a:lnTo>
                    <a:lnTo>
                      <a:pt x="35" y="17"/>
                    </a:lnTo>
                    <a:lnTo>
                      <a:pt x="33" y="23"/>
                    </a:lnTo>
                    <a:lnTo>
                      <a:pt x="33" y="27"/>
                    </a:lnTo>
                    <a:lnTo>
                      <a:pt x="31" y="32"/>
                    </a:lnTo>
                    <a:lnTo>
                      <a:pt x="31" y="57"/>
                    </a:lnTo>
                    <a:lnTo>
                      <a:pt x="16" y="77"/>
                    </a:lnTo>
                    <a:lnTo>
                      <a:pt x="0" y="57"/>
                    </a:lnTo>
                    <a:lnTo>
                      <a:pt x="0" y="13"/>
                    </a:lnTo>
                    <a:lnTo>
                      <a:pt x="27" y="13"/>
                    </a:lnTo>
                    <a:lnTo>
                      <a:pt x="31" y="0"/>
                    </a:lnTo>
                    <a:close/>
                  </a:path>
                </a:pathLst>
              </a:custGeom>
              <a:solidFill>
                <a:srgbClr val="F8FF88"/>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1" name="Freeform 339"/>
              <p:cNvSpPr>
                <a:spLocks/>
              </p:cNvSpPr>
              <p:nvPr/>
            </p:nvSpPr>
            <p:spPr bwMode="auto">
              <a:xfrm>
                <a:off x="2492360" y="2050365"/>
                <a:ext cx="40453" cy="73201"/>
              </a:xfrm>
              <a:custGeom>
                <a:avLst/>
                <a:gdLst>
                  <a:gd name="T0" fmla="*/ 21 w 21"/>
                  <a:gd name="T1" fmla="*/ 0 h 38"/>
                  <a:gd name="T2" fmla="*/ 18 w 21"/>
                  <a:gd name="T3" fmla="*/ 38 h 38"/>
                  <a:gd name="T4" fmla="*/ 0 w 21"/>
                  <a:gd name="T5" fmla="*/ 36 h 38"/>
                  <a:gd name="T6" fmla="*/ 6 w 21"/>
                  <a:gd name="T7" fmla="*/ 21 h 38"/>
                  <a:gd name="T8" fmla="*/ 14 w 21"/>
                  <a:gd name="T9" fmla="*/ 9 h 38"/>
                  <a:gd name="T10" fmla="*/ 20 w 21"/>
                  <a:gd name="T11" fmla="*/ 2 h 38"/>
                  <a:gd name="T12" fmla="*/ 21 w 2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1" h="38">
                    <a:moveTo>
                      <a:pt x="21" y="0"/>
                    </a:moveTo>
                    <a:lnTo>
                      <a:pt x="18" y="38"/>
                    </a:lnTo>
                    <a:lnTo>
                      <a:pt x="0" y="36"/>
                    </a:lnTo>
                    <a:lnTo>
                      <a:pt x="6" y="21"/>
                    </a:lnTo>
                    <a:lnTo>
                      <a:pt x="14" y="9"/>
                    </a:lnTo>
                    <a:lnTo>
                      <a:pt x="20" y="2"/>
                    </a:lnTo>
                    <a:lnTo>
                      <a:pt x="21" y="0"/>
                    </a:lnTo>
                    <a:close/>
                  </a:path>
                </a:pathLst>
              </a:custGeom>
              <a:solidFill>
                <a:srgbClr val="FBC005"/>
              </a:solidFill>
              <a:ln w="0">
                <a:solidFill>
                  <a:srgbClr val="FBC0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2" name="Freeform 340"/>
              <p:cNvSpPr>
                <a:spLocks/>
              </p:cNvSpPr>
              <p:nvPr/>
            </p:nvSpPr>
            <p:spPr bwMode="auto">
              <a:xfrm>
                <a:off x="2500066" y="2002207"/>
                <a:ext cx="196485" cy="217676"/>
              </a:xfrm>
              <a:custGeom>
                <a:avLst/>
                <a:gdLst>
                  <a:gd name="T0" fmla="*/ 21 w 102"/>
                  <a:gd name="T1" fmla="*/ 0 h 113"/>
                  <a:gd name="T2" fmla="*/ 102 w 102"/>
                  <a:gd name="T3" fmla="*/ 15 h 113"/>
                  <a:gd name="T4" fmla="*/ 90 w 102"/>
                  <a:gd name="T5" fmla="*/ 71 h 113"/>
                  <a:gd name="T6" fmla="*/ 90 w 102"/>
                  <a:gd name="T7" fmla="*/ 73 h 113"/>
                  <a:gd name="T8" fmla="*/ 81 w 102"/>
                  <a:gd name="T9" fmla="*/ 92 h 113"/>
                  <a:gd name="T10" fmla="*/ 65 w 102"/>
                  <a:gd name="T11" fmla="*/ 105 h 113"/>
                  <a:gd name="T12" fmla="*/ 46 w 102"/>
                  <a:gd name="T13" fmla="*/ 111 h 113"/>
                  <a:gd name="T14" fmla="*/ 23 w 102"/>
                  <a:gd name="T15" fmla="*/ 113 h 113"/>
                  <a:gd name="T16" fmla="*/ 0 w 102"/>
                  <a:gd name="T17" fmla="*/ 109 h 113"/>
                  <a:gd name="T18" fmla="*/ 0 w 102"/>
                  <a:gd name="T19" fmla="*/ 105 h 113"/>
                  <a:gd name="T20" fmla="*/ 6 w 102"/>
                  <a:gd name="T21" fmla="*/ 75 h 113"/>
                  <a:gd name="T22" fmla="*/ 16 w 102"/>
                  <a:gd name="T23" fmla="*/ 34 h 113"/>
                  <a:gd name="T24" fmla="*/ 21 w 102"/>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13">
                    <a:moveTo>
                      <a:pt x="21" y="0"/>
                    </a:moveTo>
                    <a:lnTo>
                      <a:pt x="102" y="15"/>
                    </a:lnTo>
                    <a:lnTo>
                      <a:pt x="90" y="71"/>
                    </a:lnTo>
                    <a:lnTo>
                      <a:pt x="90" y="73"/>
                    </a:lnTo>
                    <a:lnTo>
                      <a:pt x="81" y="92"/>
                    </a:lnTo>
                    <a:lnTo>
                      <a:pt x="65" y="105"/>
                    </a:lnTo>
                    <a:lnTo>
                      <a:pt x="46" y="111"/>
                    </a:lnTo>
                    <a:lnTo>
                      <a:pt x="23" y="113"/>
                    </a:lnTo>
                    <a:lnTo>
                      <a:pt x="0" y="109"/>
                    </a:lnTo>
                    <a:lnTo>
                      <a:pt x="0" y="105"/>
                    </a:lnTo>
                    <a:lnTo>
                      <a:pt x="6" y="75"/>
                    </a:lnTo>
                    <a:lnTo>
                      <a:pt x="16" y="34"/>
                    </a:lnTo>
                    <a:lnTo>
                      <a:pt x="21" y="0"/>
                    </a:lnTo>
                    <a:close/>
                  </a:path>
                </a:pathLst>
              </a:custGeom>
              <a:solidFill>
                <a:srgbClr val="FEE3A1"/>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3" name="Freeform 341"/>
              <p:cNvSpPr>
                <a:spLocks/>
              </p:cNvSpPr>
              <p:nvPr/>
            </p:nvSpPr>
            <p:spPr bwMode="auto">
              <a:xfrm>
                <a:off x="2559782" y="2083113"/>
                <a:ext cx="15411" cy="15411"/>
              </a:xfrm>
              <a:custGeom>
                <a:avLst/>
                <a:gdLst>
                  <a:gd name="T0" fmla="*/ 4 w 8"/>
                  <a:gd name="T1" fmla="*/ 0 h 8"/>
                  <a:gd name="T2" fmla="*/ 6 w 8"/>
                  <a:gd name="T3" fmla="*/ 2 h 8"/>
                  <a:gd name="T4" fmla="*/ 8 w 8"/>
                  <a:gd name="T5" fmla="*/ 4 h 8"/>
                  <a:gd name="T6" fmla="*/ 6 w 8"/>
                  <a:gd name="T7" fmla="*/ 6 h 8"/>
                  <a:gd name="T8" fmla="*/ 4 w 8"/>
                  <a:gd name="T9" fmla="*/ 8 h 8"/>
                  <a:gd name="T10" fmla="*/ 2 w 8"/>
                  <a:gd name="T11" fmla="*/ 6 h 8"/>
                  <a:gd name="T12" fmla="*/ 0 w 8"/>
                  <a:gd name="T13" fmla="*/ 4 h 8"/>
                  <a:gd name="T14" fmla="*/ 2 w 8"/>
                  <a:gd name="T15" fmla="*/ 2 h 8"/>
                  <a:gd name="T16" fmla="*/ 4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0"/>
                    </a:moveTo>
                    <a:lnTo>
                      <a:pt x="6" y="2"/>
                    </a:lnTo>
                    <a:lnTo>
                      <a:pt x="8" y="4"/>
                    </a:lnTo>
                    <a:lnTo>
                      <a:pt x="6" y="6"/>
                    </a:lnTo>
                    <a:lnTo>
                      <a:pt x="4" y="8"/>
                    </a:lnTo>
                    <a:lnTo>
                      <a:pt x="2" y="6"/>
                    </a:lnTo>
                    <a:lnTo>
                      <a:pt x="0" y="4"/>
                    </a:lnTo>
                    <a:lnTo>
                      <a:pt x="2" y="2"/>
                    </a:lnTo>
                    <a:lnTo>
                      <a:pt x="4"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4" name="Freeform 342"/>
              <p:cNvSpPr>
                <a:spLocks/>
              </p:cNvSpPr>
              <p:nvPr/>
            </p:nvSpPr>
            <p:spPr bwMode="auto">
              <a:xfrm>
                <a:off x="2500066" y="1957901"/>
                <a:ext cx="240791" cy="265834"/>
              </a:xfrm>
              <a:custGeom>
                <a:avLst/>
                <a:gdLst>
                  <a:gd name="T0" fmla="*/ 71 w 125"/>
                  <a:gd name="T1" fmla="*/ 5 h 138"/>
                  <a:gd name="T2" fmla="*/ 81 w 125"/>
                  <a:gd name="T3" fmla="*/ 9 h 138"/>
                  <a:gd name="T4" fmla="*/ 92 w 125"/>
                  <a:gd name="T5" fmla="*/ 13 h 138"/>
                  <a:gd name="T6" fmla="*/ 100 w 125"/>
                  <a:gd name="T7" fmla="*/ 21 h 138"/>
                  <a:gd name="T8" fmla="*/ 108 w 125"/>
                  <a:gd name="T9" fmla="*/ 27 h 138"/>
                  <a:gd name="T10" fmla="*/ 117 w 125"/>
                  <a:gd name="T11" fmla="*/ 30 h 138"/>
                  <a:gd name="T12" fmla="*/ 125 w 125"/>
                  <a:gd name="T13" fmla="*/ 46 h 138"/>
                  <a:gd name="T14" fmla="*/ 117 w 125"/>
                  <a:gd name="T15" fmla="*/ 67 h 138"/>
                  <a:gd name="T16" fmla="*/ 106 w 125"/>
                  <a:gd name="T17" fmla="*/ 77 h 138"/>
                  <a:gd name="T18" fmla="*/ 98 w 125"/>
                  <a:gd name="T19" fmla="*/ 88 h 138"/>
                  <a:gd name="T20" fmla="*/ 96 w 125"/>
                  <a:gd name="T21" fmla="*/ 98 h 138"/>
                  <a:gd name="T22" fmla="*/ 92 w 125"/>
                  <a:gd name="T23" fmla="*/ 105 h 138"/>
                  <a:gd name="T24" fmla="*/ 83 w 125"/>
                  <a:gd name="T25" fmla="*/ 111 h 138"/>
                  <a:gd name="T26" fmla="*/ 83 w 125"/>
                  <a:gd name="T27" fmla="*/ 111 h 138"/>
                  <a:gd name="T28" fmla="*/ 71 w 125"/>
                  <a:gd name="T29" fmla="*/ 84 h 138"/>
                  <a:gd name="T30" fmla="*/ 65 w 125"/>
                  <a:gd name="T31" fmla="*/ 96 h 138"/>
                  <a:gd name="T32" fmla="*/ 50 w 125"/>
                  <a:gd name="T33" fmla="*/ 128 h 138"/>
                  <a:gd name="T34" fmla="*/ 27 w 125"/>
                  <a:gd name="T35" fmla="*/ 138 h 138"/>
                  <a:gd name="T36" fmla="*/ 8 w 125"/>
                  <a:gd name="T37" fmla="*/ 136 h 138"/>
                  <a:gd name="T38" fmla="*/ 0 w 125"/>
                  <a:gd name="T39" fmla="*/ 132 h 138"/>
                  <a:gd name="T40" fmla="*/ 14 w 125"/>
                  <a:gd name="T41" fmla="*/ 88 h 138"/>
                  <a:gd name="T42" fmla="*/ 19 w 125"/>
                  <a:gd name="T43" fmla="*/ 94 h 138"/>
                  <a:gd name="T44" fmla="*/ 21 w 125"/>
                  <a:gd name="T45" fmla="*/ 101 h 138"/>
                  <a:gd name="T46" fmla="*/ 21 w 125"/>
                  <a:gd name="T47" fmla="*/ 103 h 138"/>
                  <a:gd name="T48" fmla="*/ 46 w 125"/>
                  <a:gd name="T49" fmla="*/ 94 h 138"/>
                  <a:gd name="T50" fmla="*/ 62 w 125"/>
                  <a:gd name="T51" fmla="*/ 69 h 138"/>
                  <a:gd name="T52" fmla="*/ 65 w 125"/>
                  <a:gd name="T53" fmla="*/ 53 h 138"/>
                  <a:gd name="T54" fmla="*/ 56 w 125"/>
                  <a:gd name="T55" fmla="*/ 50 h 138"/>
                  <a:gd name="T56" fmla="*/ 44 w 125"/>
                  <a:gd name="T57" fmla="*/ 48 h 138"/>
                  <a:gd name="T58" fmla="*/ 33 w 125"/>
                  <a:gd name="T59" fmla="*/ 40 h 138"/>
                  <a:gd name="T60" fmla="*/ 23 w 125"/>
                  <a:gd name="T61" fmla="*/ 29 h 138"/>
                  <a:gd name="T62" fmla="*/ 23 w 125"/>
                  <a:gd name="T63" fmla="*/ 23 h 138"/>
                  <a:gd name="T64" fmla="*/ 29 w 125"/>
                  <a:gd name="T65" fmla="*/ 9 h 138"/>
                  <a:gd name="T66" fmla="*/ 58 w 125"/>
                  <a:gd name="T6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 h="138">
                    <a:moveTo>
                      <a:pt x="58" y="0"/>
                    </a:moveTo>
                    <a:lnTo>
                      <a:pt x="71" y="5"/>
                    </a:lnTo>
                    <a:lnTo>
                      <a:pt x="75" y="7"/>
                    </a:lnTo>
                    <a:lnTo>
                      <a:pt x="81" y="9"/>
                    </a:lnTo>
                    <a:lnTo>
                      <a:pt x="87" y="11"/>
                    </a:lnTo>
                    <a:lnTo>
                      <a:pt x="92" y="13"/>
                    </a:lnTo>
                    <a:lnTo>
                      <a:pt x="98" y="17"/>
                    </a:lnTo>
                    <a:lnTo>
                      <a:pt x="100" y="21"/>
                    </a:lnTo>
                    <a:lnTo>
                      <a:pt x="102" y="27"/>
                    </a:lnTo>
                    <a:lnTo>
                      <a:pt x="108" y="27"/>
                    </a:lnTo>
                    <a:lnTo>
                      <a:pt x="113" y="29"/>
                    </a:lnTo>
                    <a:lnTo>
                      <a:pt x="117" y="30"/>
                    </a:lnTo>
                    <a:lnTo>
                      <a:pt x="121" y="34"/>
                    </a:lnTo>
                    <a:lnTo>
                      <a:pt x="125" y="46"/>
                    </a:lnTo>
                    <a:lnTo>
                      <a:pt x="121" y="57"/>
                    </a:lnTo>
                    <a:lnTo>
                      <a:pt x="117" y="67"/>
                    </a:lnTo>
                    <a:lnTo>
                      <a:pt x="112" y="71"/>
                    </a:lnTo>
                    <a:lnTo>
                      <a:pt x="106" y="77"/>
                    </a:lnTo>
                    <a:lnTo>
                      <a:pt x="102" y="82"/>
                    </a:lnTo>
                    <a:lnTo>
                      <a:pt x="98" y="88"/>
                    </a:lnTo>
                    <a:lnTo>
                      <a:pt x="96" y="92"/>
                    </a:lnTo>
                    <a:lnTo>
                      <a:pt x="96" y="98"/>
                    </a:lnTo>
                    <a:lnTo>
                      <a:pt x="94" y="101"/>
                    </a:lnTo>
                    <a:lnTo>
                      <a:pt x="92" y="105"/>
                    </a:lnTo>
                    <a:lnTo>
                      <a:pt x="89" y="109"/>
                    </a:lnTo>
                    <a:lnTo>
                      <a:pt x="83" y="111"/>
                    </a:lnTo>
                    <a:lnTo>
                      <a:pt x="83" y="111"/>
                    </a:lnTo>
                    <a:lnTo>
                      <a:pt x="83" y="111"/>
                    </a:lnTo>
                    <a:lnTo>
                      <a:pt x="75" y="100"/>
                    </a:lnTo>
                    <a:lnTo>
                      <a:pt x="71" y="84"/>
                    </a:lnTo>
                    <a:lnTo>
                      <a:pt x="71" y="73"/>
                    </a:lnTo>
                    <a:lnTo>
                      <a:pt x="65" y="96"/>
                    </a:lnTo>
                    <a:lnTo>
                      <a:pt x="58" y="115"/>
                    </a:lnTo>
                    <a:lnTo>
                      <a:pt x="50" y="128"/>
                    </a:lnTo>
                    <a:lnTo>
                      <a:pt x="39" y="136"/>
                    </a:lnTo>
                    <a:lnTo>
                      <a:pt x="27" y="138"/>
                    </a:lnTo>
                    <a:lnTo>
                      <a:pt x="17" y="138"/>
                    </a:lnTo>
                    <a:lnTo>
                      <a:pt x="8" y="136"/>
                    </a:lnTo>
                    <a:lnTo>
                      <a:pt x="2" y="134"/>
                    </a:lnTo>
                    <a:lnTo>
                      <a:pt x="0" y="132"/>
                    </a:lnTo>
                    <a:lnTo>
                      <a:pt x="10" y="86"/>
                    </a:lnTo>
                    <a:lnTo>
                      <a:pt x="14" y="88"/>
                    </a:lnTo>
                    <a:lnTo>
                      <a:pt x="17" y="90"/>
                    </a:lnTo>
                    <a:lnTo>
                      <a:pt x="19" y="94"/>
                    </a:lnTo>
                    <a:lnTo>
                      <a:pt x="21" y="98"/>
                    </a:lnTo>
                    <a:lnTo>
                      <a:pt x="21" y="101"/>
                    </a:lnTo>
                    <a:lnTo>
                      <a:pt x="21" y="103"/>
                    </a:lnTo>
                    <a:lnTo>
                      <a:pt x="21" y="103"/>
                    </a:lnTo>
                    <a:lnTo>
                      <a:pt x="35" y="101"/>
                    </a:lnTo>
                    <a:lnTo>
                      <a:pt x="46" y="94"/>
                    </a:lnTo>
                    <a:lnTo>
                      <a:pt x="56" y="80"/>
                    </a:lnTo>
                    <a:lnTo>
                      <a:pt x="62" y="69"/>
                    </a:lnTo>
                    <a:lnTo>
                      <a:pt x="65" y="57"/>
                    </a:lnTo>
                    <a:lnTo>
                      <a:pt x="65" y="53"/>
                    </a:lnTo>
                    <a:lnTo>
                      <a:pt x="62" y="52"/>
                    </a:lnTo>
                    <a:lnTo>
                      <a:pt x="56" y="50"/>
                    </a:lnTo>
                    <a:lnTo>
                      <a:pt x="52" y="50"/>
                    </a:lnTo>
                    <a:lnTo>
                      <a:pt x="44" y="48"/>
                    </a:lnTo>
                    <a:lnTo>
                      <a:pt x="39" y="44"/>
                    </a:lnTo>
                    <a:lnTo>
                      <a:pt x="33" y="40"/>
                    </a:lnTo>
                    <a:lnTo>
                      <a:pt x="27" y="34"/>
                    </a:lnTo>
                    <a:lnTo>
                      <a:pt x="23" y="29"/>
                    </a:lnTo>
                    <a:lnTo>
                      <a:pt x="23" y="23"/>
                    </a:lnTo>
                    <a:lnTo>
                      <a:pt x="23" y="23"/>
                    </a:lnTo>
                    <a:lnTo>
                      <a:pt x="23" y="23"/>
                    </a:lnTo>
                    <a:lnTo>
                      <a:pt x="29" y="9"/>
                    </a:lnTo>
                    <a:lnTo>
                      <a:pt x="42" y="0"/>
                    </a:lnTo>
                    <a:lnTo>
                      <a:pt x="58"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5" name="Freeform 343"/>
              <p:cNvSpPr>
                <a:spLocks/>
              </p:cNvSpPr>
              <p:nvPr/>
            </p:nvSpPr>
            <p:spPr bwMode="auto">
              <a:xfrm>
                <a:off x="1927947" y="1805721"/>
                <a:ext cx="57790" cy="88611"/>
              </a:xfrm>
              <a:custGeom>
                <a:avLst/>
                <a:gdLst>
                  <a:gd name="T0" fmla="*/ 0 w 30"/>
                  <a:gd name="T1" fmla="*/ 0 h 46"/>
                  <a:gd name="T2" fmla="*/ 30 w 30"/>
                  <a:gd name="T3" fmla="*/ 35 h 46"/>
                  <a:gd name="T4" fmla="*/ 9 w 30"/>
                  <a:gd name="T5" fmla="*/ 46 h 46"/>
                  <a:gd name="T6" fmla="*/ 0 w 30"/>
                  <a:gd name="T7" fmla="*/ 0 h 46"/>
                </a:gdLst>
                <a:ahLst/>
                <a:cxnLst>
                  <a:cxn ang="0">
                    <a:pos x="T0" y="T1"/>
                  </a:cxn>
                  <a:cxn ang="0">
                    <a:pos x="T2" y="T3"/>
                  </a:cxn>
                  <a:cxn ang="0">
                    <a:pos x="T4" y="T5"/>
                  </a:cxn>
                  <a:cxn ang="0">
                    <a:pos x="T6" y="T7"/>
                  </a:cxn>
                </a:cxnLst>
                <a:rect l="0" t="0" r="r" b="b"/>
                <a:pathLst>
                  <a:path w="30" h="46">
                    <a:moveTo>
                      <a:pt x="0" y="0"/>
                    </a:moveTo>
                    <a:lnTo>
                      <a:pt x="30" y="35"/>
                    </a:lnTo>
                    <a:lnTo>
                      <a:pt x="9" y="46"/>
                    </a:lnTo>
                    <a:lnTo>
                      <a:pt x="0" y="0"/>
                    </a:lnTo>
                    <a:close/>
                  </a:path>
                </a:pathLst>
              </a:custGeom>
              <a:solidFill>
                <a:srgbClr val="FE2905"/>
              </a:solidFill>
              <a:ln w="0">
                <a:solidFill>
                  <a:srgbClr val="FE29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6" name="Freeform 344"/>
              <p:cNvSpPr>
                <a:spLocks/>
              </p:cNvSpPr>
              <p:nvPr/>
            </p:nvSpPr>
            <p:spPr bwMode="auto">
              <a:xfrm>
                <a:off x="1764210" y="1753710"/>
                <a:ext cx="229233" cy="217676"/>
              </a:xfrm>
              <a:custGeom>
                <a:avLst/>
                <a:gdLst>
                  <a:gd name="T0" fmla="*/ 71 w 119"/>
                  <a:gd name="T1" fmla="*/ 0 h 113"/>
                  <a:gd name="T2" fmla="*/ 87 w 119"/>
                  <a:gd name="T3" fmla="*/ 31 h 113"/>
                  <a:gd name="T4" fmla="*/ 104 w 119"/>
                  <a:gd name="T5" fmla="*/ 67 h 113"/>
                  <a:gd name="T6" fmla="*/ 117 w 119"/>
                  <a:gd name="T7" fmla="*/ 96 h 113"/>
                  <a:gd name="T8" fmla="*/ 119 w 119"/>
                  <a:gd name="T9" fmla="*/ 100 h 113"/>
                  <a:gd name="T10" fmla="*/ 96 w 119"/>
                  <a:gd name="T11" fmla="*/ 110 h 113"/>
                  <a:gd name="T12" fmla="*/ 75 w 119"/>
                  <a:gd name="T13" fmla="*/ 113 h 113"/>
                  <a:gd name="T14" fmla="*/ 56 w 119"/>
                  <a:gd name="T15" fmla="*/ 111 h 113"/>
                  <a:gd name="T16" fmla="*/ 39 w 119"/>
                  <a:gd name="T17" fmla="*/ 102 h 113"/>
                  <a:gd name="T18" fmla="*/ 25 w 119"/>
                  <a:gd name="T19" fmla="*/ 85 h 113"/>
                  <a:gd name="T20" fmla="*/ 23 w 119"/>
                  <a:gd name="T21" fmla="*/ 85 h 113"/>
                  <a:gd name="T22" fmla="*/ 0 w 119"/>
                  <a:gd name="T23" fmla="*/ 35 h 113"/>
                  <a:gd name="T24" fmla="*/ 71 w 119"/>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13">
                    <a:moveTo>
                      <a:pt x="71" y="0"/>
                    </a:moveTo>
                    <a:lnTo>
                      <a:pt x="87" y="31"/>
                    </a:lnTo>
                    <a:lnTo>
                      <a:pt x="104" y="67"/>
                    </a:lnTo>
                    <a:lnTo>
                      <a:pt x="117" y="96"/>
                    </a:lnTo>
                    <a:lnTo>
                      <a:pt x="119" y="100"/>
                    </a:lnTo>
                    <a:lnTo>
                      <a:pt x="96" y="110"/>
                    </a:lnTo>
                    <a:lnTo>
                      <a:pt x="75" y="113"/>
                    </a:lnTo>
                    <a:lnTo>
                      <a:pt x="56" y="111"/>
                    </a:lnTo>
                    <a:lnTo>
                      <a:pt x="39" y="102"/>
                    </a:lnTo>
                    <a:lnTo>
                      <a:pt x="25" y="85"/>
                    </a:lnTo>
                    <a:lnTo>
                      <a:pt x="23" y="85"/>
                    </a:lnTo>
                    <a:lnTo>
                      <a:pt x="0" y="35"/>
                    </a:lnTo>
                    <a:lnTo>
                      <a:pt x="71" y="0"/>
                    </a:lnTo>
                    <a:close/>
                  </a:path>
                </a:pathLst>
              </a:custGeom>
              <a:solidFill>
                <a:srgbClr val="FF8107"/>
              </a:solidFill>
              <a:ln w="0">
                <a:solidFill>
                  <a:srgbClr val="FF8107"/>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7" name="Freeform 345"/>
              <p:cNvSpPr>
                <a:spLocks/>
              </p:cNvSpPr>
              <p:nvPr/>
            </p:nvSpPr>
            <p:spPr bwMode="auto">
              <a:xfrm>
                <a:off x="1893273" y="1838469"/>
                <a:ext cx="11558" cy="11558"/>
              </a:xfrm>
              <a:custGeom>
                <a:avLst/>
                <a:gdLst>
                  <a:gd name="T0" fmla="*/ 4 w 6"/>
                  <a:gd name="T1" fmla="*/ 0 h 6"/>
                  <a:gd name="T2" fmla="*/ 6 w 6"/>
                  <a:gd name="T3" fmla="*/ 2 h 6"/>
                  <a:gd name="T4" fmla="*/ 6 w 6"/>
                  <a:gd name="T5" fmla="*/ 4 h 6"/>
                  <a:gd name="T6" fmla="*/ 4 w 6"/>
                  <a:gd name="T7" fmla="*/ 6 h 6"/>
                  <a:gd name="T8" fmla="*/ 2 w 6"/>
                  <a:gd name="T9" fmla="*/ 6 h 6"/>
                  <a:gd name="T10" fmla="*/ 0 w 6"/>
                  <a:gd name="T11" fmla="*/ 4 h 6"/>
                  <a:gd name="T12" fmla="*/ 0 w 6"/>
                  <a:gd name="T13" fmla="*/ 2 h 6"/>
                  <a:gd name="T14" fmla="*/ 2 w 6"/>
                  <a:gd name="T15" fmla="*/ 0 h 6"/>
                  <a:gd name="T16" fmla="*/ 4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0"/>
                    </a:moveTo>
                    <a:lnTo>
                      <a:pt x="6" y="2"/>
                    </a:lnTo>
                    <a:lnTo>
                      <a:pt x="6" y="4"/>
                    </a:lnTo>
                    <a:lnTo>
                      <a:pt x="4" y="6"/>
                    </a:lnTo>
                    <a:lnTo>
                      <a:pt x="2" y="6"/>
                    </a:lnTo>
                    <a:lnTo>
                      <a:pt x="0" y="4"/>
                    </a:lnTo>
                    <a:lnTo>
                      <a:pt x="0" y="2"/>
                    </a:lnTo>
                    <a:lnTo>
                      <a:pt x="2" y="0"/>
                    </a:lnTo>
                    <a:lnTo>
                      <a:pt x="4"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8" name="Freeform 346"/>
              <p:cNvSpPr>
                <a:spLocks/>
              </p:cNvSpPr>
              <p:nvPr/>
            </p:nvSpPr>
            <p:spPr bwMode="auto">
              <a:xfrm>
                <a:off x="1748799" y="1720962"/>
                <a:ext cx="152180" cy="225381"/>
              </a:xfrm>
              <a:custGeom>
                <a:avLst/>
                <a:gdLst>
                  <a:gd name="T0" fmla="*/ 54 w 79"/>
                  <a:gd name="T1" fmla="*/ 0 h 117"/>
                  <a:gd name="T2" fmla="*/ 70 w 79"/>
                  <a:gd name="T3" fmla="*/ 6 h 117"/>
                  <a:gd name="T4" fmla="*/ 79 w 79"/>
                  <a:gd name="T5" fmla="*/ 17 h 117"/>
                  <a:gd name="T6" fmla="*/ 79 w 79"/>
                  <a:gd name="T7" fmla="*/ 17 h 117"/>
                  <a:gd name="T8" fmla="*/ 79 w 79"/>
                  <a:gd name="T9" fmla="*/ 17 h 117"/>
                  <a:gd name="T10" fmla="*/ 77 w 79"/>
                  <a:gd name="T11" fmla="*/ 29 h 117"/>
                  <a:gd name="T12" fmla="*/ 68 w 79"/>
                  <a:gd name="T13" fmla="*/ 40 h 117"/>
                  <a:gd name="T14" fmla="*/ 58 w 79"/>
                  <a:gd name="T15" fmla="*/ 50 h 117"/>
                  <a:gd name="T16" fmla="*/ 54 w 79"/>
                  <a:gd name="T17" fmla="*/ 52 h 117"/>
                  <a:gd name="T18" fmla="*/ 50 w 79"/>
                  <a:gd name="T19" fmla="*/ 54 h 117"/>
                  <a:gd name="T20" fmla="*/ 47 w 79"/>
                  <a:gd name="T21" fmla="*/ 56 h 117"/>
                  <a:gd name="T22" fmla="*/ 45 w 79"/>
                  <a:gd name="T23" fmla="*/ 59 h 117"/>
                  <a:gd name="T24" fmla="*/ 41 w 79"/>
                  <a:gd name="T25" fmla="*/ 63 h 117"/>
                  <a:gd name="T26" fmla="*/ 41 w 79"/>
                  <a:gd name="T27" fmla="*/ 65 h 117"/>
                  <a:gd name="T28" fmla="*/ 43 w 79"/>
                  <a:gd name="T29" fmla="*/ 69 h 117"/>
                  <a:gd name="T30" fmla="*/ 45 w 79"/>
                  <a:gd name="T31" fmla="*/ 77 h 117"/>
                  <a:gd name="T32" fmla="*/ 47 w 79"/>
                  <a:gd name="T33" fmla="*/ 90 h 117"/>
                  <a:gd name="T34" fmla="*/ 47 w 79"/>
                  <a:gd name="T35" fmla="*/ 104 h 117"/>
                  <a:gd name="T36" fmla="*/ 43 w 79"/>
                  <a:gd name="T37" fmla="*/ 117 h 117"/>
                  <a:gd name="T38" fmla="*/ 39 w 79"/>
                  <a:gd name="T39" fmla="*/ 113 h 117"/>
                  <a:gd name="T40" fmla="*/ 33 w 79"/>
                  <a:gd name="T41" fmla="*/ 107 h 117"/>
                  <a:gd name="T42" fmla="*/ 23 w 79"/>
                  <a:gd name="T43" fmla="*/ 98 h 117"/>
                  <a:gd name="T44" fmla="*/ 14 w 79"/>
                  <a:gd name="T45" fmla="*/ 86 h 117"/>
                  <a:gd name="T46" fmla="*/ 6 w 79"/>
                  <a:gd name="T47" fmla="*/ 75 h 117"/>
                  <a:gd name="T48" fmla="*/ 0 w 79"/>
                  <a:gd name="T49" fmla="*/ 63 h 117"/>
                  <a:gd name="T50" fmla="*/ 0 w 79"/>
                  <a:gd name="T51" fmla="*/ 54 h 117"/>
                  <a:gd name="T52" fmla="*/ 6 w 79"/>
                  <a:gd name="T53" fmla="*/ 46 h 117"/>
                  <a:gd name="T54" fmla="*/ 4 w 79"/>
                  <a:gd name="T55" fmla="*/ 40 h 117"/>
                  <a:gd name="T56" fmla="*/ 4 w 79"/>
                  <a:gd name="T57" fmla="*/ 34 h 117"/>
                  <a:gd name="T58" fmla="*/ 6 w 79"/>
                  <a:gd name="T59" fmla="*/ 31 h 117"/>
                  <a:gd name="T60" fmla="*/ 10 w 79"/>
                  <a:gd name="T61" fmla="*/ 25 h 117"/>
                  <a:gd name="T62" fmla="*/ 16 w 79"/>
                  <a:gd name="T63" fmla="*/ 21 h 117"/>
                  <a:gd name="T64" fmla="*/ 22 w 79"/>
                  <a:gd name="T65" fmla="*/ 19 h 117"/>
                  <a:gd name="T66" fmla="*/ 25 w 79"/>
                  <a:gd name="T67" fmla="*/ 15 h 117"/>
                  <a:gd name="T68" fmla="*/ 27 w 79"/>
                  <a:gd name="T69" fmla="*/ 11 h 117"/>
                  <a:gd name="T70" fmla="*/ 39 w 79"/>
                  <a:gd name="T71" fmla="*/ 2 h 117"/>
                  <a:gd name="T72" fmla="*/ 54 w 79"/>
                  <a:gd name="T7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9" h="117">
                    <a:moveTo>
                      <a:pt x="54" y="0"/>
                    </a:moveTo>
                    <a:lnTo>
                      <a:pt x="70" y="6"/>
                    </a:lnTo>
                    <a:lnTo>
                      <a:pt x="79" y="17"/>
                    </a:lnTo>
                    <a:lnTo>
                      <a:pt x="79" y="17"/>
                    </a:lnTo>
                    <a:lnTo>
                      <a:pt x="79" y="17"/>
                    </a:lnTo>
                    <a:lnTo>
                      <a:pt x="77" y="29"/>
                    </a:lnTo>
                    <a:lnTo>
                      <a:pt x="68" y="40"/>
                    </a:lnTo>
                    <a:lnTo>
                      <a:pt x="58" y="50"/>
                    </a:lnTo>
                    <a:lnTo>
                      <a:pt x="54" y="52"/>
                    </a:lnTo>
                    <a:lnTo>
                      <a:pt x="50" y="54"/>
                    </a:lnTo>
                    <a:lnTo>
                      <a:pt x="47" y="56"/>
                    </a:lnTo>
                    <a:lnTo>
                      <a:pt x="45" y="59"/>
                    </a:lnTo>
                    <a:lnTo>
                      <a:pt x="41" y="63"/>
                    </a:lnTo>
                    <a:lnTo>
                      <a:pt x="41" y="65"/>
                    </a:lnTo>
                    <a:lnTo>
                      <a:pt x="43" y="69"/>
                    </a:lnTo>
                    <a:lnTo>
                      <a:pt x="45" y="77"/>
                    </a:lnTo>
                    <a:lnTo>
                      <a:pt x="47" y="90"/>
                    </a:lnTo>
                    <a:lnTo>
                      <a:pt x="47" y="104"/>
                    </a:lnTo>
                    <a:lnTo>
                      <a:pt x="43" y="117"/>
                    </a:lnTo>
                    <a:lnTo>
                      <a:pt x="39" y="113"/>
                    </a:lnTo>
                    <a:lnTo>
                      <a:pt x="33" y="107"/>
                    </a:lnTo>
                    <a:lnTo>
                      <a:pt x="23" y="98"/>
                    </a:lnTo>
                    <a:lnTo>
                      <a:pt x="14" y="86"/>
                    </a:lnTo>
                    <a:lnTo>
                      <a:pt x="6" y="75"/>
                    </a:lnTo>
                    <a:lnTo>
                      <a:pt x="0" y="63"/>
                    </a:lnTo>
                    <a:lnTo>
                      <a:pt x="0" y="54"/>
                    </a:lnTo>
                    <a:lnTo>
                      <a:pt x="6" y="46"/>
                    </a:lnTo>
                    <a:lnTo>
                      <a:pt x="4" y="40"/>
                    </a:lnTo>
                    <a:lnTo>
                      <a:pt x="4" y="34"/>
                    </a:lnTo>
                    <a:lnTo>
                      <a:pt x="6" y="31"/>
                    </a:lnTo>
                    <a:lnTo>
                      <a:pt x="10" y="25"/>
                    </a:lnTo>
                    <a:lnTo>
                      <a:pt x="16" y="21"/>
                    </a:lnTo>
                    <a:lnTo>
                      <a:pt x="22" y="19"/>
                    </a:lnTo>
                    <a:lnTo>
                      <a:pt x="25" y="15"/>
                    </a:lnTo>
                    <a:lnTo>
                      <a:pt x="27" y="11"/>
                    </a:lnTo>
                    <a:lnTo>
                      <a:pt x="39" y="2"/>
                    </a:lnTo>
                    <a:lnTo>
                      <a:pt x="54"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9" name="Freeform 347"/>
              <p:cNvSpPr>
                <a:spLocks/>
              </p:cNvSpPr>
              <p:nvPr/>
            </p:nvSpPr>
            <p:spPr bwMode="auto">
              <a:xfrm>
                <a:off x="2625277" y="2075408"/>
                <a:ext cx="42379" cy="67422"/>
              </a:xfrm>
              <a:custGeom>
                <a:avLst/>
                <a:gdLst>
                  <a:gd name="T0" fmla="*/ 8 w 22"/>
                  <a:gd name="T1" fmla="*/ 0 h 35"/>
                  <a:gd name="T2" fmla="*/ 12 w 22"/>
                  <a:gd name="T3" fmla="*/ 2 h 35"/>
                  <a:gd name="T4" fmla="*/ 18 w 22"/>
                  <a:gd name="T5" fmla="*/ 6 h 35"/>
                  <a:gd name="T6" fmla="*/ 20 w 22"/>
                  <a:gd name="T7" fmla="*/ 10 h 35"/>
                  <a:gd name="T8" fmla="*/ 22 w 22"/>
                  <a:gd name="T9" fmla="*/ 16 h 35"/>
                  <a:gd name="T10" fmla="*/ 22 w 22"/>
                  <a:gd name="T11" fmla="*/ 21 h 35"/>
                  <a:gd name="T12" fmla="*/ 20 w 22"/>
                  <a:gd name="T13" fmla="*/ 27 h 35"/>
                  <a:gd name="T14" fmla="*/ 16 w 22"/>
                  <a:gd name="T15" fmla="*/ 31 h 35"/>
                  <a:gd name="T16" fmla="*/ 12 w 22"/>
                  <a:gd name="T17" fmla="*/ 35 h 35"/>
                  <a:gd name="T18" fmla="*/ 6 w 22"/>
                  <a:gd name="T19" fmla="*/ 35 h 35"/>
                  <a:gd name="T20" fmla="*/ 0 w 22"/>
                  <a:gd name="T21" fmla="*/ 35 h 35"/>
                  <a:gd name="T22" fmla="*/ 8 w 22"/>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5">
                    <a:moveTo>
                      <a:pt x="8" y="0"/>
                    </a:moveTo>
                    <a:lnTo>
                      <a:pt x="12" y="2"/>
                    </a:lnTo>
                    <a:lnTo>
                      <a:pt x="18" y="6"/>
                    </a:lnTo>
                    <a:lnTo>
                      <a:pt x="20" y="10"/>
                    </a:lnTo>
                    <a:lnTo>
                      <a:pt x="22" y="16"/>
                    </a:lnTo>
                    <a:lnTo>
                      <a:pt x="22" y="21"/>
                    </a:lnTo>
                    <a:lnTo>
                      <a:pt x="20" y="27"/>
                    </a:lnTo>
                    <a:lnTo>
                      <a:pt x="16" y="31"/>
                    </a:lnTo>
                    <a:lnTo>
                      <a:pt x="12" y="35"/>
                    </a:lnTo>
                    <a:lnTo>
                      <a:pt x="6" y="35"/>
                    </a:lnTo>
                    <a:lnTo>
                      <a:pt x="0" y="35"/>
                    </a:lnTo>
                    <a:lnTo>
                      <a:pt x="8" y="0"/>
                    </a:lnTo>
                    <a:close/>
                  </a:path>
                </a:pathLst>
              </a:custGeom>
              <a:solidFill>
                <a:srgbClr val="FEE3A1"/>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0" name="Freeform 348"/>
              <p:cNvSpPr>
                <a:spLocks/>
              </p:cNvSpPr>
              <p:nvPr/>
            </p:nvSpPr>
            <p:spPr bwMode="auto">
              <a:xfrm>
                <a:off x="2629129" y="2090818"/>
                <a:ext cx="19263" cy="36600"/>
              </a:xfrm>
              <a:custGeom>
                <a:avLst/>
                <a:gdLst>
                  <a:gd name="T0" fmla="*/ 4 w 10"/>
                  <a:gd name="T1" fmla="*/ 0 h 19"/>
                  <a:gd name="T2" fmla="*/ 8 w 10"/>
                  <a:gd name="T3" fmla="*/ 4 h 19"/>
                  <a:gd name="T4" fmla="*/ 10 w 10"/>
                  <a:gd name="T5" fmla="*/ 8 h 19"/>
                  <a:gd name="T6" fmla="*/ 10 w 10"/>
                  <a:gd name="T7" fmla="*/ 11 h 19"/>
                  <a:gd name="T8" fmla="*/ 8 w 10"/>
                  <a:gd name="T9" fmla="*/ 15 h 19"/>
                  <a:gd name="T10" fmla="*/ 6 w 10"/>
                  <a:gd name="T11" fmla="*/ 17 h 19"/>
                  <a:gd name="T12" fmla="*/ 2 w 10"/>
                  <a:gd name="T13" fmla="*/ 19 h 19"/>
                  <a:gd name="T14" fmla="*/ 0 w 10"/>
                  <a:gd name="T15" fmla="*/ 19 h 19"/>
                  <a:gd name="T16" fmla="*/ 4 w 10"/>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9">
                    <a:moveTo>
                      <a:pt x="4" y="0"/>
                    </a:moveTo>
                    <a:lnTo>
                      <a:pt x="8" y="4"/>
                    </a:lnTo>
                    <a:lnTo>
                      <a:pt x="10" y="8"/>
                    </a:lnTo>
                    <a:lnTo>
                      <a:pt x="10" y="11"/>
                    </a:lnTo>
                    <a:lnTo>
                      <a:pt x="8" y="15"/>
                    </a:lnTo>
                    <a:lnTo>
                      <a:pt x="6" y="17"/>
                    </a:lnTo>
                    <a:lnTo>
                      <a:pt x="2" y="19"/>
                    </a:lnTo>
                    <a:lnTo>
                      <a:pt x="0" y="19"/>
                    </a:lnTo>
                    <a:lnTo>
                      <a:pt x="4" y="0"/>
                    </a:lnTo>
                    <a:close/>
                  </a:path>
                </a:pathLst>
              </a:custGeom>
              <a:solidFill>
                <a:srgbClr val="D5E465"/>
              </a:solidFill>
              <a:ln w="0">
                <a:solidFill>
                  <a:srgbClr val="D5E46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1" name="Freeform 349"/>
              <p:cNvSpPr>
                <a:spLocks/>
              </p:cNvSpPr>
              <p:nvPr/>
            </p:nvSpPr>
            <p:spPr bwMode="auto">
              <a:xfrm>
                <a:off x="1808515" y="1846174"/>
                <a:ext cx="48158" cy="67422"/>
              </a:xfrm>
              <a:custGeom>
                <a:avLst/>
                <a:gdLst>
                  <a:gd name="T0" fmla="*/ 10 w 25"/>
                  <a:gd name="T1" fmla="*/ 0 h 35"/>
                  <a:gd name="T2" fmla="*/ 25 w 25"/>
                  <a:gd name="T3" fmla="*/ 33 h 35"/>
                  <a:gd name="T4" fmla="*/ 19 w 25"/>
                  <a:gd name="T5" fmla="*/ 35 h 35"/>
                  <a:gd name="T6" fmla="*/ 14 w 25"/>
                  <a:gd name="T7" fmla="*/ 35 h 35"/>
                  <a:gd name="T8" fmla="*/ 10 w 25"/>
                  <a:gd name="T9" fmla="*/ 33 h 35"/>
                  <a:gd name="T10" fmla="*/ 4 w 25"/>
                  <a:gd name="T11" fmla="*/ 29 h 35"/>
                  <a:gd name="T12" fmla="*/ 2 w 25"/>
                  <a:gd name="T13" fmla="*/ 25 h 35"/>
                  <a:gd name="T14" fmla="*/ 0 w 25"/>
                  <a:gd name="T15" fmla="*/ 19 h 35"/>
                  <a:gd name="T16" fmla="*/ 0 w 25"/>
                  <a:gd name="T17" fmla="*/ 14 h 35"/>
                  <a:gd name="T18" fmla="*/ 2 w 25"/>
                  <a:gd name="T19" fmla="*/ 8 h 35"/>
                  <a:gd name="T20" fmla="*/ 6 w 25"/>
                  <a:gd name="T21" fmla="*/ 4 h 35"/>
                  <a:gd name="T22" fmla="*/ 10 w 2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0" y="0"/>
                    </a:moveTo>
                    <a:lnTo>
                      <a:pt x="25" y="33"/>
                    </a:lnTo>
                    <a:lnTo>
                      <a:pt x="19" y="35"/>
                    </a:lnTo>
                    <a:lnTo>
                      <a:pt x="14" y="35"/>
                    </a:lnTo>
                    <a:lnTo>
                      <a:pt x="10" y="33"/>
                    </a:lnTo>
                    <a:lnTo>
                      <a:pt x="4" y="29"/>
                    </a:lnTo>
                    <a:lnTo>
                      <a:pt x="2" y="25"/>
                    </a:lnTo>
                    <a:lnTo>
                      <a:pt x="0" y="19"/>
                    </a:lnTo>
                    <a:lnTo>
                      <a:pt x="0" y="14"/>
                    </a:lnTo>
                    <a:lnTo>
                      <a:pt x="2" y="8"/>
                    </a:lnTo>
                    <a:lnTo>
                      <a:pt x="6" y="4"/>
                    </a:lnTo>
                    <a:lnTo>
                      <a:pt x="10" y="0"/>
                    </a:lnTo>
                    <a:close/>
                  </a:path>
                </a:pathLst>
              </a:custGeom>
              <a:solidFill>
                <a:srgbClr val="FF8107"/>
              </a:solidFill>
              <a:ln w="0">
                <a:solidFill>
                  <a:srgbClr val="FF8107"/>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2" name="Freeform 350"/>
              <p:cNvSpPr>
                <a:spLocks/>
              </p:cNvSpPr>
              <p:nvPr/>
            </p:nvSpPr>
            <p:spPr bwMode="auto">
              <a:xfrm>
                <a:off x="1835484" y="1861585"/>
                <a:ext cx="13484" cy="32748"/>
              </a:xfrm>
              <a:custGeom>
                <a:avLst/>
                <a:gdLst>
                  <a:gd name="T0" fmla="*/ 0 w 7"/>
                  <a:gd name="T1" fmla="*/ 0 h 17"/>
                  <a:gd name="T2" fmla="*/ 7 w 7"/>
                  <a:gd name="T3" fmla="*/ 17 h 17"/>
                  <a:gd name="T4" fmla="*/ 7 w 7"/>
                  <a:gd name="T5" fmla="*/ 17 h 17"/>
                  <a:gd name="T6" fmla="*/ 0 w 7"/>
                  <a:gd name="T7" fmla="*/ 0 h 17"/>
                  <a:gd name="T8" fmla="*/ 0 w 7"/>
                  <a:gd name="T9" fmla="*/ 0 h 17"/>
                </a:gdLst>
                <a:ahLst/>
                <a:cxnLst>
                  <a:cxn ang="0">
                    <a:pos x="T0" y="T1"/>
                  </a:cxn>
                  <a:cxn ang="0">
                    <a:pos x="T2" y="T3"/>
                  </a:cxn>
                  <a:cxn ang="0">
                    <a:pos x="T4" y="T5"/>
                  </a:cxn>
                  <a:cxn ang="0">
                    <a:pos x="T6" y="T7"/>
                  </a:cxn>
                  <a:cxn ang="0">
                    <a:pos x="T8" y="T9"/>
                  </a:cxn>
                </a:cxnLst>
                <a:rect l="0" t="0" r="r" b="b"/>
                <a:pathLst>
                  <a:path w="7" h="17">
                    <a:moveTo>
                      <a:pt x="0" y="0"/>
                    </a:moveTo>
                    <a:lnTo>
                      <a:pt x="7" y="17"/>
                    </a:lnTo>
                    <a:lnTo>
                      <a:pt x="7" y="17"/>
                    </a:lnTo>
                    <a:lnTo>
                      <a:pt x="0" y="0"/>
                    </a:lnTo>
                    <a:lnTo>
                      <a:pt x="0" y="0"/>
                    </a:lnTo>
                    <a:close/>
                  </a:path>
                </a:pathLst>
              </a:custGeom>
              <a:solidFill>
                <a:srgbClr val="D16800"/>
              </a:solidFill>
              <a:ln w="0">
                <a:solidFill>
                  <a:srgbClr val="D168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3" name="Freeform 351"/>
              <p:cNvSpPr>
                <a:spLocks/>
              </p:cNvSpPr>
              <p:nvPr/>
            </p:nvSpPr>
            <p:spPr bwMode="auto">
              <a:xfrm>
                <a:off x="1823926" y="1861585"/>
                <a:ext cx="25042" cy="32748"/>
              </a:xfrm>
              <a:custGeom>
                <a:avLst/>
                <a:gdLst>
                  <a:gd name="T0" fmla="*/ 6 w 13"/>
                  <a:gd name="T1" fmla="*/ 0 h 17"/>
                  <a:gd name="T2" fmla="*/ 13 w 13"/>
                  <a:gd name="T3" fmla="*/ 17 h 17"/>
                  <a:gd name="T4" fmla="*/ 9 w 13"/>
                  <a:gd name="T5" fmla="*/ 17 h 17"/>
                  <a:gd name="T6" fmla="*/ 6 w 13"/>
                  <a:gd name="T7" fmla="*/ 17 h 17"/>
                  <a:gd name="T8" fmla="*/ 4 w 13"/>
                  <a:gd name="T9" fmla="*/ 15 h 17"/>
                  <a:gd name="T10" fmla="*/ 2 w 13"/>
                  <a:gd name="T11" fmla="*/ 11 h 17"/>
                  <a:gd name="T12" fmla="*/ 0 w 13"/>
                  <a:gd name="T13" fmla="*/ 9 h 17"/>
                  <a:gd name="T14" fmla="*/ 2 w 13"/>
                  <a:gd name="T15" fmla="*/ 6 h 17"/>
                  <a:gd name="T16" fmla="*/ 4 w 13"/>
                  <a:gd name="T17" fmla="*/ 2 h 17"/>
                  <a:gd name="T18" fmla="*/ 6 w 13"/>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7">
                    <a:moveTo>
                      <a:pt x="6" y="0"/>
                    </a:moveTo>
                    <a:lnTo>
                      <a:pt x="13" y="17"/>
                    </a:lnTo>
                    <a:lnTo>
                      <a:pt x="9" y="17"/>
                    </a:lnTo>
                    <a:lnTo>
                      <a:pt x="6" y="17"/>
                    </a:lnTo>
                    <a:lnTo>
                      <a:pt x="4" y="15"/>
                    </a:lnTo>
                    <a:lnTo>
                      <a:pt x="2" y="11"/>
                    </a:lnTo>
                    <a:lnTo>
                      <a:pt x="0" y="9"/>
                    </a:lnTo>
                    <a:lnTo>
                      <a:pt x="2" y="6"/>
                    </a:lnTo>
                    <a:lnTo>
                      <a:pt x="4" y="2"/>
                    </a:lnTo>
                    <a:lnTo>
                      <a:pt x="6" y="0"/>
                    </a:lnTo>
                    <a:close/>
                  </a:path>
                </a:pathLst>
              </a:custGeom>
              <a:solidFill>
                <a:srgbClr val="D16800"/>
              </a:solidFill>
              <a:ln w="0">
                <a:solidFill>
                  <a:srgbClr val="D168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4" name="Freeform 352"/>
              <p:cNvSpPr>
                <a:spLocks/>
              </p:cNvSpPr>
              <p:nvPr/>
            </p:nvSpPr>
            <p:spPr bwMode="auto">
              <a:xfrm>
                <a:off x="2238085" y="1643909"/>
                <a:ext cx="63569" cy="61643"/>
              </a:xfrm>
              <a:custGeom>
                <a:avLst/>
                <a:gdLst>
                  <a:gd name="T0" fmla="*/ 13 w 33"/>
                  <a:gd name="T1" fmla="*/ 0 h 32"/>
                  <a:gd name="T2" fmla="*/ 21 w 33"/>
                  <a:gd name="T3" fmla="*/ 1 h 32"/>
                  <a:gd name="T4" fmla="*/ 25 w 33"/>
                  <a:gd name="T5" fmla="*/ 3 h 32"/>
                  <a:gd name="T6" fmla="*/ 31 w 33"/>
                  <a:gd name="T7" fmla="*/ 7 h 32"/>
                  <a:gd name="T8" fmla="*/ 33 w 33"/>
                  <a:gd name="T9" fmla="*/ 13 h 32"/>
                  <a:gd name="T10" fmla="*/ 33 w 33"/>
                  <a:gd name="T11" fmla="*/ 19 h 32"/>
                  <a:gd name="T12" fmla="*/ 33 w 33"/>
                  <a:gd name="T13" fmla="*/ 21 h 32"/>
                  <a:gd name="T14" fmla="*/ 33 w 33"/>
                  <a:gd name="T15" fmla="*/ 21 h 32"/>
                  <a:gd name="T16" fmla="*/ 33 w 33"/>
                  <a:gd name="T17" fmla="*/ 28 h 32"/>
                  <a:gd name="T18" fmla="*/ 29 w 33"/>
                  <a:gd name="T19" fmla="*/ 32 h 32"/>
                  <a:gd name="T20" fmla="*/ 23 w 33"/>
                  <a:gd name="T21" fmla="*/ 32 h 32"/>
                  <a:gd name="T22" fmla="*/ 17 w 33"/>
                  <a:gd name="T23" fmla="*/ 32 h 32"/>
                  <a:gd name="T24" fmla="*/ 11 w 33"/>
                  <a:gd name="T25" fmla="*/ 32 h 32"/>
                  <a:gd name="T26" fmla="*/ 6 w 33"/>
                  <a:gd name="T27" fmla="*/ 28 h 32"/>
                  <a:gd name="T28" fmla="*/ 4 w 33"/>
                  <a:gd name="T29" fmla="*/ 23 h 32"/>
                  <a:gd name="T30" fmla="*/ 2 w 33"/>
                  <a:gd name="T31" fmla="*/ 19 h 32"/>
                  <a:gd name="T32" fmla="*/ 0 w 33"/>
                  <a:gd name="T33" fmla="*/ 13 h 32"/>
                  <a:gd name="T34" fmla="*/ 2 w 33"/>
                  <a:gd name="T35" fmla="*/ 7 h 32"/>
                  <a:gd name="T36" fmla="*/ 4 w 33"/>
                  <a:gd name="T37" fmla="*/ 1 h 32"/>
                  <a:gd name="T38" fmla="*/ 9 w 33"/>
                  <a:gd name="T39" fmla="*/ 0 h 32"/>
                  <a:gd name="T40" fmla="*/ 13 w 33"/>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2">
                    <a:moveTo>
                      <a:pt x="13" y="0"/>
                    </a:moveTo>
                    <a:lnTo>
                      <a:pt x="21" y="1"/>
                    </a:lnTo>
                    <a:lnTo>
                      <a:pt x="25" y="3"/>
                    </a:lnTo>
                    <a:lnTo>
                      <a:pt x="31" y="7"/>
                    </a:lnTo>
                    <a:lnTo>
                      <a:pt x="33" y="13"/>
                    </a:lnTo>
                    <a:lnTo>
                      <a:pt x="33" y="19"/>
                    </a:lnTo>
                    <a:lnTo>
                      <a:pt x="33" y="21"/>
                    </a:lnTo>
                    <a:lnTo>
                      <a:pt x="33" y="21"/>
                    </a:lnTo>
                    <a:lnTo>
                      <a:pt x="33" y="28"/>
                    </a:lnTo>
                    <a:lnTo>
                      <a:pt x="29" y="32"/>
                    </a:lnTo>
                    <a:lnTo>
                      <a:pt x="23" y="32"/>
                    </a:lnTo>
                    <a:lnTo>
                      <a:pt x="17" y="32"/>
                    </a:lnTo>
                    <a:lnTo>
                      <a:pt x="11" y="32"/>
                    </a:lnTo>
                    <a:lnTo>
                      <a:pt x="6" y="28"/>
                    </a:lnTo>
                    <a:lnTo>
                      <a:pt x="4" y="23"/>
                    </a:lnTo>
                    <a:lnTo>
                      <a:pt x="2" y="19"/>
                    </a:lnTo>
                    <a:lnTo>
                      <a:pt x="0" y="13"/>
                    </a:lnTo>
                    <a:lnTo>
                      <a:pt x="2" y="7"/>
                    </a:lnTo>
                    <a:lnTo>
                      <a:pt x="4" y="1"/>
                    </a:lnTo>
                    <a:lnTo>
                      <a:pt x="9" y="0"/>
                    </a:lnTo>
                    <a:lnTo>
                      <a:pt x="13" y="0"/>
                    </a:lnTo>
                    <a:close/>
                  </a:path>
                </a:pathLst>
              </a:custGeom>
              <a:solidFill>
                <a:srgbClr val="FF8107">
                  <a:alpha val="36000"/>
                </a:srgbClr>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5" name="Freeform 353"/>
              <p:cNvSpPr>
                <a:spLocks/>
              </p:cNvSpPr>
              <p:nvPr/>
            </p:nvSpPr>
            <p:spPr bwMode="auto">
              <a:xfrm>
                <a:off x="1145859" y="2002207"/>
                <a:ext cx="184927" cy="225381"/>
              </a:xfrm>
              <a:custGeom>
                <a:avLst/>
                <a:gdLst>
                  <a:gd name="T0" fmla="*/ 12 w 96"/>
                  <a:gd name="T1" fmla="*/ 0 h 117"/>
                  <a:gd name="T2" fmla="*/ 96 w 96"/>
                  <a:gd name="T3" fmla="*/ 15 h 117"/>
                  <a:gd name="T4" fmla="*/ 89 w 96"/>
                  <a:gd name="T5" fmla="*/ 54 h 117"/>
                  <a:gd name="T6" fmla="*/ 81 w 96"/>
                  <a:gd name="T7" fmla="*/ 96 h 117"/>
                  <a:gd name="T8" fmla="*/ 77 w 96"/>
                  <a:gd name="T9" fmla="*/ 117 h 117"/>
                  <a:gd name="T10" fmla="*/ 58 w 96"/>
                  <a:gd name="T11" fmla="*/ 115 h 117"/>
                  <a:gd name="T12" fmla="*/ 43 w 96"/>
                  <a:gd name="T13" fmla="*/ 109 h 117"/>
                  <a:gd name="T14" fmla="*/ 31 w 96"/>
                  <a:gd name="T15" fmla="*/ 100 h 117"/>
                  <a:gd name="T16" fmla="*/ 24 w 96"/>
                  <a:gd name="T17" fmla="*/ 92 h 117"/>
                  <a:gd name="T18" fmla="*/ 20 w 96"/>
                  <a:gd name="T19" fmla="*/ 84 h 117"/>
                  <a:gd name="T20" fmla="*/ 18 w 96"/>
                  <a:gd name="T21" fmla="*/ 77 h 117"/>
                  <a:gd name="T22" fmla="*/ 16 w 96"/>
                  <a:gd name="T23" fmla="*/ 67 h 117"/>
                  <a:gd name="T24" fmla="*/ 0 w 96"/>
                  <a:gd name="T25" fmla="*/ 69 h 117"/>
                  <a:gd name="T26" fmla="*/ 0 w 96"/>
                  <a:gd name="T27" fmla="*/ 59 h 117"/>
                  <a:gd name="T28" fmla="*/ 0 w 96"/>
                  <a:gd name="T29" fmla="*/ 59 h 117"/>
                  <a:gd name="T30" fmla="*/ 12 w 96"/>
                  <a:gd name="T3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17">
                    <a:moveTo>
                      <a:pt x="12" y="0"/>
                    </a:moveTo>
                    <a:lnTo>
                      <a:pt x="96" y="15"/>
                    </a:lnTo>
                    <a:lnTo>
                      <a:pt x="89" y="54"/>
                    </a:lnTo>
                    <a:lnTo>
                      <a:pt x="81" y="96"/>
                    </a:lnTo>
                    <a:lnTo>
                      <a:pt x="77" y="117"/>
                    </a:lnTo>
                    <a:lnTo>
                      <a:pt x="58" y="115"/>
                    </a:lnTo>
                    <a:lnTo>
                      <a:pt x="43" y="109"/>
                    </a:lnTo>
                    <a:lnTo>
                      <a:pt x="31" y="100"/>
                    </a:lnTo>
                    <a:lnTo>
                      <a:pt x="24" y="92"/>
                    </a:lnTo>
                    <a:lnTo>
                      <a:pt x="20" y="84"/>
                    </a:lnTo>
                    <a:lnTo>
                      <a:pt x="18" y="77"/>
                    </a:lnTo>
                    <a:lnTo>
                      <a:pt x="16" y="67"/>
                    </a:lnTo>
                    <a:lnTo>
                      <a:pt x="0" y="69"/>
                    </a:lnTo>
                    <a:lnTo>
                      <a:pt x="0" y="59"/>
                    </a:lnTo>
                    <a:lnTo>
                      <a:pt x="0" y="59"/>
                    </a:lnTo>
                    <a:lnTo>
                      <a:pt x="12" y="0"/>
                    </a:lnTo>
                    <a:close/>
                  </a:path>
                </a:pathLst>
              </a:custGeom>
              <a:solidFill>
                <a:srgbClr val="F8FF88"/>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6" name="Freeform 354"/>
              <p:cNvSpPr>
                <a:spLocks/>
              </p:cNvSpPr>
              <p:nvPr/>
            </p:nvSpPr>
            <p:spPr bwMode="auto">
              <a:xfrm>
                <a:off x="1328860" y="2031102"/>
                <a:ext cx="1926"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7" name="Rectangle 355"/>
              <p:cNvSpPr>
                <a:spLocks noChangeArrowheads="1"/>
              </p:cNvSpPr>
              <p:nvPr/>
            </p:nvSpPr>
            <p:spPr bwMode="auto">
              <a:xfrm>
                <a:off x="1328860" y="2031102"/>
                <a:ext cx="1926" cy="1926"/>
              </a:xfrm>
              <a:prstGeom prst="rect">
                <a:avLst/>
              </a:prstGeom>
              <a:solidFill>
                <a:srgbClr val="001DBF"/>
              </a:solidFill>
              <a:ln w="0">
                <a:solidFill>
                  <a:srgbClr val="001DBF"/>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8" name="Freeform 356"/>
              <p:cNvSpPr>
                <a:spLocks/>
              </p:cNvSpPr>
              <p:nvPr/>
            </p:nvSpPr>
            <p:spPr bwMode="auto">
              <a:xfrm>
                <a:off x="1076512" y="1961754"/>
                <a:ext cx="254275" cy="217676"/>
              </a:xfrm>
              <a:custGeom>
                <a:avLst/>
                <a:gdLst>
                  <a:gd name="T0" fmla="*/ 106 w 132"/>
                  <a:gd name="T1" fmla="*/ 0 h 113"/>
                  <a:gd name="T2" fmla="*/ 119 w 132"/>
                  <a:gd name="T3" fmla="*/ 7 h 113"/>
                  <a:gd name="T4" fmla="*/ 131 w 132"/>
                  <a:gd name="T5" fmla="*/ 21 h 113"/>
                  <a:gd name="T6" fmla="*/ 132 w 132"/>
                  <a:gd name="T7" fmla="*/ 36 h 113"/>
                  <a:gd name="T8" fmla="*/ 132 w 132"/>
                  <a:gd name="T9" fmla="*/ 36 h 113"/>
                  <a:gd name="T10" fmla="*/ 131 w 132"/>
                  <a:gd name="T11" fmla="*/ 36 h 113"/>
                  <a:gd name="T12" fmla="*/ 131 w 132"/>
                  <a:gd name="T13" fmla="*/ 36 h 113"/>
                  <a:gd name="T14" fmla="*/ 131 w 132"/>
                  <a:gd name="T15" fmla="*/ 36 h 113"/>
                  <a:gd name="T16" fmla="*/ 121 w 132"/>
                  <a:gd name="T17" fmla="*/ 46 h 113"/>
                  <a:gd name="T18" fmla="*/ 106 w 132"/>
                  <a:gd name="T19" fmla="*/ 51 h 113"/>
                  <a:gd name="T20" fmla="*/ 92 w 132"/>
                  <a:gd name="T21" fmla="*/ 51 h 113"/>
                  <a:gd name="T22" fmla="*/ 86 w 132"/>
                  <a:gd name="T23" fmla="*/ 50 h 113"/>
                  <a:gd name="T24" fmla="*/ 83 w 132"/>
                  <a:gd name="T25" fmla="*/ 50 h 113"/>
                  <a:gd name="T26" fmla="*/ 77 w 132"/>
                  <a:gd name="T27" fmla="*/ 50 h 113"/>
                  <a:gd name="T28" fmla="*/ 73 w 132"/>
                  <a:gd name="T29" fmla="*/ 51 h 113"/>
                  <a:gd name="T30" fmla="*/ 69 w 132"/>
                  <a:gd name="T31" fmla="*/ 53 h 113"/>
                  <a:gd name="T32" fmla="*/ 65 w 132"/>
                  <a:gd name="T33" fmla="*/ 55 h 113"/>
                  <a:gd name="T34" fmla="*/ 63 w 132"/>
                  <a:gd name="T35" fmla="*/ 63 h 113"/>
                  <a:gd name="T36" fmla="*/ 60 w 132"/>
                  <a:gd name="T37" fmla="*/ 76 h 113"/>
                  <a:gd name="T38" fmla="*/ 52 w 132"/>
                  <a:gd name="T39" fmla="*/ 90 h 113"/>
                  <a:gd name="T40" fmla="*/ 56 w 132"/>
                  <a:gd name="T41" fmla="*/ 101 h 113"/>
                  <a:gd name="T42" fmla="*/ 60 w 132"/>
                  <a:gd name="T43" fmla="*/ 111 h 113"/>
                  <a:gd name="T44" fmla="*/ 56 w 132"/>
                  <a:gd name="T45" fmla="*/ 113 h 113"/>
                  <a:gd name="T46" fmla="*/ 50 w 132"/>
                  <a:gd name="T47" fmla="*/ 113 h 113"/>
                  <a:gd name="T48" fmla="*/ 46 w 132"/>
                  <a:gd name="T49" fmla="*/ 113 h 113"/>
                  <a:gd name="T50" fmla="*/ 35 w 132"/>
                  <a:gd name="T51" fmla="*/ 107 h 113"/>
                  <a:gd name="T52" fmla="*/ 29 w 132"/>
                  <a:gd name="T53" fmla="*/ 98 h 113"/>
                  <a:gd name="T54" fmla="*/ 23 w 132"/>
                  <a:gd name="T55" fmla="*/ 86 h 113"/>
                  <a:gd name="T56" fmla="*/ 17 w 132"/>
                  <a:gd name="T57" fmla="*/ 75 h 113"/>
                  <a:gd name="T58" fmla="*/ 8 w 132"/>
                  <a:gd name="T59" fmla="*/ 65 h 113"/>
                  <a:gd name="T60" fmla="*/ 2 w 132"/>
                  <a:gd name="T61" fmla="*/ 57 h 113"/>
                  <a:gd name="T62" fmla="*/ 0 w 132"/>
                  <a:gd name="T63" fmla="*/ 46 h 113"/>
                  <a:gd name="T64" fmla="*/ 4 w 132"/>
                  <a:gd name="T65" fmla="*/ 34 h 113"/>
                  <a:gd name="T66" fmla="*/ 12 w 132"/>
                  <a:gd name="T67" fmla="*/ 25 h 113"/>
                  <a:gd name="T68" fmla="*/ 23 w 132"/>
                  <a:gd name="T69" fmla="*/ 19 h 113"/>
                  <a:gd name="T70" fmla="*/ 36 w 132"/>
                  <a:gd name="T71" fmla="*/ 17 h 113"/>
                  <a:gd name="T72" fmla="*/ 50 w 132"/>
                  <a:gd name="T73" fmla="*/ 17 h 113"/>
                  <a:gd name="T74" fmla="*/ 50 w 132"/>
                  <a:gd name="T75" fmla="*/ 13 h 113"/>
                  <a:gd name="T76" fmla="*/ 52 w 132"/>
                  <a:gd name="T77" fmla="*/ 7 h 113"/>
                  <a:gd name="T78" fmla="*/ 56 w 132"/>
                  <a:gd name="T79" fmla="*/ 3 h 113"/>
                  <a:gd name="T80" fmla="*/ 60 w 132"/>
                  <a:gd name="T81" fmla="*/ 2 h 113"/>
                  <a:gd name="T82" fmla="*/ 63 w 132"/>
                  <a:gd name="T83" fmla="*/ 2 h 113"/>
                  <a:gd name="T84" fmla="*/ 69 w 132"/>
                  <a:gd name="T85" fmla="*/ 0 h 113"/>
                  <a:gd name="T86" fmla="*/ 73 w 132"/>
                  <a:gd name="T87" fmla="*/ 2 h 113"/>
                  <a:gd name="T88" fmla="*/ 79 w 132"/>
                  <a:gd name="T89" fmla="*/ 2 h 113"/>
                  <a:gd name="T90" fmla="*/ 84 w 132"/>
                  <a:gd name="T91" fmla="*/ 2 h 113"/>
                  <a:gd name="T92" fmla="*/ 90 w 132"/>
                  <a:gd name="T93" fmla="*/ 0 h 113"/>
                  <a:gd name="T94" fmla="*/ 106 w 132"/>
                  <a:gd name="T9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 h="113">
                    <a:moveTo>
                      <a:pt x="106" y="0"/>
                    </a:moveTo>
                    <a:lnTo>
                      <a:pt x="119" y="7"/>
                    </a:lnTo>
                    <a:lnTo>
                      <a:pt x="131" y="21"/>
                    </a:lnTo>
                    <a:lnTo>
                      <a:pt x="132" y="36"/>
                    </a:lnTo>
                    <a:lnTo>
                      <a:pt x="132" y="36"/>
                    </a:lnTo>
                    <a:lnTo>
                      <a:pt x="131" y="36"/>
                    </a:lnTo>
                    <a:lnTo>
                      <a:pt x="131" y="36"/>
                    </a:lnTo>
                    <a:lnTo>
                      <a:pt x="131" y="36"/>
                    </a:lnTo>
                    <a:lnTo>
                      <a:pt x="121" y="46"/>
                    </a:lnTo>
                    <a:lnTo>
                      <a:pt x="106" y="51"/>
                    </a:lnTo>
                    <a:lnTo>
                      <a:pt x="92" y="51"/>
                    </a:lnTo>
                    <a:lnTo>
                      <a:pt x="86" y="50"/>
                    </a:lnTo>
                    <a:lnTo>
                      <a:pt x="83" y="50"/>
                    </a:lnTo>
                    <a:lnTo>
                      <a:pt x="77" y="50"/>
                    </a:lnTo>
                    <a:lnTo>
                      <a:pt x="73" y="51"/>
                    </a:lnTo>
                    <a:lnTo>
                      <a:pt x="69" y="53"/>
                    </a:lnTo>
                    <a:lnTo>
                      <a:pt x="65" y="55"/>
                    </a:lnTo>
                    <a:lnTo>
                      <a:pt x="63" y="63"/>
                    </a:lnTo>
                    <a:lnTo>
                      <a:pt x="60" y="76"/>
                    </a:lnTo>
                    <a:lnTo>
                      <a:pt x="52" y="90"/>
                    </a:lnTo>
                    <a:lnTo>
                      <a:pt x="56" y="101"/>
                    </a:lnTo>
                    <a:lnTo>
                      <a:pt x="60" y="111"/>
                    </a:lnTo>
                    <a:lnTo>
                      <a:pt x="56" y="113"/>
                    </a:lnTo>
                    <a:lnTo>
                      <a:pt x="50" y="113"/>
                    </a:lnTo>
                    <a:lnTo>
                      <a:pt x="46" y="113"/>
                    </a:lnTo>
                    <a:lnTo>
                      <a:pt x="35" y="107"/>
                    </a:lnTo>
                    <a:lnTo>
                      <a:pt x="29" y="98"/>
                    </a:lnTo>
                    <a:lnTo>
                      <a:pt x="23" y="86"/>
                    </a:lnTo>
                    <a:lnTo>
                      <a:pt x="17" y="75"/>
                    </a:lnTo>
                    <a:lnTo>
                      <a:pt x="8" y="65"/>
                    </a:lnTo>
                    <a:lnTo>
                      <a:pt x="2" y="57"/>
                    </a:lnTo>
                    <a:lnTo>
                      <a:pt x="0" y="46"/>
                    </a:lnTo>
                    <a:lnTo>
                      <a:pt x="4" y="34"/>
                    </a:lnTo>
                    <a:lnTo>
                      <a:pt x="12" y="25"/>
                    </a:lnTo>
                    <a:lnTo>
                      <a:pt x="23" y="19"/>
                    </a:lnTo>
                    <a:lnTo>
                      <a:pt x="36" y="17"/>
                    </a:lnTo>
                    <a:lnTo>
                      <a:pt x="50" y="17"/>
                    </a:lnTo>
                    <a:lnTo>
                      <a:pt x="50" y="13"/>
                    </a:lnTo>
                    <a:lnTo>
                      <a:pt x="52" y="7"/>
                    </a:lnTo>
                    <a:lnTo>
                      <a:pt x="56" y="3"/>
                    </a:lnTo>
                    <a:lnTo>
                      <a:pt x="60" y="2"/>
                    </a:lnTo>
                    <a:lnTo>
                      <a:pt x="63" y="2"/>
                    </a:lnTo>
                    <a:lnTo>
                      <a:pt x="69" y="0"/>
                    </a:lnTo>
                    <a:lnTo>
                      <a:pt x="73" y="2"/>
                    </a:lnTo>
                    <a:lnTo>
                      <a:pt x="79" y="2"/>
                    </a:lnTo>
                    <a:lnTo>
                      <a:pt x="84" y="2"/>
                    </a:lnTo>
                    <a:lnTo>
                      <a:pt x="90" y="0"/>
                    </a:lnTo>
                    <a:lnTo>
                      <a:pt x="106"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9" name="Freeform 357"/>
              <p:cNvSpPr>
                <a:spLocks/>
              </p:cNvSpPr>
              <p:nvPr/>
            </p:nvSpPr>
            <p:spPr bwMode="auto">
              <a:xfrm>
                <a:off x="1168975" y="2063850"/>
                <a:ext cx="36600" cy="67422"/>
              </a:xfrm>
              <a:custGeom>
                <a:avLst/>
                <a:gdLst>
                  <a:gd name="T0" fmla="*/ 13 w 19"/>
                  <a:gd name="T1" fmla="*/ 0 h 35"/>
                  <a:gd name="T2" fmla="*/ 19 w 19"/>
                  <a:gd name="T3" fmla="*/ 0 h 35"/>
                  <a:gd name="T4" fmla="*/ 13 w 19"/>
                  <a:gd name="T5" fmla="*/ 35 h 35"/>
                  <a:gd name="T6" fmla="*/ 8 w 19"/>
                  <a:gd name="T7" fmla="*/ 33 h 35"/>
                  <a:gd name="T8" fmla="*/ 4 w 19"/>
                  <a:gd name="T9" fmla="*/ 29 h 35"/>
                  <a:gd name="T10" fmla="*/ 2 w 19"/>
                  <a:gd name="T11" fmla="*/ 25 h 35"/>
                  <a:gd name="T12" fmla="*/ 0 w 19"/>
                  <a:gd name="T13" fmla="*/ 22 h 35"/>
                  <a:gd name="T14" fmla="*/ 0 w 19"/>
                  <a:gd name="T15" fmla="*/ 16 h 35"/>
                  <a:gd name="T16" fmla="*/ 2 w 19"/>
                  <a:gd name="T17" fmla="*/ 10 h 35"/>
                  <a:gd name="T18" fmla="*/ 4 w 19"/>
                  <a:gd name="T19" fmla="*/ 6 h 35"/>
                  <a:gd name="T20" fmla="*/ 10 w 19"/>
                  <a:gd name="T21" fmla="*/ 2 h 35"/>
                  <a:gd name="T22" fmla="*/ 13 w 19"/>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5">
                    <a:moveTo>
                      <a:pt x="13" y="0"/>
                    </a:moveTo>
                    <a:lnTo>
                      <a:pt x="19" y="0"/>
                    </a:lnTo>
                    <a:lnTo>
                      <a:pt x="13" y="35"/>
                    </a:lnTo>
                    <a:lnTo>
                      <a:pt x="8" y="33"/>
                    </a:lnTo>
                    <a:lnTo>
                      <a:pt x="4" y="29"/>
                    </a:lnTo>
                    <a:lnTo>
                      <a:pt x="2" y="25"/>
                    </a:lnTo>
                    <a:lnTo>
                      <a:pt x="0" y="22"/>
                    </a:lnTo>
                    <a:lnTo>
                      <a:pt x="0" y="16"/>
                    </a:lnTo>
                    <a:lnTo>
                      <a:pt x="2" y="10"/>
                    </a:lnTo>
                    <a:lnTo>
                      <a:pt x="4" y="6"/>
                    </a:lnTo>
                    <a:lnTo>
                      <a:pt x="10" y="2"/>
                    </a:lnTo>
                    <a:lnTo>
                      <a:pt x="13" y="0"/>
                    </a:lnTo>
                    <a:close/>
                  </a:path>
                </a:pathLst>
              </a:custGeom>
              <a:solidFill>
                <a:srgbClr val="F8FF88"/>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0" name="Freeform 358"/>
              <p:cNvSpPr>
                <a:spLocks/>
              </p:cNvSpPr>
              <p:nvPr/>
            </p:nvSpPr>
            <p:spPr bwMode="auto">
              <a:xfrm>
                <a:off x="1184386" y="2083113"/>
                <a:ext cx="17337" cy="32748"/>
              </a:xfrm>
              <a:custGeom>
                <a:avLst/>
                <a:gdLst>
                  <a:gd name="T0" fmla="*/ 9 w 9"/>
                  <a:gd name="T1" fmla="*/ 0 h 17"/>
                  <a:gd name="T2" fmla="*/ 9 w 9"/>
                  <a:gd name="T3" fmla="*/ 0 h 17"/>
                  <a:gd name="T4" fmla="*/ 7 w 9"/>
                  <a:gd name="T5" fmla="*/ 13 h 17"/>
                  <a:gd name="T6" fmla="*/ 7 w 9"/>
                  <a:gd name="T7" fmla="*/ 17 h 17"/>
                  <a:gd name="T8" fmla="*/ 4 w 9"/>
                  <a:gd name="T9" fmla="*/ 15 h 17"/>
                  <a:gd name="T10" fmla="*/ 0 w 9"/>
                  <a:gd name="T11" fmla="*/ 12 h 17"/>
                  <a:gd name="T12" fmla="*/ 0 w 9"/>
                  <a:gd name="T13" fmla="*/ 6 h 17"/>
                  <a:gd name="T14" fmla="*/ 2 w 9"/>
                  <a:gd name="T15" fmla="*/ 2 h 17"/>
                  <a:gd name="T16" fmla="*/ 5 w 9"/>
                  <a:gd name="T17" fmla="*/ 0 h 17"/>
                  <a:gd name="T18" fmla="*/ 9 w 9"/>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7">
                    <a:moveTo>
                      <a:pt x="9" y="0"/>
                    </a:moveTo>
                    <a:lnTo>
                      <a:pt x="9" y="0"/>
                    </a:lnTo>
                    <a:lnTo>
                      <a:pt x="7" y="13"/>
                    </a:lnTo>
                    <a:lnTo>
                      <a:pt x="7" y="17"/>
                    </a:lnTo>
                    <a:lnTo>
                      <a:pt x="4" y="15"/>
                    </a:lnTo>
                    <a:lnTo>
                      <a:pt x="0" y="12"/>
                    </a:lnTo>
                    <a:lnTo>
                      <a:pt x="0" y="6"/>
                    </a:lnTo>
                    <a:lnTo>
                      <a:pt x="2" y="2"/>
                    </a:lnTo>
                    <a:lnTo>
                      <a:pt x="5" y="0"/>
                    </a:lnTo>
                    <a:lnTo>
                      <a:pt x="9" y="0"/>
                    </a:lnTo>
                    <a:close/>
                  </a:path>
                </a:pathLst>
              </a:custGeom>
              <a:solidFill>
                <a:srgbClr val="D5E465"/>
              </a:solidFill>
              <a:ln w="0">
                <a:solidFill>
                  <a:srgbClr val="D5E46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1" name="Freeform 359"/>
              <p:cNvSpPr>
                <a:spLocks/>
              </p:cNvSpPr>
              <p:nvPr/>
            </p:nvSpPr>
            <p:spPr bwMode="auto">
              <a:xfrm>
                <a:off x="1265292" y="2106229"/>
                <a:ext cx="15411" cy="9632"/>
              </a:xfrm>
              <a:custGeom>
                <a:avLst/>
                <a:gdLst>
                  <a:gd name="T0" fmla="*/ 4 w 8"/>
                  <a:gd name="T1" fmla="*/ 0 h 5"/>
                  <a:gd name="T2" fmla="*/ 6 w 8"/>
                  <a:gd name="T3" fmla="*/ 0 h 5"/>
                  <a:gd name="T4" fmla="*/ 8 w 8"/>
                  <a:gd name="T5" fmla="*/ 3 h 5"/>
                  <a:gd name="T6" fmla="*/ 6 w 8"/>
                  <a:gd name="T7" fmla="*/ 5 h 5"/>
                  <a:gd name="T8" fmla="*/ 2 w 8"/>
                  <a:gd name="T9" fmla="*/ 5 h 5"/>
                  <a:gd name="T10" fmla="*/ 0 w 8"/>
                  <a:gd name="T11" fmla="*/ 3 h 5"/>
                  <a:gd name="T12" fmla="*/ 0 w 8"/>
                  <a:gd name="T13" fmla="*/ 1 h 5"/>
                  <a:gd name="T14" fmla="*/ 2 w 8"/>
                  <a:gd name="T15" fmla="*/ 0 h 5"/>
                  <a:gd name="T16" fmla="*/ 4 w 8"/>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4" y="0"/>
                    </a:moveTo>
                    <a:lnTo>
                      <a:pt x="6" y="0"/>
                    </a:lnTo>
                    <a:lnTo>
                      <a:pt x="8" y="3"/>
                    </a:lnTo>
                    <a:lnTo>
                      <a:pt x="6" y="5"/>
                    </a:lnTo>
                    <a:lnTo>
                      <a:pt x="2" y="5"/>
                    </a:lnTo>
                    <a:lnTo>
                      <a:pt x="0" y="3"/>
                    </a:lnTo>
                    <a:lnTo>
                      <a:pt x="0" y="1"/>
                    </a:lnTo>
                    <a:lnTo>
                      <a:pt x="2" y="0"/>
                    </a:lnTo>
                    <a:lnTo>
                      <a:pt x="4"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2" name="Freeform 360"/>
              <p:cNvSpPr>
                <a:spLocks/>
              </p:cNvSpPr>
              <p:nvPr/>
            </p:nvSpPr>
            <p:spPr bwMode="auto">
              <a:xfrm>
                <a:off x="2532813" y="2260336"/>
                <a:ext cx="115579" cy="44306"/>
              </a:xfrm>
              <a:custGeom>
                <a:avLst/>
                <a:gdLst>
                  <a:gd name="T0" fmla="*/ 0 w 60"/>
                  <a:gd name="T1" fmla="*/ 0 h 23"/>
                  <a:gd name="T2" fmla="*/ 2 w 60"/>
                  <a:gd name="T3" fmla="*/ 0 h 23"/>
                  <a:gd name="T4" fmla="*/ 20 w 60"/>
                  <a:gd name="T5" fmla="*/ 23 h 23"/>
                  <a:gd name="T6" fmla="*/ 27 w 60"/>
                  <a:gd name="T7" fmla="*/ 17 h 23"/>
                  <a:gd name="T8" fmla="*/ 35 w 60"/>
                  <a:gd name="T9" fmla="*/ 23 h 23"/>
                  <a:gd name="T10" fmla="*/ 60 w 60"/>
                  <a:gd name="T11" fmla="*/ 0 h 23"/>
                  <a:gd name="T12" fmla="*/ 60 w 60"/>
                  <a:gd name="T13" fmla="*/ 0 h 23"/>
                  <a:gd name="T14" fmla="*/ 37 w 60"/>
                  <a:gd name="T15" fmla="*/ 23 h 23"/>
                  <a:gd name="T16" fmla="*/ 27 w 60"/>
                  <a:gd name="T17" fmla="*/ 19 h 23"/>
                  <a:gd name="T18" fmla="*/ 20 w 60"/>
                  <a:gd name="T19" fmla="*/ 23 h 23"/>
                  <a:gd name="T20" fmla="*/ 0 w 60"/>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3">
                    <a:moveTo>
                      <a:pt x="0" y="0"/>
                    </a:moveTo>
                    <a:lnTo>
                      <a:pt x="2" y="0"/>
                    </a:lnTo>
                    <a:lnTo>
                      <a:pt x="20" y="23"/>
                    </a:lnTo>
                    <a:lnTo>
                      <a:pt x="27" y="17"/>
                    </a:lnTo>
                    <a:lnTo>
                      <a:pt x="35" y="23"/>
                    </a:lnTo>
                    <a:lnTo>
                      <a:pt x="60" y="0"/>
                    </a:lnTo>
                    <a:lnTo>
                      <a:pt x="60" y="0"/>
                    </a:lnTo>
                    <a:lnTo>
                      <a:pt x="37" y="23"/>
                    </a:lnTo>
                    <a:lnTo>
                      <a:pt x="27" y="19"/>
                    </a:lnTo>
                    <a:lnTo>
                      <a:pt x="20" y="23"/>
                    </a:lnTo>
                    <a:lnTo>
                      <a:pt x="0"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3" name="Freeform 361"/>
              <p:cNvSpPr>
                <a:spLocks/>
              </p:cNvSpPr>
              <p:nvPr/>
            </p:nvSpPr>
            <p:spPr bwMode="auto">
              <a:xfrm>
                <a:off x="2584824" y="2293083"/>
                <a:ext cx="19263" cy="71274"/>
              </a:xfrm>
              <a:custGeom>
                <a:avLst/>
                <a:gdLst>
                  <a:gd name="T0" fmla="*/ 0 w 10"/>
                  <a:gd name="T1" fmla="*/ 0 h 37"/>
                  <a:gd name="T2" fmla="*/ 2 w 10"/>
                  <a:gd name="T3" fmla="*/ 0 h 37"/>
                  <a:gd name="T4" fmla="*/ 2 w 10"/>
                  <a:gd name="T5" fmla="*/ 35 h 37"/>
                  <a:gd name="T6" fmla="*/ 10 w 10"/>
                  <a:gd name="T7" fmla="*/ 35 h 37"/>
                  <a:gd name="T8" fmla="*/ 10 w 10"/>
                  <a:gd name="T9" fmla="*/ 35 h 37"/>
                  <a:gd name="T10" fmla="*/ 10 w 10"/>
                  <a:gd name="T11" fmla="*/ 37 h 37"/>
                  <a:gd name="T12" fmla="*/ 0 w 10"/>
                  <a:gd name="T13" fmla="*/ 37 h 37"/>
                  <a:gd name="T14" fmla="*/ 0 w 10"/>
                  <a:gd name="T15" fmla="*/ 0 h 37"/>
                  <a:gd name="T16" fmla="*/ 0 w 10"/>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7">
                    <a:moveTo>
                      <a:pt x="0" y="0"/>
                    </a:moveTo>
                    <a:lnTo>
                      <a:pt x="2" y="0"/>
                    </a:lnTo>
                    <a:lnTo>
                      <a:pt x="2" y="35"/>
                    </a:lnTo>
                    <a:lnTo>
                      <a:pt x="10" y="35"/>
                    </a:lnTo>
                    <a:lnTo>
                      <a:pt x="10" y="35"/>
                    </a:lnTo>
                    <a:lnTo>
                      <a:pt x="10" y="37"/>
                    </a:lnTo>
                    <a:lnTo>
                      <a:pt x="0" y="37"/>
                    </a:lnTo>
                    <a:lnTo>
                      <a:pt x="0" y="0"/>
                    </a:lnTo>
                    <a:lnTo>
                      <a:pt x="0"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4" name="Freeform 362"/>
              <p:cNvSpPr>
                <a:spLocks/>
              </p:cNvSpPr>
              <p:nvPr/>
            </p:nvSpPr>
            <p:spPr bwMode="auto">
              <a:xfrm>
                <a:off x="1120817" y="2252630"/>
                <a:ext cx="121358" cy="55864"/>
              </a:xfrm>
              <a:custGeom>
                <a:avLst/>
                <a:gdLst>
                  <a:gd name="T0" fmla="*/ 0 w 63"/>
                  <a:gd name="T1" fmla="*/ 0 h 29"/>
                  <a:gd name="T2" fmla="*/ 2 w 63"/>
                  <a:gd name="T3" fmla="*/ 0 h 29"/>
                  <a:gd name="T4" fmla="*/ 27 w 63"/>
                  <a:gd name="T5" fmla="*/ 27 h 29"/>
                  <a:gd name="T6" fmla="*/ 35 w 63"/>
                  <a:gd name="T7" fmla="*/ 20 h 29"/>
                  <a:gd name="T8" fmla="*/ 44 w 63"/>
                  <a:gd name="T9" fmla="*/ 27 h 29"/>
                  <a:gd name="T10" fmla="*/ 63 w 63"/>
                  <a:gd name="T11" fmla="*/ 0 h 29"/>
                  <a:gd name="T12" fmla="*/ 63 w 63"/>
                  <a:gd name="T13" fmla="*/ 0 h 29"/>
                  <a:gd name="T14" fmla="*/ 63 w 63"/>
                  <a:gd name="T15" fmla="*/ 0 h 29"/>
                  <a:gd name="T16" fmla="*/ 44 w 63"/>
                  <a:gd name="T17" fmla="*/ 29 h 29"/>
                  <a:gd name="T18" fmla="*/ 35 w 63"/>
                  <a:gd name="T19" fmla="*/ 20 h 29"/>
                  <a:gd name="T20" fmla="*/ 27 w 63"/>
                  <a:gd name="T21" fmla="*/ 29 h 29"/>
                  <a:gd name="T22" fmla="*/ 0 w 63"/>
                  <a:gd name="T23" fmla="*/ 0 h 29"/>
                  <a:gd name="T24" fmla="*/ 0 w 63"/>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29">
                    <a:moveTo>
                      <a:pt x="0" y="0"/>
                    </a:moveTo>
                    <a:lnTo>
                      <a:pt x="2" y="0"/>
                    </a:lnTo>
                    <a:lnTo>
                      <a:pt x="27" y="27"/>
                    </a:lnTo>
                    <a:lnTo>
                      <a:pt x="35" y="20"/>
                    </a:lnTo>
                    <a:lnTo>
                      <a:pt x="44" y="27"/>
                    </a:lnTo>
                    <a:lnTo>
                      <a:pt x="63" y="0"/>
                    </a:lnTo>
                    <a:lnTo>
                      <a:pt x="63" y="0"/>
                    </a:lnTo>
                    <a:lnTo>
                      <a:pt x="63" y="0"/>
                    </a:lnTo>
                    <a:lnTo>
                      <a:pt x="44" y="29"/>
                    </a:lnTo>
                    <a:lnTo>
                      <a:pt x="35" y="20"/>
                    </a:lnTo>
                    <a:lnTo>
                      <a:pt x="27" y="29"/>
                    </a:lnTo>
                    <a:lnTo>
                      <a:pt x="0" y="0"/>
                    </a:lnTo>
                    <a:lnTo>
                      <a:pt x="0"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5" name="Freeform 363"/>
              <p:cNvSpPr>
                <a:spLocks/>
              </p:cNvSpPr>
              <p:nvPr/>
            </p:nvSpPr>
            <p:spPr bwMode="auto">
              <a:xfrm>
                <a:off x="1028354" y="2171724"/>
                <a:ext cx="140622" cy="169517"/>
              </a:xfrm>
              <a:custGeom>
                <a:avLst/>
                <a:gdLst>
                  <a:gd name="T0" fmla="*/ 73 w 73"/>
                  <a:gd name="T1" fmla="*/ 0 h 88"/>
                  <a:gd name="T2" fmla="*/ 73 w 73"/>
                  <a:gd name="T3" fmla="*/ 27 h 88"/>
                  <a:gd name="T4" fmla="*/ 65 w 73"/>
                  <a:gd name="T5" fmla="*/ 48 h 88"/>
                  <a:gd name="T6" fmla="*/ 54 w 73"/>
                  <a:gd name="T7" fmla="*/ 63 h 88"/>
                  <a:gd name="T8" fmla="*/ 38 w 73"/>
                  <a:gd name="T9" fmla="*/ 75 h 88"/>
                  <a:gd name="T10" fmla="*/ 25 w 73"/>
                  <a:gd name="T11" fmla="*/ 83 h 88"/>
                  <a:gd name="T12" fmla="*/ 12 w 73"/>
                  <a:gd name="T13" fmla="*/ 86 h 88"/>
                  <a:gd name="T14" fmla="*/ 4 w 73"/>
                  <a:gd name="T15" fmla="*/ 88 h 88"/>
                  <a:gd name="T16" fmla="*/ 0 w 73"/>
                  <a:gd name="T17" fmla="*/ 88 h 88"/>
                  <a:gd name="T18" fmla="*/ 0 w 73"/>
                  <a:gd name="T19" fmla="*/ 62 h 88"/>
                  <a:gd name="T20" fmla="*/ 8 w 73"/>
                  <a:gd name="T21" fmla="*/ 40 h 88"/>
                  <a:gd name="T22" fmla="*/ 19 w 73"/>
                  <a:gd name="T23" fmla="*/ 25 h 88"/>
                  <a:gd name="T24" fmla="*/ 35 w 73"/>
                  <a:gd name="T25" fmla="*/ 14 h 88"/>
                  <a:gd name="T26" fmla="*/ 48 w 73"/>
                  <a:gd name="T27" fmla="*/ 8 h 88"/>
                  <a:gd name="T28" fmla="*/ 61 w 73"/>
                  <a:gd name="T29" fmla="*/ 2 h 88"/>
                  <a:gd name="T30" fmla="*/ 69 w 73"/>
                  <a:gd name="T31" fmla="*/ 0 h 88"/>
                  <a:gd name="T32" fmla="*/ 73 w 73"/>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88">
                    <a:moveTo>
                      <a:pt x="73" y="0"/>
                    </a:moveTo>
                    <a:lnTo>
                      <a:pt x="73" y="27"/>
                    </a:lnTo>
                    <a:lnTo>
                      <a:pt x="65" y="48"/>
                    </a:lnTo>
                    <a:lnTo>
                      <a:pt x="54" y="63"/>
                    </a:lnTo>
                    <a:lnTo>
                      <a:pt x="38" y="75"/>
                    </a:lnTo>
                    <a:lnTo>
                      <a:pt x="25" y="83"/>
                    </a:lnTo>
                    <a:lnTo>
                      <a:pt x="12" y="86"/>
                    </a:lnTo>
                    <a:lnTo>
                      <a:pt x="4" y="88"/>
                    </a:lnTo>
                    <a:lnTo>
                      <a:pt x="0" y="88"/>
                    </a:lnTo>
                    <a:lnTo>
                      <a:pt x="0" y="62"/>
                    </a:lnTo>
                    <a:lnTo>
                      <a:pt x="8" y="40"/>
                    </a:lnTo>
                    <a:lnTo>
                      <a:pt x="19" y="25"/>
                    </a:lnTo>
                    <a:lnTo>
                      <a:pt x="35" y="14"/>
                    </a:lnTo>
                    <a:lnTo>
                      <a:pt x="48" y="8"/>
                    </a:lnTo>
                    <a:lnTo>
                      <a:pt x="61" y="2"/>
                    </a:lnTo>
                    <a:lnTo>
                      <a:pt x="69" y="0"/>
                    </a:lnTo>
                    <a:lnTo>
                      <a:pt x="73"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6" name="Rectangle 415"/>
              <p:cNvSpPr/>
              <p:nvPr/>
            </p:nvSpPr>
            <p:spPr>
              <a:xfrm>
                <a:off x="555380" y="1991908"/>
                <a:ext cx="423476" cy="322485"/>
              </a:xfrm>
              <a:prstGeom prst="rect">
                <a:avLst/>
              </a:prstGeom>
            </p:spPr>
            <p:txBody>
              <a:bodyPr wrap="square" lIns="0" tIns="0" rIns="0" bIns="0">
                <a:spAutoFit/>
              </a:bodyPr>
              <a:lstStyle/>
              <a:p>
                <a:pPr defTabSz="932536">
                  <a:spcBef>
                    <a:spcPts val="102"/>
                  </a:spcBef>
                  <a:spcAft>
                    <a:spcPts val="204"/>
                  </a:spcAft>
                  <a:defRPr/>
                </a:pPr>
                <a:r>
                  <a:rPr lang="en-US" sz="1836" b="1" kern="0" dirty="0">
                    <a:solidFill>
                      <a:srgbClr val="616161"/>
                    </a:solidFill>
                    <a:latin typeface="Segoe UI Light"/>
                    <a:cs typeface="Segoe"/>
                  </a:rPr>
                  <a:t>DEV</a:t>
                </a:r>
                <a:endParaRPr lang="en-US" sz="1224" b="1" kern="0" dirty="0">
                  <a:solidFill>
                    <a:srgbClr val="616161"/>
                  </a:solidFill>
                  <a:latin typeface="Segoe UI Light"/>
                  <a:cs typeface="Segoe"/>
                </a:endParaRPr>
              </a:p>
            </p:txBody>
          </p:sp>
          <p:sp>
            <p:nvSpPr>
              <p:cNvPr id="417" name="Rectangle 416"/>
              <p:cNvSpPr/>
              <p:nvPr/>
            </p:nvSpPr>
            <p:spPr>
              <a:xfrm>
                <a:off x="1337700" y="1585507"/>
                <a:ext cx="423476" cy="322485"/>
              </a:xfrm>
              <a:prstGeom prst="rect">
                <a:avLst/>
              </a:prstGeom>
            </p:spPr>
            <p:txBody>
              <a:bodyPr wrap="square" lIns="0" tIns="0" rIns="0" bIns="0">
                <a:spAutoFit/>
              </a:bodyPr>
              <a:lstStyle/>
              <a:p>
                <a:pPr defTabSz="932536">
                  <a:spcBef>
                    <a:spcPts val="102"/>
                  </a:spcBef>
                  <a:spcAft>
                    <a:spcPts val="204"/>
                  </a:spcAft>
                  <a:defRPr/>
                </a:pPr>
                <a:r>
                  <a:rPr lang="en-US" sz="1836" b="1" kern="0" dirty="0">
                    <a:solidFill>
                      <a:srgbClr val="616161"/>
                    </a:solidFill>
                    <a:latin typeface="Segoe UI Light"/>
                    <a:cs typeface="Segoe"/>
                  </a:rPr>
                  <a:t>BIZ</a:t>
                </a:r>
                <a:endParaRPr lang="en-US" sz="1224" b="1" kern="0" dirty="0">
                  <a:solidFill>
                    <a:srgbClr val="616161"/>
                  </a:solidFill>
                  <a:latin typeface="Segoe UI Light"/>
                  <a:cs typeface="Segoe"/>
                </a:endParaRPr>
              </a:p>
            </p:txBody>
          </p:sp>
          <p:sp>
            <p:nvSpPr>
              <p:cNvPr id="418" name="Rectangle 417"/>
              <p:cNvSpPr/>
              <p:nvPr/>
            </p:nvSpPr>
            <p:spPr>
              <a:xfrm>
                <a:off x="2983620" y="2489747"/>
                <a:ext cx="423476" cy="322485"/>
              </a:xfrm>
              <a:prstGeom prst="rect">
                <a:avLst/>
              </a:prstGeom>
            </p:spPr>
            <p:txBody>
              <a:bodyPr wrap="square" lIns="0" tIns="0" rIns="0" bIns="0">
                <a:spAutoFit/>
              </a:bodyPr>
              <a:lstStyle/>
              <a:p>
                <a:pPr defTabSz="932536">
                  <a:spcBef>
                    <a:spcPts val="102"/>
                  </a:spcBef>
                  <a:spcAft>
                    <a:spcPts val="204"/>
                  </a:spcAft>
                  <a:defRPr/>
                </a:pPr>
                <a:r>
                  <a:rPr lang="en-US" sz="1836" b="1" kern="0" dirty="0">
                    <a:solidFill>
                      <a:srgbClr val="616161"/>
                    </a:solidFill>
                    <a:latin typeface="Segoe UI Light"/>
                    <a:cs typeface="Segoe"/>
                  </a:rPr>
                  <a:t>OPS</a:t>
                </a:r>
                <a:endParaRPr lang="en-US" sz="1224" b="1" kern="0" dirty="0">
                  <a:solidFill>
                    <a:srgbClr val="616161"/>
                  </a:solidFill>
                  <a:latin typeface="Segoe UI Light"/>
                  <a:cs typeface="Segoe"/>
                </a:endParaRPr>
              </a:p>
            </p:txBody>
          </p:sp>
        </p:grpSp>
      </p:grpSp>
      <p:sp>
        <p:nvSpPr>
          <p:cNvPr id="419" name="Freeform 266"/>
          <p:cNvSpPr>
            <a:spLocks/>
          </p:cNvSpPr>
          <p:nvPr/>
        </p:nvSpPr>
        <p:spPr bwMode="auto">
          <a:xfrm>
            <a:off x="2747486" y="2239738"/>
            <a:ext cx="86432" cy="259885"/>
          </a:xfrm>
          <a:custGeom>
            <a:avLst/>
            <a:gdLst>
              <a:gd name="T0" fmla="*/ 44 w 44"/>
              <a:gd name="T1" fmla="*/ 0 h 154"/>
              <a:gd name="T2" fmla="*/ 44 w 44"/>
              <a:gd name="T3" fmla="*/ 154 h 154"/>
              <a:gd name="T4" fmla="*/ 0 w 44"/>
              <a:gd name="T5" fmla="*/ 154 h 154"/>
              <a:gd name="T6" fmla="*/ 0 w 44"/>
              <a:gd name="T7" fmla="*/ 42 h 154"/>
              <a:gd name="T8" fmla="*/ 0 w 44"/>
              <a:gd name="T9" fmla="*/ 42 h 154"/>
              <a:gd name="T10" fmla="*/ 0 w 44"/>
              <a:gd name="T11" fmla="*/ 27 h 154"/>
              <a:gd name="T12" fmla="*/ 44 w 44"/>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44" h="154">
                <a:moveTo>
                  <a:pt x="44" y="0"/>
                </a:moveTo>
                <a:lnTo>
                  <a:pt x="44" y="154"/>
                </a:lnTo>
                <a:lnTo>
                  <a:pt x="0" y="154"/>
                </a:lnTo>
                <a:lnTo>
                  <a:pt x="0" y="42"/>
                </a:lnTo>
                <a:lnTo>
                  <a:pt x="0" y="42"/>
                </a:lnTo>
                <a:lnTo>
                  <a:pt x="0" y="27"/>
                </a:lnTo>
                <a:lnTo>
                  <a:pt x="44" y="0"/>
                </a:lnTo>
                <a:close/>
              </a:path>
            </a:pathLst>
          </a:custGeom>
          <a:solidFill>
            <a:srgbClr val="DC1E00"/>
          </a:solidFill>
          <a:ln w="0">
            <a:solidFill>
              <a:srgbClr val="DC1E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20" name="Freeform 279"/>
          <p:cNvSpPr>
            <a:spLocks/>
          </p:cNvSpPr>
          <p:nvPr/>
        </p:nvSpPr>
        <p:spPr bwMode="auto">
          <a:xfrm>
            <a:off x="1016873" y="2232989"/>
            <a:ext cx="86432" cy="259885"/>
          </a:xfrm>
          <a:custGeom>
            <a:avLst/>
            <a:gdLst>
              <a:gd name="T0" fmla="*/ 0 w 44"/>
              <a:gd name="T1" fmla="*/ 0 h 154"/>
              <a:gd name="T2" fmla="*/ 44 w 44"/>
              <a:gd name="T3" fmla="*/ 23 h 154"/>
              <a:gd name="T4" fmla="*/ 44 w 44"/>
              <a:gd name="T5" fmla="*/ 154 h 154"/>
              <a:gd name="T6" fmla="*/ 0 w 44"/>
              <a:gd name="T7" fmla="*/ 154 h 154"/>
              <a:gd name="T8" fmla="*/ 0 w 44"/>
              <a:gd name="T9" fmla="*/ 0 h 154"/>
            </a:gdLst>
            <a:ahLst/>
            <a:cxnLst>
              <a:cxn ang="0">
                <a:pos x="T0" y="T1"/>
              </a:cxn>
              <a:cxn ang="0">
                <a:pos x="T2" y="T3"/>
              </a:cxn>
              <a:cxn ang="0">
                <a:pos x="T4" y="T5"/>
              </a:cxn>
              <a:cxn ang="0">
                <a:pos x="T6" y="T7"/>
              </a:cxn>
              <a:cxn ang="0">
                <a:pos x="T8" y="T9"/>
              </a:cxn>
            </a:cxnLst>
            <a:rect l="0" t="0" r="r" b="b"/>
            <a:pathLst>
              <a:path w="44" h="154">
                <a:moveTo>
                  <a:pt x="0" y="0"/>
                </a:moveTo>
                <a:lnTo>
                  <a:pt x="44" y="23"/>
                </a:lnTo>
                <a:lnTo>
                  <a:pt x="44" y="154"/>
                </a:lnTo>
                <a:lnTo>
                  <a:pt x="0" y="154"/>
                </a:lnTo>
                <a:lnTo>
                  <a:pt x="0" y="0"/>
                </a:lnTo>
                <a:close/>
              </a:path>
            </a:pathLst>
          </a:custGeom>
          <a:solidFill>
            <a:schemeClr val="bg1">
              <a:alpha val="13000"/>
            </a:schemeClr>
          </a:solidFill>
          <a:ln w="0">
            <a:solidFill>
              <a:srgbClr val="44D7EE"/>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cxnSp>
        <p:nvCxnSpPr>
          <p:cNvPr id="208" name="Straight Connector 207"/>
          <p:cNvCxnSpPr/>
          <p:nvPr/>
        </p:nvCxnSpPr>
        <p:spPr>
          <a:xfrm>
            <a:off x="8023370" y="5648413"/>
            <a:ext cx="1800017" cy="0"/>
          </a:xfrm>
          <a:prstGeom prst="line">
            <a:avLst/>
          </a:prstGeom>
          <a:ln>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Arrow: Right 1">
            <a:extLst>
              <a:ext uri="{FF2B5EF4-FFF2-40B4-BE49-F238E27FC236}">
                <a16:creationId xmlns:a16="http://schemas.microsoft.com/office/drawing/2014/main" id="{6DB8937F-F184-4388-9EEA-E830F8D92B88}"/>
              </a:ext>
            </a:extLst>
          </p:cNvPr>
          <p:cNvSpPr/>
          <p:nvPr/>
        </p:nvSpPr>
        <p:spPr bwMode="auto">
          <a:xfrm>
            <a:off x="3207585" y="4514837"/>
            <a:ext cx="83820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Arrow: Right 129">
            <a:extLst>
              <a:ext uri="{FF2B5EF4-FFF2-40B4-BE49-F238E27FC236}">
                <a16:creationId xmlns:a16="http://schemas.microsoft.com/office/drawing/2014/main" id="{D77D98DD-F687-4905-8610-E559EE77F715}"/>
              </a:ext>
            </a:extLst>
          </p:cNvPr>
          <p:cNvSpPr/>
          <p:nvPr/>
        </p:nvSpPr>
        <p:spPr bwMode="auto">
          <a:xfrm>
            <a:off x="5303837" y="4514837"/>
            <a:ext cx="83820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Arrow: Right 130">
            <a:extLst>
              <a:ext uri="{FF2B5EF4-FFF2-40B4-BE49-F238E27FC236}">
                <a16:creationId xmlns:a16="http://schemas.microsoft.com/office/drawing/2014/main" id="{58D48EB9-5597-419F-A115-8967A7D5F5D2}"/>
              </a:ext>
            </a:extLst>
          </p:cNvPr>
          <p:cNvSpPr/>
          <p:nvPr/>
        </p:nvSpPr>
        <p:spPr bwMode="auto">
          <a:xfrm>
            <a:off x="7507333" y="4514837"/>
            <a:ext cx="83820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Arrow: Right 131">
            <a:extLst>
              <a:ext uri="{FF2B5EF4-FFF2-40B4-BE49-F238E27FC236}">
                <a16:creationId xmlns:a16="http://schemas.microsoft.com/office/drawing/2014/main" id="{922EB9C8-F120-491F-B32B-590A3D9645D4}"/>
              </a:ext>
            </a:extLst>
          </p:cNvPr>
          <p:cNvSpPr/>
          <p:nvPr/>
        </p:nvSpPr>
        <p:spPr bwMode="auto">
          <a:xfrm>
            <a:off x="9710550" y="4533457"/>
            <a:ext cx="83820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Arrow: Right 132">
            <a:extLst>
              <a:ext uri="{FF2B5EF4-FFF2-40B4-BE49-F238E27FC236}">
                <a16:creationId xmlns:a16="http://schemas.microsoft.com/office/drawing/2014/main" id="{997BD430-5F11-47EF-92F1-59FF40C5D0A3}"/>
              </a:ext>
            </a:extLst>
          </p:cNvPr>
          <p:cNvSpPr/>
          <p:nvPr/>
        </p:nvSpPr>
        <p:spPr bwMode="auto">
          <a:xfrm rot="16200000">
            <a:off x="3691596" y="2765306"/>
            <a:ext cx="83820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Arrow: Right 133">
            <a:extLst>
              <a:ext uri="{FF2B5EF4-FFF2-40B4-BE49-F238E27FC236}">
                <a16:creationId xmlns:a16="http://schemas.microsoft.com/office/drawing/2014/main" id="{0798718F-53BE-461E-8CAD-8E8E55083BAC}"/>
              </a:ext>
            </a:extLst>
          </p:cNvPr>
          <p:cNvSpPr/>
          <p:nvPr/>
        </p:nvSpPr>
        <p:spPr bwMode="auto">
          <a:xfrm rot="5400000">
            <a:off x="3691759" y="3090370"/>
            <a:ext cx="83820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87556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3"/>
                                        </p:tgtEl>
                                        <p:attrNameLst>
                                          <p:attrName>style.visibility</p:attrName>
                                        </p:attrNameLst>
                                      </p:cBhvr>
                                      <p:to>
                                        <p:strVal val="visible"/>
                                      </p:to>
                                    </p:set>
                                    <p:animEffect transition="in" filter="fade">
                                      <p:cBhvr>
                                        <p:cTn id="12" dur="500"/>
                                        <p:tgtEl>
                                          <p:spTgt spid="1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fade">
                                      <p:cBhvr>
                                        <p:cTn id="15" dur="500"/>
                                        <p:tgtEl>
                                          <p:spTgt spid="1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fade">
                                      <p:cBhvr>
                                        <p:cTn id="20" dur="500"/>
                                        <p:tgtEl>
                                          <p:spTgt spid="1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1"/>
                                        </p:tgtEl>
                                        <p:attrNameLst>
                                          <p:attrName>style.visibility</p:attrName>
                                        </p:attrNameLst>
                                      </p:cBhvr>
                                      <p:to>
                                        <p:strVal val="visible"/>
                                      </p:to>
                                    </p:set>
                                    <p:animEffect transition="in" filter="fade">
                                      <p:cBhvr>
                                        <p:cTn id="25" dur="500"/>
                                        <p:tgtEl>
                                          <p:spTgt spid="13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2"/>
                                        </p:tgtEl>
                                        <p:attrNameLst>
                                          <p:attrName>style.visibility</p:attrName>
                                        </p:attrNameLst>
                                      </p:cBhvr>
                                      <p:to>
                                        <p:strVal val="visible"/>
                                      </p:to>
                                    </p:set>
                                    <p:animEffect transition="in" filter="fade">
                                      <p:cBhvr>
                                        <p:cTn id="30"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0" grpId="0" animBg="1"/>
      <p:bldP spid="131" grpId="0" animBg="1"/>
      <p:bldP spid="132" grpId="0" animBg="1"/>
      <p:bldP spid="133" grpId="0" animBg="1"/>
      <p:bldP spid="1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ounded Rectangle 96"/>
          <p:cNvSpPr/>
          <p:nvPr/>
        </p:nvSpPr>
        <p:spPr bwMode="auto">
          <a:xfrm>
            <a:off x="459273" y="3126001"/>
            <a:ext cx="3095424" cy="2814912"/>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0C0"/>
                </a:solidFill>
                <a:latin typeface="Segoe UI Light"/>
                <a:ea typeface="Segoe UI" pitchFamily="34" charset="0"/>
                <a:cs typeface="Segoe UI" pitchFamily="34" charset="0"/>
              </a:rPr>
              <a:t>Develop</a:t>
            </a:r>
          </a:p>
        </p:txBody>
      </p:sp>
      <p:sp>
        <p:nvSpPr>
          <p:cNvPr id="103" name="Rounded Rectangle 102"/>
          <p:cNvSpPr/>
          <p:nvPr/>
        </p:nvSpPr>
        <p:spPr bwMode="auto">
          <a:xfrm>
            <a:off x="3626685" y="3345387"/>
            <a:ext cx="2051555" cy="2597892"/>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Build</a:t>
            </a:r>
          </a:p>
        </p:txBody>
      </p:sp>
      <p:sp>
        <p:nvSpPr>
          <p:cNvPr id="104" name="Rounded Rectangle 103"/>
          <p:cNvSpPr/>
          <p:nvPr/>
        </p:nvSpPr>
        <p:spPr bwMode="auto">
          <a:xfrm>
            <a:off x="3633850" y="1212234"/>
            <a:ext cx="2048945" cy="2059606"/>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Test</a:t>
            </a:r>
          </a:p>
        </p:txBody>
      </p:sp>
      <p:sp>
        <p:nvSpPr>
          <p:cNvPr id="105" name="Rounded Rectangle 104"/>
          <p:cNvSpPr/>
          <p:nvPr/>
        </p:nvSpPr>
        <p:spPr bwMode="auto">
          <a:xfrm>
            <a:off x="5761441" y="1212237"/>
            <a:ext cx="2051555" cy="4728674"/>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Deploy</a:t>
            </a:r>
          </a:p>
        </p:txBody>
      </p:sp>
      <p:sp>
        <p:nvSpPr>
          <p:cNvPr id="106" name="Rounded Rectangle 105"/>
          <p:cNvSpPr/>
          <p:nvPr/>
        </p:nvSpPr>
        <p:spPr bwMode="auto">
          <a:xfrm>
            <a:off x="7888250" y="1212236"/>
            <a:ext cx="2051555" cy="4728674"/>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Environments</a:t>
            </a:r>
          </a:p>
        </p:txBody>
      </p:sp>
      <p:sp>
        <p:nvSpPr>
          <p:cNvPr id="107" name="Rounded Rectangle 106"/>
          <p:cNvSpPr/>
          <p:nvPr/>
        </p:nvSpPr>
        <p:spPr bwMode="auto">
          <a:xfrm>
            <a:off x="10016492" y="1212238"/>
            <a:ext cx="2051555" cy="4728673"/>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Monitor and Learn</a:t>
            </a:r>
          </a:p>
        </p:txBody>
      </p:sp>
      <p:sp>
        <p:nvSpPr>
          <p:cNvPr id="108" name="Rounded Rectangle 107"/>
          <p:cNvSpPr/>
          <p:nvPr/>
        </p:nvSpPr>
        <p:spPr bwMode="auto">
          <a:xfrm>
            <a:off x="459275" y="6016827"/>
            <a:ext cx="11608772" cy="840134"/>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00" kern="0" dirty="0">
                <a:solidFill>
                  <a:srgbClr val="0078D7"/>
                </a:solidFill>
                <a:latin typeface="Segoe UI Light"/>
                <a:ea typeface="Segoe UI" pitchFamily="34" charset="0"/>
                <a:cs typeface="Segoe UI" pitchFamily="34" charset="0"/>
              </a:rPr>
              <a:t>Processes</a:t>
            </a:r>
          </a:p>
        </p:txBody>
      </p:sp>
      <p:sp>
        <p:nvSpPr>
          <p:cNvPr id="139" name="Title 3"/>
          <p:cNvSpPr>
            <a:spLocks noGrp="1"/>
          </p:cNvSpPr>
          <p:nvPr>
            <p:ph type="title"/>
          </p:nvPr>
        </p:nvSpPr>
        <p:spPr>
          <a:xfrm>
            <a:off x="276326" y="205037"/>
            <a:ext cx="11886191" cy="917314"/>
          </a:xfrm>
        </p:spPr>
        <p:txBody>
          <a:bodyPr/>
          <a:lstStyle/>
          <a:p>
            <a:r>
              <a:rPr lang="en-US" sz="4800" dirty="0">
                <a:solidFill>
                  <a:srgbClr val="505050"/>
                </a:solidFill>
              </a:rPr>
              <a:t>Microsoft ecosystem </a:t>
            </a:r>
          </a:p>
        </p:txBody>
      </p:sp>
      <p:sp>
        <p:nvSpPr>
          <p:cNvPr id="268" name="TextBox 267"/>
          <p:cNvSpPr txBox="1"/>
          <p:nvPr/>
        </p:nvSpPr>
        <p:spPr>
          <a:xfrm>
            <a:off x="1084495" y="5169969"/>
            <a:ext cx="1754791" cy="188193"/>
          </a:xfrm>
          <a:prstGeom prst="rect">
            <a:avLst/>
          </a:prstGeom>
          <a:noFill/>
        </p:spPr>
        <p:txBody>
          <a:bodyPr wrap="square" lIns="0" tIns="0" rIns="0" bIns="0" rtlCol="0">
            <a:spAutoFit/>
          </a:bodyPr>
          <a:lstStyle/>
          <a:p>
            <a:pPr algn="ctr" defTabSz="950910">
              <a:defRPr/>
            </a:pPr>
            <a:r>
              <a:rPr lang="en-US" sz="1223" kern="0" dirty="0">
                <a:solidFill>
                  <a:srgbClr val="505050"/>
                </a:solidFill>
                <a:latin typeface="Segoe UI"/>
                <a:ea typeface="Segoe UI" pitchFamily="34" charset="0"/>
                <a:cs typeface="Segoe UI" pitchFamily="34" charset="0"/>
              </a:rPr>
              <a:t>Team Foundation Server</a:t>
            </a:r>
          </a:p>
        </p:txBody>
      </p:sp>
      <p:sp>
        <p:nvSpPr>
          <p:cNvPr id="269" name="TextBox 268"/>
          <p:cNvSpPr txBox="1"/>
          <p:nvPr/>
        </p:nvSpPr>
        <p:spPr>
          <a:xfrm>
            <a:off x="3916821" y="4322562"/>
            <a:ext cx="1539033" cy="338811"/>
          </a:xfrm>
          <a:prstGeom prst="rect">
            <a:avLst/>
          </a:prstGeom>
          <a:noFill/>
        </p:spPr>
        <p:txBody>
          <a:bodyPr wrap="square" lIns="0" tIns="0" rIns="0" bIns="0" rtlCol="0">
            <a:spAutoFit/>
          </a:bodyPr>
          <a:lstStyle>
            <a:defPPr>
              <a:defRPr lang="en-US"/>
            </a:defPPr>
            <a:lvl1pPr defTabSz="932597">
              <a:lnSpc>
                <a:spcPct val="90000"/>
              </a:lnSpc>
              <a:defRPr sz="1200">
                <a:gradFill>
                  <a:gsLst>
                    <a:gs pos="0">
                      <a:srgbClr val="FFFFFF"/>
                    </a:gs>
                    <a:gs pos="100000">
                      <a:srgbClr val="FFFFFF"/>
                    </a:gs>
                  </a:gsLst>
                  <a:lin ang="5400000" scaled="0"/>
                </a:gradFill>
                <a:ea typeface="Segoe UI" pitchFamily="34" charset="0"/>
                <a:cs typeface="Segoe UI" pitchFamily="34" charset="0"/>
              </a:defRPr>
            </a:lvl1pPr>
          </a:lstStyle>
          <a:p>
            <a:pPr defTabSz="932536">
              <a:defRPr/>
            </a:pPr>
            <a:r>
              <a:rPr lang="en-US" sz="1223" kern="0" dirty="0">
                <a:solidFill>
                  <a:srgbClr val="505050"/>
                </a:solidFill>
                <a:latin typeface="Segoe UI"/>
              </a:rPr>
              <a:t>Team Foundation </a:t>
            </a:r>
            <a:br>
              <a:rPr lang="en-US" sz="1223" kern="0" dirty="0">
                <a:solidFill>
                  <a:srgbClr val="505050"/>
                </a:solidFill>
                <a:latin typeface="Segoe UI"/>
              </a:rPr>
            </a:br>
            <a:r>
              <a:rPr lang="en-US" sz="1223" kern="0" dirty="0">
                <a:solidFill>
                  <a:srgbClr val="505050"/>
                </a:solidFill>
                <a:latin typeface="Segoe UI"/>
              </a:rPr>
              <a:t>Server</a:t>
            </a:r>
          </a:p>
        </p:txBody>
      </p:sp>
      <p:sp>
        <p:nvSpPr>
          <p:cNvPr id="270" name="TextBox 269"/>
          <p:cNvSpPr txBox="1"/>
          <p:nvPr/>
        </p:nvSpPr>
        <p:spPr>
          <a:xfrm>
            <a:off x="3916821" y="4786838"/>
            <a:ext cx="1534074" cy="338811"/>
          </a:xfrm>
          <a:prstGeom prst="rect">
            <a:avLst/>
          </a:prstGeom>
          <a:noFill/>
        </p:spPr>
        <p:txBody>
          <a:bodyPr wrap="none" lIns="0" tIns="0" rIns="0" bIns="0" rtlCol="0">
            <a:spAutoFit/>
          </a:bodyPr>
          <a:lstStyle/>
          <a:p>
            <a:pPr defTabSz="950910">
              <a:lnSpc>
                <a:spcPct val="90000"/>
              </a:lnSpc>
              <a:defRPr/>
            </a:pPr>
            <a:r>
              <a:rPr lang="en-US" sz="1223" kern="0" dirty="0">
                <a:solidFill>
                  <a:srgbClr val="505050"/>
                </a:solidFill>
                <a:latin typeface="Segoe UI"/>
                <a:ea typeface="Segoe UI" pitchFamily="34" charset="0"/>
                <a:cs typeface="Segoe UI" pitchFamily="34" charset="0"/>
              </a:rPr>
              <a:t>Release Management </a:t>
            </a:r>
            <a:br>
              <a:rPr lang="en-US" sz="1223" kern="0" dirty="0">
                <a:solidFill>
                  <a:srgbClr val="505050"/>
                </a:solidFill>
                <a:latin typeface="Segoe UI"/>
                <a:ea typeface="Segoe UI" pitchFamily="34" charset="0"/>
                <a:cs typeface="Segoe UI" pitchFamily="34" charset="0"/>
              </a:rPr>
            </a:br>
            <a:r>
              <a:rPr lang="en-US" sz="1223" kern="0" dirty="0">
                <a:solidFill>
                  <a:srgbClr val="505050"/>
                </a:solidFill>
                <a:latin typeface="Segoe UI"/>
                <a:ea typeface="Segoe UI" pitchFamily="34" charset="0"/>
                <a:cs typeface="Segoe UI" pitchFamily="34" charset="0"/>
              </a:rPr>
              <a:t>for Visual Studio</a:t>
            </a:r>
          </a:p>
        </p:txBody>
      </p:sp>
      <p:sp>
        <p:nvSpPr>
          <p:cNvPr id="272" name="TextBox 271"/>
          <p:cNvSpPr txBox="1"/>
          <p:nvPr/>
        </p:nvSpPr>
        <p:spPr>
          <a:xfrm>
            <a:off x="3922828" y="1874716"/>
            <a:ext cx="1723374" cy="413447"/>
          </a:xfrm>
          <a:prstGeom prst="rect">
            <a:avLst/>
          </a:prstGeom>
          <a:noFill/>
        </p:spPr>
        <p:txBody>
          <a:bodyPr wrap="square" lIns="0" tIns="0" rIns="0" bIns="0" rtlCol="0">
            <a:spAutoFit/>
          </a:bodyPr>
          <a:lstStyle/>
          <a:p>
            <a:pPr defTabSz="950910">
              <a:lnSpc>
                <a:spcPct val="90000"/>
              </a:lnSpc>
              <a:spcAft>
                <a:spcPts val="816"/>
              </a:spcAft>
              <a:defRPr/>
            </a:pPr>
            <a:r>
              <a:rPr lang="en-US" sz="1122" kern="0" dirty="0">
                <a:solidFill>
                  <a:srgbClr val="505050"/>
                </a:solidFill>
                <a:latin typeface="Segoe UI"/>
                <a:ea typeface="Segoe UI" pitchFamily="34" charset="0"/>
                <a:cs typeface="Segoe UI" pitchFamily="34" charset="0"/>
              </a:rPr>
              <a:t>Team Foundation Server</a:t>
            </a:r>
          </a:p>
          <a:p>
            <a:pPr defTabSz="950910">
              <a:lnSpc>
                <a:spcPct val="90000"/>
              </a:lnSpc>
              <a:spcAft>
                <a:spcPts val="816"/>
              </a:spcAft>
              <a:defRPr/>
            </a:pPr>
            <a:r>
              <a:rPr lang="en-US" sz="1122" kern="0" dirty="0">
                <a:solidFill>
                  <a:srgbClr val="505050"/>
                </a:solidFill>
                <a:latin typeface="Segoe UI"/>
                <a:ea typeface="Segoe UI" pitchFamily="34" charset="0"/>
                <a:cs typeface="Segoe UI" pitchFamily="34" charset="0"/>
              </a:rPr>
              <a:t>Microsoft Test Manager</a:t>
            </a:r>
          </a:p>
        </p:txBody>
      </p:sp>
      <p:pic>
        <p:nvPicPr>
          <p:cNvPr id="275" name="Picture 2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42614" y="3373809"/>
            <a:ext cx="482601" cy="382344"/>
          </a:xfrm>
          <a:prstGeom prst="rect">
            <a:avLst/>
          </a:prstGeom>
        </p:spPr>
      </p:pic>
      <p:sp>
        <p:nvSpPr>
          <p:cNvPr id="276" name="TextBox 275"/>
          <p:cNvSpPr txBox="1"/>
          <p:nvPr/>
        </p:nvSpPr>
        <p:spPr>
          <a:xfrm>
            <a:off x="6004192" y="3783519"/>
            <a:ext cx="659663" cy="156966"/>
          </a:xfrm>
          <a:prstGeom prst="rect">
            <a:avLst/>
          </a:prstGeom>
          <a:noFill/>
        </p:spPr>
        <p:txBody>
          <a:bodyPr wrap="square" lIns="0" tIns="0" rIns="0" bIns="0" rtlCol="0">
            <a:spAutoFit/>
          </a:bodyPr>
          <a:lstStyle/>
          <a:p>
            <a:pPr algn="ctr" defTabSz="950910">
              <a:defRPr/>
            </a:pPr>
            <a:r>
              <a:rPr lang="en-US" sz="1020" kern="0" dirty="0">
                <a:solidFill>
                  <a:srgbClr val="505050"/>
                </a:solidFill>
                <a:latin typeface="Segoe UI"/>
                <a:ea typeface="Segoe UI" pitchFamily="34" charset="0"/>
                <a:cs typeface="Segoe UI" pitchFamily="34" charset="0"/>
              </a:rPr>
              <a:t>PowerShell</a:t>
            </a:r>
          </a:p>
        </p:txBody>
      </p:sp>
      <p:pic>
        <p:nvPicPr>
          <p:cNvPr id="278" name="Picture 277"/>
          <p:cNvPicPr>
            <a:picLocks noChangeAspect="1"/>
          </p:cNvPicPr>
          <p:nvPr/>
        </p:nvPicPr>
        <p:blipFill>
          <a:blip r:embed="rId4" cstate="screen">
            <a:duotone>
              <a:prstClr val="black"/>
              <a:srgbClr val="505050">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100740" y="4208044"/>
            <a:ext cx="1254798" cy="152131"/>
          </a:xfrm>
          <a:prstGeom prst="rect">
            <a:avLst/>
          </a:prstGeom>
          <a:noFill/>
        </p:spPr>
      </p:pic>
      <p:sp>
        <p:nvSpPr>
          <p:cNvPr id="279" name="Rectangle 278"/>
          <p:cNvSpPr/>
          <p:nvPr/>
        </p:nvSpPr>
        <p:spPr>
          <a:xfrm>
            <a:off x="6372775" y="4410274"/>
            <a:ext cx="723275" cy="265009"/>
          </a:xfrm>
          <a:prstGeom prst="rect">
            <a:avLst/>
          </a:prstGeom>
        </p:spPr>
        <p:txBody>
          <a:bodyPr wrap="none">
            <a:spAutoFit/>
          </a:bodyPr>
          <a:lstStyle/>
          <a:p>
            <a:pPr algn="ctr" defTabSz="950910">
              <a:defRPr/>
            </a:pPr>
            <a:r>
              <a:rPr lang="en-US" sz="1122" kern="0" dirty="0" err="1">
                <a:solidFill>
                  <a:srgbClr val="505050"/>
                </a:solidFill>
                <a:latin typeface="Segoe UI"/>
                <a:ea typeface="Segoe UI" pitchFamily="34" charset="0"/>
                <a:cs typeface="Segoe UI" pitchFamily="34" charset="0"/>
              </a:rPr>
              <a:t>xPlat</a:t>
            </a:r>
            <a:r>
              <a:rPr lang="en-US" sz="1122" kern="0" dirty="0">
                <a:solidFill>
                  <a:srgbClr val="505050"/>
                </a:solidFill>
                <a:latin typeface="Segoe UI"/>
                <a:ea typeface="Segoe UI" pitchFamily="34" charset="0"/>
                <a:cs typeface="Segoe UI" pitchFamily="34" charset="0"/>
              </a:rPr>
              <a:t> CLI</a:t>
            </a:r>
          </a:p>
        </p:txBody>
      </p:sp>
      <p:pic>
        <p:nvPicPr>
          <p:cNvPr id="281" name="Picture 28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7119" y="3326102"/>
            <a:ext cx="447682" cy="413844"/>
          </a:xfrm>
          <a:prstGeom prst="rect">
            <a:avLst/>
          </a:prstGeom>
        </p:spPr>
      </p:pic>
      <p:sp>
        <p:nvSpPr>
          <p:cNvPr id="282" name="TextBox 281"/>
          <p:cNvSpPr txBox="1"/>
          <p:nvPr/>
        </p:nvSpPr>
        <p:spPr>
          <a:xfrm>
            <a:off x="6863847" y="3782685"/>
            <a:ext cx="489339" cy="156966"/>
          </a:xfrm>
          <a:prstGeom prst="rect">
            <a:avLst/>
          </a:prstGeom>
          <a:noFill/>
        </p:spPr>
        <p:txBody>
          <a:bodyPr wrap="square" lIns="0" tIns="0" rIns="0" bIns="0" rtlCol="0">
            <a:spAutoFit/>
          </a:bodyPr>
          <a:lstStyle>
            <a:defPPr>
              <a:defRPr lang="en-US"/>
            </a:defPPr>
            <a:lvl1pPr algn="ctr" defTabSz="932597">
              <a:defRPr sz="900">
                <a:gradFill>
                  <a:gsLst>
                    <a:gs pos="0">
                      <a:srgbClr val="FFFFFF"/>
                    </a:gs>
                    <a:gs pos="100000">
                      <a:srgbClr val="FFFFFF"/>
                    </a:gs>
                  </a:gsLst>
                  <a:lin ang="5400000" scaled="0"/>
                </a:gradFill>
                <a:ea typeface="Segoe UI" pitchFamily="34" charset="0"/>
                <a:cs typeface="Segoe UI" pitchFamily="34" charset="0"/>
              </a:defRPr>
            </a:lvl1pPr>
          </a:lstStyle>
          <a:p>
            <a:pPr defTabSz="932536">
              <a:defRPr/>
            </a:pPr>
            <a:r>
              <a:rPr lang="en-US" sz="1020" kern="0" dirty="0">
                <a:solidFill>
                  <a:srgbClr val="505050"/>
                </a:solidFill>
                <a:latin typeface="Segoe UI"/>
              </a:rPr>
              <a:t>MAML</a:t>
            </a:r>
            <a:endParaRPr lang="en-US" sz="918" kern="0" dirty="0">
              <a:solidFill>
                <a:srgbClr val="505050"/>
              </a:solidFill>
              <a:latin typeface="Segoe UI"/>
            </a:endParaRPr>
          </a:p>
        </p:txBody>
      </p:sp>
      <p:sp>
        <p:nvSpPr>
          <p:cNvPr id="283" name="TextBox 282"/>
          <p:cNvSpPr txBox="1"/>
          <p:nvPr/>
        </p:nvSpPr>
        <p:spPr>
          <a:xfrm>
            <a:off x="6756688" y="4843720"/>
            <a:ext cx="912496" cy="518027"/>
          </a:xfrm>
          <a:prstGeom prst="rect">
            <a:avLst/>
          </a:prstGeom>
          <a:noFill/>
        </p:spPr>
        <p:txBody>
          <a:bodyPr wrap="square" lIns="0" tIns="0" rIns="0" bIns="0" rtlCol="0">
            <a:spAutoFit/>
          </a:bodyPr>
          <a:lstStyle/>
          <a:p>
            <a:pPr defTabSz="950910">
              <a:defRPr/>
            </a:pPr>
            <a:r>
              <a:rPr lang="en-US" sz="1122" kern="0" dirty="0">
                <a:solidFill>
                  <a:srgbClr val="505050"/>
                </a:solidFill>
                <a:latin typeface="Segoe UI"/>
                <a:ea typeface="Segoe UI" pitchFamily="34" charset="0"/>
                <a:cs typeface="Segoe UI" pitchFamily="34" charset="0"/>
              </a:rPr>
              <a:t>Azure Resource Management</a:t>
            </a:r>
          </a:p>
        </p:txBody>
      </p:sp>
      <p:sp>
        <p:nvSpPr>
          <p:cNvPr id="284" name="TextBox 283"/>
          <p:cNvSpPr txBox="1"/>
          <p:nvPr/>
        </p:nvSpPr>
        <p:spPr>
          <a:xfrm>
            <a:off x="6023455" y="2094177"/>
            <a:ext cx="1534074" cy="338811"/>
          </a:xfrm>
          <a:prstGeom prst="rect">
            <a:avLst/>
          </a:prstGeom>
          <a:noFill/>
        </p:spPr>
        <p:txBody>
          <a:bodyPr wrap="none" lIns="0" tIns="0" rIns="0" bIns="0" rtlCol="0">
            <a:spAutoFit/>
          </a:bodyPr>
          <a:lstStyle/>
          <a:p>
            <a:pPr defTabSz="950910">
              <a:lnSpc>
                <a:spcPct val="90000"/>
              </a:lnSpc>
              <a:defRPr/>
            </a:pPr>
            <a:r>
              <a:rPr lang="en-US" sz="1223" kern="0" dirty="0">
                <a:solidFill>
                  <a:srgbClr val="505050"/>
                </a:solidFill>
                <a:latin typeface="Segoe UI"/>
                <a:ea typeface="Segoe UI" pitchFamily="34" charset="0"/>
                <a:cs typeface="Segoe UI" pitchFamily="34" charset="0"/>
              </a:rPr>
              <a:t>Release Management </a:t>
            </a:r>
            <a:br>
              <a:rPr lang="en-US" sz="1223" kern="0" dirty="0">
                <a:solidFill>
                  <a:srgbClr val="505050"/>
                </a:solidFill>
                <a:latin typeface="Segoe UI"/>
                <a:ea typeface="Segoe UI" pitchFamily="34" charset="0"/>
                <a:cs typeface="Segoe UI" pitchFamily="34" charset="0"/>
              </a:rPr>
            </a:br>
            <a:r>
              <a:rPr lang="en-US" sz="1223" kern="0" dirty="0">
                <a:solidFill>
                  <a:srgbClr val="505050"/>
                </a:solidFill>
                <a:latin typeface="Segoe UI"/>
                <a:ea typeface="Segoe UI" pitchFamily="34" charset="0"/>
                <a:cs typeface="Segoe UI" pitchFamily="34" charset="0"/>
              </a:rPr>
              <a:t>for Visual Studio</a:t>
            </a:r>
          </a:p>
        </p:txBody>
      </p:sp>
      <p:grpSp>
        <p:nvGrpSpPr>
          <p:cNvPr id="285" name="Group 284"/>
          <p:cNvGrpSpPr/>
          <p:nvPr/>
        </p:nvGrpSpPr>
        <p:grpSpPr>
          <a:xfrm>
            <a:off x="5942431" y="4908213"/>
            <a:ext cx="696289" cy="451554"/>
            <a:chOff x="6236727" y="5075466"/>
            <a:chExt cx="1685518" cy="1093086"/>
          </a:xfrm>
        </p:grpSpPr>
        <p:grpSp>
          <p:nvGrpSpPr>
            <p:cNvPr id="286" name="Group 285"/>
            <p:cNvGrpSpPr/>
            <p:nvPr/>
          </p:nvGrpSpPr>
          <p:grpSpPr>
            <a:xfrm>
              <a:off x="6604927" y="5075466"/>
              <a:ext cx="1102201" cy="1054928"/>
              <a:chOff x="6604927" y="5075466"/>
              <a:chExt cx="1102201" cy="1054928"/>
            </a:xfrm>
          </p:grpSpPr>
          <p:sp>
            <p:nvSpPr>
              <p:cNvPr id="289" name="Diamond 288"/>
              <p:cNvSpPr/>
              <p:nvPr/>
            </p:nvSpPr>
            <p:spPr bwMode="auto">
              <a:xfrm>
                <a:off x="6642893" y="5075466"/>
                <a:ext cx="869548" cy="480973"/>
              </a:xfrm>
              <a:prstGeom prst="diamond">
                <a:avLst/>
              </a:pr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a:lnSpc>
                    <a:spcPct val="90000"/>
                  </a:lnSpc>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0" name="Parallelogram 289"/>
              <p:cNvSpPr/>
              <p:nvPr/>
            </p:nvSpPr>
            <p:spPr bwMode="auto">
              <a:xfrm rot="19866714">
                <a:off x="6966649" y="5556675"/>
                <a:ext cx="740479" cy="430284"/>
              </a:xfrm>
              <a:prstGeom prst="parallelogram">
                <a:avLst>
                  <a:gd name="adj" fmla="val 57886"/>
                </a:avLst>
              </a:prstGeom>
              <a:solidFill>
                <a:srgbClr val="ACDA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a:lnSpc>
                    <a:spcPct val="90000"/>
                  </a:lnSpc>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1" name="Parallelogram 290"/>
              <p:cNvSpPr/>
              <p:nvPr/>
            </p:nvSpPr>
            <p:spPr bwMode="auto">
              <a:xfrm rot="5400000">
                <a:off x="6449829" y="5545013"/>
                <a:ext cx="740479" cy="430284"/>
              </a:xfrm>
              <a:prstGeom prst="parallelogram">
                <a:avLst>
                  <a:gd name="adj" fmla="val 57886"/>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a:lnSpc>
                    <a:spcPct val="90000"/>
                  </a:lnSpc>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87" name="Freeform 286"/>
            <p:cNvSpPr/>
            <p:nvPr/>
          </p:nvSpPr>
          <p:spPr bwMode="auto">
            <a:xfrm rot="1753011">
              <a:off x="7202152" y="5162513"/>
              <a:ext cx="720093"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a:lnSpc>
                  <a:spcPct val="90000"/>
                </a:lnSpc>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8" name="Freeform 287"/>
            <p:cNvSpPr/>
            <p:nvPr/>
          </p:nvSpPr>
          <p:spPr bwMode="auto">
            <a:xfrm rot="12600000">
              <a:off x="6236727" y="5077284"/>
              <a:ext cx="720093"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a:lnSpc>
                  <a:spcPct val="90000"/>
                </a:lnSpc>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92" name="Group 291"/>
          <p:cNvGrpSpPr/>
          <p:nvPr/>
        </p:nvGrpSpPr>
        <p:grpSpPr>
          <a:xfrm>
            <a:off x="5991694" y="2627399"/>
            <a:ext cx="1654766" cy="491854"/>
            <a:chOff x="5998977" y="2622875"/>
            <a:chExt cx="1622697" cy="482321"/>
          </a:xfrm>
        </p:grpSpPr>
        <p:sp>
          <p:nvSpPr>
            <p:cNvPr id="293" name="Rectangle 292"/>
            <p:cNvSpPr/>
            <p:nvPr/>
          </p:nvSpPr>
          <p:spPr>
            <a:xfrm>
              <a:off x="6500990" y="2681605"/>
              <a:ext cx="1120684" cy="394996"/>
            </a:xfrm>
            <a:prstGeom prst="rect">
              <a:avLst/>
            </a:prstGeom>
          </p:spPr>
          <p:txBody>
            <a:bodyPr wrap="square">
              <a:spAutoFit/>
            </a:bodyPr>
            <a:lstStyle/>
            <a:p>
              <a:pPr defTabSz="950910">
                <a:lnSpc>
                  <a:spcPct val="90000"/>
                </a:lnSpc>
                <a:defRPr/>
              </a:pPr>
              <a:r>
                <a:rPr lang="en-US" sz="1121" kern="0" dirty="0">
                  <a:solidFill>
                    <a:srgbClr val="505050"/>
                  </a:solidFill>
                  <a:latin typeface="Segoe UI"/>
                  <a:ea typeface="Segoe UI" pitchFamily="34" charset="0"/>
                  <a:cs typeface="Segoe UI Semibold" panose="020B0702040204020203" pitchFamily="34" charset="0"/>
                </a:rPr>
                <a:t>Automation Service</a:t>
              </a:r>
            </a:p>
          </p:txBody>
        </p:sp>
        <p:pic>
          <p:nvPicPr>
            <p:cNvPr id="294" name="Picture 15"/>
            <p:cNvPicPr>
              <a:picLocks noChangeAspect="1"/>
            </p:cNvPicPr>
            <p:nvPr/>
          </p:nvPicPr>
          <p:blipFill>
            <a:blip r:embed="rId7">
              <a:duotone>
                <a:prstClr val="black"/>
                <a:srgbClr val="505050">
                  <a:tint val="45000"/>
                  <a:satMod val="400000"/>
                </a:srgbClr>
              </a:duotone>
              <a:extLst>
                <a:ext uri="{28A0092B-C50C-407E-A947-70E740481C1C}">
                  <a14:useLocalDpi xmlns:a14="http://schemas.microsoft.com/office/drawing/2010/main"/>
                </a:ext>
              </a:extLst>
            </a:blip>
            <a:srcRect/>
            <a:stretch>
              <a:fillRect/>
            </a:stretch>
          </p:blipFill>
          <p:spPr bwMode="auto">
            <a:xfrm>
              <a:off x="5998977" y="2622875"/>
              <a:ext cx="534574" cy="482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96" name="TextBox 295"/>
          <p:cNvSpPr txBox="1"/>
          <p:nvPr/>
        </p:nvSpPr>
        <p:spPr>
          <a:xfrm>
            <a:off x="10262009" y="2155461"/>
            <a:ext cx="1621088" cy="689932"/>
          </a:xfrm>
          <a:prstGeom prst="rect">
            <a:avLst/>
          </a:prstGeom>
          <a:noFill/>
        </p:spPr>
        <p:txBody>
          <a:bodyPr wrap="square" lIns="0" tIns="0" rIns="0" bIns="0" rtlCol="0">
            <a:spAutoFit/>
          </a:bodyPr>
          <a:lstStyle/>
          <a:p>
            <a:pPr defTabSz="950910">
              <a:defRPr/>
            </a:pPr>
            <a:r>
              <a:rPr lang="en-US" sz="1121" kern="0" spc="-31" dirty="0">
                <a:solidFill>
                  <a:srgbClr val="505050"/>
                </a:solidFill>
                <a:latin typeface="Segoe UI"/>
                <a:ea typeface="Segoe UI" pitchFamily="34" charset="0"/>
                <a:cs typeface="Segoe UI" pitchFamily="34" charset="0"/>
              </a:rPr>
              <a:t>Microsoft</a:t>
            </a:r>
            <a:r>
              <a:rPr lang="en-US" sz="1121" kern="0" spc="-31">
                <a:solidFill>
                  <a:srgbClr val="505050"/>
                </a:solidFill>
                <a:latin typeface="Segoe UI"/>
                <a:ea typeface="Segoe UI" pitchFamily="34" charset="0"/>
                <a:cs typeface="Segoe UI" pitchFamily="34" charset="0"/>
              </a:rPr>
              <a:t> </a:t>
            </a:r>
            <a:r>
              <a:rPr lang="en-US" sz="1121" kern="0" spc="-31" dirty="0">
                <a:solidFill>
                  <a:srgbClr val="505050"/>
                </a:solidFill>
                <a:latin typeface="Segoe UI"/>
                <a:ea typeface="Segoe UI" pitchFamily="34" charset="0"/>
                <a:cs typeface="Segoe UI" pitchFamily="34" charset="0"/>
              </a:rPr>
              <a:t>System Center</a:t>
            </a:r>
          </a:p>
          <a:p>
            <a:pPr defTabSz="950910">
              <a:defRPr/>
            </a:pPr>
            <a:r>
              <a:rPr lang="en-US" sz="1121" kern="0" spc="-31">
                <a:solidFill>
                  <a:srgbClr val="505050"/>
                </a:solidFill>
                <a:latin typeface="Segoe UI"/>
                <a:ea typeface="Segoe UI" pitchFamily="34" charset="0"/>
                <a:cs typeface="Segoe UI" pitchFamily="34" charset="0"/>
              </a:rPr>
              <a:t>Application Insights</a:t>
            </a:r>
            <a:endParaRPr lang="en-US" sz="1121" kern="0" spc="-31" dirty="0">
              <a:solidFill>
                <a:srgbClr val="505050"/>
              </a:solidFill>
              <a:latin typeface="Segoe UI"/>
              <a:ea typeface="Segoe UI" pitchFamily="34" charset="0"/>
              <a:cs typeface="Segoe UI" pitchFamily="34" charset="0"/>
            </a:endParaRPr>
          </a:p>
          <a:p>
            <a:pPr defTabSz="950910">
              <a:defRPr/>
            </a:pPr>
            <a:r>
              <a:rPr lang="en-US" sz="1121" kern="0" spc="-31">
                <a:solidFill>
                  <a:srgbClr val="505050"/>
                </a:solidFill>
                <a:latin typeface="Segoe UI"/>
                <a:ea typeface="Segoe UI" pitchFamily="34" charset="0"/>
                <a:cs typeface="Segoe UI" pitchFamily="34" charset="0"/>
              </a:rPr>
              <a:t>Operations </a:t>
            </a:r>
            <a:r>
              <a:rPr lang="en-US" sz="1121" kern="0" spc="-31" dirty="0">
                <a:solidFill>
                  <a:srgbClr val="505050"/>
                </a:solidFill>
                <a:latin typeface="Segoe UI"/>
                <a:ea typeface="Segoe UI" pitchFamily="34" charset="0"/>
                <a:cs typeface="Segoe UI" pitchFamily="34" charset="0"/>
              </a:rPr>
              <a:t>Management </a:t>
            </a:r>
            <a:r>
              <a:rPr lang="en-US" sz="1121" kern="0" spc="-31">
                <a:solidFill>
                  <a:srgbClr val="505050"/>
                </a:solidFill>
                <a:latin typeface="Segoe UI"/>
                <a:ea typeface="Segoe UI" pitchFamily="34" charset="0"/>
                <a:cs typeface="Segoe UI" pitchFamily="34" charset="0"/>
              </a:rPr>
              <a:t>Suite</a:t>
            </a:r>
            <a:endParaRPr lang="en-US" sz="1121" kern="0" spc="-31" dirty="0">
              <a:solidFill>
                <a:srgbClr val="505050"/>
              </a:solidFill>
              <a:latin typeface="Segoe UI"/>
              <a:ea typeface="Segoe UI" pitchFamily="34" charset="0"/>
              <a:cs typeface="Segoe UI" pitchFamily="34" charset="0"/>
            </a:endParaRPr>
          </a:p>
        </p:txBody>
      </p:sp>
      <p:sp>
        <p:nvSpPr>
          <p:cNvPr id="297" name="TextBox 296"/>
          <p:cNvSpPr txBox="1"/>
          <p:nvPr/>
        </p:nvSpPr>
        <p:spPr>
          <a:xfrm>
            <a:off x="6732386" y="6043512"/>
            <a:ext cx="1910652" cy="640072"/>
          </a:xfrm>
          <a:prstGeom prst="rect">
            <a:avLst/>
          </a:prstGeom>
          <a:noFill/>
        </p:spPr>
        <p:txBody>
          <a:bodyPr wrap="none" lIns="186468" tIns="149174" rIns="186468" bIns="149174" rtlCol="0">
            <a:spAutoFit/>
          </a:bodyPr>
          <a:lstStyle/>
          <a:p>
            <a:pPr defTabSz="950910">
              <a:lnSpc>
                <a:spcPct val="90000"/>
              </a:lnSpc>
              <a:defRPr/>
            </a:pPr>
            <a:r>
              <a:rPr lang="en-US" sz="1223" kern="0" dirty="0">
                <a:solidFill>
                  <a:srgbClr val="505050"/>
                </a:solidFill>
                <a:latin typeface="Segoe UI"/>
                <a:ea typeface="Segoe UI" pitchFamily="34" charset="0"/>
                <a:cs typeface="Segoe UI" pitchFamily="34" charset="0"/>
              </a:rPr>
              <a:t>Release Management </a:t>
            </a:r>
            <a:br>
              <a:rPr lang="en-US" sz="1223" kern="0" dirty="0">
                <a:solidFill>
                  <a:srgbClr val="505050"/>
                </a:solidFill>
                <a:latin typeface="Segoe UI"/>
                <a:ea typeface="Segoe UI" pitchFamily="34" charset="0"/>
                <a:cs typeface="Segoe UI" pitchFamily="34" charset="0"/>
              </a:rPr>
            </a:br>
            <a:r>
              <a:rPr lang="en-US" sz="1223" kern="0" dirty="0">
                <a:solidFill>
                  <a:srgbClr val="505050"/>
                </a:solidFill>
                <a:latin typeface="Segoe UI"/>
                <a:ea typeface="Segoe UI" pitchFamily="34" charset="0"/>
                <a:cs typeface="Segoe UI" pitchFamily="34" charset="0"/>
              </a:rPr>
              <a:t>for Visual Studio</a:t>
            </a:r>
          </a:p>
        </p:txBody>
      </p:sp>
      <p:pic>
        <p:nvPicPr>
          <p:cNvPr id="240" name="Picture 239"/>
          <p:cNvPicPr>
            <a:picLocks noChangeAspect="1"/>
          </p:cNvPicPr>
          <p:nvPr/>
        </p:nvPicPr>
        <p:blipFill>
          <a:blip r:embed="rId8" cstate="screen">
            <a:duotone>
              <a:prstClr val="black"/>
              <a:srgbClr val="505050">
                <a:tint val="45000"/>
                <a:satMod val="400000"/>
              </a:srgbClr>
            </a:duotone>
            <a:extLst>
              <a:ext uri="{28A0092B-C50C-407E-A947-70E740481C1C}">
                <a14:useLocalDpi xmlns:a14="http://schemas.microsoft.com/office/drawing/2010/main"/>
              </a:ext>
            </a:extLst>
          </a:blip>
          <a:stretch>
            <a:fillRect/>
          </a:stretch>
        </p:blipFill>
        <p:spPr>
          <a:xfrm>
            <a:off x="5974846" y="1386771"/>
            <a:ext cx="1435140" cy="570776"/>
          </a:xfrm>
          <a:prstGeom prst="rect">
            <a:avLst/>
          </a:prstGeom>
        </p:spPr>
      </p:pic>
      <p:pic>
        <p:nvPicPr>
          <p:cNvPr id="241" name="Picture 240"/>
          <p:cNvPicPr>
            <a:picLocks noChangeAspect="1"/>
          </p:cNvPicPr>
          <p:nvPr/>
        </p:nvPicPr>
        <p:blipFill>
          <a:blip r:embed="rId9" cstate="screen">
            <a:duotone>
              <a:prstClr val="black"/>
              <a:srgbClr val="505050">
                <a:tint val="45000"/>
                <a:satMod val="400000"/>
              </a:srgbClr>
            </a:duotone>
            <a:extLst>
              <a:ext uri="{BEBA8EAE-BF5A-486C-A8C5-ECC9F3942E4B}">
                <a14:imgProps xmlns:a14="http://schemas.microsoft.com/office/drawing/2010/main">
                  <a14:imgLayer r:embed="rId10">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9823387" y="6135121"/>
            <a:ext cx="1040428" cy="413793"/>
          </a:xfrm>
          <a:prstGeom prst="rect">
            <a:avLst/>
          </a:prstGeom>
        </p:spPr>
      </p:pic>
      <p:pic>
        <p:nvPicPr>
          <p:cNvPr id="5" name="Picture 4"/>
          <p:cNvPicPr>
            <a:picLocks noChangeAspect="1"/>
          </p:cNvPicPr>
          <p:nvPr/>
        </p:nvPicPr>
        <p:blipFill>
          <a:blip r:embed="rId11" cstate="screen">
            <a:duotone>
              <a:prstClr val="black"/>
              <a:srgbClr val="505050">
                <a:tint val="45000"/>
                <a:satMod val="400000"/>
              </a:srgbClr>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53509" y="4701596"/>
            <a:ext cx="1718041" cy="343739"/>
          </a:xfrm>
          <a:prstGeom prst="rect">
            <a:avLst/>
          </a:prstGeom>
        </p:spPr>
      </p:pic>
      <p:pic>
        <p:nvPicPr>
          <p:cNvPr id="247" name="Picture 246"/>
          <p:cNvPicPr>
            <a:picLocks noChangeAspect="1"/>
          </p:cNvPicPr>
          <p:nvPr/>
        </p:nvPicPr>
        <p:blipFill>
          <a:blip r:embed="rId11" cstate="screen">
            <a:duotone>
              <a:prstClr val="black"/>
              <a:srgbClr val="505050">
                <a:tint val="45000"/>
                <a:satMod val="400000"/>
              </a:srgbClr>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3837538" y="3921382"/>
            <a:ext cx="1718041" cy="343739"/>
          </a:xfrm>
          <a:prstGeom prst="rect">
            <a:avLst/>
          </a:prstGeom>
        </p:spPr>
      </p:pic>
      <p:pic>
        <p:nvPicPr>
          <p:cNvPr id="249" name="Picture 248"/>
          <p:cNvPicPr>
            <a:picLocks noChangeAspect="1"/>
          </p:cNvPicPr>
          <p:nvPr/>
        </p:nvPicPr>
        <p:blipFill>
          <a:blip r:embed="rId11" cstate="screen">
            <a:duotone>
              <a:prstClr val="black"/>
              <a:srgbClr val="505050">
                <a:tint val="45000"/>
                <a:satMod val="400000"/>
              </a:srgbClr>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3839310" y="1486552"/>
            <a:ext cx="1718041" cy="343739"/>
          </a:xfrm>
          <a:prstGeom prst="rect">
            <a:avLst/>
          </a:prstGeom>
        </p:spPr>
      </p:pic>
      <p:sp>
        <p:nvSpPr>
          <p:cNvPr id="250" name="TextBox 249"/>
          <p:cNvSpPr txBox="1"/>
          <p:nvPr/>
        </p:nvSpPr>
        <p:spPr>
          <a:xfrm>
            <a:off x="1322915" y="6255997"/>
            <a:ext cx="1754791" cy="188193"/>
          </a:xfrm>
          <a:prstGeom prst="rect">
            <a:avLst/>
          </a:prstGeom>
          <a:noFill/>
        </p:spPr>
        <p:txBody>
          <a:bodyPr wrap="square" lIns="0" tIns="0" rIns="0" bIns="0" rtlCol="0">
            <a:spAutoFit/>
          </a:bodyPr>
          <a:lstStyle/>
          <a:p>
            <a:pPr defTabSz="950910">
              <a:defRPr/>
            </a:pPr>
            <a:r>
              <a:rPr lang="en-US" sz="1223" kern="0" dirty="0">
                <a:solidFill>
                  <a:srgbClr val="505050"/>
                </a:solidFill>
                <a:latin typeface="Segoe UI"/>
                <a:ea typeface="Segoe UI" pitchFamily="34" charset="0"/>
                <a:cs typeface="Segoe UI" pitchFamily="34" charset="0"/>
              </a:rPr>
              <a:t>Team Foundation Server</a:t>
            </a:r>
          </a:p>
        </p:txBody>
      </p:sp>
      <p:pic>
        <p:nvPicPr>
          <p:cNvPr id="251" name="Picture 250"/>
          <p:cNvPicPr>
            <a:picLocks noChangeAspect="1"/>
          </p:cNvPicPr>
          <p:nvPr/>
        </p:nvPicPr>
        <p:blipFill>
          <a:blip r:embed="rId11" cstate="screen">
            <a:duotone>
              <a:prstClr val="black"/>
              <a:srgbClr val="505050">
                <a:tint val="45000"/>
                <a:satMod val="400000"/>
              </a:srgbClr>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3868761" y="6180093"/>
            <a:ext cx="1718041" cy="343739"/>
          </a:xfrm>
          <a:prstGeom prst="rect">
            <a:avLst/>
          </a:prstGeom>
        </p:spPr>
      </p:pic>
      <p:sp>
        <p:nvSpPr>
          <p:cNvPr id="7" name="TextBox 6"/>
          <p:cNvSpPr txBox="1"/>
          <p:nvPr/>
        </p:nvSpPr>
        <p:spPr>
          <a:xfrm>
            <a:off x="577942" y="3054049"/>
            <a:ext cx="2882208" cy="499052"/>
          </a:xfrm>
          <a:prstGeom prst="rect">
            <a:avLst/>
          </a:prstGeom>
          <a:noFill/>
        </p:spPr>
        <p:txBody>
          <a:bodyPr wrap="square" lIns="186495" tIns="149196" rIns="186495" bIns="149196" rtlCol="0">
            <a:spAutoFit/>
          </a:bodyPr>
          <a:lstStyle/>
          <a:p>
            <a:pPr algn="ctr" defTabSz="932536" eaLnBrk="0" fontAlgn="base" hangingPunct="0">
              <a:lnSpc>
                <a:spcPct val="90000"/>
              </a:lnSpc>
              <a:spcBef>
                <a:spcPct val="0"/>
              </a:spcBef>
              <a:spcAft>
                <a:spcPts val="612"/>
              </a:spcAft>
              <a:defRPr/>
            </a:pPr>
            <a:r>
              <a:rPr lang="en-US" sz="1428" kern="0" dirty="0">
                <a:solidFill>
                  <a:srgbClr val="505050"/>
                </a:solidFill>
                <a:latin typeface="Calibri" panose="020F0502020204030204" pitchFamily="34" charset="0"/>
              </a:rPr>
              <a:t>Developer Workstations</a:t>
            </a:r>
          </a:p>
        </p:txBody>
      </p:sp>
      <p:sp>
        <p:nvSpPr>
          <p:cNvPr id="343" name="Rounded Rectangle 342"/>
          <p:cNvSpPr/>
          <p:nvPr/>
        </p:nvSpPr>
        <p:spPr bwMode="auto">
          <a:xfrm>
            <a:off x="7971238" y="5063007"/>
            <a:ext cx="1906226" cy="574492"/>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45700" numCol="1" spcCol="0" rtlCol="0" fromWordArt="0" anchor="b" anchorCtr="0" forceAA="0" compatLnSpc="1">
            <a:prstTxWarp prst="textNoShape">
              <a:avLst/>
            </a:prstTxWarp>
            <a:noAutofit/>
          </a:bodyPr>
          <a:lstStyle/>
          <a:p>
            <a:pPr algn="ctr" defTabSz="932052" fontAlgn="base">
              <a:lnSpc>
                <a:spcPct val="90000"/>
              </a:lnSpc>
              <a:spcBef>
                <a:spcPct val="0"/>
              </a:spcBef>
              <a:spcAft>
                <a:spcPct val="0"/>
              </a:spcAft>
              <a:defRPr/>
            </a:pPr>
            <a:r>
              <a:rPr lang="en-US" sz="1428" kern="0" dirty="0">
                <a:solidFill>
                  <a:srgbClr val="0070C0"/>
                </a:solidFill>
                <a:latin typeface="Segoe UI Light"/>
                <a:ea typeface="Segoe UI" pitchFamily="34" charset="0"/>
                <a:cs typeface="Segoe UI" pitchFamily="34" charset="0"/>
              </a:rPr>
              <a:t>Dev/Test</a:t>
            </a:r>
          </a:p>
        </p:txBody>
      </p:sp>
      <p:cxnSp>
        <p:nvCxnSpPr>
          <p:cNvPr id="15" name="Straight Connector 14"/>
          <p:cNvCxnSpPr/>
          <p:nvPr/>
        </p:nvCxnSpPr>
        <p:spPr>
          <a:xfrm>
            <a:off x="644225" y="6588779"/>
            <a:ext cx="11238872" cy="0"/>
          </a:xfrm>
          <a:prstGeom prst="line">
            <a:avLst/>
          </a:prstGeom>
          <a:ln>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223" y="5650080"/>
            <a:ext cx="276483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3752453" y="5650080"/>
            <a:ext cx="1800017" cy="0"/>
          </a:xfrm>
          <a:prstGeom prst="line">
            <a:avLst/>
          </a:prstGeom>
          <a:ln>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3752453" y="2973046"/>
            <a:ext cx="180001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5908091" y="5650080"/>
            <a:ext cx="1800017" cy="0"/>
          </a:xfrm>
          <a:prstGeom prst="line">
            <a:avLst/>
          </a:prstGeom>
          <a:ln>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10158521" y="5650080"/>
            <a:ext cx="1800017" cy="0"/>
          </a:xfrm>
          <a:prstGeom prst="line">
            <a:avLst/>
          </a:prstGeom>
          <a:ln>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799569" y="3461557"/>
            <a:ext cx="601612" cy="463166"/>
            <a:chOff x="688638" y="3388251"/>
            <a:chExt cx="453196" cy="372941"/>
          </a:xfrm>
          <a:noFill/>
        </p:grpSpPr>
        <p:sp>
          <p:nvSpPr>
            <p:cNvPr id="8" name="Rectangle 7"/>
            <p:cNvSpPr/>
            <p:nvPr/>
          </p:nvSpPr>
          <p:spPr bwMode="auto">
            <a:xfrm>
              <a:off x="688638" y="3388251"/>
              <a:ext cx="453196" cy="274517"/>
            </a:xfrm>
            <a:prstGeom prst="rect">
              <a:avLst/>
            </a:prstGeom>
            <a:grp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cxnSp>
          <p:nvCxnSpPr>
            <p:cNvPr id="10" name="Straight Connector 9"/>
            <p:cNvCxnSpPr/>
            <p:nvPr/>
          </p:nvCxnSpPr>
          <p:spPr>
            <a:xfrm>
              <a:off x="754507" y="3755068"/>
              <a:ext cx="328241" cy="0"/>
            </a:xfrm>
            <a:prstGeom prst="line">
              <a:avLst/>
            </a:prstGeom>
            <a:grpFill/>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Arc 10"/>
            <p:cNvSpPr/>
            <p:nvPr/>
          </p:nvSpPr>
          <p:spPr>
            <a:xfrm rot="5400000">
              <a:off x="722648" y="3601268"/>
              <a:ext cx="177012" cy="141648"/>
            </a:xfrm>
            <a:prstGeom prst="arc">
              <a:avLst>
                <a:gd name="adj1" fmla="val 16177955"/>
                <a:gd name="adj2" fmla="val 21599874"/>
              </a:avLst>
            </a:prstGeom>
            <a:grp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36" eaLnBrk="0" fontAlgn="base" hangingPunct="0">
                <a:spcBef>
                  <a:spcPct val="0"/>
                </a:spcBef>
                <a:spcAft>
                  <a:spcPct val="0"/>
                </a:spcAft>
                <a:defRPr/>
              </a:pPr>
              <a:endParaRPr lang="en-US" sz="1836" kern="0" dirty="0">
                <a:solidFill>
                  <a:srgbClr val="505050"/>
                </a:solidFill>
                <a:latin typeface="Segoe UI"/>
              </a:endParaRPr>
            </a:p>
          </p:txBody>
        </p:sp>
        <p:sp>
          <p:nvSpPr>
            <p:cNvPr id="253" name="Arc 252"/>
            <p:cNvSpPr/>
            <p:nvPr/>
          </p:nvSpPr>
          <p:spPr>
            <a:xfrm rot="5400000" flipV="1">
              <a:off x="938694" y="3602133"/>
              <a:ext cx="177012" cy="141105"/>
            </a:xfrm>
            <a:prstGeom prst="arc">
              <a:avLst>
                <a:gd name="adj1" fmla="val 16177955"/>
                <a:gd name="adj2" fmla="val 21599874"/>
              </a:avLst>
            </a:prstGeom>
            <a:grp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36" eaLnBrk="0" fontAlgn="base" hangingPunct="0">
                <a:spcBef>
                  <a:spcPct val="0"/>
                </a:spcBef>
                <a:spcAft>
                  <a:spcPct val="0"/>
                </a:spcAft>
                <a:defRPr/>
              </a:pPr>
              <a:endParaRPr lang="en-US" sz="1836" kern="0">
                <a:solidFill>
                  <a:srgbClr val="505050"/>
                </a:solidFill>
                <a:latin typeface="Segoe UI"/>
              </a:endParaRPr>
            </a:p>
          </p:txBody>
        </p:sp>
        <p:sp>
          <p:nvSpPr>
            <p:cNvPr id="12" name="Rectangle 11"/>
            <p:cNvSpPr/>
            <p:nvPr/>
          </p:nvSpPr>
          <p:spPr bwMode="auto">
            <a:xfrm>
              <a:off x="881979" y="3671499"/>
              <a:ext cx="74669" cy="8356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sp>
          <p:nvSpPr>
            <p:cNvPr id="13" name="Isosceles Triangle 12"/>
            <p:cNvSpPr/>
            <p:nvPr/>
          </p:nvSpPr>
          <p:spPr bwMode="auto">
            <a:xfrm>
              <a:off x="850876" y="3697428"/>
              <a:ext cx="65293" cy="4652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sp>
          <p:nvSpPr>
            <p:cNvPr id="14" name="Isosceles Triangle 13"/>
            <p:cNvSpPr/>
            <p:nvPr/>
          </p:nvSpPr>
          <p:spPr bwMode="auto">
            <a:xfrm>
              <a:off x="904999" y="3685595"/>
              <a:ext cx="85838" cy="6209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grpSp>
      <p:grpSp>
        <p:nvGrpSpPr>
          <p:cNvPr id="314" name="Group 313"/>
          <p:cNvGrpSpPr/>
          <p:nvPr/>
        </p:nvGrpSpPr>
        <p:grpSpPr>
          <a:xfrm>
            <a:off x="1686508" y="3460298"/>
            <a:ext cx="601612" cy="463166"/>
            <a:chOff x="688638" y="3388251"/>
            <a:chExt cx="453196" cy="372941"/>
          </a:xfrm>
        </p:grpSpPr>
        <p:sp>
          <p:nvSpPr>
            <p:cNvPr id="315" name="Rectangle 314"/>
            <p:cNvSpPr/>
            <p:nvPr/>
          </p:nvSpPr>
          <p:spPr bwMode="auto">
            <a:xfrm>
              <a:off x="688638" y="3388251"/>
              <a:ext cx="453196" cy="274517"/>
            </a:xfrm>
            <a:prstGeom prst="rect">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cxnSp>
          <p:nvCxnSpPr>
            <p:cNvPr id="316" name="Straight Connector 315"/>
            <p:cNvCxnSpPr/>
            <p:nvPr/>
          </p:nvCxnSpPr>
          <p:spPr>
            <a:xfrm>
              <a:off x="754507" y="3755068"/>
              <a:ext cx="328241"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7" name="Arc 316"/>
            <p:cNvSpPr/>
            <p:nvPr/>
          </p:nvSpPr>
          <p:spPr>
            <a:xfrm rot="5400000">
              <a:off x="722648" y="3601268"/>
              <a:ext cx="177012" cy="141648"/>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36" eaLnBrk="0" fontAlgn="base" hangingPunct="0">
                <a:spcBef>
                  <a:spcPct val="0"/>
                </a:spcBef>
                <a:spcAft>
                  <a:spcPct val="0"/>
                </a:spcAft>
                <a:defRPr/>
              </a:pPr>
              <a:endParaRPr lang="en-US" sz="1836" kern="0">
                <a:solidFill>
                  <a:srgbClr val="505050"/>
                </a:solidFill>
                <a:latin typeface="Segoe UI"/>
              </a:endParaRPr>
            </a:p>
          </p:txBody>
        </p:sp>
        <p:sp>
          <p:nvSpPr>
            <p:cNvPr id="318" name="Arc 317"/>
            <p:cNvSpPr/>
            <p:nvPr/>
          </p:nvSpPr>
          <p:spPr>
            <a:xfrm rot="5400000" flipV="1">
              <a:off x="938694" y="3602133"/>
              <a:ext cx="177012" cy="141105"/>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36" eaLnBrk="0" fontAlgn="base" hangingPunct="0">
                <a:spcBef>
                  <a:spcPct val="0"/>
                </a:spcBef>
                <a:spcAft>
                  <a:spcPct val="0"/>
                </a:spcAft>
                <a:defRPr/>
              </a:pPr>
              <a:endParaRPr lang="en-US" sz="1836" kern="0">
                <a:solidFill>
                  <a:srgbClr val="505050"/>
                </a:solidFill>
                <a:latin typeface="Segoe UI"/>
              </a:endParaRPr>
            </a:p>
          </p:txBody>
        </p:sp>
        <p:sp>
          <p:nvSpPr>
            <p:cNvPr id="319" name="Rectangle 318"/>
            <p:cNvSpPr/>
            <p:nvPr/>
          </p:nvSpPr>
          <p:spPr bwMode="auto">
            <a:xfrm>
              <a:off x="881979" y="3671499"/>
              <a:ext cx="74669" cy="835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sp>
          <p:nvSpPr>
            <p:cNvPr id="320" name="Isosceles Triangle 319"/>
            <p:cNvSpPr/>
            <p:nvPr/>
          </p:nvSpPr>
          <p:spPr bwMode="auto">
            <a:xfrm>
              <a:off x="850876" y="3697428"/>
              <a:ext cx="65293" cy="4652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sp>
          <p:nvSpPr>
            <p:cNvPr id="321" name="Isosceles Triangle 320"/>
            <p:cNvSpPr/>
            <p:nvPr/>
          </p:nvSpPr>
          <p:spPr bwMode="auto">
            <a:xfrm>
              <a:off x="904999" y="3685595"/>
              <a:ext cx="85838" cy="620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grpSp>
      <p:grpSp>
        <p:nvGrpSpPr>
          <p:cNvPr id="323" name="Group 322"/>
          <p:cNvGrpSpPr/>
          <p:nvPr/>
        </p:nvGrpSpPr>
        <p:grpSpPr>
          <a:xfrm>
            <a:off x="2566608" y="3462901"/>
            <a:ext cx="601612" cy="463166"/>
            <a:chOff x="688638" y="3388251"/>
            <a:chExt cx="453196" cy="372941"/>
          </a:xfrm>
        </p:grpSpPr>
        <p:sp>
          <p:nvSpPr>
            <p:cNvPr id="324" name="Rectangle 323"/>
            <p:cNvSpPr/>
            <p:nvPr/>
          </p:nvSpPr>
          <p:spPr bwMode="auto">
            <a:xfrm>
              <a:off x="688638" y="3388251"/>
              <a:ext cx="453196" cy="274517"/>
            </a:xfrm>
            <a:prstGeom prst="rect">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cxnSp>
          <p:nvCxnSpPr>
            <p:cNvPr id="325" name="Straight Connector 324"/>
            <p:cNvCxnSpPr/>
            <p:nvPr/>
          </p:nvCxnSpPr>
          <p:spPr>
            <a:xfrm>
              <a:off x="754507" y="3755068"/>
              <a:ext cx="328241"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6" name="Arc 325"/>
            <p:cNvSpPr/>
            <p:nvPr/>
          </p:nvSpPr>
          <p:spPr>
            <a:xfrm rot="5400000">
              <a:off x="722648" y="3601268"/>
              <a:ext cx="177012" cy="141648"/>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36" eaLnBrk="0" fontAlgn="base" hangingPunct="0">
                <a:spcBef>
                  <a:spcPct val="0"/>
                </a:spcBef>
                <a:spcAft>
                  <a:spcPct val="0"/>
                </a:spcAft>
                <a:defRPr/>
              </a:pPr>
              <a:endParaRPr lang="en-US" sz="1836" kern="0">
                <a:solidFill>
                  <a:srgbClr val="505050"/>
                </a:solidFill>
                <a:latin typeface="Segoe UI"/>
              </a:endParaRPr>
            </a:p>
          </p:txBody>
        </p:sp>
        <p:sp>
          <p:nvSpPr>
            <p:cNvPr id="327" name="Arc 326"/>
            <p:cNvSpPr/>
            <p:nvPr/>
          </p:nvSpPr>
          <p:spPr>
            <a:xfrm rot="5400000" flipV="1">
              <a:off x="938694" y="3602133"/>
              <a:ext cx="177012" cy="141105"/>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36" eaLnBrk="0" fontAlgn="base" hangingPunct="0">
                <a:spcBef>
                  <a:spcPct val="0"/>
                </a:spcBef>
                <a:spcAft>
                  <a:spcPct val="0"/>
                </a:spcAft>
                <a:defRPr/>
              </a:pPr>
              <a:endParaRPr lang="en-US" sz="1836" kern="0">
                <a:solidFill>
                  <a:srgbClr val="505050"/>
                </a:solidFill>
                <a:latin typeface="Segoe UI"/>
              </a:endParaRPr>
            </a:p>
          </p:txBody>
        </p:sp>
        <p:sp>
          <p:nvSpPr>
            <p:cNvPr id="328" name="Rectangle 327"/>
            <p:cNvSpPr/>
            <p:nvPr/>
          </p:nvSpPr>
          <p:spPr bwMode="auto">
            <a:xfrm>
              <a:off x="881979" y="3671499"/>
              <a:ext cx="74669" cy="835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sp>
          <p:nvSpPr>
            <p:cNvPr id="329" name="Isosceles Triangle 328"/>
            <p:cNvSpPr/>
            <p:nvPr/>
          </p:nvSpPr>
          <p:spPr bwMode="auto">
            <a:xfrm>
              <a:off x="850876" y="3697428"/>
              <a:ext cx="65293" cy="4652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sp>
          <p:nvSpPr>
            <p:cNvPr id="330" name="Isosceles Triangle 329"/>
            <p:cNvSpPr/>
            <p:nvPr/>
          </p:nvSpPr>
          <p:spPr bwMode="auto">
            <a:xfrm>
              <a:off x="904999" y="3685595"/>
              <a:ext cx="85838" cy="620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eaLnBrk="0" fontAlgn="base" hangingPunct="0">
                <a:lnSpc>
                  <a:spcPct val="90000"/>
                </a:lnSpc>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grpSp>
      <p:pic>
        <p:nvPicPr>
          <p:cNvPr id="259" name="Picture 6" descr="C:\temp\VS_Wht_rgb.png"/>
          <p:cNvPicPr>
            <a:picLocks noChangeAspect="1" noChangeArrowheads="1"/>
          </p:cNvPicPr>
          <p:nvPr/>
        </p:nvPicPr>
        <p:blipFill>
          <a:blip r:embed="rId13" cstate="screen">
            <a:duotone>
              <a:prstClr val="black"/>
              <a:srgbClr val="505050">
                <a:tint val="45000"/>
                <a:satMod val="400000"/>
              </a:srgb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845137" y="3502369"/>
            <a:ext cx="292840" cy="26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0" name="Picture 6" descr="C:\temp\VS_Wht_rgb.png"/>
          <p:cNvPicPr>
            <a:picLocks noChangeAspect="1" noChangeArrowheads="1"/>
          </p:cNvPicPr>
          <p:nvPr/>
        </p:nvPicPr>
        <p:blipFill>
          <a:blip r:embed="rId13" cstate="screen">
            <a:duotone>
              <a:prstClr val="black"/>
              <a:srgbClr val="505050">
                <a:tint val="45000"/>
                <a:satMod val="400000"/>
              </a:srgb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2723038" y="3502369"/>
            <a:ext cx="292840" cy="26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61" name="Group 260"/>
          <p:cNvGrpSpPr/>
          <p:nvPr/>
        </p:nvGrpSpPr>
        <p:grpSpPr>
          <a:xfrm>
            <a:off x="459272" y="1195901"/>
            <a:ext cx="3093997" cy="1854188"/>
            <a:chOff x="452660" y="-233218"/>
            <a:chExt cx="3034067" cy="2116533"/>
          </a:xfrm>
        </p:grpSpPr>
        <p:sp>
          <p:nvSpPr>
            <p:cNvPr id="262" name="Rectangle 235"/>
            <p:cNvSpPr>
              <a:spLocks noChangeArrowheads="1"/>
            </p:cNvSpPr>
            <p:nvPr/>
          </p:nvSpPr>
          <p:spPr bwMode="auto">
            <a:xfrm>
              <a:off x="452660" y="-233218"/>
              <a:ext cx="3034067" cy="2116533"/>
            </a:xfrm>
            <a:prstGeom prst="rect">
              <a:avLst/>
            </a:prstGeom>
            <a:solidFill>
              <a:srgbClr val="ECF1F2"/>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grpSp>
          <p:nvGrpSpPr>
            <p:cNvPr id="263" name="Group 262"/>
            <p:cNvGrpSpPr/>
            <p:nvPr/>
          </p:nvGrpSpPr>
          <p:grpSpPr>
            <a:xfrm>
              <a:off x="555380" y="-166667"/>
              <a:ext cx="2851716" cy="1945596"/>
              <a:chOff x="555380" y="1416602"/>
              <a:chExt cx="2851716" cy="1945596"/>
            </a:xfrm>
          </p:grpSpPr>
          <p:sp>
            <p:nvSpPr>
              <p:cNvPr id="264" name="Freeform 251"/>
              <p:cNvSpPr>
                <a:spLocks/>
              </p:cNvSpPr>
              <p:nvPr/>
            </p:nvSpPr>
            <p:spPr bwMode="auto">
              <a:xfrm>
                <a:off x="774079" y="3265881"/>
                <a:ext cx="2211420" cy="96317"/>
              </a:xfrm>
              <a:custGeom>
                <a:avLst/>
                <a:gdLst>
                  <a:gd name="T0" fmla="*/ 161 w 1148"/>
                  <a:gd name="T1" fmla="*/ 0 h 50"/>
                  <a:gd name="T2" fmla="*/ 193 w 1148"/>
                  <a:gd name="T3" fmla="*/ 31 h 50"/>
                  <a:gd name="T4" fmla="*/ 266 w 1148"/>
                  <a:gd name="T5" fmla="*/ 0 h 50"/>
                  <a:gd name="T6" fmla="*/ 266 w 1148"/>
                  <a:gd name="T7" fmla="*/ 10 h 50"/>
                  <a:gd name="T8" fmla="*/ 274 w 1148"/>
                  <a:gd name="T9" fmla="*/ 20 h 50"/>
                  <a:gd name="T10" fmla="*/ 284 w 1148"/>
                  <a:gd name="T11" fmla="*/ 20 h 50"/>
                  <a:gd name="T12" fmla="*/ 326 w 1148"/>
                  <a:gd name="T13" fmla="*/ 20 h 50"/>
                  <a:gd name="T14" fmla="*/ 359 w 1148"/>
                  <a:gd name="T15" fmla="*/ 31 h 50"/>
                  <a:gd name="T16" fmla="*/ 430 w 1148"/>
                  <a:gd name="T17" fmla="*/ 20 h 50"/>
                  <a:gd name="T18" fmla="*/ 420 w 1148"/>
                  <a:gd name="T19" fmla="*/ 0 h 50"/>
                  <a:gd name="T20" fmla="*/ 457 w 1148"/>
                  <a:gd name="T21" fmla="*/ 4 h 50"/>
                  <a:gd name="T22" fmla="*/ 460 w 1148"/>
                  <a:gd name="T23" fmla="*/ 16 h 50"/>
                  <a:gd name="T24" fmla="*/ 472 w 1148"/>
                  <a:gd name="T25" fmla="*/ 20 h 50"/>
                  <a:gd name="T26" fmla="*/ 483 w 1148"/>
                  <a:gd name="T27" fmla="*/ 16 h 50"/>
                  <a:gd name="T28" fmla="*/ 489 w 1148"/>
                  <a:gd name="T29" fmla="*/ 4 h 50"/>
                  <a:gd name="T30" fmla="*/ 800 w 1148"/>
                  <a:gd name="T31" fmla="*/ 0 h 50"/>
                  <a:gd name="T32" fmla="*/ 794 w 1148"/>
                  <a:gd name="T33" fmla="*/ 14 h 50"/>
                  <a:gd name="T34" fmla="*/ 800 w 1148"/>
                  <a:gd name="T35" fmla="*/ 25 h 50"/>
                  <a:gd name="T36" fmla="*/ 833 w 1148"/>
                  <a:gd name="T37" fmla="*/ 31 h 50"/>
                  <a:gd name="T38" fmla="*/ 877 w 1148"/>
                  <a:gd name="T39" fmla="*/ 25 h 50"/>
                  <a:gd name="T40" fmla="*/ 877 w 1148"/>
                  <a:gd name="T41" fmla="*/ 25 h 50"/>
                  <a:gd name="T42" fmla="*/ 885 w 1148"/>
                  <a:gd name="T43" fmla="*/ 23 h 50"/>
                  <a:gd name="T44" fmla="*/ 892 w 1148"/>
                  <a:gd name="T45" fmla="*/ 16 h 50"/>
                  <a:gd name="T46" fmla="*/ 894 w 1148"/>
                  <a:gd name="T47" fmla="*/ 4 h 50"/>
                  <a:gd name="T48" fmla="*/ 965 w 1148"/>
                  <a:gd name="T49" fmla="*/ 0 h 50"/>
                  <a:gd name="T50" fmla="*/ 998 w 1148"/>
                  <a:gd name="T51" fmla="*/ 31 h 50"/>
                  <a:gd name="T52" fmla="*/ 1038 w 1148"/>
                  <a:gd name="T53" fmla="*/ 0 h 50"/>
                  <a:gd name="T54" fmla="*/ 1036 w 1148"/>
                  <a:gd name="T55" fmla="*/ 10 h 50"/>
                  <a:gd name="T56" fmla="*/ 1040 w 1148"/>
                  <a:gd name="T57" fmla="*/ 20 h 50"/>
                  <a:gd name="T58" fmla="*/ 1052 w 1148"/>
                  <a:gd name="T59" fmla="*/ 25 h 50"/>
                  <a:gd name="T60" fmla="*/ 1059 w 1148"/>
                  <a:gd name="T61" fmla="*/ 23 h 50"/>
                  <a:gd name="T62" fmla="*/ 1069 w 1148"/>
                  <a:gd name="T63" fmla="*/ 16 h 50"/>
                  <a:gd name="T64" fmla="*/ 1069 w 1148"/>
                  <a:gd name="T65" fmla="*/ 4 h 50"/>
                  <a:gd name="T66" fmla="*/ 1125 w 1148"/>
                  <a:gd name="T67" fmla="*/ 0 h 50"/>
                  <a:gd name="T68" fmla="*/ 1127 w 1148"/>
                  <a:gd name="T69" fmla="*/ 0 h 50"/>
                  <a:gd name="T70" fmla="*/ 1140 w 1148"/>
                  <a:gd name="T71" fmla="*/ 6 h 50"/>
                  <a:gd name="T72" fmla="*/ 1148 w 1148"/>
                  <a:gd name="T73" fmla="*/ 18 h 50"/>
                  <a:gd name="T74" fmla="*/ 1148 w 1148"/>
                  <a:gd name="T75" fmla="*/ 33 h 50"/>
                  <a:gd name="T76" fmla="*/ 1140 w 1148"/>
                  <a:gd name="T77" fmla="*/ 47 h 50"/>
                  <a:gd name="T78" fmla="*/ 1127 w 1148"/>
                  <a:gd name="T79" fmla="*/ 50 h 50"/>
                  <a:gd name="T80" fmla="*/ 25 w 1148"/>
                  <a:gd name="T81" fmla="*/ 50 h 50"/>
                  <a:gd name="T82" fmla="*/ 13 w 1148"/>
                  <a:gd name="T83" fmla="*/ 48 h 50"/>
                  <a:gd name="T84" fmla="*/ 3 w 1148"/>
                  <a:gd name="T85" fmla="*/ 41 h 50"/>
                  <a:gd name="T86" fmla="*/ 0 w 1148"/>
                  <a:gd name="T87" fmla="*/ 25 h 50"/>
                  <a:gd name="T88" fmla="*/ 3 w 1148"/>
                  <a:gd name="T89" fmla="*/ 12 h 50"/>
                  <a:gd name="T90" fmla="*/ 11 w 1148"/>
                  <a:gd name="T91" fmla="*/ 4 h 50"/>
                  <a:gd name="T92" fmla="*/ 17 w 1148"/>
                  <a:gd name="T9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8" h="50">
                    <a:moveTo>
                      <a:pt x="17" y="0"/>
                    </a:moveTo>
                    <a:lnTo>
                      <a:pt x="161" y="0"/>
                    </a:lnTo>
                    <a:lnTo>
                      <a:pt x="161" y="31"/>
                    </a:lnTo>
                    <a:lnTo>
                      <a:pt x="193" y="31"/>
                    </a:lnTo>
                    <a:lnTo>
                      <a:pt x="193" y="0"/>
                    </a:lnTo>
                    <a:lnTo>
                      <a:pt x="266" y="0"/>
                    </a:lnTo>
                    <a:lnTo>
                      <a:pt x="265" y="4"/>
                    </a:lnTo>
                    <a:lnTo>
                      <a:pt x="266" y="10"/>
                    </a:lnTo>
                    <a:lnTo>
                      <a:pt x="270" y="16"/>
                    </a:lnTo>
                    <a:lnTo>
                      <a:pt x="274" y="20"/>
                    </a:lnTo>
                    <a:lnTo>
                      <a:pt x="282" y="20"/>
                    </a:lnTo>
                    <a:lnTo>
                      <a:pt x="284" y="20"/>
                    </a:lnTo>
                    <a:lnTo>
                      <a:pt x="284" y="20"/>
                    </a:lnTo>
                    <a:lnTo>
                      <a:pt x="326" y="20"/>
                    </a:lnTo>
                    <a:lnTo>
                      <a:pt x="326" y="31"/>
                    </a:lnTo>
                    <a:lnTo>
                      <a:pt x="359" y="31"/>
                    </a:lnTo>
                    <a:lnTo>
                      <a:pt x="359" y="20"/>
                    </a:lnTo>
                    <a:lnTo>
                      <a:pt x="430" y="20"/>
                    </a:lnTo>
                    <a:lnTo>
                      <a:pt x="430" y="10"/>
                    </a:lnTo>
                    <a:lnTo>
                      <a:pt x="420" y="0"/>
                    </a:lnTo>
                    <a:lnTo>
                      <a:pt x="457" y="0"/>
                    </a:lnTo>
                    <a:lnTo>
                      <a:pt x="457" y="4"/>
                    </a:lnTo>
                    <a:lnTo>
                      <a:pt x="457" y="10"/>
                    </a:lnTo>
                    <a:lnTo>
                      <a:pt x="460" y="16"/>
                    </a:lnTo>
                    <a:lnTo>
                      <a:pt x="466" y="20"/>
                    </a:lnTo>
                    <a:lnTo>
                      <a:pt x="472" y="20"/>
                    </a:lnTo>
                    <a:lnTo>
                      <a:pt x="478" y="20"/>
                    </a:lnTo>
                    <a:lnTo>
                      <a:pt x="483" y="16"/>
                    </a:lnTo>
                    <a:lnTo>
                      <a:pt x="487" y="10"/>
                    </a:lnTo>
                    <a:lnTo>
                      <a:pt x="489" y="4"/>
                    </a:lnTo>
                    <a:lnTo>
                      <a:pt x="487" y="0"/>
                    </a:lnTo>
                    <a:lnTo>
                      <a:pt x="800" y="0"/>
                    </a:lnTo>
                    <a:lnTo>
                      <a:pt x="800" y="10"/>
                    </a:lnTo>
                    <a:lnTo>
                      <a:pt x="794" y="14"/>
                    </a:lnTo>
                    <a:lnTo>
                      <a:pt x="794" y="25"/>
                    </a:lnTo>
                    <a:lnTo>
                      <a:pt x="800" y="25"/>
                    </a:lnTo>
                    <a:lnTo>
                      <a:pt x="800" y="31"/>
                    </a:lnTo>
                    <a:lnTo>
                      <a:pt x="833" y="31"/>
                    </a:lnTo>
                    <a:lnTo>
                      <a:pt x="833" y="25"/>
                    </a:lnTo>
                    <a:lnTo>
                      <a:pt x="877" y="25"/>
                    </a:lnTo>
                    <a:lnTo>
                      <a:pt x="877" y="25"/>
                    </a:lnTo>
                    <a:lnTo>
                      <a:pt x="877" y="25"/>
                    </a:lnTo>
                    <a:lnTo>
                      <a:pt x="879" y="25"/>
                    </a:lnTo>
                    <a:lnTo>
                      <a:pt x="885" y="23"/>
                    </a:lnTo>
                    <a:lnTo>
                      <a:pt x="890" y="20"/>
                    </a:lnTo>
                    <a:lnTo>
                      <a:pt x="892" y="16"/>
                    </a:lnTo>
                    <a:lnTo>
                      <a:pt x="894" y="10"/>
                    </a:lnTo>
                    <a:lnTo>
                      <a:pt x="894" y="4"/>
                    </a:lnTo>
                    <a:lnTo>
                      <a:pt x="892" y="0"/>
                    </a:lnTo>
                    <a:lnTo>
                      <a:pt x="965" y="0"/>
                    </a:lnTo>
                    <a:lnTo>
                      <a:pt x="965" y="31"/>
                    </a:lnTo>
                    <a:lnTo>
                      <a:pt x="998" y="31"/>
                    </a:lnTo>
                    <a:lnTo>
                      <a:pt x="998" y="0"/>
                    </a:lnTo>
                    <a:lnTo>
                      <a:pt x="1038" y="0"/>
                    </a:lnTo>
                    <a:lnTo>
                      <a:pt x="1036" y="4"/>
                    </a:lnTo>
                    <a:lnTo>
                      <a:pt x="1036" y="10"/>
                    </a:lnTo>
                    <a:lnTo>
                      <a:pt x="1036" y="16"/>
                    </a:lnTo>
                    <a:lnTo>
                      <a:pt x="1040" y="20"/>
                    </a:lnTo>
                    <a:lnTo>
                      <a:pt x="1046" y="23"/>
                    </a:lnTo>
                    <a:lnTo>
                      <a:pt x="1052" y="25"/>
                    </a:lnTo>
                    <a:lnTo>
                      <a:pt x="1054" y="25"/>
                    </a:lnTo>
                    <a:lnTo>
                      <a:pt x="1059" y="23"/>
                    </a:lnTo>
                    <a:lnTo>
                      <a:pt x="1065" y="20"/>
                    </a:lnTo>
                    <a:lnTo>
                      <a:pt x="1069" y="16"/>
                    </a:lnTo>
                    <a:lnTo>
                      <a:pt x="1069" y="10"/>
                    </a:lnTo>
                    <a:lnTo>
                      <a:pt x="1069" y="4"/>
                    </a:lnTo>
                    <a:lnTo>
                      <a:pt x="1067" y="0"/>
                    </a:lnTo>
                    <a:lnTo>
                      <a:pt x="1125" y="0"/>
                    </a:lnTo>
                    <a:lnTo>
                      <a:pt x="1125" y="2"/>
                    </a:lnTo>
                    <a:lnTo>
                      <a:pt x="1127" y="0"/>
                    </a:lnTo>
                    <a:lnTo>
                      <a:pt x="1134" y="2"/>
                    </a:lnTo>
                    <a:lnTo>
                      <a:pt x="1140" y="6"/>
                    </a:lnTo>
                    <a:lnTo>
                      <a:pt x="1144" y="12"/>
                    </a:lnTo>
                    <a:lnTo>
                      <a:pt x="1148" y="18"/>
                    </a:lnTo>
                    <a:lnTo>
                      <a:pt x="1148" y="25"/>
                    </a:lnTo>
                    <a:lnTo>
                      <a:pt x="1148" y="33"/>
                    </a:lnTo>
                    <a:lnTo>
                      <a:pt x="1144" y="41"/>
                    </a:lnTo>
                    <a:lnTo>
                      <a:pt x="1140" y="47"/>
                    </a:lnTo>
                    <a:lnTo>
                      <a:pt x="1134" y="48"/>
                    </a:lnTo>
                    <a:lnTo>
                      <a:pt x="1127" y="50"/>
                    </a:lnTo>
                    <a:lnTo>
                      <a:pt x="1123" y="50"/>
                    </a:lnTo>
                    <a:lnTo>
                      <a:pt x="25" y="50"/>
                    </a:lnTo>
                    <a:lnTo>
                      <a:pt x="21" y="50"/>
                    </a:lnTo>
                    <a:lnTo>
                      <a:pt x="13" y="48"/>
                    </a:lnTo>
                    <a:lnTo>
                      <a:pt x="7" y="47"/>
                    </a:lnTo>
                    <a:lnTo>
                      <a:pt x="3" y="41"/>
                    </a:lnTo>
                    <a:lnTo>
                      <a:pt x="0" y="33"/>
                    </a:lnTo>
                    <a:lnTo>
                      <a:pt x="0" y="25"/>
                    </a:lnTo>
                    <a:lnTo>
                      <a:pt x="0" y="18"/>
                    </a:lnTo>
                    <a:lnTo>
                      <a:pt x="3" y="12"/>
                    </a:lnTo>
                    <a:lnTo>
                      <a:pt x="7" y="6"/>
                    </a:lnTo>
                    <a:lnTo>
                      <a:pt x="11" y="4"/>
                    </a:lnTo>
                    <a:lnTo>
                      <a:pt x="17" y="2"/>
                    </a:lnTo>
                    <a:lnTo>
                      <a:pt x="17" y="0"/>
                    </a:lnTo>
                    <a:close/>
                  </a:path>
                </a:pathLst>
              </a:custGeom>
              <a:solidFill>
                <a:srgbClr val="CFDDDC"/>
              </a:solidFill>
              <a:ln w="0">
                <a:solidFill>
                  <a:srgbClr val="CFDDDC"/>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65" name="Freeform 252"/>
              <p:cNvSpPr>
                <a:spLocks/>
              </p:cNvSpPr>
              <p:nvPr/>
            </p:nvSpPr>
            <p:spPr bwMode="auto">
              <a:xfrm>
                <a:off x="939743" y="2478011"/>
                <a:ext cx="433423" cy="826397"/>
              </a:xfrm>
              <a:custGeom>
                <a:avLst/>
                <a:gdLst>
                  <a:gd name="T0" fmla="*/ 180 w 225"/>
                  <a:gd name="T1" fmla="*/ 0 h 429"/>
                  <a:gd name="T2" fmla="*/ 184 w 225"/>
                  <a:gd name="T3" fmla="*/ 0 h 429"/>
                  <a:gd name="T4" fmla="*/ 188 w 225"/>
                  <a:gd name="T5" fmla="*/ 2 h 429"/>
                  <a:gd name="T6" fmla="*/ 190 w 225"/>
                  <a:gd name="T7" fmla="*/ 10 h 429"/>
                  <a:gd name="T8" fmla="*/ 190 w 225"/>
                  <a:gd name="T9" fmla="*/ 144 h 429"/>
                  <a:gd name="T10" fmla="*/ 190 w 225"/>
                  <a:gd name="T11" fmla="*/ 148 h 429"/>
                  <a:gd name="T12" fmla="*/ 184 w 225"/>
                  <a:gd name="T13" fmla="*/ 152 h 429"/>
                  <a:gd name="T14" fmla="*/ 109 w 225"/>
                  <a:gd name="T15" fmla="*/ 152 h 429"/>
                  <a:gd name="T16" fmla="*/ 215 w 225"/>
                  <a:gd name="T17" fmla="*/ 227 h 429"/>
                  <a:gd name="T18" fmla="*/ 219 w 225"/>
                  <a:gd name="T19" fmla="*/ 227 h 429"/>
                  <a:gd name="T20" fmla="*/ 223 w 225"/>
                  <a:gd name="T21" fmla="*/ 229 h 429"/>
                  <a:gd name="T22" fmla="*/ 225 w 225"/>
                  <a:gd name="T23" fmla="*/ 237 h 429"/>
                  <a:gd name="T24" fmla="*/ 225 w 225"/>
                  <a:gd name="T25" fmla="*/ 271 h 429"/>
                  <a:gd name="T26" fmla="*/ 225 w 225"/>
                  <a:gd name="T27" fmla="*/ 275 h 429"/>
                  <a:gd name="T28" fmla="*/ 221 w 225"/>
                  <a:gd name="T29" fmla="*/ 279 h 429"/>
                  <a:gd name="T30" fmla="*/ 127 w 225"/>
                  <a:gd name="T31" fmla="*/ 281 h 429"/>
                  <a:gd name="T32" fmla="*/ 215 w 225"/>
                  <a:gd name="T33" fmla="*/ 369 h 429"/>
                  <a:gd name="T34" fmla="*/ 223 w 225"/>
                  <a:gd name="T35" fmla="*/ 373 h 429"/>
                  <a:gd name="T36" fmla="*/ 225 w 225"/>
                  <a:gd name="T37" fmla="*/ 377 h 429"/>
                  <a:gd name="T38" fmla="*/ 225 w 225"/>
                  <a:gd name="T39" fmla="*/ 379 h 429"/>
                  <a:gd name="T40" fmla="*/ 225 w 225"/>
                  <a:gd name="T41" fmla="*/ 392 h 429"/>
                  <a:gd name="T42" fmla="*/ 221 w 225"/>
                  <a:gd name="T43" fmla="*/ 396 h 429"/>
                  <a:gd name="T44" fmla="*/ 217 w 225"/>
                  <a:gd name="T45" fmla="*/ 398 h 429"/>
                  <a:gd name="T46" fmla="*/ 200 w 225"/>
                  <a:gd name="T47" fmla="*/ 398 h 429"/>
                  <a:gd name="T48" fmla="*/ 198 w 225"/>
                  <a:gd name="T49" fmla="*/ 398 h 429"/>
                  <a:gd name="T50" fmla="*/ 207 w 225"/>
                  <a:gd name="T51" fmla="*/ 404 h 429"/>
                  <a:gd name="T52" fmla="*/ 211 w 225"/>
                  <a:gd name="T53" fmla="*/ 413 h 429"/>
                  <a:gd name="T54" fmla="*/ 207 w 225"/>
                  <a:gd name="T55" fmla="*/ 425 h 429"/>
                  <a:gd name="T56" fmla="*/ 196 w 225"/>
                  <a:gd name="T57" fmla="*/ 429 h 429"/>
                  <a:gd name="T58" fmla="*/ 184 w 225"/>
                  <a:gd name="T59" fmla="*/ 425 h 429"/>
                  <a:gd name="T60" fmla="*/ 179 w 225"/>
                  <a:gd name="T61" fmla="*/ 413 h 429"/>
                  <a:gd name="T62" fmla="*/ 184 w 225"/>
                  <a:gd name="T63" fmla="*/ 404 h 429"/>
                  <a:gd name="T64" fmla="*/ 194 w 225"/>
                  <a:gd name="T65" fmla="*/ 398 h 429"/>
                  <a:gd name="T66" fmla="*/ 94 w 225"/>
                  <a:gd name="T67" fmla="*/ 398 h 429"/>
                  <a:gd name="T68" fmla="*/ 31 w 225"/>
                  <a:gd name="T69" fmla="*/ 398 h 429"/>
                  <a:gd name="T70" fmla="*/ 10 w 225"/>
                  <a:gd name="T71" fmla="*/ 398 h 429"/>
                  <a:gd name="T72" fmla="*/ 2 w 225"/>
                  <a:gd name="T73" fmla="*/ 396 h 429"/>
                  <a:gd name="T74" fmla="*/ 0 w 225"/>
                  <a:gd name="T75" fmla="*/ 390 h 429"/>
                  <a:gd name="T76" fmla="*/ 0 w 225"/>
                  <a:gd name="T77" fmla="*/ 388 h 429"/>
                  <a:gd name="T78" fmla="*/ 0 w 225"/>
                  <a:gd name="T79" fmla="*/ 375 h 429"/>
                  <a:gd name="T80" fmla="*/ 4 w 225"/>
                  <a:gd name="T81" fmla="*/ 371 h 429"/>
                  <a:gd name="T82" fmla="*/ 8 w 225"/>
                  <a:gd name="T83" fmla="*/ 369 h 429"/>
                  <a:gd name="T84" fmla="*/ 94 w 225"/>
                  <a:gd name="T85" fmla="*/ 369 h 429"/>
                  <a:gd name="T86" fmla="*/ 104 w 225"/>
                  <a:gd name="T87" fmla="*/ 340 h 429"/>
                  <a:gd name="T88" fmla="*/ 10 w 225"/>
                  <a:gd name="T89" fmla="*/ 281 h 429"/>
                  <a:gd name="T90" fmla="*/ 6 w 225"/>
                  <a:gd name="T91" fmla="*/ 281 h 429"/>
                  <a:gd name="T92" fmla="*/ 2 w 225"/>
                  <a:gd name="T93" fmla="*/ 277 h 429"/>
                  <a:gd name="T94" fmla="*/ 0 w 225"/>
                  <a:gd name="T95" fmla="*/ 271 h 429"/>
                  <a:gd name="T96" fmla="*/ 0 w 225"/>
                  <a:gd name="T97" fmla="*/ 237 h 429"/>
                  <a:gd name="T98" fmla="*/ 0 w 225"/>
                  <a:gd name="T99" fmla="*/ 231 h 429"/>
                  <a:gd name="T100" fmla="*/ 4 w 225"/>
                  <a:gd name="T101" fmla="*/ 227 h 429"/>
                  <a:gd name="T102" fmla="*/ 54 w 225"/>
                  <a:gd name="T103" fmla="*/ 227 h 429"/>
                  <a:gd name="T104" fmla="*/ 10 w 225"/>
                  <a:gd name="T105" fmla="*/ 152 h 429"/>
                  <a:gd name="T106" fmla="*/ 6 w 225"/>
                  <a:gd name="T107" fmla="*/ 152 h 429"/>
                  <a:gd name="T108" fmla="*/ 2 w 225"/>
                  <a:gd name="T109" fmla="*/ 150 h 429"/>
                  <a:gd name="T110" fmla="*/ 0 w 225"/>
                  <a:gd name="T111" fmla="*/ 143 h 429"/>
                  <a:gd name="T112" fmla="*/ 0 w 225"/>
                  <a:gd name="T113" fmla="*/ 8 h 429"/>
                  <a:gd name="T114" fmla="*/ 0 w 225"/>
                  <a:gd name="T115" fmla="*/ 4 h 429"/>
                  <a:gd name="T116" fmla="*/ 4 w 225"/>
                  <a:gd name="T117"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429">
                    <a:moveTo>
                      <a:pt x="10" y="0"/>
                    </a:moveTo>
                    <a:lnTo>
                      <a:pt x="180" y="0"/>
                    </a:lnTo>
                    <a:lnTo>
                      <a:pt x="182" y="0"/>
                    </a:lnTo>
                    <a:lnTo>
                      <a:pt x="184" y="0"/>
                    </a:lnTo>
                    <a:lnTo>
                      <a:pt x="186" y="0"/>
                    </a:lnTo>
                    <a:lnTo>
                      <a:pt x="188" y="2"/>
                    </a:lnTo>
                    <a:lnTo>
                      <a:pt x="190" y="6"/>
                    </a:lnTo>
                    <a:lnTo>
                      <a:pt x="190" y="10"/>
                    </a:lnTo>
                    <a:lnTo>
                      <a:pt x="190" y="143"/>
                    </a:lnTo>
                    <a:lnTo>
                      <a:pt x="190" y="144"/>
                    </a:lnTo>
                    <a:lnTo>
                      <a:pt x="190" y="146"/>
                    </a:lnTo>
                    <a:lnTo>
                      <a:pt x="190" y="148"/>
                    </a:lnTo>
                    <a:lnTo>
                      <a:pt x="188" y="150"/>
                    </a:lnTo>
                    <a:lnTo>
                      <a:pt x="184" y="152"/>
                    </a:lnTo>
                    <a:lnTo>
                      <a:pt x="180" y="152"/>
                    </a:lnTo>
                    <a:lnTo>
                      <a:pt x="109" y="152"/>
                    </a:lnTo>
                    <a:lnTo>
                      <a:pt x="109" y="227"/>
                    </a:lnTo>
                    <a:lnTo>
                      <a:pt x="215" y="227"/>
                    </a:lnTo>
                    <a:lnTo>
                      <a:pt x="217" y="227"/>
                    </a:lnTo>
                    <a:lnTo>
                      <a:pt x="219" y="227"/>
                    </a:lnTo>
                    <a:lnTo>
                      <a:pt x="221" y="229"/>
                    </a:lnTo>
                    <a:lnTo>
                      <a:pt x="223" y="229"/>
                    </a:lnTo>
                    <a:lnTo>
                      <a:pt x="225" y="233"/>
                    </a:lnTo>
                    <a:lnTo>
                      <a:pt x="225" y="237"/>
                    </a:lnTo>
                    <a:lnTo>
                      <a:pt x="225" y="271"/>
                    </a:lnTo>
                    <a:lnTo>
                      <a:pt x="225" y="271"/>
                    </a:lnTo>
                    <a:lnTo>
                      <a:pt x="225" y="273"/>
                    </a:lnTo>
                    <a:lnTo>
                      <a:pt x="225" y="275"/>
                    </a:lnTo>
                    <a:lnTo>
                      <a:pt x="223" y="279"/>
                    </a:lnTo>
                    <a:lnTo>
                      <a:pt x="221" y="279"/>
                    </a:lnTo>
                    <a:lnTo>
                      <a:pt x="215" y="281"/>
                    </a:lnTo>
                    <a:lnTo>
                      <a:pt x="127" y="281"/>
                    </a:lnTo>
                    <a:lnTo>
                      <a:pt x="127" y="369"/>
                    </a:lnTo>
                    <a:lnTo>
                      <a:pt x="215" y="369"/>
                    </a:lnTo>
                    <a:lnTo>
                      <a:pt x="221" y="371"/>
                    </a:lnTo>
                    <a:lnTo>
                      <a:pt x="223" y="373"/>
                    </a:lnTo>
                    <a:lnTo>
                      <a:pt x="225" y="375"/>
                    </a:lnTo>
                    <a:lnTo>
                      <a:pt x="225" y="377"/>
                    </a:lnTo>
                    <a:lnTo>
                      <a:pt x="225" y="379"/>
                    </a:lnTo>
                    <a:lnTo>
                      <a:pt x="225" y="379"/>
                    </a:lnTo>
                    <a:lnTo>
                      <a:pt x="225" y="388"/>
                    </a:lnTo>
                    <a:lnTo>
                      <a:pt x="225" y="392"/>
                    </a:lnTo>
                    <a:lnTo>
                      <a:pt x="223" y="394"/>
                    </a:lnTo>
                    <a:lnTo>
                      <a:pt x="221" y="396"/>
                    </a:lnTo>
                    <a:lnTo>
                      <a:pt x="219" y="398"/>
                    </a:lnTo>
                    <a:lnTo>
                      <a:pt x="217" y="398"/>
                    </a:lnTo>
                    <a:lnTo>
                      <a:pt x="215" y="398"/>
                    </a:lnTo>
                    <a:lnTo>
                      <a:pt x="200" y="398"/>
                    </a:lnTo>
                    <a:lnTo>
                      <a:pt x="200" y="398"/>
                    </a:lnTo>
                    <a:lnTo>
                      <a:pt x="198" y="398"/>
                    </a:lnTo>
                    <a:lnTo>
                      <a:pt x="202" y="400"/>
                    </a:lnTo>
                    <a:lnTo>
                      <a:pt x="207" y="404"/>
                    </a:lnTo>
                    <a:lnTo>
                      <a:pt x="209" y="408"/>
                    </a:lnTo>
                    <a:lnTo>
                      <a:pt x="211" y="413"/>
                    </a:lnTo>
                    <a:lnTo>
                      <a:pt x="209" y="419"/>
                    </a:lnTo>
                    <a:lnTo>
                      <a:pt x="207" y="425"/>
                    </a:lnTo>
                    <a:lnTo>
                      <a:pt x="202" y="429"/>
                    </a:lnTo>
                    <a:lnTo>
                      <a:pt x="196" y="429"/>
                    </a:lnTo>
                    <a:lnTo>
                      <a:pt x="188" y="429"/>
                    </a:lnTo>
                    <a:lnTo>
                      <a:pt x="184" y="425"/>
                    </a:lnTo>
                    <a:lnTo>
                      <a:pt x="180" y="419"/>
                    </a:lnTo>
                    <a:lnTo>
                      <a:pt x="179" y="413"/>
                    </a:lnTo>
                    <a:lnTo>
                      <a:pt x="180" y="408"/>
                    </a:lnTo>
                    <a:lnTo>
                      <a:pt x="184" y="404"/>
                    </a:lnTo>
                    <a:lnTo>
                      <a:pt x="188" y="400"/>
                    </a:lnTo>
                    <a:lnTo>
                      <a:pt x="194" y="398"/>
                    </a:lnTo>
                    <a:lnTo>
                      <a:pt x="98" y="398"/>
                    </a:lnTo>
                    <a:lnTo>
                      <a:pt x="94" y="398"/>
                    </a:lnTo>
                    <a:lnTo>
                      <a:pt x="92" y="398"/>
                    </a:lnTo>
                    <a:lnTo>
                      <a:pt x="31" y="398"/>
                    </a:lnTo>
                    <a:lnTo>
                      <a:pt x="31" y="398"/>
                    </a:lnTo>
                    <a:lnTo>
                      <a:pt x="10" y="398"/>
                    </a:lnTo>
                    <a:lnTo>
                      <a:pt x="4" y="396"/>
                    </a:lnTo>
                    <a:lnTo>
                      <a:pt x="2" y="396"/>
                    </a:lnTo>
                    <a:lnTo>
                      <a:pt x="0" y="392"/>
                    </a:lnTo>
                    <a:lnTo>
                      <a:pt x="0" y="390"/>
                    </a:lnTo>
                    <a:lnTo>
                      <a:pt x="0" y="388"/>
                    </a:lnTo>
                    <a:lnTo>
                      <a:pt x="0" y="388"/>
                    </a:lnTo>
                    <a:lnTo>
                      <a:pt x="0" y="379"/>
                    </a:lnTo>
                    <a:lnTo>
                      <a:pt x="0" y="375"/>
                    </a:lnTo>
                    <a:lnTo>
                      <a:pt x="2" y="373"/>
                    </a:lnTo>
                    <a:lnTo>
                      <a:pt x="4" y="371"/>
                    </a:lnTo>
                    <a:lnTo>
                      <a:pt x="6" y="371"/>
                    </a:lnTo>
                    <a:lnTo>
                      <a:pt x="8" y="369"/>
                    </a:lnTo>
                    <a:lnTo>
                      <a:pt x="10" y="369"/>
                    </a:lnTo>
                    <a:lnTo>
                      <a:pt x="94" y="369"/>
                    </a:lnTo>
                    <a:lnTo>
                      <a:pt x="94" y="340"/>
                    </a:lnTo>
                    <a:lnTo>
                      <a:pt x="104" y="340"/>
                    </a:lnTo>
                    <a:lnTo>
                      <a:pt x="104" y="281"/>
                    </a:lnTo>
                    <a:lnTo>
                      <a:pt x="10" y="281"/>
                    </a:lnTo>
                    <a:lnTo>
                      <a:pt x="8" y="281"/>
                    </a:lnTo>
                    <a:lnTo>
                      <a:pt x="6" y="281"/>
                    </a:lnTo>
                    <a:lnTo>
                      <a:pt x="4" y="279"/>
                    </a:lnTo>
                    <a:lnTo>
                      <a:pt x="2" y="277"/>
                    </a:lnTo>
                    <a:lnTo>
                      <a:pt x="0" y="275"/>
                    </a:lnTo>
                    <a:lnTo>
                      <a:pt x="0" y="271"/>
                    </a:lnTo>
                    <a:lnTo>
                      <a:pt x="0" y="237"/>
                    </a:lnTo>
                    <a:lnTo>
                      <a:pt x="0" y="237"/>
                    </a:lnTo>
                    <a:lnTo>
                      <a:pt x="0" y="235"/>
                    </a:lnTo>
                    <a:lnTo>
                      <a:pt x="0" y="231"/>
                    </a:lnTo>
                    <a:lnTo>
                      <a:pt x="2" y="229"/>
                    </a:lnTo>
                    <a:lnTo>
                      <a:pt x="4" y="227"/>
                    </a:lnTo>
                    <a:lnTo>
                      <a:pt x="10" y="227"/>
                    </a:lnTo>
                    <a:lnTo>
                      <a:pt x="54" y="227"/>
                    </a:lnTo>
                    <a:lnTo>
                      <a:pt x="54" y="152"/>
                    </a:lnTo>
                    <a:lnTo>
                      <a:pt x="10" y="152"/>
                    </a:lnTo>
                    <a:lnTo>
                      <a:pt x="8" y="152"/>
                    </a:lnTo>
                    <a:lnTo>
                      <a:pt x="6" y="152"/>
                    </a:lnTo>
                    <a:lnTo>
                      <a:pt x="4" y="152"/>
                    </a:lnTo>
                    <a:lnTo>
                      <a:pt x="2" y="150"/>
                    </a:lnTo>
                    <a:lnTo>
                      <a:pt x="0" y="146"/>
                    </a:lnTo>
                    <a:lnTo>
                      <a:pt x="0" y="143"/>
                    </a:lnTo>
                    <a:lnTo>
                      <a:pt x="0" y="10"/>
                    </a:lnTo>
                    <a:lnTo>
                      <a:pt x="0" y="8"/>
                    </a:lnTo>
                    <a:lnTo>
                      <a:pt x="0" y="6"/>
                    </a:lnTo>
                    <a:lnTo>
                      <a:pt x="0" y="4"/>
                    </a:lnTo>
                    <a:lnTo>
                      <a:pt x="2" y="2"/>
                    </a:lnTo>
                    <a:lnTo>
                      <a:pt x="4" y="0"/>
                    </a:lnTo>
                    <a:lnTo>
                      <a:pt x="10" y="0"/>
                    </a:lnTo>
                    <a:close/>
                  </a:path>
                </a:pathLst>
              </a:custGeom>
              <a:solidFill>
                <a:schemeClr val="bg2">
                  <a:lumMod val="75000"/>
                  <a:lumOff val="25000"/>
                </a:schemeClr>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66" name="Freeform 253"/>
              <p:cNvSpPr>
                <a:spLocks/>
              </p:cNvSpPr>
              <p:nvPr/>
            </p:nvSpPr>
            <p:spPr bwMode="auto">
              <a:xfrm>
                <a:off x="951301" y="3244691"/>
                <a:ext cx="57790" cy="59716"/>
              </a:xfrm>
              <a:custGeom>
                <a:avLst/>
                <a:gdLst>
                  <a:gd name="T0" fmla="*/ 15 w 30"/>
                  <a:gd name="T1" fmla="*/ 0 h 31"/>
                  <a:gd name="T2" fmla="*/ 21 w 30"/>
                  <a:gd name="T3" fmla="*/ 0 h 31"/>
                  <a:gd name="T4" fmla="*/ 27 w 30"/>
                  <a:gd name="T5" fmla="*/ 4 h 31"/>
                  <a:gd name="T6" fmla="*/ 30 w 30"/>
                  <a:gd name="T7" fmla="*/ 10 h 31"/>
                  <a:gd name="T8" fmla="*/ 30 w 30"/>
                  <a:gd name="T9" fmla="*/ 15 h 31"/>
                  <a:gd name="T10" fmla="*/ 30 w 30"/>
                  <a:gd name="T11" fmla="*/ 21 h 31"/>
                  <a:gd name="T12" fmla="*/ 27 w 30"/>
                  <a:gd name="T13" fmla="*/ 27 h 31"/>
                  <a:gd name="T14" fmla="*/ 21 w 30"/>
                  <a:gd name="T15" fmla="*/ 31 h 31"/>
                  <a:gd name="T16" fmla="*/ 15 w 30"/>
                  <a:gd name="T17" fmla="*/ 31 h 31"/>
                  <a:gd name="T18" fmla="*/ 9 w 30"/>
                  <a:gd name="T19" fmla="*/ 31 h 31"/>
                  <a:gd name="T20" fmla="*/ 4 w 30"/>
                  <a:gd name="T21" fmla="*/ 27 h 31"/>
                  <a:gd name="T22" fmla="*/ 0 w 30"/>
                  <a:gd name="T23" fmla="*/ 21 h 31"/>
                  <a:gd name="T24" fmla="*/ 0 w 30"/>
                  <a:gd name="T25" fmla="*/ 15 h 31"/>
                  <a:gd name="T26" fmla="*/ 0 w 30"/>
                  <a:gd name="T27" fmla="*/ 10 h 31"/>
                  <a:gd name="T28" fmla="*/ 4 w 30"/>
                  <a:gd name="T29" fmla="*/ 4 h 31"/>
                  <a:gd name="T30" fmla="*/ 9 w 30"/>
                  <a:gd name="T31" fmla="*/ 0 h 31"/>
                  <a:gd name="T32" fmla="*/ 15 w 30"/>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1">
                    <a:moveTo>
                      <a:pt x="15" y="0"/>
                    </a:moveTo>
                    <a:lnTo>
                      <a:pt x="21" y="0"/>
                    </a:lnTo>
                    <a:lnTo>
                      <a:pt x="27" y="4"/>
                    </a:lnTo>
                    <a:lnTo>
                      <a:pt x="30" y="10"/>
                    </a:lnTo>
                    <a:lnTo>
                      <a:pt x="30" y="15"/>
                    </a:lnTo>
                    <a:lnTo>
                      <a:pt x="30" y="21"/>
                    </a:lnTo>
                    <a:lnTo>
                      <a:pt x="27" y="27"/>
                    </a:lnTo>
                    <a:lnTo>
                      <a:pt x="21" y="31"/>
                    </a:lnTo>
                    <a:lnTo>
                      <a:pt x="15" y="31"/>
                    </a:lnTo>
                    <a:lnTo>
                      <a:pt x="9" y="31"/>
                    </a:lnTo>
                    <a:lnTo>
                      <a:pt x="4" y="27"/>
                    </a:lnTo>
                    <a:lnTo>
                      <a:pt x="0" y="21"/>
                    </a:lnTo>
                    <a:lnTo>
                      <a:pt x="0" y="15"/>
                    </a:lnTo>
                    <a:lnTo>
                      <a:pt x="0" y="10"/>
                    </a:lnTo>
                    <a:lnTo>
                      <a:pt x="4" y="4"/>
                    </a:lnTo>
                    <a:lnTo>
                      <a:pt x="9" y="0"/>
                    </a:lnTo>
                    <a:lnTo>
                      <a:pt x="15" y="0"/>
                    </a:lnTo>
                    <a:close/>
                  </a:path>
                </a:pathLst>
              </a:custGeom>
              <a:solidFill>
                <a:srgbClr val="6729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67" name="Freeform 254"/>
              <p:cNvSpPr>
                <a:spLocks/>
              </p:cNvSpPr>
              <p:nvPr/>
            </p:nvSpPr>
            <p:spPr bwMode="auto">
              <a:xfrm>
                <a:off x="1506082" y="2478011"/>
                <a:ext cx="435349" cy="826397"/>
              </a:xfrm>
              <a:custGeom>
                <a:avLst/>
                <a:gdLst>
                  <a:gd name="T0" fmla="*/ 182 w 226"/>
                  <a:gd name="T1" fmla="*/ 0 h 429"/>
                  <a:gd name="T2" fmla="*/ 184 w 226"/>
                  <a:gd name="T3" fmla="*/ 0 h 429"/>
                  <a:gd name="T4" fmla="*/ 190 w 226"/>
                  <a:gd name="T5" fmla="*/ 2 h 429"/>
                  <a:gd name="T6" fmla="*/ 192 w 226"/>
                  <a:gd name="T7" fmla="*/ 10 h 429"/>
                  <a:gd name="T8" fmla="*/ 192 w 226"/>
                  <a:gd name="T9" fmla="*/ 144 h 429"/>
                  <a:gd name="T10" fmla="*/ 190 w 226"/>
                  <a:gd name="T11" fmla="*/ 148 h 429"/>
                  <a:gd name="T12" fmla="*/ 186 w 226"/>
                  <a:gd name="T13" fmla="*/ 152 h 429"/>
                  <a:gd name="T14" fmla="*/ 121 w 226"/>
                  <a:gd name="T15" fmla="*/ 152 h 429"/>
                  <a:gd name="T16" fmla="*/ 217 w 226"/>
                  <a:gd name="T17" fmla="*/ 227 h 429"/>
                  <a:gd name="T18" fmla="*/ 221 w 226"/>
                  <a:gd name="T19" fmla="*/ 227 h 429"/>
                  <a:gd name="T20" fmla="*/ 224 w 226"/>
                  <a:gd name="T21" fmla="*/ 229 h 429"/>
                  <a:gd name="T22" fmla="*/ 226 w 226"/>
                  <a:gd name="T23" fmla="*/ 237 h 429"/>
                  <a:gd name="T24" fmla="*/ 226 w 226"/>
                  <a:gd name="T25" fmla="*/ 271 h 429"/>
                  <a:gd name="T26" fmla="*/ 226 w 226"/>
                  <a:gd name="T27" fmla="*/ 275 h 429"/>
                  <a:gd name="T28" fmla="*/ 221 w 226"/>
                  <a:gd name="T29" fmla="*/ 279 h 429"/>
                  <a:gd name="T30" fmla="*/ 126 w 226"/>
                  <a:gd name="T31" fmla="*/ 281 h 429"/>
                  <a:gd name="T32" fmla="*/ 217 w 226"/>
                  <a:gd name="T33" fmla="*/ 369 h 429"/>
                  <a:gd name="T34" fmla="*/ 224 w 226"/>
                  <a:gd name="T35" fmla="*/ 373 h 429"/>
                  <a:gd name="T36" fmla="*/ 226 w 226"/>
                  <a:gd name="T37" fmla="*/ 377 h 429"/>
                  <a:gd name="T38" fmla="*/ 226 w 226"/>
                  <a:gd name="T39" fmla="*/ 379 h 429"/>
                  <a:gd name="T40" fmla="*/ 226 w 226"/>
                  <a:gd name="T41" fmla="*/ 392 h 429"/>
                  <a:gd name="T42" fmla="*/ 222 w 226"/>
                  <a:gd name="T43" fmla="*/ 396 h 429"/>
                  <a:gd name="T44" fmla="*/ 219 w 226"/>
                  <a:gd name="T45" fmla="*/ 398 h 429"/>
                  <a:gd name="T46" fmla="*/ 201 w 226"/>
                  <a:gd name="T47" fmla="*/ 398 h 429"/>
                  <a:gd name="T48" fmla="*/ 94 w 226"/>
                  <a:gd name="T49" fmla="*/ 398 h 429"/>
                  <a:gd name="T50" fmla="*/ 103 w 226"/>
                  <a:gd name="T51" fmla="*/ 404 h 429"/>
                  <a:gd name="T52" fmla="*/ 109 w 226"/>
                  <a:gd name="T53" fmla="*/ 413 h 429"/>
                  <a:gd name="T54" fmla="*/ 103 w 226"/>
                  <a:gd name="T55" fmla="*/ 425 h 429"/>
                  <a:gd name="T56" fmla="*/ 92 w 226"/>
                  <a:gd name="T57" fmla="*/ 429 h 429"/>
                  <a:gd name="T58" fmla="*/ 80 w 226"/>
                  <a:gd name="T59" fmla="*/ 425 h 429"/>
                  <a:gd name="T60" fmla="*/ 77 w 226"/>
                  <a:gd name="T61" fmla="*/ 413 h 429"/>
                  <a:gd name="T62" fmla="*/ 80 w 226"/>
                  <a:gd name="T63" fmla="*/ 404 h 429"/>
                  <a:gd name="T64" fmla="*/ 90 w 226"/>
                  <a:gd name="T65" fmla="*/ 398 h 429"/>
                  <a:gd name="T66" fmla="*/ 30 w 226"/>
                  <a:gd name="T67" fmla="*/ 398 h 429"/>
                  <a:gd name="T68" fmla="*/ 5 w 226"/>
                  <a:gd name="T69" fmla="*/ 396 h 429"/>
                  <a:gd name="T70" fmla="*/ 2 w 226"/>
                  <a:gd name="T71" fmla="*/ 392 h 429"/>
                  <a:gd name="T72" fmla="*/ 0 w 226"/>
                  <a:gd name="T73" fmla="*/ 388 h 429"/>
                  <a:gd name="T74" fmla="*/ 0 w 226"/>
                  <a:gd name="T75" fmla="*/ 379 h 429"/>
                  <a:gd name="T76" fmla="*/ 4 w 226"/>
                  <a:gd name="T77" fmla="*/ 373 h 429"/>
                  <a:gd name="T78" fmla="*/ 7 w 226"/>
                  <a:gd name="T79" fmla="*/ 371 h 429"/>
                  <a:gd name="T80" fmla="*/ 9 w 226"/>
                  <a:gd name="T81" fmla="*/ 369 h 429"/>
                  <a:gd name="T82" fmla="*/ 101 w 226"/>
                  <a:gd name="T83" fmla="*/ 281 h 429"/>
                  <a:gd name="T84" fmla="*/ 9 w 226"/>
                  <a:gd name="T85" fmla="*/ 281 h 429"/>
                  <a:gd name="T86" fmla="*/ 5 w 226"/>
                  <a:gd name="T87" fmla="*/ 279 h 429"/>
                  <a:gd name="T88" fmla="*/ 2 w 226"/>
                  <a:gd name="T89" fmla="*/ 275 h 429"/>
                  <a:gd name="T90" fmla="*/ 0 w 226"/>
                  <a:gd name="T91" fmla="*/ 237 h 429"/>
                  <a:gd name="T92" fmla="*/ 2 w 226"/>
                  <a:gd name="T93" fmla="*/ 235 h 429"/>
                  <a:gd name="T94" fmla="*/ 4 w 226"/>
                  <a:gd name="T95" fmla="*/ 229 h 429"/>
                  <a:gd name="T96" fmla="*/ 9 w 226"/>
                  <a:gd name="T97" fmla="*/ 227 h 429"/>
                  <a:gd name="T98" fmla="*/ 75 w 226"/>
                  <a:gd name="T99" fmla="*/ 152 h 429"/>
                  <a:gd name="T100" fmla="*/ 9 w 226"/>
                  <a:gd name="T101" fmla="*/ 152 h 429"/>
                  <a:gd name="T102" fmla="*/ 5 w 226"/>
                  <a:gd name="T103" fmla="*/ 152 h 429"/>
                  <a:gd name="T104" fmla="*/ 2 w 226"/>
                  <a:gd name="T105" fmla="*/ 146 h 429"/>
                  <a:gd name="T106" fmla="*/ 0 w 226"/>
                  <a:gd name="T107" fmla="*/ 10 h 429"/>
                  <a:gd name="T108" fmla="*/ 2 w 226"/>
                  <a:gd name="T109" fmla="*/ 6 h 429"/>
                  <a:gd name="T110" fmla="*/ 4 w 226"/>
                  <a:gd name="T111" fmla="*/ 2 h 429"/>
                  <a:gd name="T112" fmla="*/ 9 w 226"/>
                  <a:gd name="T113"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6" h="429">
                    <a:moveTo>
                      <a:pt x="9" y="0"/>
                    </a:moveTo>
                    <a:lnTo>
                      <a:pt x="182" y="0"/>
                    </a:lnTo>
                    <a:lnTo>
                      <a:pt x="182" y="0"/>
                    </a:lnTo>
                    <a:lnTo>
                      <a:pt x="184" y="0"/>
                    </a:lnTo>
                    <a:lnTo>
                      <a:pt x="188" y="0"/>
                    </a:lnTo>
                    <a:lnTo>
                      <a:pt x="190" y="2"/>
                    </a:lnTo>
                    <a:lnTo>
                      <a:pt x="192" y="6"/>
                    </a:lnTo>
                    <a:lnTo>
                      <a:pt x="192" y="10"/>
                    </a:lnTo>
                    <a:lnTo>
                      <a:pt x="192" y="143"/>
                    </a:lnTo>
                    <a:lnTo>
                      <a:pt x="192" y="144"/>
                    </a:lnTo>
                    <a:lnTo>
                      <a:pt x="192" y="146"/>
                    </a:lnTo>
                    <a:lnTo>
                      <a:pt x="190" y="148"/>
                    </a:lnTo>
                    <a:lnTo>
                      <a:pt x="190" y="150"/>
                    </a:lnTo>
                    <a:lnTo>
                      <a:pt x="186" y="152"/>
                    </a:lnTo>
                    <a:lnTo>
                      <a:pt x="182" y="152"/>
                    </a:lnTo>
                    <a:lnTo>
                      <a:pt x="121" y="152"/>
                    </a:lnTo>
                    <a:lnTo>
                      <a:pt x="121" y="227"/>
                    </a:lnTo>
                    <a:lnTo>
                      <a:pt x="217" y="227"/>
                    </a:lnTo>
                    <a:lnTo>
                      <a:pt x="219" y="227"/>
                    </a:lnTo>
                    <a:lnTo>
                      <a:pt x="221" y="227"/>
                    </a:lnTo>
                    <a:lnTo>
                      <a:pt x="222" y="229"/>
                    </a:lnTo>
                    <a:lnTo>
                      <a:pt x="224" y="229"/>
                    </a:lnTo>
                    <a:lnTo>
                      <a:pt x="226" y="233"/>
                    </a:lnTo>
                    <a:lnTo>
                      <a:pt x="226" y="237"/>
                    </a:lnTo>
                    <a:lnTo>
                      <a:pt x="226" y="271"/>
                    </a:lnTo>
                    <a:lnTo>
                      <a:pt x="226" y="271"/>
                    </a:lnTo>
                    <a:lnTo>
                      <a:pt x="226" y="273"/>
                    </a:lnTo>
                    <a:lnTo>
                      <a:pt x="226" y="275"/>
                    </a:lnTo>
                    <a:lnTo>
                      <a:pt x="224" y="279"/>
                    </a:lnTo>
                    <a:lnTo>
                      <a:pt x="221" y="279"/>
                    </a:lnTo>
                    <a:lnTo>
                      <a:pt x="217" y="281"/>
                    </a:lnTo>
                    <a:lnTo>
                      <a:pt x="126" y="281"/>
                    </a:lnTo>
                    <a:lnTo>
                      <a:pt x="126" y="369"/>
                    </a:lnTo>
                    <a:lnTo>
                      <a:pt x="217" y="369"/>
                    </a:lnTo>
                    <a:lnTo>
                      <a:pt x="221" y="371"/>
                    </a:lnTo>
                    <a:lnTo>
                      <a:pt x="224" y="373"/>
                    </a:lnTo>
                    <a:lnTo>
                      <a:pt x="226" y="375"/>
                    </a:lnTo>
                    <a:lnTo>
                      <a:pt x="226" y="377"/>
                    </a:lnTo>
                    <a:lnTo>
                      <a:pt x="226" y="379"/>
                    </a:lnTo>
                    <a:lnTo>
                      <a:pt x="226" y="379"/>
                    </a:lnTo>
                    <a:lnTo>
                      <a:pt x="226" y="388"/>
                    </a:lnTo>
                    <a:lnTo>
                      <a:pt x="226" y="392"/>
                    </a:lnTo>
                    <a:lnTo>
                      <a:pt x="224" y="394"/>
                    </a:lnTo>
                    <a:lnTo>
                      <a:pt x="222" y="396"/>
                    </a:lnTo>
                    <a:lnTo>
                      <a:pt x="221" y="398"/>
                    </a:lnTo>
                    <a:lnTo>
                      <a:pt x="219" y="398"/>
                    </a:lnTo>
                    <a:lnTo>
                      <a:pt x="217" y="398"/>
                    </a:lnTo>
                    <a:lnTo>
                      <a:pt x="201" y="398"/>
                    </a:lnTo>
                    <a:lnTo>
                      <a:pt x="201" y="398"/>
                    </a:lnTo>
                    <a:lnTo>
                      <a:pt x="94" y="398"/>
                    </a:lnTo>
                    <a:lnTo>
                      <a:pt x="100" y="400"/>
                    </a:lnTo>
                    <a:lnTo>
                      <a:pt x="103" y="404"/>
                    </a:lnTo>
                    <a:lnTo>
                      <a:pt x="107" y="408"/>
                    </a:lnTo>
                    <a:lnTo>
                      <a:pt x="109" y="413"/>
                    </a:lnTo>
                    <a:lnTo>
                      <a:pt x="107" y="419"/>
                    </a:lnTo>
                    <a:lnTo>
                      <a:pt x="103" y="425"/>
                    </a:lnTo>
                    <a:lnTo>
                      <a:pt x="98" y="429"/>
                    </a:lnTo>
                    <a:lnTo>
                      <a:pt x="92" y="429"/>
                    </a:lnTo>
                    <a:lnTo>
                      <a:pt x="86" y="429"/>
                    </a:lnTo>
                    <a:lnTo>
                      <a:pt x="80" y="425"/>
                    </a:lnTo>
                    <a:lnTo>
                      <a:pt x="77" y="419"/>
                    </a:lnTo>
                    <a:lnTo>
                      <a:pt x="77" y="413"/>
                    </a:lnTo>
                    <a:lnTo>
                      <a:pt x="77" y="408"/>
                    </a:lnTo>
                    <a:lnTo>
                      <a:pt x="80" y="404"/>
                    </a:lnTo>
                    <a:lnTo>
                      <a:pt x="84" y="400"/>
                    </a:lnTo>
                    <a:lnTo>
                      <a:pt x="90" y="398"/>
                    </a:lnTo>
                    <a:lnTo>
                      <a:pt x="30" y="398"/>
                    </a:lnTo>
                    <a:lnTo>
                      <a:pt x="30" y="398"/>
                    </a:lnTo>
                    <a:lnTo>
                      <a:pt x="9" y="398"/>
                    </a:lnTo>
                    <a:lnTo>
                      <a:pt x="5" y="396"/>
                    </a:lnTo>
                    <a:lnTo>
                      <a:pt x="4" y="396"/>
                    </a:lnTo>
                    <a:lnTo>
                      <a:pt x="2" y="392"/>
                    </a:lnTo>
                    <a:lnTo>
                      <a:pt x="2" y="390"/>
                    </a:lnTo>
                    <a:lnTo>
                      <a:pt x="0" y="388"/>
                    </a:lnTo>
                    <a:lnTo>
                      <a:pt x="0" y="388"/>
                    </a:lnTo>
                    <a:lnTo>
                      <a:pt x="0" y="379"/>
                    </a:lnTo>
                    <a:lnTo>
                      <a:pt x="2" y="375"/>
                    </a:lnTo>
                    <a:lnTo>
                      <a:pt x="4" y="373"/>
                    </a:lnTo>
                    <a:lnTo>
                      <a:pt x="5" y="371"/>
                    </a:lnTo>
                    <a:lnTo>
                      <a:pt x="7" y="371"/>
                    </a:lnTo>
                    <a:lnTo>
                      <a:pt x="9" y="369"/>
                    </a:lnTo>
                    <a:lnTo>
                      <a:pt x="9" y="369"/>
                    </a:lnTo>
                    <a:lnTo>
                      <a:pt x="101" y="369"/>
                    </a:lnTo>
                    <a:lnTo>
                      <a:pt x="101" y="281"/>
                    </a:lnTo>
                    <a:lnTo>
                      <a:pt x="9" y="281"/>
                    </a:lnTo>
                    <a:lnTo>
                      <a:pt x="9" y="281"/>
                    </a:lnTo>
                    <a:lnTo>
                      <a:pt x="7" y="281"/>
                    </a:lnTo>
                    <a:lnTo>
                      <a:pt x="5" y="279"/>
                    </a:lnTo>
                    <a:lnTo>
                      <a:pt x="4" y="277"/>
                    </a:lnTo>
                    <a:lnTo>
                      <a:pt x="2" y="275"/>
                    </a:lnTo>
                    <a:lnTo>
                      <a:pt x="0" y="271"/>
                    </a:lnTo>
                    <a:lnTo>
                      <a:pt x="0" y="237"/>
                    </a:lnTo>
                    <a:lnTo>
                      <a:pt x="0" y="237"/>
                    </a:lnTo>
                    <a:lnTo>
                      <a:pt x="2" y="235"/>
                    </a:lnTo>
                    <a:lnTo>
                      <a:pt x="2" y="231"/>
                    </a:lnTo>
                    <a:lnTo>
                      <a:pt x="4" y="229"/>
                    </a:lnTo>
                    <a:lnTo>
                      <a:pt x="5" y="227"/>
                    </a:lnTo>
                    <a:lnTo>
                      <a:pt x="9" y="227"/>
                    </a:lnTo>
                    <a:lnTo>
                      <a:pt x="75" y="227"/>
                    </a:lnTo>
                    <a:lnTo>
                      <a:pt x="75" y="152"/>
                    </a:lnTo>
                    <a:lnTo>
                      <a:pt x="9" y="152"/>
                    </a:lnTo>
                    <a:lnTo>
                      <a:pt x="9" y="152"/>
                    </a:lnTo>
                    <a:lnTo>
                      <a:pt x="7" y="152"/>
                    </a:lnTo>
                    <a:lnTo>
                      <a:pt x="5" y="152"/>
                    </a:lnTo>
                    <a:lnTo>
                      <a:pt x="4" y="150"/>
                    </a:lnTo>
                    <a:lnTo>
                      <a:pt x="2" y="146"/>
                    </a:lnTo>
                    <a:lnTo>
                      <a:pt x="0" y="143"/>
                    </a:lnTo>
                    <a:lnTo>
                      <a:pt x="0" y="10"/>
                    </a:lnTo>
                    <a:lnTo>
                      <a:pt x="0" y="8"/>
                    </a:lnTo>
                    <a:lnTo>
                      <a:pt x="2" y="6"/>
                    </a:lnTo>
                    <a:lnTo>
                      <a:pt x="2" y="4"/>
                    </a:lnTo>
                    <a:lnTo>
                      <a:pt x="4" y="2"/>
                    </a:lnTo>
                    <a:lnTo>
                      <a:pt x="5" y="0"/>
                    </a:lnTo>
                    <a:lnTo>
                      <a:pt x="9" y="0"/>
                    </a:lnTo>
                    <a:close/>
                  </a:path>
                </a:pathLst>
              </a:custGeom>
              <a:solidFill>
                <a:srgbClr val="6729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71" name="Freeform 255"/>
              <p:cNvSpPr>
                <a:spLocks noEditPoints="1"/>
              </p:cNvSpPr>
              <p:nvPr/>
            </p:nvSpPr>
            <p:spPr bwMode="auto">
              <a:xfrm>
                <a:off x="2423013" y="2485716"/>
                <a:ext cx="435349" cy="828323"/>
              </a:xfrm>
              <a:custGeom>
                <a:avLst/>
                <a:gdLst>
                  <a:gd name="T0" fmla="*/ 196 w 226"/>
                  <a:gd name="T1" fmla="*/ 398 h 430"/>
                  <a:gd name="T2" fmla="*/ 217 w 226"/>
                  <a:gd name="T3" fmla="*/ 0 h 430"/>
                  <a:gd name="T4" fmla="*/ 225 w 226"/>
                  <a:gd name="T5" fmla="*/ 6 h 430"/>
                  <a:gd name="T6" fmla="*/ 226 w 226"/>
                  <a:gd name="T7" fmla="*/ 10 h 430"/>
                  <a:gd name="T8" fmla="*/ 223 w 226"/>
                  <a:gd name="T9" fmla="*/ 150 h 430"/>
                  <a:gd name="T10" fmla="*/ 217 w 226"/>
                  <a:gd name="T11" fmla="*/ 154 h 430"/>
                  <a:gd name="T12" fmla="*/ 171 w 226"/>
                  <a:gd name="T13" fmla="*/ 227 h 430"/>
                  <a:gd name="T14" fmla="*/ 223 w 226"/>
                  <a:gd name="T15" fmla="*/ 231 h 430"/>
                  <a:gd name="T16" fmla="*/ 226 w 226"/>
                  <a:gd name="T17" fmla="*/ 236 h 430"/>
                  <a:gd name="T18" fmla="*/ 225 w 226"/>
                  <a:gd name="T19" fmla="*/ 275 h 430"/>
                  <a:gd name="T20" fmla="*/ 219 w 226"/>
                  <a:gd name="T21" fmla="*/ 281 h 430"/>
                  <a:gd name="T22" fmla="*/ 138 w 226"/>
                  <a:gd name="T23" fmla="*/ 281 h 430"/>
                  <a:gd name="T24" fmla="*/ 217 w 226"/>
                  <a:gd name="T25" fmla="*/ 371 h 430"/>
                  <a:gd name="T26" fmla="*/ 223 w 226"/>
                  <a:gd name="T27" fmla="*/ 373 h 430"/>
                  <a:gd name="T28" fmla="*/ 226 w 226"/>
                  <a:gd name="T29" fmla="*/ 388 h 430"/>
                  <a:gd name="T30" fmla="*/ 225 w 226"/>
                  <a:gd name="T31" fmla="*/ 394 h 430"/>
                  <a:gd name="T32" fmla="*/ 217 w 226"/>
                  <a:gd name="T33" fmla="*/ 398 h 430"/>
                  <a:gd name="T34" fmla="*/ 209 w 226"/>
                  <a:gd name="T35" fmla="*/ 404 h 430"/>
                  <a:gd name="T36" fmla="*/ 213 w 226"/>
                  <a:gd name="T37" fmla="*/ 421 h 430"/>
                  <a:gd name="T38" fmla="*/ 198 w 226"/>
                  <a:gd name="T39" fmla="*/ 430 h 430"/>
                  <a:gd name="T40" fmla="*/ 184 w 226"/>
                  <a:gd name="T41" fmla="*/ 425 h 430"/>
                  <a:gd name="T42" fmla="*/ 180 w 226"/>
                  <a:gd name="T43" fmla="*/ 407 h 430"/>
                  <a:gd name="T44" fmla="*/ 194 w 226"/>
                  <a:gd name="T45" fmla="*/ 398 h 430"/>
                  <a:gd name="T46" fmla="*/ 34 w 226"/>
                  <a:gd name="T47" fmla="*/ 404 h 430"/>
                  <a:gd name="T48" fmla="*/ 36 w 226"/>
                  <a:gd name="T49" fmla="*/ 421 h 430"/>
                  <a:gd name="T50" fmla="*/ 23 w 226"/>
                  <a:gd name="T51" fmla="*/ 430 h 430"/>
                  <a:gd name="T52" fmla="*/ 9 w 226"/>
                  <a:gd name="T53" fmla="*/ 425 h 430"/>
                  <a:gd name="T54" fmla="*/ 8 w 226"/>
                  <a:gd name="T55" fmla="*/ 407 h 430"/>
                  <a:gd name="T56" fmla="*/ 21 w 226"/>
                  <a:gd name="T57" fmla="*/ 398 h 430"/>
                  <a:gd name="T58" fmla="*/ 6 w 226"/>
                  <a:gd name="T59" fmla="*/ 398 h 430"/>
                  <a:gd name="T60" fmla="*/ 0 w 226"/>
                  <a:gd name="T61" fmla="*/ 392 h 430"/>
                  <a:gd name="T62" fmla="*/ 0 w 226"/>
                  <a:gd name="T63" fmla="*/ 379 h 430"/>
                  <a:gd name="T64" fmla="*/ 2 w 226"/>
                  <a:gd name="T65" fmla="*/ 373 h 430"/>
                  <a:gd name="T66" fmla="*/ 88 w 226"/>
                  <a:gd name="T67" fmla="*/ 371 h 430"/>
                  <a:gd name="T68" fmla="*/ 6 w 226"/>
                  <a:gd name="T69" fmla="*/ 281 h 430"/>
                  <a:gd name="T70" fmla="*/ 0 w 226"/>
                  <a:gd name="T71" fmla="*/ 275 h 430"/>
                  <a:gd name="T72" fmla="*/ 0 w 226"/>
                  <a:gd name="T73" fmla="*/ 236 h 430"/>
                  <a:gd name="T74" fmla="*/ 4 w 226"/>
                  <a:gd name="T75" fmla="*/ 229 h 430"/>
                  <a:gd name="T76" fmla="*/ 9 w 226"/>
                  <a:gd name="T77" fmla="*/ 227 h 430"/>
                  <a:gd name="T78" fmla="*/ 44 w 226"/>
                  <a:gd name="T79" fmla="*/ 154 h 430"/>
                  <a:gd name="T80" fmla="*/ 36 w 226"/>
                  <a:gd name="T81" fmla="*/ 148 h 430"/>
                  <a:gd name="T82" fmla="*/ 34 w 226"/>
                  <a:gd name="T83" fmla="*/ 144 h 430"/>
                  <a:gd name="T84" fmla="*/ 36 w 226"/>
                  <a:gd name="T85" fmla="*/ 4 h 430"/>
                  <a:gd name="T86" fmla="*/ 44 w 226"/>
                  <a:gd name="T87"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6" h="430">
                    <a:moveTo>
                      <a:pt x="196" y="398"/>
                    </a:moveTo>
                    <a:lnTo>
                      <a:pt x="196" y="398"/>
                    </a:lnTo>
                    <a:lnTo>
                      <a:pt x="196" y="398"/>
                    </a:lnTo>
                    <a:lnTo>
                      <a:pt x="196" y="398"/>
                    </a:lnTo>
                    <a:close/>
                    <a:moveTo>
                      <a:pt x="44" y="0"/>
                    </a:moveTo>
                    <a:lnTo>
                      <a:pt x="217" y="0"/>
                    </a:lnTo>
                    <a:lnTo>
                      <a:pt x="221" y="0"/>
                    </a:lnTo>
                    <a:lnTo>
                      <a:pt x="223" y="2"/>
                    </a:lnTo>
                    <a:lnTo>
                      <a:pt x="225" y="6"/>
                    </a:lnTo>
                    <a:lnTo>
                      <a:pt x="225" y="8"/>
                    </a:lnTo>
                    <a:lnTo>
                      <a:pt x="226" y="10"/>
                    </a:lnTo>
                    <a:lnTo>
                      <a:pt x="226" y="10"/>
                    </a:lnTo>
                    <a:lnTo>
                      <a:pt x="226" y="144"/>
                    </a:lnTo>
                    <a:lnTo>
                      <a:pt x="225" y="148"/>
                    </a:lnTo>
                    <a:lnTo>
                      <a:pt x="223" y="150"/>
                    </a:lnTo>
                    <a:lnTo>
                      <a:pt x="221" y="152"/>
                    </a:lnTo>
                    <a:lnTo>
                      <a:pt x="219" y="154"/>
                    </a:lnTo>
                    <a:lnTo>
                      <a:pt x="217" y="154"/>
                    </a:lnTo>
                    <a:lnTo>
                      <a:pt x="217" y="154"/>
                    </a:lnTo>
                    <a:lnTo>
                      <a:pt x="171" y="154"/>
                    </a:lnTo>
                    <a:lnTo>
                      <a:pt x="171" y="227"/>
                    </a:lnTo>
                    <a:lnTo>
                      <a:pt x="217" y="227"/>
                    </a:lnTo>
                    <a:lnTo>
                      <a:pt x="221" y="229"/>
                    </a:lnTo>
                    <a:lnTo>
                      <a:pt x="223" y="231"/>
                    </a:lnTo>
                    <a:lnTo>
                      <a:pt x="225" y="233"/>
                    </a:lnTo>
                    <a:lnTo>
                      <a:pt x="225" y="235"/>
                    </a:lnTo>
                    <a:lnTo>
                      <a:pt x="226" y="236"/>
                    </a:lnTo>
                    <a:lnTo>
                      <a:pt x="226" y="236"/>
                    </a:lnTo>
                    <a:lnTo>
                      <a:pt x="226" y="271"/>
                    </a:lnTo>
                    <a:lnTo>
                      <a:pt x="225" y="275"/>
                    </a:lnTo>
                    <a:lnTo>
                      <a:pt x="223" y="279"/>
                    </a:lnTo>
                    <a:lnTo>
                      <a:pt x="221" y="281"/>
                    </a:lnTo>
                    <a:lnTo>
                      <a:pt x="219" y="281"/>
                    </a:lnTo>
                    <a:lnTo>
                      <a:pt x="217" y="281"/>
                    </a:lnTo>
                    <a:lnTo>
                      <a:pt x="217" y="281"/>
                    </a:lnTo>
                    <a:lnTo>
                      <a:pt x="138" y="281"/>
                    </a:lnTo>
                    <a:lnTo>
                      <a:pt x="138" y="371"/>
                    </a:lnTo>
                    <a:lnTo>
                      <a:pt x="217" y="371"/>
                    </a:lnTo>
                    <a:lnTo>
                      <a:pt x="217" y="371"/>
                    </a:lnTo>
                    <a:lnTo>
                      <a:pt x="219" y="371"/>
                    </a:lnTo>
                    <a:lnTo>
                      <a:pt x="221" y="371"/>
                    </a:lnTo>
                    <a:lnTo>
                      <a:pt x="223" y="373"/>
                    </a:lnTo>
                    <a:lnTo>
                      <a:pt x="225" y="377"/>
                    </a:lnTo>
                    <a:lnTo>
                      <a:pt x="226" y="380"/>
                    </a:lnTo>
                    <a:lnTo>
                      <a:pt x="226" y="388"/>
                    </a:lnTo>
                    <a:lnTo>
                      <a:pt x="226" y="390"/>
                    </a:lnTo>
                    <a:lnTo>
                      <a:pt x="225" y="390"/>
                    </a:lnTo>
                    <a:lnTo>
                      <a:pt x="225" y="394"/>
                    </a:lnTo>
                    <a:lnTo>
                      <a:pt x="223" y="396"/>
                    </a:lnTo>
                    <a:lnTo>
                      <a:pt x="221" y="398"/>
                    </a:lnTo>
                    <a:lnTo>
                      <a:pt x="217" y="398"/>
                    </a:lnTo>
                    <a:lnTo>
                      <a:pt x="198" y="398"/>
                    </a:lnTo>
                    <a:lnTo>
                      <a:pt x="203" y="400"/>
                    </a:lnTo>
                    <a:lnTo>
                      <a:pt x="209" y="404"/>
                    </a:lnTo>
                    <a:lnTo>
                      <a:pt x="213" y="407"/>
                    </a:lnTo>
                    <a:lnTo>
                      <a:pt x="213" y="415"/>
                    </a:lnTo>
                    <a:lnTo>
                      <a:pt x="213" y="421"/>
                    </a:lnTo>
                    <a:lnTo>
                      <a:pt x="209" y="425"/>
                    </a:lnTo>
                    <a:lnTo>
                      <a:pt x="203" y="428"/>
                    </a:lnTo>
                    <a:lnTo>
                      <a:pt x="198" y="430"/>
                    </a:lnTo>
                    <a:lnTo>
                      <a:pt x="196" y="430"/>
                    </a:lnTo>
                    <a:lnTo>
                      <a:pt x="190" y="428"/>
                    </a:lnTo>
                    <a:lnTo>
                      <a:pt x="184" y="425"/>
                    </a:lnTo>
                    <a:lnTo>
                      <a:pt x="180" y="421"/>
                    </a:lnTo>
                    <a:lnTo>
                      <a:pt x="180" y="415"/>
                    </a:lnTo>
                    <a:lnTo>
                      <a:pt x="180" y="407"/>
                    </a:lnTo>
                    <a:lnTo>
                      <a:pt x="184" y="404"/>
                    </a:lnTo>
                    <a:lnTo>
                      <a:pt x="188" y="400"/>
                    </a:lnTo>
                    <a:lnTo>
                      <a:pt x="194" y="398"/>
                    </a:lnTo>
                    <a:lnTo>
                      <a:pt x="23" y="398"/>
                    </a:lnTo>
                    <a:lnTo>
                      <a:pt x="29" y="400"/>
                    </a:lnTo>
                    <a:lnTo>
                      <a:pt x="34" y="404"/>
                    </a:lnTo>
                    <a:lnTo>
                      <a:pt x="36" y="407"/>
                    </a:lnTo>
                    <a:lnTo>
                      <a:pt x="38" y="415"/>
                    </a:lnTo>
                    <a:lnTo>
                      <a:pt x="36" y="421"/>
                    </a:lnTo>
                    <a:lnTo>
                      <a:pt x="34" y="425"/>
                    </a:lnTo>
                    <a:lnTo>
                      <a:pt x="29" y="428"/>
                    </a:lnTo>
                    <a:lnTo>
                      <a:pt x="23" y="430"/>
                    </a:lnTo>
                    <a:lnTo>
                      <a:pt x="21" y="430"/>
                    </a:lnTo>
                    <a:lnTo>
                      <a:pt x="15" y="428"/>
                    </a:lnTo>
                    <a:lnTo>
                      <a:pt x="9" y="425"/>
                    </a:lnTo>
                    <a:lnTo>
                      <a:pt x="8" y="421"/>
                    </a:lnTo>
                    <a:lnTo>
                      <a:pt x="6" y="415"/>
                    </a:lnTo>
                    <a:lnTo>
                      <a:pt x="8" y="407"/>
                    </a:lnTo>
                    <a:lnTo>
                      <a:pt x="9" y="404"/>
                    </a:lnTo>
                    <a:lnTo>
                      <a:pt x="15" y="400"/>
                    </a:lnTo>
                    <a:lnTo>
                      <a:pt x="21" y="398"/>
                    </a:lnTo>
                    <a:lnTo>
                      <a:pt x="9" y="398"/>
                    </a:lnTo>
                    <a:lnTo>
                      <a:pt x="8" y="398"/>
                    </a:lnTo>
                    <a:lnTo>
                      <a:pt x="6" y="398"/>
                    </a:lnTo>
                    <a:lnTo>
                      <a:pt x="4" y="398"/>
                    </a:lnTo>
                    <a:lnTo>
                      <a:pt x="2" y="396"/>
                    </a:lnTo>
                    <a:lnTo>
                      <a:pt x="0" y="392"/>
                    </a:lnTo>
                    <a:lnTo>
                      <a:pt x="0" y="388"/>
                    </a:lnTo>
                    <a:lnTo>
                      <a:pt x="0" y="380"/>
                    </a:lnTo>
                    <a:lnTo>
                      <a:pt x="0" y="379"/>
                    </a:lnTo>
                    <a:lnTo>
                      <a:pt x="0" y="379"/>
                    </a:lnTo>
                    <a:lnTo>
                      <a:pt x="0" y="375"/>
                    </a:lnTo>
                    <a:lnTo>
                      <a:pt x="2" y="373"/>
                    </a:lnTo>
                    <a:lnTo>
                      <a:pt x="6" y="371"/>
                    </a:lnTo>
                    <a:lnTo>
                      <a:pt x="9" y="371"/>
                    </a:lnTo>
                    <a:lnTo>
                      <a:pt x="88" y="371"/>
                    </a:lnTo>
                    <a:lnTo>
                      <a:pt x="88" y="281"/>
                    </a:lnTo>
                    <a:lnTo>
                      <a:pt x="9" y="281"/>
                    </a:lnTo>
                    <a:lnTo>
                      <a:pt x="6" y="281"/>
                    </a:lnTo>
                    <a:lnTo>
                      <a:pt x="2" y="279"/>
                    </a:lnTo>
                    <a:lnTo>
                      <a:pt x="0" y="277"/>
                    </a:lnTo>
                    <a:lnTo>
                      <a:pt x="0" y="275"/>
                    </a:lnTo>
                    <a:lnTo>
                      <a:pt x="0" y="273"/>
                    </a:lnTo>
                    <a:lnTo>
                      <a:pt x="0" y="271"/>
                    </a:lnTo>
                    <a:lnTo>
                      <a:pt x="0" y="236"/>
                    </a:lnTo>
                    <a:lnTo>
                      <a:pt x="0" y="233"/>
                    </a:lnTo>
                    <a:lnTo>
                      <a:pt x="2" y="231"/>
                    </a:lnTo>
                    <a:lnTo>
                      <a:pt x="4" y="229"/>
                    </a:lnTo>
                    <a:lnTo>
                      <a:pt x="6" y="229"/>
                    </a:lnTo>
                    <a:lnTo>
                      <a:pt x="8" y="227"/>
                    </a:lnTo>
                    <a:lnTo>
                      <a:pt x="9" y="227"/>
                    </a:lnTo>
                    <a:lnTo>
                      <a:pt x="115" y="227"/>
                    </a:lnTo>
                    <a:lnTo>
                      <a:pt x="115" y="154"/>
                    </a:lnTo>
                    <a:lnTo>
                      <a:pt x="44" y="154"/>
                    </a:lnTo>
                    <a:lnTo>
                      <a:pt x="40" y="152"/>
                    </a:lnTo>
                    <a:lnTo>
                      <a:pt x="36" y="150"/>
                    </a:lnTo>
                    <a:lnTo>
                      <a:pt x="36" y="148"/>
                    </a:lnTo>
                    <a:lnTo>
                      <a:pt x="34" y="146"/>
                    </a:lnTo>
                    <a:lnTo>
                      <a:pt x="34" y="144"/>
                    </a:lnTo>
                    <a:lnTo>
                      <a:pt x="34" y="144"/>
                    </a:lnTo>
                    <a:lnTo>
                      <a:pt x="34" y="10"/>
                    </a:lnTo>
                    <a:lnTo>
                      <a:pt x="34" y="6"/>
                    </a:lnTo>
                    <a:lnTo>
                      <a:pt x="36" y="4"/>
                    </a:lnTo>
                    <a:lnTo>
                      <a:pt x="38" y="2"/>
                    </a:lnTo>
                    <a:lnTo>
                      <a:pt x="42" y="0"/>
                    </a:lnTo>
                    <a:lnTo>
                      <a:pt x="44" y="0"/>
                    </a:lnTo>
                    <a:lnTo>
                      <a:pt x="44" y="0"/>
                    </a:lnTo>
                    <a:close/>
                  </a:path>
                </a:pathLst>
              </a:custGeom>
              <a:solidFill>
                <a:srgbClr val="6729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73" name="Rectangle 256"/>
              <p:cNvSpPr>
                <a:spLocks noChangeArrowheads="1"/>
              </p:cNvSpPr>
              <p:nvPr/>
            </p:nvSpPr>
            <p:spPr bwMode="auto">
              <a:xfrm>
                <a:off x="1924095" y="1437981"/>
                <a:ext cx="1089848" cy="567864"/>
              </a:xfrm>
              <a:prstGeom prst="rect">
                <a:avLst/>
              </a:prstGeom>
              <a:solidFill>
                <a:srgbClr val="FFFFFF"/>
              </a:solidFill>
              <a:ln w="0">
                <a:solidFill>
                  <a:srgbClr val="FFFFFF"/>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95" name="Freeform 257"/>
              <p:cNvSpPr>
                <a:spLocks noEditPoints="1"/>
              </p:cNvSpPr>
              <p:nvPr/>
            </p:nvSpPr>
            <p:spPr bwMode="auto">
              <a:xfrm>
                <a:off x="1885567" y="1416602"/>
                <a:ext cx="1169003" cy="627771"/>
              </a:xfrm>
              <a:custGeom>
                <a:avLst/>
                <a:gdLst>
                  <a:gd name="T0" fmla="*/ 20 w 573"/>
                  <a:gd name="T1" fmla="*/ 19 h 400"/>
                  <a:gd name="T2" fmla="*/ 20 w 573"/>
                  <a:gd name="T3" fmla="*/ 380 h 400"/>
                  <a:gd name="T4" fmla="*/ 553 w 573"/>
                  <a:gd name="T5" fmla="*/ 380 h 400"/>
                  <a:gd name="T6" fmla="*/ 553 w 573"/>
                  <a:gd name="T7" fmla="*/ 19 h 400"/>
                  <a:gd name="T8" fmla="*/ 20 w 573"/>
                  <a:gd name="T9" fmla="*/ 19 h 400"/>
                  <a:gd name="T10" fmla="*/ 0 w 573"/>
                  <a:gd name="T11" fmla="*/ 0 h 400"/>
                  <a:gd name="T12" fmla="*/ 573 w 573"/>
                  <a:gd name="T13" fmla="*/ 0 h 400"/>
                  <a:gd name="T14" fmla="*/ 573 w 573"/>
                  <a:gd name="T15" fmla="*/ 400 h 400"/>
                  <a:gd name="T16" fmla="*/ 0 w 573"/>
                  <a:gd name="T17" fmla="*/ 400 h 400"/>
                  <a:gd name="T18" fmla="*/ 0 w 573"/>
                  <a:gd name="T19"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3" h="400">
                    <a:moveTo>
                      <a:pt x="20" y="19"/>
                    </a:moveTo>
                    <a:lnTo>
                      <a:pt x="20" y="380"/>
                    </a:lnTo>
                    <a:lnTo>
                      <a:pt x="553" y="380"/>
                    </a:lnTo>
                    <a:lnTo>
                      <a:pt x="553" y="19"/>
                    </a:lnTo>
                    <a:lnTo>
                      <a:pt x="20" y="19"/>
                    </a:lnTo>
                    <a:close/>
                    <a:moveTo>
                      <a:pt x="0" y="0"/>
                    </a:moveTo>
                    <a:lnTo>
                      <a:pt x="573" y="0"/>
                    </a:lnTo>
                    <a:lnTo>
                      <a:pt x="573" y="400"/>
                    </a:lnTo>
                    <a:lnTo>
                      <a:pt x="0" y="400"/>
                    </a:lnTo>
                    <a:lnTo>
                      <a:pt x="0"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98" name="Freeform 258"/>
              <p:cNvSpPr>
                <a:spLocks/>
              </p:cNvSpPr>
              <p:nvPr/>
            </p:nvSpPr>
            <p:spPr bwMode="auto">
              <a:xfrm>
                <a:off x="2174517" y="3225428"/>
                <a:ext cx="159885" cy="88611"/>
              </a:xfrm>
              <a:custGeom>
                <a:avLst/>
                <a:gdLst>
                  <a:gd name="T0" fmla="*/ 37 w 83"/>
                  <a:gd name="T1" fmla="*/ 0 h 46"/>
                  <a:gd name="T2" fmla="*/ 83 w 83"/>
                  <a:gd name="T3" fmla="*/ 0 h 46"/>
                  <a:gd name="T4" fmla="*/ 83 w 83"/>
                  <a:gd name="T5" fmla="*/ 46 h 46"/>
                  <a:gd name="T6" fmla="*/ 0 w 83"/>
                  <a:gd name="T7" fmla="*/ 46 h 46"/>
                  <a:gd name="T8" fmla="*/ 0 w 83"/>
                  <a:gd name="T9" fmla="*/ 35 h 46"/>
                  <a:gd name="T10" fmla="*/ 37 w 83"/>
                  <a:gd name="T11" fmla="*/ 0 h 46"/>
                </a:gdLst>
                <a:ahLst/>
                <a:cxnLst>
                  <a:cxn ang="0">
                    <a:pos x="T0" y="T1"/>
                  </a:cxn>
                  <a:cxn ang="0">
                    <a:pos x="T2" y="T3"/>
                  </a:cxn>
                  <a:cxn ang="0">
                    <a:pos x="T4" y="T5"/>
                  </a:cxn>
                  <a:cxn ang="0">
                    <a:pos x="T6" y="T7"/>
                  </a:cxn>
                  <a:cxn ang="0">
                    <a:pos x="T8" y="T9"/>
                  </a:cxn>
                  <a:cxn ang="0">
                    <a:pos x="T10" y="T11"/>
                  </a:cxn>
                </a:cxnLst>
                <a:rect l="0" t="0" r="r" b="b"/>
                <a:pathLst>
                  <a:path w="83" h="46">
                    <a:moveTo>
                      <a:pt x="37" y="0"/>
                    </a:moveTo>
                    <a:lnTo>
                      <a:pt x="83" y="0"/>
                    </a:lnTo>
                    <a:lnTo>
                      <a:pt x="83" y="46"/>
                    </a:lnTo>
                    <a:lnTo>
                      <a:pt x="0" y="46"/>
                    </a:lnTo>
                    <a:lnTo>
                      <a:pt x="0" y="35"/>
                    </a:lnTo>
                    <a:lnTo>
                      <a:pt x="37"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299" name="Freeform 259"/>
              <p:cNvSpPr>
                <a:spLocks/>
              </p:cNvSpPr>
              <p:nvPr/>
            </p:nvSpPr>
            <p:spPr bwMode="auto">
              <a:xfrm>
                <a:off x="2245791" y="2838235"/>
                <a:ext cx="535518" cy="387193"/>
              </a:xfrm>
              <a:custGeom>
                <a:avLst/>
                <a:gdLst>
                  <a:gd name="T0" fmla="*/ 0 w 278"/>
                  <a:gd name="T1" fmla="*/ 0 h 201"/>
                  <a:gd name="T2" fmla="*/ 46 w 278"/>
                  <a:gd name="T3" fmla="*/ 0 h 201"/>
                  <a:gd name="T4" fmla="*/ 46 w 278"/>
                  <a:gd name="T5" fmla="*/ 0 h 201"/>
                  <a:gd name="T6" fmla="*/ 278 w 278"/>
                  <a:gd name="T7" fmla="*/ 0 h 201"/>
                  <a:gd name="T8" fmla="*/ 278 w 278"/>
                  <a:gd name="T9" fmla="*/ 44 h 201"/>
                  <a:gd name="T10" fmla="*/ 46 w 278"/>
                  <a:gd name="T11" fmla="*/ 44 h 201"/>
                  <a:gd name="T12" fmla="*/ 46 w 278"/>
                  <a:gd name="T13" fmla="*/ 201 h 201"/>
                  <a:gd name="T14" fmla="*/ 0 w 278"/>
                  <a:gd name="T15" fmla="*/ 201 h 201"/>
                  <a:gd name="T16" fmla="*/ 0 w 278"/>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01">
                    <a:moveTo>
                      <a:pt x="0" y="0"/>
                    </a:moveTo>
                    <a:lnTo>
                      <a:pt x="46" y="0"/>
                    </a:lnTo>
                    <a:lnTo>
                      <a:pt x="46" y="0"/>
                    </a:lnTo>
                    <a:lnTo>
                      <a:pt x="278" y="0"/>
                    </a:lnTo>
                    <a:lnTo>
                      <a:pt x="278" y="44"/>
                    </a:lnTo>
                    <a:lnTo>
                      <a:pt x="46" y="44"/>
                    </a:lnTo>
                    <a:lnTo>
                      <a:pt x="46" y="201"/>
                    </a:lnTo>
                    <a:lnTo>
                      <a:pt x="0" y="201"/>
                    </a:lnTo>
                    <a:lnTo>
                      <a:pt x="0" y="0"/>
                    </a:lnTo>
                    <a:close/>
                  </a:path>
                </a:pathLst>
              </a:custGeom>
              <a:solidFill>
                <a:srgbClr val="FDB813"/>
              </a:solidFill>
              <a:ln w="0">
                <a:solidFill>
                  <a:srgbClr val="FBC0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0" name="Rectangle 260"/>
              <p:cNvSpPr>
                <a:spLocks noChangeArrowheads="1"/>
              </p:cNvSpPr>
              <p:nvPr/>
            </p:nvSpPr>
            <p:spPr bwMode="auto">
              <a:xfrm>
                <a:off x="2374854" y="2845941"/>
                <a:ext cx="88611" cy="379487"/>
              </a:xfrm>
              <a:prstGeom prst="rect">
                <a:avLst/>
              </a:prstGeom>
              <a:solidFill>
                <a:srgbClr val="FDB813"/>
              </a:solidFill>
              <a:ln w="0">
                <a:solidFill>
                  <a:srgbClr val="FBC005"/>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1" name="Rectangle 261"/>
              <p:cNvSpPr>
                <a:spLocks noChangeArrowheads="1"/>
              </p:cNvSpPr>
              <p:nvPr/>
            </p:nvSpPr>
            <p:spPr bwMode="auto">
              <a:xfrm>
                <a:off x="2451907" y="2260336"/>
                <a:ext cx="329401" cy="577900"/>
              </a:xfrm>
              <a:prstGeom prst="rect">
                <a:avLst/>
              </a:prstGeom>
              <a:solidFill>
                <a:srgbClr val="FA2801"/>
              </a:solidFill>
              <a:ln w="0">
                <a:solidFill>
                  <a:srgbClr val="FA2801"/>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2" name="Freeform 262"/>
              <p:cNvSpPr>
                <a:spLocks/>
              </p:cNvSpPr>
              <p:nvPr/>
            </p:nvSpPr>
            <p:spPr bwMode="auto">
              <a:xfrm>
                <a:off x="2303580" y="3225428"/>
                <a:ext cx="159885" cy="88611"/>
              </a:xfrm>
              <a:custGeom>
                <a:avLst/>
                <a:gdLst>
                  <a:gd name="T0" fmla="*/ 35 w 83"/>
                  <a:gd name="T1" fmla="*/ 0 h 46"/>
                  <a:gd name="T2" fmla="*/ 83 w 83"/>
                  <a:gd name="T3" fmla="*/ 0 h 46"/>
                  <a:gd name="T4" fmla="*/ 83 w 83"/>
                  <a:gd name="T5" fmla="*/ 46 h 46"/>
                  <a:gd name="T6" fmla="*/ 0 w 83"/>
                  <a:gd name="T7" fmla="*/ 46 h 46"/>
                  <a:gd name="T8" fmla="*/ 0 w 83"/>
                  <a:gd name="T9" fmla="*/ 35 h 46"/>
                  <a:gd name="T10" fmla="*/ 35 w 83"/>
                  <a:gd name="T11" fmla="*/ 0 h 46"/>
                </a:gdLst>
                <a:ahLst/>
                <a:cxnLst>
                  <a:cxn ang="0">
                    <a:pos x="T0" y="T1"/>
                  </a:cxn>
                  <a:cxn ang="0">
                    <a:pos x="T2" y="T3"/>
                  </a:cxn>
                  <a:cxn ang="0">
                    <a:pos x="T4" y="T5"/>
                  </a:cxn>
                  <a:cxn ang="0">
                    <a:pos x="T6" y="T7"/>
                  </a:cxn>
                  <a:cxn ang="0">
                    <a:pos x="T8" y="T9"/>
                  </a:cxn>
                  <a:cxn ang="0">
                    <a:pos x="T10" y="T11"/>
                  </a:cxn>
                </a:cxnLst>
                <a:rect l="0" t="0" r="r" b="b"/>
                <a:pathLst>
                  <a:path w="83" h="46">
                    <a:moveTo>
                      <a:pt x="35" y="0"/>
                    </a:moveTo>
                    <a:lnTo>
                      <a:pt x="83" y="0"/>
                    </a:lnTo>
                    <a:lnTo>
                      <a:pt x="83" y="46"/>
                    </a:lnTo>
                    <a:lnTo>
                      <a:pt x="0" y="46"/>
                    </a:lnTo>
                    <a:lnTo>
                      <a:pt x="0" y="35"/>
                    </a:lnTo>
                    <a:lnTo>
                      <a:pt x="35"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3" name="Freeform 265"/>
              <p:cNvSpPr>
                <a:spLocks/>
              </p:cNvSpPr>
              <p:nvPr/>
            </p:nvSpPr>
            <p:spPr bwMode="auto">
              <a:xfrm>
                <a:off x="2696551" y="2838235"/>
                <a:ext cx="8475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solidFill>
                <a:srgbClr val="DFAE00"/>
              </a:solidFill>
              <a:ln w="0">
                <a:solidFill>
                  <a:srgbClr val="DFAE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4" name="Rectangle 267"/>
              <p:cNvSpPr>
                <a:spLocks noChangeArrowheads="1"/>
              </p:cNvSpPr>
              <p:nvPr/>
            </p:nvSpPr>
            <p:spPr bwMode="auto">
              <a:xfrm>
                <a:off x="2451907" y="2838235"/>
                <a:ext cx="181074" cy="1926"/>
              </a:xfrm>
              <a:prstGeom prst="rect">
                <a:avLst/>
              </a:prstGeom>
              <a:solidFill>
                <a:srgbClr val="DFAE00"/>
              </a:solidFill>
              <a:ln w="0">
                <a:solidFill>
                  <a:srgbClr val="DFAE00"/>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5" name="Freeform 268"/>
              <p:cNvSpPr>
                <a:spLocks/>
              </p:cNvSpPr>
              <p:nvPr/>
            </p:nvSpPr>
            <p:spPr bwMode="auto">
              <a:xfrm>
                <a:off x="2451907" y="2630191"/>
                <a:ext cx="181074" cy="208044"/>
              </a:xfrm>
              <a:custGeom>
                <a:avLst/>
                <a:gdLst>
                  <a:gd name="T0" fmla="*/ 94 w 94"/>
                  <a:gd name="T1" fmla="*/ 0 h 108"/>
                  <a:gd name="T2" fmla="*/ 94 w 94"/>
                  <a:gd name="T3" fmla="*/ 108 h 108"/>
                  <a:gd name="T4" fmla="*/ 0 w 94"/>
                  <a:gd name="T5" fmla="*/ 108 h 108"/>
                  <a:gd name="T6" fmla="*/ 0 w 94"/>
                  <a:gd name="T7" fmla="*/ 54 h 108"/>
                  <a:gd name="T8" fmla="*/ 94 w 94"/>
                  <a:gd name="T9" fmla="*/ 0 h 108"/>
                </a:gdLst>
                <a:ahLst/>
                <a:cxnLst>
                  <a:cxn ang="0">
                    <a:pos x="T0" y="T1"/>
                  </a:cxn>
                  <a:cxn ang="0">
                    <a:pos x="T2" y="T3"/>
                  </a:cxn>
                  <a:cxn ang="0">
                    <a:pos x="T4" y="T5"/>
                  </a:cxn>
                  <a:cxn ang="0">
                    <a:pos x="T6" y="T7"/>
                  </a:cxn>
                  <a:cxn ang="0">
                    <a:pos x="T8" y="T9"/>
                  </a:cxn>
                </a:cxnLst>
                <a:rect l="0" t="0" r="r" b="b"/>
                <a:pathLst>
                  <a:path w="94" h="108">
                    <a:moveTo>
                      <a:pt x="94" y="0"/>
                    </a:moveTo>
                    <a:lnTo>
                      <a:pt x="94" y="108"/>
                    </a:lnTo>
                    <a:lnTo>
                      <a:pt x="0" y="108"/>
                    </a:lnTo>
                    <a:lnTo>
                      <a:pt x="0" y="54"/>
                    </a:lnTo>
                    <a:lnTo>
                      <a:pt x="94" y="0"/>
                    </a:lnTo>
                    <a:close/>
                  </a:path>
                </a:pathLst>
              </a:custGeom>
              <a:solidFill>
                <a:srgbClr val="DC1E00"/>
              </a:solidFill>
              <a:ln w="0">
                <a:solidFill>
                  <a:srgbClr val="DC1E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6" name="Freeform 269"/>
              <p:cNvSpPr>
                <a:spLocks/>
              </p:cNvSpPr>
              <p:nvPr/>
            </p:nvSpPr>
            <p:spPr bwMode="auto">
              <a:xfrm>
                <a:off x="1442513" y="3217723"/>
                <a:ext cx="159885" cy="86685"/>
              </a:xfrm>
              <a:custGeom>
                <a:avLst/>
                <a:gdLst>
                  <a:gd name="T0" fmla="*/ 0 w 83"/>
                  <a:gd name="T1" fmla="*/ 0 h 45"/>
                  <a:gd name="T2" fmla="*/ 48 w 83"/>
                  <a:gd name="T3" fmla="*/ 0 h 45"/>
                  <a:gd name="T4" fmla="*/ 83 w 83"/>
                  <a:gd name="T5" fmla="*/ 35 h 45"/>
                  <a:gd name="T6" fmla="*/ 83 w 83"/>
                  <a:gd name="T7" fmla="*/ 45 h 45"/>
                  <a:gd name="T8" fmla="*/ 0 w 83"/>
                  <a:gd name="T9" fmla="*/ 45 h 45"/>
                  <a:gd name="T10" fmla="*/ 0 w 83"/>
                  <a:gd name="T11" fmla="*/ 0 h 45"/>
                </a:gdLst>
                <a:ahLst/>
                <a:cxnLst>
                  <a:cxn ang="0">
                    <a:pos x="T0" y="T1"/>
                  </a:cxn>
                  <a:cxn ang="0">
                    <a:pos x="T2" y="T3"/>
                  </a:cxn>
                  <a:cxn ang="0">
                    <a:pos x="T4" y="T5"/>
                  </a:cxn>
                  <a:cxn ang="0">
                    <a:pos x="T6" y="T7"/>
                  </a:cxn>
                  <a:cxn ang="0">
                    <a:pos x="T8" y="T9"/>
                  </a:cxn>
                  <a:cxn ang="0">
                    <a:pos x="T10" y="T11"/>
                  </a:cxn>
                </a:cxnLst>
                <a:rect l="0" t="0" r="r" b="b"/>
                <a:pathLst>
                  <a:path w="83" h="45">
                    <a:moveTo>
                      <a:pt x="0" y="0"/>
                    </a:moveTo>
                    <a:lnTo>
                      <a:pt x="48" y="0"/>
                    </a:lnTo>
                    <a:lnTo>
                      <a:pt x="83" y="35"/>
                    </a:lnTo>
                    <a:lnTo>
                      <a:pt x="83" y="45"/>
                    </a:lnTo>
                    <a:lnTo>
                      <a:pt x="0" y="45"/>
                    </a:lnTo>
                    <a:lnTo>
                      <a:pt x="0"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7" name="Freeform 270"/>
              <p:cNvSpPr>
                <a:spLocks/>
              </p:cNvSpPr>
              <p:nvPr/>
            </p:nvSpPr>
            <p:spPr bwMode="auto">
              <a:xfrm>
                <a:off x="999459" y="2830530"/>
                <a:ext cx="535518" cy="387193"/>
              </a:xfrm>
              <a:custGeom>
                <a:avLst/>
                <a:gdLst>
                  <a:gd name="T0" fmla="*/ 0 w 278"/>
                  <a:gd name="T1" fmla="*/ 0 h 201"/>
                  <a:gd name="T2" fmla="*/ 278 w 278"/>
                  <a:gd name="T3" fmla="*/ 0 h 201"/>
                  <a:gd name="T4" fmla="*/ 278 w 278"/>
                  <a:gd name="T5" fmla="*/ 201 h 201"/>
                  <a:gd name="T6" fmla="*/ 230 w 278"/>
                  <a:gd name="T7" fmla="*/ 201 h 201"/>
                  <a:gd name="T8" fmla="*/ 230 w 278"/>
                  <a:gd name="T9" fmla="*/ 44 h 201"/>
                  <a:gd name="T10" fmla="*/ 0 w 278"/>
                  <a:gd name="T11" fmla="*/ 44 h 201"/>
                  <a:gd name="T12" fmla="*/ 0 w 278"/>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78" h="201">
                    <a:moveTo>
                      <a:pt x="0" y="0"/>
                    </a:moveTo>
                    <a:lnTo>
                      <a:pt x="278" y="0"/>
                    </a:lnTo>
                    <a:lnTo>
                      <a:pt x="278" y="201"/>
                    </a:lnTo>
                    <a:lnTo>
                      <a:pt x="230" y="201"/>
                    </a:lnTo>
                    <a:lnTo>
                      <a:pt x="230" y="44"/>
                    </a:lnTo>
                    <a:lnTo>
                      <a:pt x="0" y="44"/>
                    </a:lnTo>
                    <a:lnTo>
                      <a:pt x="0" y="0"/>
                    </a:lnTo>
                    <a:close/>
                  </a:path>
                </a:pathLst>
              </a:custGeom>
              <a:solidFill>
                <a:srgbClr val="FDB813"/>
              </a:solidFill>
              <a:ln w="0">
                <a:solidFill>
                  <a:srgbClr val="FBC0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8" name="Rectangle 271"/>
              <p:cNvSpPr>
                <a:spLocks noChangeArrowheads="1"/>
              </p:cNvSpPr>
              <p:nvPr/>
            </p:nvSpPr>
            <p:spPr bwMode="auto">
              <a:xfrm>
                <a:off x="1321155" y="2834383"/>
                <a:ext cx="88611" cy="383340"/>
              </a:xfrm>
              <a:prstGeom prst="rect">
                <a:avLst/>
              </a:prstGeom>
              <a:solidFill>
                <a:srgbClr val="FDB813"/>
              </a:solidFill>
              <a:ln w="0">
                <a:solidFill>
                  <a:srgbClr val="FBC005"/>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09" name="Freeform 272"/>
              <p:cNvSpPr>
                <a:spLocks/>
              </p:cNvSpPr>
              <p:nvPr/>
            </p:nvSpPr>
            <p:spPr bwMode="auto">
              <a:xfrm>
                <a:off x="999459" y="2252630"/>
                <a:ext cx="369854" cy="577900"/>
              </a:xfrm>
              <a:custGeom>
                <a:avLst/>
                <a:gdLst>
                  <a:gd name="T0" fmla="*/ 50 w 192"/>
                  <a:gd name="T1" fmla="*/ 0 h 300"/>
                  <a:gd name="T2" fmla="*/ 153 w 192"/>
                  <a:gd name="T3" fmla="*/ 0 h 300"/>
                  <a:gd name="T4" fmla="*/ 159 w 192"/>
                  <a:gd name="T5" fmla="*/ 2 h 300"/>
                  <a:gd name="T6" fmla="*/ 169 w 192"/>
                  <a:gd name="T7" fmla="*/ 6 h 300"/>
                  <a:gd name="T8" fmla="*/ 176 w 192"/>
                  <a:gd name="T9" fmla="*/ 14 h 300"/>
                  <a:gd name="T10" fmla="*/ 184 w 192"/>
                  <a:gd name="T11" fmla="*/ 25 h 300"/>
                  <a:gd name="T12" fmla="*/ 190 w 192"/>
                  <a:gd name="T13" fmla="*/ 41 h 300"/>
                  <a:gd name="T14" fmla="*/ 192 w 192"/>
                  <a:gd name="T15" fmla="*/ 66 h 300"/>
                  <a:gd name="T16" fmla="*/ 192 w 192"/>
                  <a:gd name="T17" fmla="*/ 300 h 300"/>
                  <a:gd name="T18" fmla="*/ 0 w 192"/>
                  <a:gd name="T19" fmla="*/ 300 h 300"/>
                  <a:gd name="T20" fmla="*/ 0 w 192"/>
                  <a:gd name="T21" fmla="*/ 62 h 300"/>
                  <a:gd name="T22" fmla="*/ 4 w 192"/>
                  <a:gd name="T23" fmla="*/ 39 h 300"/>
                  <a:gd name="T24" fmla="*/ 7 w 192"/>
                  <a:gd name="T25" fmla="*/ 23 h 300"/>
                  <a:gd name="T26" fmla="*/ 17 w 192"/>
                  <a:gd name="T27" fmla="*/ 12 h 300"/>
                  <a:gd name="T28" fmla="*/ 25 w 192"/>
                  <a:gd name="T29" fmla="*/ 6 h 300"/>
                  <a:gd name="T30" fmla="*/ 34 w 192"/>
                  <a:gd name="T31" fmla="*/ 2 h 300"/>
                  <a:gd name="T32" fmla="*/ 42 w 192"/>
                  <a:gd name="T33" fmla="*/ 0 h 300"/>
                  <a:gd name="T34" fmla="*/ 48 w 192"/>
                  <a:gd name="T35" fmla="*/ 0 h 300"/>
                  <a:gd name="T36" fmla="*/ 50 w 192"/>
                  <a:gd name="T37" fmla="*/ 0 h 300"/>
                  <a:gd name="T38" fmla="*/ 50 w 192"/>
                  <a:gd name="T3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300">
                    <a:moveTo>
                      <a:pt x="50" y="0"/>
                    </a:moveTo>
                    <a:lnTo>
                      <a:pt x="153" y="0"/>
                    </a:lnTo>
                    <a:lnTo>
                      <a:pt x="159" y="2"/>
                    </a:lnTo>
                    <a:lnTo>
                      <a:pt x="169" y="6"/>
                    </a:lnTo>
                    <a:lnTo>
                      <a:pt x="176" y="14"/>
                    </a:lnTo>
                    <a:lnTo>
                      <a:pt x="184" y="25"/>
                    </a:lnTo>
                    <a:lnTo>
                      <a:pt x="190" y="41"/>
                    </a:lnTo>
                    <a:lnTo>
                      <a:pt x="192" y="66"/>
                    </a:lnTo>
                    <a:lnTo>
                      <a:pt x="192" y="300"/>
                    </a:lnTo>
                    <a:lnTo>
                      <a:pt x="0" y="300"/>
                    </a:lnTo>
                    <a:lnTo>
                      <a:pt x="0" y="62"/>
                    </a:lnTo>
                    <a:lnTo>
                      <a:pt x="4" y="39"/>
                    </a:lnTo>
                    <a:lnTo>
                      <a:pt x="7" y="23"/>
                    </a:lnTo>
                    <a:lnTo>
                      <a:pt x="17" y="12"/>
                    </a:lnTo>
                    <a:lnTo>
                      <a:pt x="25" y="6"/>
                    </a:lnTo>
                    <a:lnTo>
                      <a:pt x="34" y="2"/>
                    </a:lnTo>
                    <a:lnTo>
                      <a:pt x="42" y="0"/>
                    </a:lnTo>
                    <a:lnTo>
                      <a:pt x="48" y="0"/>
                    </a:lnTo>
                    <a:lnTo>
                      <a:pt x="50" y="0"/>
                    </a:lnTo>
                    <a:lnTo>
                      <a:pt x="50" y="0"/>
                    </a:lnTo>
                    <a:close/>
                  </a:path>
                </a:pathLst>
              </a:custGeom>
              <a:solidFill>
                <a:srgbClr val="1EBAFF"/>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10" name="Freeform 273"/>
              <p:cNvSpPr>
                <a:spLocks/>
              </p:cNvSpPr>
              <p:nvPr/>
            </p:nvSpPr>
            <p:spPr bwMode="auto">
              <a:xfrm>
                <a:off x="1321155" y="3217723"/>
                <a:ext cx="157959" cy="86685"/>
              </a:xfrm>
              <a:custGeom>
                <a:avLst/>
                <a:gdLst>
                  <a:gd name="T0" fmla="*/ 0 w 82"/>
                  <a:gd name="T1" fmla="*/ 0 h 45"/>
                  <a:gd name="T2" fmla="*/ 46 w 82"/>
                  <a:gd name="T3" fmla="*/ 0 h 45"/>
                  <a:gd name="T4" fmla="*/ 82 w 82"/>
                  <a:gd name="T5" fmla="*/ 35 h 45"/>
                  <a:gd name="T6" fmla="*/ 82 w 82"/>
                  <a:gd name="T7" fmla="*/ 45 h 45"/>
                  <a:gd name="T8" fmla="*/ 0 w 82"/>
                  <a:gd name="T9" fmla="*/ 45 h 45"/>
                  <a:gd name="T10" fmla="*/ 0 w 82"/>
                  <a:gd name="T11" fmla="*/ 0 h 45"/>
                </a:gdLst>
                <a:ahLst/>
                <a:cxnLst>
                  <a:cxn ang="0">
                    <a:pos x="T0" y="T1"/>
                  </a:cxn>
                  <a:cxn ang="0">
                    <a:pos x="T2" y="T3"/>
                  </a:cxn>
                  <a:cxn ang="0">
                    <a:pos x="T4" y="T5"/>
                  </a:cxn>
                  <a:cxn ang="0">
                    <a:pos x="T6" y="T7"/>
                  </a:cxn>
                  <a:cxn ang="0">
                    <a:pos x="T8" y="T9"/>
                  </a:cxn>
                  <a:cxn ang="0">
                    <a:pos x="T10" y="T11"/>
                  </a:cxn>
                </a:cxnLst>
                <a:rect l="0" t="0" r="r" b="b"/>
                <a:pathLst>
                  <a:path w="82" h="45">
                    <a:moveTo>
                      <a:pt x="0" y="0"/>
                    </a:moveTo>
                    <a:lnTo>
                      <a:pt x="46" y="0"/>
                    </a:lnTo>
                    <a:lnTo>
                      <a:pt x="82" y="35"/>
                    </a:lnTo>
                    <a:lnTo>
                      <a:pt x="82" y="45"/>
                    </a:lnTo>
                    <a:lnTo>
                      <a:pt x="0" y="45"/>
                    </a:lnTo>
                    <a:lnTo>
                      <a:pt x="0"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11" name="Rectangle 274"/>
              <p:cNvSpPr>
                <a:spLocks noChangeArrowheads="1"/>
              </p:cNvSpPr>
              <p:nvPr/>
            </p:nvSpPr>
            <p:spPr bwMode="auto">
              <a:xfrm>
                <a:off x="999459" y="2770814"/>
                <a:ext cx="1926" cy="59716"/>
              </a:xfrm>
              <a:prstGeom prst="rect">
                <a:avLst/>
              </a:prstGeom>
              <a:solidFill>
                <a:srgbClr val="008D00"/>
              </a:solidFill>
              <a:ln w="0">
                <a:solidFill>
                  <a:srgbClr val="008D00"/>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12" name="Freeform 276"/>
              <p:cNvSpPr>
                <a:spLocks/>
              </p:cNvSpPr>
              <p:nvPr/>
            </p:nvSpPr>
            <p:spPr bwMode="auto">
              <a:xfrm>
                <a:off x="1145859" y="2622486"/>
                <a:ext cx="223454" cy="208044"/>
              </a:xfrm>
              <a:custGeom>
                <a:avLst/>
                <a:gdLst>
                  <a:gd name="T0" fmla="*/ 0 w 116"/>
                  <a:gd name="T1" fmla="*/ 0 h 108"/>
                  <a:gd name="T2" fmla="*/ 10 w 116"/>
                  <a:gd name="T3" fmla="*/ 0 h 108"/>
                  <a:gd name="T4" fmla="*/ 116 w 116"/>
                  <a:gd name="T5" fmla="*/ 54 h 108"/>
                  <a:gd name="T6" fmla="*/ 116 w 116"/>
                  <a:gd name="T7" fmla="*/ 108 h 108"/>
                  <a:gd name="T8" fmla="*/ 0 w 116"/>
                  <a:gd name="T9" fmla="*/ 108 h 108"/>
                  <a:gd name="T10" fmla="*/ 0 w 116"/>
                  <a:gd name="T11" fmla="*/ 0 h 108"/>
                </a:gdLst>
                <a:ahLst/>
                <a:cxnLst>
                  <a:cxn ang="0">
                    <a:pos x="T0" y="T1"/>
                  </a:cxn>
                  <a:cxn ang="0">
                    <a:pos x="T2" y="T3"/>
                  </a:cxn>
                  <a:cxn ang="0">
                    <a:pos x="T4" y="T5"/>
                  </a:cxn>
                  <a:cxn ang="0">
                    <a:pos x="T6" y="T7"/>
                  </a:cxn>
                  <a:cxn ang="0">
                    <a:pos x="T8" y="T9"/>
                  </a:cxn>
                  <a:cxn ang="0">
                    <a:pos x="T10" y="T11"/>
                  </a:cxn>
                </a:cxnLst>
                <a:rect l="0" t="0" r="r" b="b"/>
                <a:pathLst>
                  <a:path w="116" h="108">
                    <a:moveTo>
                      <a:pt x="0" y="0"/>
                    </a:moveTo>
                    <a:lnTo>
                      <a:pt x="10" y="0"/>
                    </a:lnTo>
                    <a:lnTo>
                      <a:pt x="116" y="54"/>
                    </a:lnTo>
                    <a:lnTo>
                      <a:pt x="116" y="108"/>
                    </a:lnTo>
                    <a:lnTo>
                      <a:pt x="0" y="108"/>
                    </a:lnTo>
                    <a:lnTo>
                      <a:pt x="0" y="0"/>
                    </a:lnTo>
                    <a:close/>
                  </a:path>
                </a:pathLst>
              </a:custGeom>
              <a:solidFill>
                <a:schemeClr val="bg1">
                  <a:alpha val="13000"/>
                </a:schemeClr>
              </a:solidFill>
              <a:ln w="0">
                <a:solidFill>
                  <a:srgbClr val="44D7EE"/>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13" name="Rectangle 277"/>
              <p:cNvSpPr>
                <a:spLocks noChangeArrowheads="1"/>
              </p:cNvSpPr>
              <p:nvPr/>
            </p:nvSpPr>
            <p:spPr bwMode="auto">
              <a:xfrm>
                <a:off x="999459" y="2770814"/>
                <a:ext cx="1926" cy="59716"/>
              </a:xfrm>
              <a:prstGeom prst="rect">
                <a:avLst/>
              </a:prstGeom>
              <a:solidFill>
                <a:srgbClr val="D3DEDD"/>
              </a:solidFill>
              <a:ln w="0">
                <a:solidFill>
                  <a:srgbClr val="D3DEDD"/>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2" name="Freeform 282"/>
              <p:cNvSpPr>
                <a:spLocks/>
              </p:cNvSpPr>
              <p:nvPr/>
            </p:nvSpPr>
            <p:spPr bwMode="auto">
              <a:xfrm>
                <a:off x="1286481" y="2416368"/>
                <a:ext cx="104022" cy="104022"/>
              </a:xfrm>
              <a:custGeom>
                <a:avLst/>
                <a:gdLst>
                  <a:gd name="T0" fmla="*/ 29 w 54"/>
                  <a:gd name="T1" fmla="*/ 0 h 54"/>
                  <a:gd name="T2" fmla="*/ 39 w 54"/>
                  <a:gd name="T3" fmla="*/ 0 h 54"/>
                  <a:gd name="T4" fmla="*/ 48 w 54"/>
                  <a:gd name="T5" fmla="*/ 7 h 54"/>
                  <a:gd name="T6" fmla="*/ 54 w 54"/>
                  <a:gd name="T7" fmla="*/ 17 h 54"/>
                  <a:gd name="T8" fmla="*/ 54 w 54"/>
                  <a:gd name="T9" fmla="*/ 29 h 54"/>
                  <a:gd name="T10" fmla="*/ 47 w 54"/>
                  <a:gd name="T11" fmla="*/ 38 h 54"/>
                  <a:gd name="T12" fmla="*/ 47 w 54"/>
                  <a:gd name="T13" fmla="*/ 38 h 54"/>
                  <a:gd name="T14" fmla="*/ 47 w 54"/>
                  <a:gd name="T15" fmla="*/ 38 h 54"/>
                  <a:gd name="T16" fmla="*/ 29 w 54"/>
                  <a:gd name="T17" fmla="*/ 54 h 54"/>
                  <a:gd name="T18" fmla="*/ 0 w 54"/>
                  <a:gd name="T19" fmla="*/ 21 h 54"/>
                  <a:gd name="T20" fmla="*/ 18 w 54"/>
                  <a:gd name="T21" fmla="*/ 6 h 54"/>
                  <a:gd name="T22" fmla="*/ 18 w 54"/>
                  <a:gd name="T23" fmla="*/ 6 h 54"/>
                  <a:gd name="T24" fmla="*/ 18 w 54"/>
                  <a:gd name="T25" fmla="*/ 4 h 54"/>
                  <a:gd name="T26" fmla="*/ 29 w 54"/>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4">
                    <a:moveTo>
                      <a:pt x="29" y="0"/>
                    </a:moveTo>
                    <a:lnTo>
                      <a:pt x="39" y="0"/>
                    </a:lnTo>
                    <a:lnTo>
                      <a:pt x="48" y="7"/>
                    </a:lnTo>
                    <a:lnTo>
                      <a:pt x="54" y="17"/>
                    </a:lnTo>
                    <a:lnTo>
                      <a:pt x="54" y="29"/>
                    </a:lnTo>
                    <a:lnTo>
                      <a:pt x="47" y="38"/>
                    </a:lnTo>
                    <a:lnTo>
                      <a:pt x="47" y="38"/>
                    </a:lnTo>
                    <a:lnTo>
                      <a:pt x="47" y="38"/>
                    </a:lnTo>
                    <a:lnTo>
                      <a:pt x="29" y="54"/>
                    </a:lnTo>
                    <a:lnTo>
                      <a:pt x="0" y="21"/>
                    </a:lnTo>
                    <a:lnTo>
                      <a:pt x="18" y="6"/>
                    </a:lnTo>
                    <a:lnTo>
                      <a:pt x="18" y="6"/>
                    </a:lnTo>
                    <a:lnTo>
                      <a:pt x="18" y="4"/>
                    </a:lnTo>
                    <a:lnTo>
                      <a:pt x="29" y="0"/>
                    </a:lnTo>
                    <a:close/>
                  </a:path>
                </a:pathLst>
              </a:custGeom>
              <a:solidFill>
                <a:srgbClr val="F8FF88"/>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3" name="Freeform 283"/>
              <p:cNvSpPr>
                <a:spLocks/>
              </p:cNvSpPr>
              <p:nvPr/>
            </p:nvSpPr>
            <p:spPr bwMode="auto">
              <a:xfrm>
                <a:off x="1265292" y="2106229"/>
                <a:ext cx="15411" cy="9632"/>
              </a:xfrm>
              <a:custGeom>
                <a:avLst/>
                <a:gdLst>
                  <a:gd name="T0" fmla="*/ 4 w 8"/>
                  <a:gd name="T1" fmla="*/ 0 h 5"/>
                  <a:gd name="T2" fmla="*/ 6 w 8"/>
                  <a:gd name="T3" fmla="*/ 0 h 5"/>
                  <a:gd name="T4" fmla="*/ 8 w 8"/>
                  <a:gd name="T5" fmla="*/ 3 h 5"/>
                  <a:gd name="T6" fmla="*/ 6 w 8"/>
                  <a:gd name="T7" fmla="*/ 5 h 5"/>
                  <a:gd name="T8" fmla="*/ 2 w 8"/>
                  <a:gd name="T9" fmla="*/ 5 h 5"/>
                  <a:gd name="T10" fmla="*/ 0 w 8"/>
                  <a:gd name="T11" fmla="*/ 3 h 5"/>
                  <a:gd name="T12" fmla="*/ 0 w 8"/>
                  <a:gd name="T13" fmla="*/ 1 h 5"/>
                  <a:gd name="T14" fmla="*/ 2 w 8"/>
                  <a:gd name="T15" fmla="*/ 0 h 5"/>
                  <a:gd name="T16" fmla="*/ 4 w 8"/>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4" y="0"/>
                    </a:moveTo>
                    <a:lnTo>
                      <a:pt x="6" y="0"/>
                    </a:lnTo>
                    <a:lnTo>
                      <a:pt x="8" y="3"/>
                    </a:lnTo>
                    <a:lnTo>
                      <a:pt x="6" y="5"/>
                    </a:lnTo>
                    <a:lnTo>
                      <a:pt x="2" y="5"/>
                    </a:lnTo>
                    <a:lnTo>
                      <a:pt x="0" y="3"/>
                    </a:lnTo>
                    <a:lnTo>
                      <a:pt x="0" y="1"/>
                    </a:lnTo>
                    <a:lnTo>
                      <a:pt x="2" y="0"/>
                    </a:lnTo>
                    <a:lnTo>
                      <a:pt x="4" y="0"/>
                    </a:lnTo>
                    <a:close/>
                  </a:path>
                </a:pathLst>
              </a:custGeom>
              <a:solidFill>
                <a:srgbClr val="000000"/>
              </a:solidFill>
              <a:ln w="0">
                <a:solidFill>
                  <a:srgbClr val="0000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4" name="Freeform 284"/>
              <p:cNvSpPr>
                <a:spLocks/>
              </p:cNvSpPr>
              <p:nvPr/>
            </p:nvSpPr>
            <p:spPr bwMode="auto">
              <a:xfrm>
                <a:off x="1286481" y="2079260"/>
                <a:ext cx="42379" cy="77053"/>
              </a:xfrm>
              <a:custGeom>
                <a:avLst/>
                <a:gdLst>
                  <a:gd name="T0" fmla="*/ 18 w 22"/>
                  <a:gd name="T1" fmla="*/ 0 h 40"/>
                  <a:gd name="T2" fmla="*/ 22 w 22"/>
                  <a:gd name="T3" fmla="*/ 40 h 40"/>
                  <a:gd name="T4" fmla="*/ 0 w 22"/>
                  <a:gd name="T5" fmla="*/ 37 h 40"/>
                  <a:gd name="T6" fmla="*/ 18 w 22"/>
                  <a:gd name="T7" fmla="*/ 0 h 40"/>
                </a:gdLst>
                <a:ahLst/>
                <a:cxnLst>
                  <a:cxn ang="0">
                    <a:pos x="T0" y="T1"/>
                  </a:cxn>
                  <a:cxn ang="0">
                    <a:pos x="T2" y="T3"/>
                  </a:cxn>
                  <a:cxn ang="0">
                    <a:pos x="T4" y="T5"/>
                  </a:cxn>
                  <a:cxn ang="0">
                    <a:pos x="T6" y="T7"/>
                  </a:cxn>
                </a:cxnLst>
                <a:rect l="0" t="0" r="r" b="b"/>
                <a:pathLst>
                  <a:path w="22" h="40">
                    <a:moveTo>
                      <a:pt x="18" y="0"/>
                    </a:moveTo>
                    <a:lnTo>
                      <a:pt x="22" y="40"/>
                    </a:lnTo>
                    <a:lnTo>
                      <a:pt x="0" y="37"/>
                    </a:lnTo>
                    <a:lnTo>
                      <a:pt x="18" y="0"/>
                    </a:lnTo>
                    <a:close/>
                  </a:path>
                </a:pathLst>
              </a:custGeom>
              <a:solidFill>
                <a:srgbClr val="FBC005"/>
              </a:solidFill>
              <a:ln w="0">
                <a:solidFill>
                  <a:srgbClr val="FBC0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5" name="Freeform 285"/>
              <p:cNvSpPr>
                <a:spLocks/>
              </p:cNvSpPr>
              <p:nvPr/>
            </p:nvSpPr>
            <p:spPr bwMode="auto">
              <a:xfrm>
                <a:off x="1993442" y="1720962"/>
                <a:ext cx="308212" cy="385266"/>
              </a:xfrm>
              <a:custGeom>
                <a:avLst/>
                <a:gdLst>
                  <a:gd name="T0" fmla="*/ 160 w 160"/>
                  <a:gd name="T1" fmla="*/ 0 h 200"/>
                  <a:gd name="T2" fmla="*/ 160 w 160"/>
                  <a:gd name="T3" fmla="*/ 0 h 200"/>
                  <a:gd name="T4" fmla="*/ 160 w 160"/>
                  <a:gd name="T5" fmla="*/ 2 h 200"/>
                  <a:gd name="T6" fmla="*/ 160 w 160"/>
                  <a:gd name="T7" fmla="*/ 15 h 200"/>
                  <a:gd name="T8" fmla="*/ 158 w 160"/>
                  <a:gd name="T9" fmla="*/ 40 h 200"/>
                  <a:gd name="T10" fmla="*/ 152 w 160"/>
                  <a:gd name="T11" fmla="*/ 71 h 200"/>
                  <a:gd name="T12" fmla="*/ 144 w 160"/>
                  <a:gd name="T13" fmla="*/ 96 h 200"/>
                  <a:gd name="T14" fmla="*/ 133 w 160"/>
                  <a:gd name="T15" fmla="*/ 123 h 200"/>
                  <a:gd name="T16" fmla="*/ 115 w 160"/>
                  <a:gd name="T17" fmla="*/ 148 h 200"/>
                  <a:gd name="T18" fmla="*/ 94 w 160"/>
                  <a:gd name="T19" fmla="*/ 169 h 200"/>
                  <a:gd name="T20" fmla="*/ 69 w 160"/>
                  <a:gd name="T21" fmla="*/ 184 h 200"/>
                  <a:gd name="T22" fmla="*/ 40 w 160"/>
                  <a:gd name="T23" fmla="*/ 196 h 200"/>
                  <a:gd name="T24" fmla="*/ 6 w 160"/>
                  <a:gd name="T25" fmla="*/ 200 h 200"/>
                  <a:gd name="T26" fmla="*/ 6 w 160"/>
                  <a:gd name="T27" fmla="*/ 200 h 200"/>
                  <a:gd name="T28" fmla="*/ 0 w 160"/>
                  <a:gd name="T29" fmla="*/ 200 h 200"/>
                  <a:gd name="T30" fmla="*/ 2 w 160"/>
                  <a:gd name="T31" fmla="*/ 159 h 200"/>
                  <a:gd name="T32" fmla="*/ 6 w 160"/>
                  <a:gd name="T33" fmla="*/ 159 h 200"/>
                  <a:gd name="T34" fmla="*/ 31 w 160"/>
                  <a:gd name="T35" fmla="*/ 157 h 200"/>
                  <a:gd name="T36" fmla="*/ 52 w 160"/>
                  <a:gd name="T37" fmla="*/ 150 h 200"/>
                  <a:gd name="T38" fmla="*/ 69 w 160"/>
                  <a:gd name="T39" fmla="*/ 138 h 200"/>
                  <a:gd name="T40" fmla="*/ 90 w 160"/>
                  <a:gd name="T41" fmla="*/ 117 h 200"/>
                  <a:gd name="T42" fmla="*/ 104 w 160"/>
                  <a:gd name="T43" fmla="*/ 90 h 200"/>
                  <a:gd name="T44" fmla="*/ 113 w 160"/>
                  <a:gd name="T45" fmla="*/ 61 h 200"/>
                  <a:gd name="T46" fmla="*/ 119 w 160"/>
                  <a:gd name="T47" fmla="*/ 34 h 200"/>
                  <a:gd name="T48" fmla="*/ 121 w 160"/>
                  <a:gd name="T49" fmla="*/ 13 h 200"/>
                  <a:gd name="T50" fmla="*/ 121 w 160"/>
                  <a:gd name="T51" fmla="*/ 2 h 200"/>
                  <a:gd name="T52" fmla="*/ 121 w 160"/>
                  <a:gd name="T53" fmla="*/ 0 h 200"/>
                  <a:gd name="T54" fmla="*/ 121 w 160"/>
                  <a:gd name="T55" fmla="*/ 0 h 200"/>
                  <a:gd name="T56" fmla="*/ 121 w 160"/>
                  <a:gd name="T57" fmla="*/ 0 h 200"/>
                  <a:gd name="T58" fmla="*/ 160 w 160"/>
                  <a:gd name="T5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200">
                    <a:moveTo>
                      <a:pt x="160" y="0"/>
                    </a:moveTo>
                    <a:lnTo>
                      <a:pt x="160" y="0"/>
                    </a:lnTo>
                    <a:lnTo>
                      <a:pt x="160" y="2"/>
                    </a:lnTo>
                    <a:lnTo>
                      <a:pt x="160" y="15"/>
                    </a:lnTo>
                    <a:lnTo>
                      <a:pt x="158" y="40"/>
                    </a:lnTo>
                    <a:lnTo>
                      <a:pt x="152" y="71"/>
                    </a:lnTo>
                    <a:lnTo>
                      <a:pt x="144" y="96"/>
                    </a:lnTo>
                    <a:lnTo>
                      <a:pt x="133" y="123"/>
                    </a:lnTo>
                    <a:lnTo>
                      <a:pt x="115" y="148"/>
                    </a:lnTo>
                    <a:lnTo>
                      <a:pt x="94" y="169"/>
                    </a:lnTo>
                    <a:lnTo>
                      <a:pt x="69" y="184"/>
                    </a:lnTo>
                    <a:lnTo>
                      <a:pt x="40" y="196"/>
                    </a:lnTo>
                    <a:lnTo>
                      <a:pt x="6" y="200"/>
                    </a:lnTo>
                    <a:lnTo>
                      <a:pt x="6" y="200"/>
                    </a:lnTo>
                    <a:lnTo>
                      <a:pt x="0" y="200"/>
                    </a:lnTo>
                    <a:lnTo>
                      <a:pt x="2" y="159"/>
                    </a:lnTo>
                    <a:lnTo>
                      <a:pt x="6" y="159"/>
                    </a:lnTo>
                    <a:lnTo>
                      <a:pt x="31" y="157"/>
                    </a:lnTo>
                    <a:lnTo>
                      <a:pt x="52" y="150"/>
                    </a:lnTo>
                    <a:lnTo>
                      <a:pt x="69" y="138"/>
                    </a:lnTo>
                    <a:lnTo>
                      <a:pt x="90" y="117"/>
                    </a:lnTo>
                    <a:lnTo>
                      <a:pt x="104" y="90"/>
                    </a:lnTo>
                    <a:lnTo>
                      <a:pt x="113" y="61"/>
                    </a:lnTo>
                    <a:lnTo>
                      <a:pt x="119" y="34"/>
                    </a:lnTo>
                    <a:lnTo>
                      <a:pt x="121" y="13"/>
                    </a:lnTo>
                    <a:lnTo>
                      <a:pt x="121" y="2"/>
                    </a:lnTo>
                    <a:lnTo>
                      <a:pt x="121" y="0"/>
                    </a:lnTo>
                    <a:lnTo>
                      <a:pt x="121" y="0"/>
                    </a:lnTo>
                    <a:lnTo>
                      <a:pt x="121" y="0"/>
                    </a:lnTo>
                    <a:lnTo>
                      <a:pt x="160" y="0"/>
                    </a:lnTo>
                    <a:close/>
                  </a:path>
                </a:pathLst>
              </a:custGeom>
              <a:solidFill>
                <a:srgbClr val="F1FF0F"/>
              </a:solidFill>
              <a:ln w="0">
                <a:solidFill>
                  <a:srgbClr val="F1FF0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6" name="Freeform 286"/>
              <p:cNvSpPr>
                <a:spLocks/>
              </p:cNvSpPr>
              <p:nvPr/>
            </p:nvSpPr>
            <p:spPr bwMode="auto">
              <a:xfrm>
                <a:off x="1997295" y="1720962"/>
                <a:ext cx="304359" cy="385266"/>
              </a:xfrm>
              <a:custGeom>
                <a:avLst/>
                <a:gdLst>
                  <a:gd name="T0" fmla="*/ 158 w 158"/>
                  <a:gd name="T1" fmla="*/ 0 h 200"/>
                  <a:gd name="T2" fmla="*/ 158 w 158"/>
                  <a:gd name="T3" fmla="*/ 0 h 200"/>
                  <a:gd name="T4" fmla="*/ 158 w 158"/>
                  <a:gd name="T5" fmla="*/ 2 h 200"/>
                  <a:gd name="T6" fmla="*/ 158 w 158"/>
                  <a:gd name="T7" fmla="*/ 15 h 200"/>
                  <a:gd name="T8" fmla="*/ 156 w 158"/>
                  <a:gd name="T9" fmla="*/ 40 h 200"/>
                  <a:gd name="T10" fmla="*/ 150 w 158"/>
                  <a:gd name="T11" fmla="*/ 71 h 200"/>
                  <a:gd name="T12" fmla="*/ 142 w 158"/>
                  <a:gd name="T13" fmla="*/ 96 h 200"/>
                  <a:gd name="T14" fmla="*/ 131 w 158"/>
                  <a:gd name="T15" fmla="*/ 123 h 200"/>
                  <a:gd name="T16" fmla="*/ 113 w 158"/>
                  <a:gd name="T17" fmla="*/ 148 h 200"/>
                  <a:gd name="T18" fmla="*/ 92 w 158"/>
                  <a:gd name="T19" fmla="*/ 169 h 200"/>
                  <a:gd name="T20" fmla="*/ 67 w 158"/>
                  <a:gd name="T21" fmla="*/ 184 h 200"/>
                  <a:gd name="T22" fmla="*/ 38 w 158"/>
                  <a:gd name="T23" fmla="*/ 196 h 200"/>
                  <a:gd name="T24" fmla="*/ 4 w 158"/>
                  <a:gd name="T25" fmla="*/ 200 h 200"/>
                  <a:gd name="T26" fmla="*/ 4 w 158"/>
                  <a:gd name="T27" fmla="*/ 200 h 200"/>
                  <a:gd name="T28" fmla="*/ 2 w 158"/>
                  <a:gd name="T29" fmla="*/ 200 h 200"/>
                  <a:gd name="T30" fmla="*/ 2 w 158"/>
                  <a:gd name="T31" fmla="*/ 159 h 200"/>
                  <a:gd name="T32" fmla="*/ 0 w 158"/>
                  <a:gd name="T33" fmla="*/ 159 h 200"/>
                  <a:gd name="T34" fmla="*/ 0 w 158"/>
                  <a:gd name="T35" fmla="*/ 159 h 200"/>
                  <a:gd name="T36" fmla="*/ 4 w 158"/>
                  <a:gd name="T37" fmla="*/ 159 h 200"/>
                  <a:gd name="T38" fmla="*/ 29 w 158"/>
                  <a:gd name="T39" fmla="*/ 157 h 200"/>
                  <a:gd name="T40" fmla="*/ 50 w 158"/>
                  <a:gd name="T41" fmla="*/ 150 h 200"/>
                  <a:gd name="T42" fmla="*/ 67 w 158"/>
                  <a:gd name="T43" fmla="*/ 138 h 200"/>
                  <a:gd name="T44" fmla="*/ 88 w 158"/>
                  <a:gd name="T45" fmla="*/ 117 h 200"/>
                  <a:gd name="T46" fmla="*/ 102 w 158"/>
                  <a:gd name="T47" fmla="*/ 90 h 200"/>
                  <a:gd name="T48" fmla="*/ 111 w 158"/>
                  <a:gd name="T49" fmla="*/ 63 h 200"/>
                  <a:gd name="T50" fmla="*/ 117 w 158"/>
                  <a:gd name="T51" fmla="*/ 36 h 200"/>
                  <a:gd name="T52" fmla="*/ 119 w 158"/>
                  <a:gd name="T53" fmla="*/ 15 h 200"/>
                  <a:gd name="T54" fmla="*/ 119 w 158"/>
                  <a:gd name="T55" fmla="*/ 2 h 200"/>
                  <a:gd name="T56" fmla="*/ 119 w 158"/>
                  <a:gd name="T57" fmla="*/ 2 h 200"/>
                  <a:gd name="T58" fmla="*/ 119 w 158"/>
                  <a:gd name="T59" fmla="*/ 0 h 200"/>
                  <a:gd name="T60" fmla="*/ 119 w 158"/>
                  <a:gd name="T61" fmla="*/ 0 h 200"/>
                  <a:gd name="T62" fmla="*/ 119 w 158"/>
                  <a:gd name="T63" fmla="*/ 0 h 200"/>
                  <a:gd name="T64" fmla="*/ 158 w 158"/>
                  <a:gd name="T6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8" h="200">
                    <a:moveTo>
                      <a:pt x="158" y="0"/>
                    </a:moveTo>
                    <a:lnTo>
                      <a:pt x="158" y="0"/>
                    </a:lnTo>
                    <a:lnTo>
                      <a:pt x="158" y="2"/>
                    </a:lnTo>
                    <a:lnTo>
                      <a:pt x="158" y="15"/>
                    </a:lnTo>
                    <a:lnTo>
                      <a:pt x="156" y="40"/>
                    </a:lnTo>
                    <a:lnTo>
                      <a:pt x="150" y="71"/>
                    </a:lnTo>
                    <a:lnTo>
                      <a:pt x="142" y="96"/>
                    </a:lnTo>
                    <a:lnTo>
                      <a:pt x="131" y="123"/>
                    </a:lnTo>
                    <a:lnTo>
                      <a:pt x="113" y="148"/>
                    </a:lnTo>
                    <a:lnTo>
                      <a:pt x="92" y="169"/>
                    </a:lnTo>
                    <a:lnTo>
                      <a:pt x="67" y="184"/>
                    </a:lnTo>
                    <a:lnTo>
                      <a:pt x="38" y="196"/>
                    </a:lnTo>
                    <a:lnTo>
                      <a:pt x="4" y="200"/>
                    </a:lnTo>
                    <a:lnTo>
                      <a:pt x="4" y="200"/>
                    </a:lnTo>
                    <a:lnTo>
                      <a:pt x="2" y="200"/>
                    </a:lnTo>
                    <a:lnTo>
                      <a:pt x="2" y="159"/>
                    </a:lnTo>
                    <a:lnTo>
                      <a:pt x="0" y="159"/>
                    </a:lnTo>
                    <a:lnTo>
                      <a:pt x="0" y="159"/>
                    </a:lnTo>
                    <a:lnTo>
                      <a:pt x="4" y="159"/>
                    </a:lnTo>
                    <a:lnTo>
                      <a:pt x="29" y="157"/>
                    </a:lnTo>
                    <a:lnTo>
                      <a:pt x="50" y="150"/>
                    </a:lnTo>
                    <a:lnTo>
                      <a:pt x="67" y="138"/>
                    </a:lnTo>
                    <a:lnTo>
                      <a:pt x="88" y="117"/>
                    </a:lnTo>
                    <a:lnTo>
                      <a:pt x="102" y="90"/>
                    </a:lnTo>
                    <a:lnTo>
                      <a:pt x="111" y="63"/>
                    </a:lnTo>
                    <a:lnTo>
                      <a:pt x="117" y="36"/>
                    </a:lnTo>
                    <a:lnTo>
                      <a:pt x="119" y="15"/>
                    </a:lnTo>
                    <a:lnTo>
                      <a:pt x="119" y="2"/>
                    </a:lnTo>
                    <a:lnTo>
                      <a:pt x="119" y="2"/>
                    </a:lnTo>
                    <a:lnTo>
                      <a:pt x="119" y="0"/>
                    </a:lnTo>
                    <a:lnTo>
                      <a:pt x="119" y="0"/>
                    </a:lnTo>
                    <a:lnTo>
                      <a:pt x="119" y="0"/>
                    </a:lnTo>
                    <a:lnTo>
                      <a:pt x="158" y="0"/>
                    </a:lnTo>
                    <a:close/>
                  </a:path>
                </a:pathLst>
              </a:custGeom>
              <a:solidFill>
                <a:schemeClr val="accent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7" name="Freeform 287"/>
              <p:cNvSpPr>
                <a:spLocks/>
              </p:cNvSpPr>
              <p:nvPr/>
            </p:nvSpPr>
            <p:spPr bwMode="auto">
              <a:xfrm>
                <a:off x="1875936" y="3233133"/>
                <a:ext cx="154106" cy="88611"/>
              </a:xfrm>
              <a:custGeom>
                <a:avLst/>
                <a:gdLst>
                  <a:gd name="T0" fmla="*/ 0 w 80"/>
                  <a:gd name="T1" fmla="*/ 0 h 46"/>
                  <a:gd name="T2" fmla="*/ 46 w 80"/>
                  <a:gd name="T3" fmla="*/ 0 h 46"/>
                  <a:gd name="T4" fmla="*/ 80 w 80"/>
                  <a:gd name="T5" fmla="*/ 35 h 46"/>
                  <a:gd name="T6" fmla="*/ 80 w 80"/>
                  <a:gd name="T7" fmla="*/ 46 h 46"/>
                  <a:gd name="T8" fmla="*/ 0 w 80"/>
                  <a:gd name="T9" fmla="*/ 46 h 46"/>
                  <a:gd name="T10" fmla="*/ 0 w 80"/>
                  <a:gd name="T11" fmla="*/ 0 h 46"/>
                </a:gdLst>
                <a:ahLst/>
                <a:cxnLst>
                  <a:cxn ang="0">
                    <a:pos x="T0" y="T1"/>
                  </a:cxn>
                  <a:cxn ang="0">
                    <a:pos x="T2" y="T3"/>
                  </a:cxn>
                  <a:cxn ang="0">
                    <a:pos x="T4" y="T5"/>
                  </a:cxn>
                  <a:cxn ang="0">
                    <a:pos x="T6" y="T7"/>
                  </a:cxn>
                  <a:cxn ang="0">
                    <a:pos x="T8" y="T9"/>
                  </a:cxn>
                  <a:cxn ang="0">
                    <a:pos x="T10" y="T11"/>
                  </a:cxn>
                </a:cxnLst>
                <a:rect l="0" t="0" r="r" b="b"/>
                <a:pathLst>
                  <a:path w="80" h="46">
                    <a:moveTo>
                      <a:pt x="0" y="0"/>
                    </a:moveTo>
                    <a:lnTo>
                      <a:pt x="46" y="0"/>
                    </a:lnTo>
                    <a:lnTo>
                      <a:pt x="80" y="35"/>
                    </a:lnTo>
                    <a:lnTo>
                      <a:pt x="80" y="46"/>
                    </a:lnTo>
                    <a:lnTo>
                      <a:pt x="0" y="46"/>
                    </a:lnTo>
                    <a:lnTo>
                      <a:pt x="0"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8" name="Rectangle 288"/>
              <p:cNvSpPr>
                <a:spLocks noChangeArrowheads="1"/>
              </p:cNvSpPr>
              <p:nvPr/>
            </p:nvSpPr>
            <p:spPr bwMode="auto">
              <a:xfrm>
                <a:off x="1875936" y="2661013"/>
                <a:ext cx="88611" cy="572121"/>
              </a:xfrm>
              <a:prstGeom prst="rect">
                <a:avLst/>
              </a:prstGeom>
              <a:solidFill>
                <a:srgbClr val="1EBAFF"/>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39" name="Rectangle 289"/>
              <p:cNvSpPr>
                <a:spLocks noChangeArrowheads="1"/>
              </p:cNvSpPr>
              <p:nvPr/>
            </p:nvSpPr>
            <p:spPr bwMode="auto">
              <a:xfrm>
                <a:off x="1735315" y="2661013"/>
                <a:ext cx="88611" cy="572121"/>
              </a:xfrm>
              <a:prstGeom prst="rect">
                <a:avLst/>
              </a:prstGeom>
              <a:solidFill>
                <a:srgbClr val="1EBAFF"/>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0" name="Freeform 290"/>
              <p:cNvSpPr>
                <a:spLocks/>
              </p:cNvSpPr>
              <p:nvPr/>
            </p:nvSpPr>
            <p:spPr bwMode="auto">
              <a:xfrm>
                <a:off x="1735315" y="3233133"/>
                <a:ext cx="157959" cy="88611"/>
              </a:xfrm>
              <a:custGeom>
                <a:avLst/>
                <a:gdLst>
                  <a:gd name="T0" fmla="*/ 0 w 82"/>
                  <a:gd name="T1" fmla="*/ 0 h 46"/>
                  <a:gd name="T2" fmla="*/ 48 w 82"/>
                  <a:gd name="T3" fmla="*/ 0 h 46"/>
                  <a:gd name="T4" fmla="*/ 82 w 82"/>
                  <a:gd name="T5" fmla="*/ 35 h 46"/>
                  <a:gd name="T6" fmla="*/ 82 w 82"/>
                  <a:gd name="T7" fmla="*/ 46 h 46"/>
                  <a:gd name="T8" fmla="*/ 0 w 82"/>
                  <a:gd name="T9" fmla="*/ 46 h 46"/>
                  <a:gd name="T10" fmla="*/ 0 w 82"/>
                  <a:gd name="T11" fmla="*/ 0 h 46"/>
                </a:gdLst>
                <a:ahLst/>
                <a:cxnLst>
                  <a:cxn ang="0">
                    <a:pos x="T0" y="T1"/>
                  </a:cxn>
                  <a:cxn ang="0">
                    <a:pos x="T2" y="T3"/>
                  </a:cxn>
                  <a:cxn ang="0">
                    <a:pos x="T4" y="T5"/>
                  </a:cxn>
                  <a:cxn ang="0">
                    <a:pos x="T6" y="T7"/>
                  </a:cxn>
                  <a:cxn ang="0">
                    <a:pos x="T8" y="T9"/>
                  </a:cxn>
                  <a:cxn ang="0">
                    <a:pos x="T10" y="T11"/>
                  </a:cxn>
                </a:cxnLst>
                <a:rect l="0" t="0" r="r" b="b"/>
                <a:pathLst>
                  <a:path w="82" h="46">
                    <a:moveTo>
                      <a:pt x="0" y="0"/>
                    </a:moveTo>
                    <a:lnTo>
                      <a:pt x="48" y="0"/>
                    </a:lnTo>
                    <a:lnTo>
                      <a:pt x="82" y="35"/>
                    </a:lnTo>
                    <a:lnTo>
                      <a:pt x="82" y="46"/>
                    </a:lnTo>
                    <a:lnTo>
                      <a:pt x="0" y="46"/>
                    </a:lnTo>
                    <a:lnTo>
                      <a:pt x="0" y="0"/>
                    </a:lnTo>
                    <a:close/>
                  </a:path>
                </a:pathLst>
              </a:custGeom>
              <a:solidFill>
                <a:srgbClr val="1D457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1" name="Rectangle 291"/>
              <p:cNvSpPr>
                <a:spLocks noChangeArrowheads="1"/>
              </p:cNvSpPr>
              <p:nvPr/>
            </p:nvSpPr>
            <p:spPr bwMode="auto">
              <a:xfrm>
                <a:off x="1675599" y="2027249"/>
                <a:ext cx="325549" cy="658806"/>
              </a:xfrm>
              <a:prstGeom prst="rect">
                <a:avLst/>
              </a:prstGeom>
              <a:solidFill>
                <a:schemeClr val="accent4"/>
              </a:solidFill>
              <a:ln w="0">
                <a:solidFill>
                  <a:srgbClr val="F8D706"/>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2" name="Rectangle 292"/>
              <p:cNvSpPr>
                <a:spLocks noChangeArrowheads="1"/>
              </p:cNvSpPr>
              <p:nvPr/>
            </p:nvSpPr>
            <p:spPr bwMode="auto">
              <a:xfrm>
                <a:off x="1964547" y="2686055"/>
                <a:ext cx="36600" cy="1926"/>
              </a:xfrm>
              <a:prstGeom prst="rect">
                <a:avLst/>
              </a:prstGeom>
              <a:solidFill>
                <a:srgbClr val="D3DEDD"/>
              </a:solidFill>
              <a:ln w="0">
                <a:solidFill>
                  <a:srgbClr val="D3DEDD"/>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7" name="Freeform 293"/>
              <p:cNvSpPr>
                <a:spLocks noEditPoints="1"/>
              </p:cNvSpPr>
              <p:nvPr/>
            </p:nvSpPr>
            <p:spPr bwMode="auto">
              <a:xfrm>
                <a:off x="1675599" y="2686055"/>
                <a:ext cx="200338" cy="0"/>
              </a:xfrm>
              <a:custGeom>
                <a:avLst/>
                <a:gdLst>
                  <a:gd name="T0" fmla="*/ 77 w 104"/>
                  <a:gd name="T1" fmla="*/ 104 w 104"/>
                  <a:gd name="T2" fmla="*/ 104 w 104"/>
                  <a:gd name="T3" fmla="*/ 77 w 104"/>
                  <a:gd name="T4" fmla="*/ 77 w 104"/>
                  <a:gd name="T5" fmla="*/ 0 w 104"/>
                  <a:gd name="T6" fmla="*/ 31 w 104"/>
                  <a:gd name="T7" fmla="*/ 31 w 104"/>
                  <a:gd name="T8" fmla="*/ 0 w 104"/>
                  <a:gd name="T9" fmla="*/ 0 w 1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04">
                    <a:moveTo>
                      <a:pt x="77" y="0"/>
                    </a:moveTo>
                    <a:lnTo>
                      <a:pt x="104" y="0"/>
                    </a:lnTo>
                    <a:lnTo>
                      <a:pt x="104" y="0"/>
                    </a:lnTo>
                    <a:lnTo>
                      <a:pt x="77" y="0"/>
                    </a:lnTo>
                    <a:lnTo>
                      <a:pt x="77" y="0"/>
                    </a:lnTo>
                    <a:close/>
                    <a:moveTo>
                      <a:pt x="0" y="0"/>
                    </a:moveTo>
                    <a:lnTo>
                      <a:pt x="31" y="0"/>
                    </a:lnTo>
                    <a:lnTo>
                      <a:pt x="31" y="0"/>
                    </a:lnTo>
                    <a:lnTo>
                      <a:pt x="0" y="0"/>
                    </a:lnTo>
                    <a:lnTo>
                      <a:pt x="0" y="0"/>
                    </a:lnTo>
                    <a:close/>
                  </a:path>
                </a:pathLst>
              </a:custGeom>
              <a:solidFill>
                <a:srgbClr val="00008E"/>
              </a:solidFill>
              <a:ln w="0">
                <a:solidFill>
                  <a:srgbClr val="00008E"/>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8" name="Rectangle 294"/>
              <p:cNvSpPr>
                <a:spLocks noChangeArrowheads="1"/>
              </p:cNvSpPr>
              <p:nvPr/>
            </p:nvSpPr>
            <p:spPr bwMode="auto">
              <a:xfrm>
                <a:off x="1875936" y="2686055"/>
                <a:ext cx="88611" cy="1926"/>
              </a:xfrm>
              <a:prstGeom prst="rect">
                <a:avLst/>
              </a:prstGeom>
              <a:solidFill>
                <a:srgbClr val="44D7EE"/>
              </a:solidFill>
              <a:ln w="0">
                <a:solidFill>
                  <a:srgbClr val="44D7EE"/>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49" name="Rectangle 295"/>
              <p:cNvSpPr>
                <a:spLocks noChangeArrowheads="1"/>
              </p:cNvSpPr>
              <p:nvPr/>
            </p:nvSpPr>
            <p:spPr bwMode="auto">
              <a:xfrm>
                <a:off x="1735315" y="2686055"/>
                <a:ext cx="88611" cy="1926"/>
              </a:xfrm>
              <a:prstGeom prst="rect">
                <a:avLst/>
              </a:prstGeom>
              <a:solidFill>
                <a:srgbClr val="44D7EE"/>
              </a:solidFill>
              <a:ln w="0">
                <a:solidFill>
                  <a:srgbClr val="44D7EE"/>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0" name="Freeform 296"/>
              <p:cNvSpPr>
                <a:spLocks noEditPoints="1"/>
              </p:cNvSpPr>
              <p:nvPr/>
            </p:nvSpPr>
            <p:spPr bwMode="auto">
              <a:xfrm>
                <a:off x="1675599" y="2227588"/>
                <a:ext cx="325549" cy="458467"/>
              </a:xfrm>
              <a:custGeom>
                <a:avLst/>
                <a:gdLst>
                  <a:gd name="T0" fmla="*/ 0 w 169"/>
                  <a:gd name="T1" fmla="*/ 205 h 238"/>
                  <a:gd name="T2" fmla="*/ 169 w 169"/>
                  <a:gd name="T3" fmla="*/ 205 h 238"/>
                  <a:gd name="T4" fmla="*/ 169 w 169"/>
                  <a:gd name="T5" fmla="*/ 238 h 238"/>
                  <a:gd name="T6" fmla="*/ 0 w 169"/>
                  <a:gd name="T7" fmla="*/ 238 h 238"/>
                  <a:gd name="T8" fmla="*/ 0 w 169"/>
                  <a:gd name="T9" fmla="*/ 205 h 238"/>
                  <a:gd name="T10" fmla="*/ 13 w 169"/>
                  <a:gd name="T11" fmla="*/ 0 h 238"/>
                  <a:gd name="T12" fmla="*/ 169 w 169"/>
                  <a:gd name="T13" fmla="*/ 136 h 238"/>
                  <a:gd name="T14" fmla="*/ 169 w 169"/>
                  <a:gd name="T15" fmla="*/ 167 h 238"/>
                  <a:gd name="T16" fmla="*/ 23 w 169"/>
                  <a:gd name="T17" fmla="*/ 167 h 238"/>
                  <a:gd name="T18" fmla="*/ 23 w 169"/>
                  <a:gd name="T19" fmla="*/ 44 h 238"/>
                  <a:gd name="T20" fmla="*/ 6 w 169"/>
                  <a:gd name="T21" fmla="*/ 44 h 238"/>
                  <a:gd name="T22" fmla="*/ 13 w 169"/>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8">
                    <a:moveTo>
                      <a:pt x="0" y="205"/>
                    </a:moveTo>
                    <a:lnTo>
                      <a:pt x="169" y="205"/>
                    </a:lnTo>
                    <a:lnTo>
                      <a:pt x="169" y="238"/>
                    </a:lnTo>
                    <a:lnTo>
                      <a:pt x="0" y="238"/>
                    </a:lnTo>
                    <a:lnTo>
                      <a:pt x="0" y="205"/>
                    </a:lnTo>
                    <a:close/>
                    <a:moveTo>
                      <a:pt x="13" y="0"/>
                    </a:moveTo>
                    <a:lnTo>
                      <a:pt x="169" y="136"/>
                    </a:lnTo>
                    <a:lnTo>
                      <a:pt x="169" y="167"/>
                    </a:lnTo>
                    <a:lnTo>
                      <a:pt x="23" y="167"/>
                    </a:lnTo>
                    <a:lnTo>
                      <a:pt x="23" y="44"/>
                    </a:lnTo>
                    <a:lnTo>
                      <a:pt x="6" y="44"/>
                    </a:lnTo>
                    <a:lnTo>
                      <a:pt x="13" y="0"/>
                    </a:lnTo>
                    <a:close/>
                  </a:path>
                </a:pathLst>
              </a:custGeom>
              <a:solidFill>
                <a:schemeClr val="accent4">
                  <a:lumMod val="75000"/>
                  <a:alpha val="40000"/>
                </a:schemeClr>
              </a:solidFill>
              <a:ln w="0">
                <a:solidFill>
                  <a:srgbClr val="DDC3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1" name="Freeform 297"/>
              <p:cNvSpPr>
                <a:spLocks/>
              </p:cNvSpPr>
              <p:nvPr/>
            </p:nvSpPr>
            <p:spPr bwMode="auto">
              <a:xfrm>
                <a:off x="1598546" y="2027249"/>
                <a:ext cx="144474" cy="566342"/>
              </a:xfrm>
              <a:custGeom>
                <a:avLst/>
                <a:gdLst>
                  <a:gd name="T0" fmla="*/ 40 w 75"/>
                  <a:gd name="T1" fmla="*/ 0 h 294"/>
                  <a:gd name="T2" fmla="*/ 40 w 75"/>
                  <a:gd name="T3" fmla="*/ 0 h 294"/>
                  <a:gd name="T4" fmla="*/ 75 w 75"/>
                  <a:gd name="T5" fmla="*/ 14 h 294"/>
                  <a:gd name="T6" fmla="*/ 75 w 75"/>
                  <a:gd name="T7" fmla="*/ 16 h 294"/>
                  <a:gd name="T8" fmla="*/ 75 w 75"/>
                  <a:gd name="T9" fmla="*/ 17 h 294"/>
                  <a:gd name="T10" fmla="*/ 73 w 75"/>
                  <a:gd name="T11" fmla="*/ 23 h 294"/>
                  <a:gd name="T12" fmla="*/ 69 w 75"/>
                  <a:gd name="T13" fmla="*/ 33 h 294"/>
                  <a:gd name="T14" fmla="*/ 63 w 75"/>
                  <a:gd name="T15" fmla="*/ 56 h 294"/>
                  <a:gd name="T16" fmla="*/ 55 w 75"/>
                  <a:gd name="T17" fmla="*/ 89 h 294"/>
                  <a:gd name="T18" fmla="*/ 50 w 75"/>
                  <a:gd name="T19" fmla="*/ 129 h 294"/>
                  <a:gd name="T20" fmla="*/ 42 w 75"/>
                  <a:gd name="T21" fmla="*/ 177 h 294"/>
                  <a:gd name="T22" fmla="*/ 38 w 75"/>
                  <a:gd name="T23" fmla="*/ 233 h 294"/>
                  <a:gd name="T24" fmla="*/ 36 w 75"/>
                  <a:gd name="T25" fmla="*/ 294 h 294"/>
                  <a:gd name="T26" fmla="*/ 0 w 75"/>
                  <a:gd name="T27" fmla="*/ 294 h 294"/>
                  <a:gd name="T28" fmla="*/ 2 w 75"/>
                  <a:gd name="T29" fmla="*/ 231 h 294"/>
                  <a:gd name="T30" fmla="*/ 5 w 75"/>
                  <a:gd name="T31" fmla="*/ 173 h 294"/>
                  <a:gd name="T32" fmla="*/ 13 w 75"/>
                  <a:gd name="T33" fmla="*/ 123 h 294"/>
                  <a:gd name="T34" fmla="*/ 19 w 75"/>
                  <a:gd name="T35" fmla="*/ 81 h 294"/>
                  <a:gd name="T36" fmla="*/ 27 w 75"/>
                  <a:gd name="T37" fmla="*/ 48 h 294"/>
                  <a:gd name="T38" fmla="*/ 34 w 75"/>
                  <a:gd name="T39" fmla="*/ 23 h 294"/>
                  <a:gd name="T40" fmla="*/ 38 w 75"/>
                  <a:gd name="T41" fmla="*/ 6 h 294"/>
                  <a:gd name="T42" fmla="*/ 40 w 75"/>
                  <a:gd name="T4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294">
                    <a:moveTo>
                      <a:pt x="40" y="0"/>
                    </a:moveTo>
                    <a:lnTo>
                      <a:pt x="40" y="0"/>
                    </a:lnTo>
                    <a:lnTo>
                      <a:pt x="75" y="14"/>
                    </a:lnTo>
                    <a:lnTo>
                      <a:pt x="75" y="16"/>
                    </a:lnTo>
                    <a:lnTo>
                      <a:pt x="75" y="17"/>
                    </a:lnTo>
                    <a:lnTo>
                      <a:pt x="73" y="23"/>
                    </a:lnTo>
                    <a:lnTo>
                      <a:pt x="69" y="33"/>
                    </a:lnTo>
                    <a:lnTo>
                      <a:pt x="63" y="56"/>
                    </a:lnTo>
                    <a:lnTo>
                      <a:pt x="55" y="89"/>
                    </a:lnTo>
                    <a:lnTo>
                      <a:pt x="50" y="129"/>
                    </a:lnTo>
                    <a:lnTo>
                      <a:pt x="42" y="177"/>
                    </a:lnTo>
                    <a:lnTo>
                      <a:pt x="38" y="233"/>
                    </a:lnTo>
                    <a:lnTo>
                      <a:pt x="36" y="294"/>
                    </a:lnTo>
                    <a:lnTo>
                      <a:pt x="0" y="294"/>
                    </a:lnTo>
                    <a:lnTo>
                      <a:pt x="2" y="231"/>
                    </a:lnTo>
                    <a:lnTo>
                      <a:pt x="5" y="173"/>
                    </a:lnTo>
                    <a:lnTo>
                      <a:pt x="13" y="123"/>
                    </a:lnTo>
                    <a:lnTo>
                      <a:pt x="19" y="81"/>
                    </a:lnTo>
                    <a:lnTo>
                      <a:pt x="27" y="48"/>
                    </a:lnTo>
                    <a:lnTo>
                      <a:pt x="34" y="23"/>
                    </a:lnTo>
                    <a:lnTo>
                      <a:pt x="38" y="6"/>
                    </a:lnTo>
                    <a:lnTo>
                      <a:pt x="40" y="0"/>
                    </a:lnTo>
                    <a:close/>
                  </a:path>
                </a:pathLst>
              </a:custGeom>
              <a:solidFill>
                <a:srgbClr val="FDB813"/>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2" name="Freeform 298"/>
              <p:cNvSpPr>
                <a:spLocks/>
              </p:cNvSpPr>
              <p:nvPr/>
            </p:nvSpPr>
            <p:spPr bwMode="auto">
              <a:xfrm>
                <a:off x="1831631" y="1923227"/>
                <a:ext cx="84758" cy="104022"/>
              </a:xfrm>
              <a:custGeom>
                <a:avLst/>
                <a:gdLst>
                  <a:gd name="T0" fmla="*/ 30 w 44"/>
                  <a:gd name="T1" fmla="*/ 0 h 54"/>
                  <a:gd name="T2" fmla="*/ 44 w 44"/>
                  <a:gd name="T3" fmla="*/ 6 h 54"/>
                  <a:gd name="T4" fmla="*/ 40 w 44"/>
                  <a:gd name="T5" fmla="*/ 8 h 54"/>
                  <a:gd name="T6" fmla="*/ 36 w 44"/>
                  <a:gd name="T7" fmla="*/ 12 h 54"/>
                  <a:gd name="T8" fmla="*/ 34 w 44"/>
                  <a:gd name="T9" fmla="*/ 18 h 54"/>
                  <a:gd name="T10" fmla="*/ 32 w 44"/>
                  <a:gd name="T11" fmla="*/ 22 h 54"/>
                  <a:gd name="T12" fmla="*/ 30 w 44"/>
                  <a:gd name="T13" fmla="*/ 27 h 54"/>
                  <a:gd name="T14" fmla="*/ 30 w 44"/>
                  <a:gd name="T15" fmla="*/ 31 h 54"/>
                  <a:gd name="T16" fmla="*/ 30 w 44"/>
                  <a:gd name="T17" fmla="*/ 54 h 54"/>
                  <a:gd name="T18" fmla="*/ 0 w 44"/>
                  <a:gd name="T19" fmla="*/ 54 h 54"/>
                  <a:gd name="T20" fmla="*/ 0 w 44"/>
                  <a:gd name="T21" fmla="*/ 6 h 54"/>
                  <a:gd name="T22" fmla="*/ 25 w 44"/>
                  <a:gd name="T23" fmla="*/ 12 h 54"/>
                  <a:gd name="T24" fmla="*/ 30 w 44"/>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4">
                    <a:moveTo>
                      <a:pt x="30" y="0"/>
                    </a:moveTo>
                    <a:lnTo>
                      <a:pt x="44" y="6"/>
                    </a:lnTo>
                    <a:lnTo>
                      <a:pt x="40" y="8"/>
                    </a:lnTo>
                    <a:lnTo>
                      <a:pt x="36" y="12"/>
                    </a:lnTo>
                    <a:lnTo>
                      <a:pt x="34" y="18"/>
                    </a:lnTo>
                    <a:lnTo>
                      <a:pt x="32" y="22"/>
                    </a:lnTo>
                    <a:lnTo>
                      <a:pt x="30" y="27"/>
                    </a:lnTo>
                    <a:lnTo>
                      <a:pt x="30" y="31"/>
                    </a:lnTo>
                    <a:lnTo>
                      <a:pt x="30" y="54"/>
                    </a:lnTo>
                    <a:lnTo>
                      <a:pt x="0" y="54"/>
                    </a:lnTo>
                    <a:lnTo>
                      <a:pt x="0" y="6"/>
                    </a:lnTo>
                    <a:lnTo>
                      <a:pt x="25" y="12"/>
                    </a:lnTo>
                    <a:lnTo>
                      <a:pt x="30" y="0"/>
                    </a:lnTo>
                    <a:close/>
                  </a:path>
                </a:pathLst>
              </a:custGeom>
              <a:solidFill>
                <a:srgbClr val="FF8107"/>
              </a:solidFill>
              <a:ln w="0">
                <a:solidFill>
                  <a:srgbClr val="FF8107"/>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3" name="Freeform 299"/>
              <p:cNvSpPr>
                <a:spLocks/>
              </p:cNvSpPr>
              <p:nvPr/>
            </p:nvSpPr>
            <p:spPr bwMode="auto">
              <a:xfrm>
                <a:off x="1927947" y="1805721"/>
                <a:ext cx="57790" cy="88611"/>
              </a:xfrm>
              <a:custGeom>
                <a:avLst/>
                <a:gdLst>
                  <a:gd name="T0" fmla="*/ 0 w 30"/>
                  <a:gd name="T1" fmla="*/ 0 h 46"/>
                  <a:gd name="T2" fmla="*/ 30 w 30"/>
                  <a:gd name="T3" fmla="*/ 35 h 46"/>
                  <a:gd name="T4" fmla="*/ 9 w 30"/>
                  <a:gd name="T5" fmla="*/ 46 h 46"/>
                  <a:gd name="T6" fmla="*/ 0 w 30"/>
                  <a:gd name="T7" fmla="*/ 0 h 46"/>
                </a:gdLst>
                <a:ahLst/>
                <a:cxnLst>
                  <a:cxn ang="0">
                    <a:pos x="T0" y="T1"/>
                  </a:cxn>
                  <a:cxn ang="0">
                    <a:pos x="T2" y="T3"/>
                  </a:cxn>
                  <a:cxn ang="0">
                    <a:pos x="T4" y="T5"/>
                  </a:cxn>
                  <a:cxn ang="0">
                    <a:pos x="T6" y="T7"/>
                  </a:cxn>
                </a:cxnLst>
                <a:rect l="0" t="0" r="r" b="b"/>
                <a:pathLst>
                  <a:path w="30" h="46">
                    <a:moveTo>
                      <a:pt x="0" y="0"/>
                    </a:moveTo>
                    <a:lnTo>
                      <a:pt x="30" y="35"/>
                    </a:lnTo>
                    <a:lnTo>
                      <a:pt x="9" y="46"/>
                    </a:lnTo>
                    <a:lnTo>
                      <a:pt x="0" y="0"/>
                    </a:lnTo>
                    <a:close/>
                  </a:path>
                </a:pathLst>
              </a:custGeom>
              <a:solidFill>
                <a:srgbClr val="888D6A"/>
              </a:solidFill>
              <a:ln w="0">
                <a:solidFill>
                  <a:srgbClr val="888D6A"/>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4" name="Freeform 300"/>
              <p:cNvSpPr>
                <a:spLocks/>
              </p:cNvSpPr>
              <p:nvPr/>
            </p:nvSpPr>
            <p:spPr bwMode="auto">
              <a:xfrm>
                <a:off x="1893273" y="1838469"/>
                <a:ext cx="11558" cy="11558"/>
              </a:xfrm>
              <a:custGeom>
                <a:avLst/>
                <a:gdLst>
                  <a:gd name="T0" fmla="*/ 4 w 6"/>
                  <a:gd name="T1" fmla="*/ 0 h 6"/>
                  <a:gd name="T2" fmla="*/ 6 w 6"/>
                  <a:gd name="T3" fmla="*/ 2 h 6"/>
                  <a:gd name="T4" fmla="*/ 6 w 6"/>
                  <a:gd name="T5" fmla="*/ 4 h 6"/>
                  <a:gd name="T6" fmla="*/ 4 w 6"/>
                  <a:gd name="T7" fmla="*/ 6 h 6"/>
                  <a:gd name="T8" fmla="*/ 2 w 6"/>
                  <a:gd name="T9" fmla="*/ 6 h 6"/>
                  <a:gd name="T10" fmla="*/ 0 w 6"/>
                  <a:gd name="T11" fmla="*/ 4 h 6"/>
                  <a:gd name="T12" fmla="*/ 0 w 6"/>
                  <a:gd name="T13" fmla="*/ 2 h 6"/>
                  <a:gd name="T14" fmla="*/ 2 w 6"/>
                  <a:gd name="T15" fmla="*/ 0 h 6"/>
                  <a:gd name="T16" fmla="*/ 4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0"/>
                    </a:moveTo>
                    <a:lnTo>
                      <a:pt x="6" y="2"/>
                    </a:lnTo>
                    <a:lnTo>
                      <a:pt x="6" y="4"/>
                    </a:lnTo>
                    <a:lnTo>
                      <a:pt x="4" y="6"/>
                    </a:lnTo>
                    <a:lnTo>
                      <a:pt x="2" y="6"/>
                    </a:lnTo>
                    <a:lnTo>
                      <a:pt x="0" y="4"/>
                    </a:lnTo>
                    <a:lnTo>
                      <a:pt x="0" y="2"/>
                    </a:lnTo>
                    <a:lnTo>
                      <a:pt x="2" y="0"/>
                    </a:lnTo>
                    <a:lnTo>
                      <a:pt x="4" y="0"/>
                    </a:lnTo>
                    <a:close/>
                  </a:path>
                </a:pathLst>
              </a:custGeom>
              <a:solidFill>
                <a:srgbClr val="000000"/>
              </a:solidFill>
              <a:ln w="0">
                <a:solidFill>
                  <a:srgbClr val="0000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5" name="Freeform 301"/>
              <p:cNvSpPr>
                <a:spLocks/>
              </p:cNvSpPr>
              <p:nvPr/>
            </p:nvSpPr>
            <p:spPr bwMode="auto">
              <a:xfrm>
                <a:off x="2559782" y="2083113"/>
                <a:ext cx="15411" cy="15411"/>
              </a:xfrm>
              <a:custGeom>
                <a:avLst/>
                <a:gdLst>
                  <a:gd name="T0" fmla="*/ 4 w 8"/>
                  <a:gd name="T1" fmla="*/ 0 h 8"/>
                  <a:gd name="T2" fmla="*/ 6 w 8"/>
                  <a:gd name="T3" fmla="*/ 2 h 8"/>
                  <a:gd name="T4" fmla="*/ 8 w 8"/>
                  <a:gd name="T5" fmla="*/ 4 h 8"/>
                  <a:gd name="T6" fmla="*/ 6 w 8"/>
                  <a:gd name="T7" fmla="*/ 6 h 8"/>
                  <a:gd name="T8" fmla="*/ 4 w 8"/>
                  <a:gd name="T9" fmla="*/ 8 h 8"/>
                  <a:gd name="T10" fmla="*/ 2 w 8"/>
                  <a:gd name="T11" fmla="*/ 6 h 8"/>
                  <a:gd name="T12" fmla="*/ 0 w 8"/>
                  <a:gd name="T13" fmla="*/ 4 h 8"/>
                  <a:gd name="T14" fmla="*/ 2 w 8"/>
                  <a:gd name="T15" fmla="*/ 2 h 8"/>
                  <a:gd name="T16" fmla="*/ 4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0"/>
                    </a:moveTo>
                    <a:lnTo>
                      <a:pt x="6" y="2"/>
                    </a:lnTo>
                    <a:lnTo>
                      <a:pt x="8" y="4"/>
                    </a:lnTo>
                    <a:lnTo>
                      <a:pt x="6" y="6"/>
                    </a:lnTo>
                    <a:lnTo>
                      <a:pt x="4" y="8"/>
                    </a:lnTo>
                    <a:lnTo>
                      <a:pt x="2" y="6"/>
                    </a:lnTo>
                    <a:lnTo>
                      <a:pt x="0" y="4"/>
                    </a:lnTo>
                    <a:lnTo>
                      <a:pt x="2" y="2"/>
                    </a:lnTo>
                    <a:lnTo>
                      <a:pt x="4" y="0"/>
                    </a:lnTo>
                    <a:close/>
                  </a:path>
                </a:pathLst>
              </a:custGeom>
              <a:solidFill>
                <a:srgbClr val="000000"/>
              </a:solidFill>
              <a:ln w="0">
                <a:solidFill>
                  <a:srgbClr val="0000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6" name="Freeform 302"/>
              <p:cNvSpPr>
                <a:spLocks noEditPoints="1"/>
              </p:cNvSpPr>
              <p:nvPr/>
            </p:nvSpPr>
            <p:spPr bwMode="auto">
              <a:xfrm>
                <a:off x="2249643" y="2293083"/>
                <a:ext cx="269685" cy="260055"/>
              </a:xfrm>
              <a:custGeom>
                <a:avLst/>
                <a:gdLst>
                  <a:gd name="T0" fmla="*/ 136 w 140"/>
                  <a:gd name="T1" fmla="*/ 10 h 135"/>
                  <a:gd name="T2" fmla="*/ 140 w 140"/>
                  <a:gd name="T3" fmla="*/ 95 h 135"/>
                  <a:gd name="T4" fmla="*/ 119 w 140"/>
                  <a:gd name="T5" fmla="*/ 112 h 135"/>
                  <a:gd name="T6" fmla="*/ 92 w 140"/>
                  <a:gd name="T7" fmla="*/ 125 h 135"/>
                  <a:gd name="T8" fmla="*/ 63 w 140"/>
                  <a:gd name="T9" fmla="*/ 133 h 135"/>
                  <a:gd name="T10" fmla="*/ 28 w 140"/>
                  <a:gd name="T11" fmla="*/ 135 h 135"/>
                  <a:gd name="T12" fmla="*/ 13 w 140"/>
                  <a:gd name="T13" fmla="*/ 135 h 135"/>
                  <a:gd name="T14" fmla="*/ 0 w 140"/>
                  <a:gd name="T15" fmla="*/ 133 h 135"/>
                  <a:gd name="T16" fmla="*/ 3 w 140"/>
                  <a:gd name="T17" fmla="*/ 98 h 135"/>
                  <a:gd name="T18" fmla="*/ 38 w 140"/>
                  <a:gd name="T19" fmla="*/ 100 h 135"/>
                  <a:gd name="T20" fmla="*/ 69 w 140"/>
                  <a:gd name="T21" fmla="*/ 96 h 135"/>
                  <a:gd name="T22" fmla="*/ 94 w 140"/>
                  <a:gd name="T23" fmla="*/ 87 h 135"/>
                  <a:gd name="T24" fmla="*/ 113 w 140"/>
                  <a:gd name="T25" fmla="*/ 71 h 135"/>
                  <a:gd name="T26" fmla="*/ 126 w 140"/>
                  <a:gd name="T27" fmla="*/ 54 h 135"/>
                  <a:gd name="T28" fmla="*/ 132 w 140"/>
                  <a:gd name="T29" fmla="*/ 35 h 135"/>
                  <a:gd name="T30" fmla="*/ 136 w 140"/>
                  <a:gd name="T31" fmla="*/ 18 h 135"/>
                  <a:gd name="T32" fmla="*/ 136 w 140"/>
                  <a:gd name="T33" fmla="*/ 10 h 135"/>
                  <a:gd name="T34" fmla="*/ 134 w 140"/>
                  <a:gd name="T35" fmla="*/ 0 h 135"/>
                  <a:gd name="T36" fmla="*/ 136 w 140"/>
                  <a:gd name="T37" fmla="*/ 6 h 135"/>
                  <a:gd name="T38" fmla="*/ 136 w 140"/>
                  <a:gd name="T39" fmla="*/ 10 h 135"/>
                  <a:gd name="T40" fmla="*/ 134 w 140"/>
                  <a:gd name="T41"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135">
                    <a:moveTo>
                      <a:pt x="136" y="10"/>
                    </a:moveTo>
                    <a:lnTo>
                      <a:pt x="140" y="95"/>
                    </a:lnTo>
                    <a:lnTo>
                      <a:pt x="119" y="112"/>
                    </a:lnTo>
                    <a:lnTo>
                      <a:pt x="92" y="125"/>
                    </a:lnTo>
                    <a:lnTo>
                      <a:pt x="63" y="133"/>
                    </a:lnTo>
                    <a:lnTo>
                      <a:pt x="28" y="135"/>
                    </a:lnTo>
                    <a:lnTo>
                      <a:pt x="13" y="135"/>
                    </a:lnTo>
                    <a:lnTo>
                      <a:pt x="0" y="133"/>
                    </a:lnTo>
                    <a:lnTo>
                      <a:pt x="3" y="98"/>
                    </a:lnTo>
                    <a:lnTo>
                      <a:pt x="38" y="100"/>
                    </a:lnTo>
                    <a:lnTo>
                      <a:pt x="69" y="96"/>
                    </a:lnTo>
                    <a:lnTo>
                      <a:pt x="94" y="87"/>
                    </a:lnTo>
                    <a:lnTo>
                      <a:pt x="113" y="71"/>
                    </a:lnTo>
                    <a:lnTo>
                      <a:pt x="126" y="54"/>
                    </a:lnTo>
                    <a:lnTo>
                      <a:pt x="132" y="35"/>
                    </a:lnTo>
                    <a:lnTo>
                      <a:pt x="136" y="18"/>
                    </a:lnTo>
                    <a:lnTo>
                      <a:pt x="136" y="10"/>
                    </a:lnTo>
                    <a:close/>
                    <a:moveTo>
                      <a:pt x="134" y="0"/>
                    </a:moveTo>
                    <a:lnTo>
                      <a:pt x="136" y="6"/>
                    </a:lnTo>
                    <a:lnTo>
                      <a:pt x="136" y="10"/>
                    </a:lnTo>
                    <a:lnTo>
                      <a:pt x="134" y="0"/>
                    </a:lnTo>
                    <a:close/>
                  </a:path>
                </a:pathLst>
              </a:custGeom>
              <a:solidFill>
                <a:srgbClr val="FA2801"/>
              </a:solidFill>
              <a:ln w="0">
                <a:solidFill>
                  <a:srgbClr val="FA2801"/>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7" name="Freeform 303"/>
              <p:cNvSpPr>
                <a:spLocks/>
              </p:cNvSpPr>
              <p:nvPr/>
            </p:nvSpPr>
            <p:spPr bwMode="auto">
              <a:xfrm>
                <a:off x="2394118" y="2389400"/>
                <a:ext cx="125211" cy="132917"/>
              </a:xfrm>
              <a:custGeom>
                <a:avLst/>
                <a:gdLst>
                  <a:gd name="T0" fmla="*/ 53 w 65"/>
                  <a:gd name="T1" fmla="*/ 0 h 69"/>
                  <a:gd name="T2" fmla="*/ 65 w 65"/>
                  <a:gd name="T3" fmla="*/ 10 h 69"/>
                  <a:gd name="T4" fmla="*/ 11 w 65"/>
                  <a:gd name="T5" fmla="*/ 69 h 69"/>
                  <a:gd name="T6" fmla="*/ 0 w 65"/>
                  <a:gd name="T7" fmla="*/ 60 h 69"/>
                  <a:gd name="T8" fmla="*/ 53 w 65"/>
                  <a:gd name="T9" fmla="*/ 0 h 69"/>
                </a:gdLst>
                <a:ahLst/>
                <a:cxnLst>
                  <a:cxn ang="0">
                    <a:pos x="T0" y="T1"/>
                  </a:cxn>
                  <a:cxn ang="0">
                    <a:pos x="T2" y="T3"/>
                  </a:cxn>
                  <a:cxn ang="0">
                    <a:pos x="T4" y="T5"/>
                  </a:cxn>
                  <a:cxn ang="0">
                    <a:pos x="T6" y="T7"/>
                  </a:cxn>
                  <a:cxn ang="0">
                    <a:pos x="T8" y="T9"/>
                  </a:cxn>
                </a:cxnLst>
                <a:rect l="0" t="0" r="r" b="b"/>
                <a:pathLst>
                  <a:path w="65" h="69">
                    <a:moveTo>
                      <a:pt x="53" y="0"/>
                    </a:moveTo>
                    <a:lnTo>
                      <a:pt x="65" y="10"/>
                    </a:lnTo>
                    <a:lnTo>
                      <a:pt x="11" y="69"/>
                    </a:lnTo>
                    <a:lnTo>
                      <a:pt x="0" y="60"/>
                    </a:lnTo>
                    <a:lnTo>
                      <a:pt x="53" y="0"/>
                    </a:lnTo>
                    <a:close/>
                  </a:path>
                </a:pathLst>
              </a:custGeom>
              <a:solidFill>
                <a:srgbClr val="F1FF0F"/>
              </a:solidFill>
              <a:ln w="0">
                <a:solidFill>
                  <a:srgbClr val="F1FF0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8" name="Freeform 304"/>
              <p:cNvSpPr>
                <a:spLocks/>
              </p:cNvSpPr>
              <p:nvPr/>
            </p:nvSpPr>
            <p:spPr bwMode="auto">
              <a:xfrm>
                <a:off x="2475023" y="2389400"/>
                <a:ext cx="44305" cy="40453"/>
              </a:xfrm>
              <a:custGeom>
                <a:avLst/>
                <a:gdLst>
                  <a:gd name="T0" fmla="*/ 11 w 23"/>
                  <a:gd name="T1" fmla="*/ 0 h 21"/>
                  <a:gd name="T2" fmla="*/ 23 w 23"/>
                  <a:gd name="T3" fmla="*/ 10 h 21"/>
                  <a:gd name="T4" fmla="*/ 11 w 23"/>
                  <a:gd name="T5" fmla="*/ 21 h 21"/>
                  <a:gd name="T6" fmla="*/ 0 w 23"/>
                  <a:gd name="T7" fmla="*/ 12 h 21"/>
                  <a:gd name="T8" fmla="*/ 11 w 23"/>
                  <a:gd name="T9" fmla="*/ 0 h 21"/>
                </a:gdLst>
                <a:ahLst/>
                <a:cxnLst>
                  <a:cxn ang="0">
                    <a:pos x="T0" y="T1"/>
                  </a:cxn>
                  <a:cxn ang="0">
                    <a:pos x="T2" y="T3"/>
                  </a:cxn>
                  <a:cxn ang="0">
                    <a:pos x="T4" y="T5"/>
                  </a:cxn>
                  <a:cxn ang="0">
                    <a:pos x="T6" y="T7"/>
                  </a:cxn>
                  <a:cxn ang="0">
                    <a:pos x="T8" y="T9"/>
                  </a:cxn>
                </a:cxnLst>
                <a:rect l="0" t="0" r="r" b="b"/>
                <a:pathLst>
                  <a:path w="23" h="21">
                    <a:moveTo>
                      <a:pt x="11" y="0"/>
                    </a:moveTo>
                    <a:lnTo>
                      <a:pt x="23" y="10"/>
                    </a:lnTo>
                    <a:lnTo>
                      <a:pt x="11" y="21"/>
                    </a:lnTo>
                    <a:lnTo>
                      <a:pt x="0" y="12"/>
                    </a:lnTo>
                    <a:lnTo>
                      <a:pt x="11" y="0"/>
                    </a:lnTo>
                    <a:close/>
                  </a:path>
                </a:pathLst>
              </a:custGeom>
              <a:solidFill>
                <a:srgbClr val="FF8048"/>
              </a:solidFill>
              <a:ln w="0">
                <a:solidFill>
                  <a:srgbClr val="FF804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59" name="Freeform 305"/>
              <p:cNvSpPr>
                <a:spLocks/>
              </p:cNvSpPr>
              <p:nvPr/>
            </p:nvSpPr>
            <p:spPr bwMode="auto">
              <a:xfrm>
                <a:off x="2463465" y="2412516"/>
                <a:ext cx="32748" cy="32748"/>
              </a:xfrm>
              <a:custGeom>
                <a:avLst/>
                <a:gdLst>
                  <a:gd name="T0" fmla="*/ 6 w 17"/>
                  <a:gd name="T1" fmla="*/ 0 h 17"/>
                  <a:gd name="T2" fmla="*/ 17 w 17"/>
                  <a:gd name="T3" fmla="*/ 9 h 17"/>
                  <a:gd name="T4" fmla="*/ 12 w 17"/>
                  <a:gd name="T5" fmla="*/ 17 h 17"/>
                  <a:gd name="T6" fmla="*/ 0 w 17"/>
                  <a:gd name="T7" fmla="*/ 8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7" y="9"/>
                    </a:lnTo>
                    <a:lnTo>
                      <a:pt x="12" y="17"/>
                    </a:lnTo>
                    <a:lnTo>
                      <a:pt x="0" y="8"/>
                    </a:lnTo>
                    <a:lnTo>
                      <a:pt x="6"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0" name="Freeform 306"/>
              <p:cNvSpPr>
                <a:spLocks/>
              </p:cNvSpPr>
              <p:nvPr/>
            </p:nvSpPr>
            <p:spPr bwMode="auto">
              <a:xfrm>
                <a:off x="2382560" y="2504980"/>
                <a:ext cx="32748" cy="32748"/>
              </a:xfrm>
              <a:custGeom>
                <a:avLst/>
                <a:gdLst>
                  <a:gd name="T0" fmla="*/ 6 w 17"/>
                  <a:gd name="T1" fmla="*/ 0 h 17"/>
                  <a:gd name="T2" fmla="*/ 17 w 17"/>
                  <a:gd name="T3" fmla="*/ 9 h 17"/>
                  <a:gd name="T4" fmla="*/ 0 w 17"/>
                  <a:gd name="T5" fmla="*/ 17 h 17"/>
                  <a:gd name="T6" fmla="*/ 6 w 17"/>
                  <a:gd name="T7" fmla="*/ 0 h 17"/>
                </a:gdLst>
                <a:ahLst/>
                <a:cxnLst>
                  <a:cxn ang="0">
                    <a:pos x="T0" y="T1"/>
                  </a:cxn>
                  <a:cxn ang="0">
                    <a:pos x="T2" y="T3"/>
                  </a:cxn>
                  <a:cxn ang="0">
                    <a:pos x="T4" y="T5"/>
                  </a:cxn>
                  <a:cxn ang="0">
                    <a:pos x="T6" y="T7"/>
                  </a:cxn>
                </a:cxnLst>
                <a:rect l="0" t="0" r="r" b="b"/>
                <a:pathLst>
                  <a:path w="17" h="17">
                    <a:moveTo>
                      <a:pt x="6" y="0"/>
                    </a:moveTo>
                    <a:lnTo>
                      <a:pt x="17" y="9"/>
                    </a:lnTo>
                    <a:lnTo>
                      <a:pt x="0" y="17"/>
                    </a:lnTo>
                    <a:lnTo>
                      <a:pt x="6" y="0"/>
                    </a:lnTo>
                    <a:close/>
                  </a:path>
                </a:pathLst>
              </a:custGeom>
              <a:solidFill>
                <a:srgbClr val="F8FF88"/>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1" name="Freeform 307"/>
              <p:cNvSpPr>
                <a:spLocks/>
              </p:cNvSpPr>
              <p:nvPr/>
            </p:nvSpPr>
            <p:spPr bwMode="auto">
              <a:xfrm>
                <a:off x="2382560" y="2520390"/>
                <a:ext cx="17337" cy="17337"/>
              </a:xfrm>
              <a:custGeom>
                <a:avLst/>
                <a:gdLst>
                  <a:gd name="T0" fmla="*/ 4 w 9"/>
                  <a:gd name="T1" fmla="*/ 0 h 9"/>
                  <a:gd name="T2" fmla="*/ 9 w 9"/>
                  <a:gd name="T3" fmla="*/ 5 h 9"/>
                  <a:gd name="T4" fmla="*/ 0 w 9"/>
                  <a:gd name="T5" fmla="*/ 9 h 9"/>
                  <a:gd name="T6" fmla="*/ 4 w 9"/>
                  <a:gd name="T7" fmla="*/ 0 h 9"/>
                </a:gdLst>
                <a:ahLst/>
                <a:cxnLst>
                  <a:cxn ang="0">
                    <a:pos x="T0" y="T1"/>
                  </a:cxn>
                  <a:cxn ang="0">
                    <a:pos x="T2" y="T3"/>
                  </a:cxn>
                  <a:cxn ang="0">
                    <a:pos x="T4" y="T5"/>
                  </a:cxn>
                  <a:cxn ang="0">
                    <a:pos x="T6" y="T7"/>
                  </a:cxn>
                </a:cxnLst>
                <a:rect l="0" t="0" r="r" b="b"/>
                <a:pathLst>
                  <a:path w="9" h="9">
                    <a:moveTo>
                      <a:pt x="4" y="0"/>
                    </a:moveTo>
                    <a:lnTo>
                      <a:pt x="9" y="5"/>
                    </a:lnTo>
                    <a:lnTo>
                      <a:pt x="0" y="9"/>
                    </a:lnTo>
                    <a:lnTo>
                      <a:pt x="4"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2" name="Freeform 308"/>
              <p:cNvSpPr>
                <a:spLocks/>
              </p:cNvSpPr>
              <p:nvPr/>
            </p:nvSpPr>
            <p:spPr bwMode="auto">
              <a:xfrm>
                <a:off x="2403749" y="2424074"/>
                <a:ext cx="104022" cy="102096"/>
              </a:xfrm>
              <a:custGeom>
                <a:avLst/>
                <a:gdLst>
                  <a:gd name="T0" fmla="*/ 25 w 54"/>
                  <a:gd name="T1" fmla="*/ 0 h 53"/>
                  <a:gd name="T2" fmla="*/ 37 w 54"/>
                  <a:gd name="T3" fmla="*/ 3 h 53"/>
                  <a:gd name="T4" fmla="*/ 37 w 54"/>
                  <a:gd name="T5" fmla="*/ 5 h 53"/>
                  <a:gd name="T6" fmla="*/ 37 w 54"/>
                  <a:gd name="T7" fmla="*/ 5 h 53"/>
                  <a:gd name="T8" fmla="*/ 54 w 54"/>
                  <a:gd name="T9" fmla="*/ 21 h 53"/>
                  <a:gd name="T10" fmla="*/ 25 w 54"/>
                  <a:gd name="T11" fmla="*/ 53 h 53"/>
                  <a:gd name="T12" fmla="*/ 8 w 54"/>
                  <a:gd name="T13" fmla="*/ 38 h 53"/>
                  <a:gd name="T14" fmla="*/ 8 w 54"/>
                  <a:gd name="T15" fmla="*/ 38 h 53"/>
                  <a:gd name="T16" fmla="*/ 8 w 54"/>
                  <a:gd name="T17" fmla="*/ 38 h 53"/>
                  <a:gd name="T18" fmla="*/ 0 w 54"/>
                  <a:gd name="T19" fmla="*/ 28 h 53"/>
                  <a:gd name="T20" fmla="*/ 0 w 54"/>
                  <a:gd name="T21" fmla="*/ 17 h 53"/>
                  <a:gd name="T22" fmla="*/ 6 w 54"/>
                  <a:gd name="T23" fmla="*/ 7 h 53"/>
                  <a:gd name="T24" fmla="*/ 16 w 54"/>
                  <a:gd name="T25" fmla="*/ 0 h 53"/>
                  <a:gd name="T26" fmla="*/ 25 w 54"/>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3">
                    <a:moveTo>
                      <a:pt x="25" y="0"/>
                    </a:moveTo>
                    <a:lnTo>
                      <a:pt x="37" y="3"/>
                    </a:lnTo>
                    <a:lnTo>
                      <a:pt x="37" y="5"/>
                    </a:lnTo>
                    <a:lnTo>
                      <a:pt x="37" y="5"/>
                    </a:lnTo>
                    <a:lnTo>
                      <a:pt x="54" y="21"/>
                    </a:lnTo>
                    <a:lnTo>
                      <a:pt x="25" y="53"/>
                    </a:lnTo>
                    <a:lnTo>
                      <a:pt x="8" y="38"/>
                    </a:lnTo>
                    <a:lnTo>
                      <a:pt x="8" y="38"/>
                    </a:lnTo>
                    <a:lnTo>
                      <a:pt x="8" y="38"/>
                    </a:lnTo>
                    <a:lnTo>
                      <a:pt x="0" y="28"/>
                    </a:lnTo>
                    <a:lnTo>
                      <a:pt x="0" y="17"/>
                    </a:lnTo>
                    <a:lnTo>
                      <a:pt x="6" y="7"/>
                    </a:lnTo>
                    <a:lnTo>
                      <a:pt x="16" y="0"/>
                    </a:lnTo>
                    <a:lnTo>
                      <a:pt x="25" y="0"/>
                    </a:lnTo>
                    <a:close/>
                  </a:path>
                </a:pathLst>
              </a:custGeom>
              <a:solidFill>
                <a:srgbClr val="FEE3A1"/>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3" name="Freeform 309"/>
              <p:cNvSpPr>
                <a:spLocks/>
              </p:cNvSpPr>
              <p:nvPr/>
            </p:nvSpPr>
            <p:spPr bwMode="auto">
              <a:xfrm>
                <a:off x="2174517" y="2481864"/>
                <a:ext cx="92464" cy="88611"/>
              </a:xfrm>
              <a:custGeom>
                <a:avLst/>
                <a:gdLst>
                  <a:gd name="T0" fmla="*/ 23 w 48"/>
                  <a:gd name="T1" fmla="*/ 0 h 46"/>
                  <a:gd name="T2" fmla="*/ 25 w 48"/>
                  <a:gd name="T3" fmla="*/ 0 h 46"/>
                  <a:gd name="T4" fmla="*/ 25 w 48"/>
                  <a:gd name="T5" fmla="*/ 0 h 46"/>
                  <a:gd name="T6" fmla="*/ 48 w 48"/>
                  <a:gd name="T7" fmla="*/ 2 h 46"/>
                  <a:gd name="T8" fmla="*/ 44 w 48"/>
                  <a:gd name="T9" fmla="*/ 46 h 46"/>
                  <a:gd name="T10" fmla="*/ 21 w 48"/>
                  <a:gd name="T11" fmla="*/ 45 h 46"/>
                  <a:gd name="T12" fmla="*/ 21 w 48"/>
                  <a:gd name="T13" fmla="*/ 45 h 46"/>
                  <a:gd name="T14" fmla="*/ 21 w 48"/>
                  <a:gd name="T15" fmla="*/ 45 h 46"/>
                  <a:gd name="T16" fmla="*/ 21 w 48"/>
                  <a:gd name="T17" fmla="*/ 45 h 46"/>
                  <a:gd name="T18" fmla="*/ 14 w 48"/>
                  <a:gd name="T19" fmla="*/ 43 h 46"/>
                  <a:gd name="T20" fmla="*/ 8 w 48"/>
                  <a:gd name="T21" fmla="*/ 39 h 46"/>
                  <a:gd name="T22" fmla="*/ 4 w 48"/>
                  <a:gd name="T23" fmla="*/ 35 h 46"/>
                  <a:gd name="T24" fmla="*/ 0 w 48"/>
                  <a:gd name="T25" fmla="*/ 27 h 46"/>
                  <a:gd name="T26" fmla="*/ 0 w 48"/>
                  <a:gd name="T27" fmla="*/ 21 h 46"/>
                  <a:gd name="T28" fmla="*/ 2 w 48"/>
                  <a:gd name="T29" fmla="*/ 14 h 46"/>
                  <a:gd name="T30" fmla="*/ 4 w 48"/>
                  <a:gd name="T31" fmla="*/ 8 h 46"/>
                  <a:gd name="T32" fmla="*/ 10 w 48"/>
                  <a:gd name="T33" fmla="*/ 4 h 46"/>
                  <a:gd name="T34" fmla="*/ 16 w 48"/>
                  <a:gd name="T35" fmla="*/ 0 h 46"/>
                  <a:gd name="T36" fmla="*/ 23 w 48"/>
                  <a:gd name="T3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46">
                    <a:moveTo>
                      <a:pt x="23" y="0"/>
                    </a:moveTo>
                    <a:lnTo>
                      <a:pt x="25" y="0"/>
                    </a:lnTo>
                    <a:lnTo>
                      <a:pt x="25" y="0"/>
                    </a:lnTo>
                    <a:lnTo>
                      <a:pt x="48" y="2"/>
                    </a:lnTo>
                    <a:lnTo>
                      <a:pt x="44" y="46"/>
                    </a:lnTo>
                    <a:lnTo>
                      <a:pt x="21" y="45"/>
                    </a:lnTo>
                    <a:lnTo>
                      <a:pt x="21" y="45"/>
                    </a:lnTo>
                    <a:lnTo>
                      <a:pt x="21" y="45"/>
                    </a:lnTo>
                    <a:lnTo>
                      <a:pt x="21" y="45"/>
                    </a:lnTo>
                    <a:lnTo>
                      <a:pt x="14" y="43"/>
                    </a:lnTo>
                    <a:lnTo>
                      <a:pt x="8" y="39"/>
                    </a:lnTo>
                    <a:lnTo>
                      <a:pt x="4" y="35"/>
                    </a:lnTo>
                    <a:lnTo>
                      <a:pt x="0" y="27"/>
                    </a:lnTo>
                    <a:lnTo>
                      <a:pt x="0" y="21"/>
                    </a:lnTo>
                    <a:lnTo>
                      <a:pt x="2" y="14"/>
                    </a:lnTo>
                    <a:lnTo>
                      <a:pt x="4" y="8"/>
                    </a:lnTo>
                    <a:lnTo>
                      <a:pt x="10" y="4"/>
                    </a:lnTo>
                    <a:lnTo>
                      <a:pt x="16" y="0"/>
                    </a:lnTo>
                    <a:lnTo>
                      <a:pt x="23" y="0"/>
                    </a:lnTo>
                    <a:close/>
                  </a:path>
                </a:pathLst>
              </a:custGeom>
              <a:solidFill>
                <a:schemeClr val="accent4">
                  <a:lumMod val="40000"/>
                  <a:lumOff val="60000"/>
                </a:schemeClr>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4" name="Rectangle 310"/>
              <p:cNvSpPr>
                <a:spLocks noChangeArrowheads="1"/>
              </p:cNvSpPr>
              <p:nvPr/>
            </p:nvSpPr>
            <p:spPr bwMode="auto">
              <a:xfrm>
                <a:off x="1084217" y="2614937"/>
                <a:ext cx="61642" cy="706964"/>
              </a:xfrm>
              <a:prstGeom prst="rect">
                <a:avLst/>
              </a:prstGeom>
              <a:solidFill>
                <a:schemeClr val="tx2"/>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5" name="Rectangle 311"/>
              <p:cNvSpPr>
                <a:spLocks noChangeArrowheads="1"/>
              </p:cNvSpPr>
              <p:nvPr/>
            </p:nvSpPr>
            <p:spPr bwMode="auto">
              <a:xfrm>
                <a:off x="1402061" y="2618790"/>
                <a:ext cx="63569" cy="703111"/>
              </a:xfrm>
              <a:prstGeom prst="rect">
                <a:avLst/>
              </a:prstGeom>
              <a:solidFill>
                <a:schemeClr val="tx2"/>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6" name="Rectangle 312"/>
              <p:cNvSpPr>
                <a:spLocks noChangeArrowheads="1"/>
              </p:cNvSpPr>
              <p:nvPr/>
            </p:nvSpPr>
            <p:spPr bwMode="auto">
              <a:xfrm>
                <a:off x="2632982" y="2618790"/>
                <a:ext cx="63569" cy="703111"/>
              </a:xfrm>
              <a:prstGeom prst="rect">
                <a:avLst/>
              </a:prstGeom>
              <a:solidFill>
                <a:srgbClr val="341547"/>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7" name="Rectangle 313"/>
              <p:cNvSpPr>
                <a:spLocks noChangeArrowheads="1"/>
              </p:cNvSpPr>
              <p:nvPr/>
            </p:nvSpPr>
            <p:spPr bwMode="auto">
              <a:xfrm>
                <a:off x="2315138" y="2618790"/>
                <a:ext cx="63569" cy="703111"/>
              </a:xfrm>
              <a:prstGeom prst="rect">
                <a:avLst/>
              </a:prstGeom>
              <a:solidFill>
                <a:schemeClr val="tx2"/>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8" name="Rectangle 314"/>
              <p:cNvSpPr>
                <a:spLocks noChangeArrowheads="1"/>
              </p:cNvSpPr>
              <p:nvPr/>
            </p:nvSpPr>
            <p:spPr bwMode="auto">
              <a:xfrm>
                <a:off x="1084218" y="2549285"/>
                <a:ext cx="1612334" cy="73201"/>
              </a:xfrm>
              <a:prstGeom prst="rect">
                <a:avLst/>
              </a:prstGeom>
              <a:solidFill>
                <a:srgbClr val="541868"/>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69" name="Rectangle 315"/>
              <p:cNvSpPr>
                <a:spLocks noChangeArrowheads="1"/>
              </p:cNvSpPr>
              <p:nvPr/>
            </p:nvSpPr>
            <p:spPr bwMode="auto">
              <a:xfrm>
                <a:off x="1113112" y="2618790"/>
                <a:ext cx="32748" cy="703111"/>
              </a:xfrm>
              <a:prstGeom prst="rect">
                <a:avLst/>
              </a:prstGeom>
              <a:solidFill>
                <a:srgbClr val="341547"/>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0" name="Rectangle 316"/>
              <p:cNvSpPr>
                <a:spLocks noChangeArrowheads="1"/>
              </p:cNvSpPr>
              <p:nvPr/>
            </p:nvSpPr>
            <p:spPr bwMode="auto">
              <a:xfrm>
                <a:off x="1434808" y="2618790"/>
                <a:ext cx="30821" cy="703111"/>
              </a:xfrm>
              <a:prstGeom prst="rect">
                <a:avLst/>
              </a:prstGeom>
              <a:solidFill>
                <a:srgbClr val="341547"/>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1" name="Rectangle 317"/>
              <p:cNvSpPr>
                <a:spLocks noChangeArrowheads="1"/>
              </p:cNvSpPr>
              <p:nvPr/>
            </p:nvSpPr>
            <p:spPr bwMode="auto">
              <a:xfrm>
                <a:off x="2663803" y="2618790"/>
                <a:ext cx="32748" cy="703111"/>
              </a:xfrm>
              <a:prstGeom prst="rect">
                <a:avLst/>
              </a:prstGeom>
              <a:solidFill>
                <a:srgbClr val="4D1F5C"/>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2" name="Rectangle 318"/>
              <p:cNvSpPr>
                <a:spLocks noChangeArrowheads="1"/>
              </p:cNvSpPr>
              <p:nvPr/>
            </p:nvSpPr>
            <p:spPr bwMode="auto">
              <a:xfrm>
                <a:off x="2345960" y="2618790"/>
                <a:ext cx="32748" cy="703111"/>
              </a:xfrm>
              <a:prstGeom prst="rect">
                <a:avLst/>
              </a:prstGeom>
              <a:solidFill>
                <a:srgbClr val="341547"/>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3" name="Rectangle 320"/>
              <p:cNvSpPr>
                <a:spLocks noChangeArrowheads="1"/>
              </p:cNvSpPr>
              <p:nvPr/>
            </p:nvSpPr>
            <p:spPr bwMode="auto">
              <a:xfrm>
                <a:off x="1305744" y="2508832"/>
                <a:ext cx="414160" cy="40453"/>
              </a:xfrm>
              <a:prstGeom prst="rect">
                <a:avLst/>
              </a:prstGeom>
              <a:solidFill>
                <a:srgbClr val="FA2801"/>
              </a:solidFill>
              <a:ln w="0">
                <a:solidFill>
                  <a:srgbClr val="FA2801"/>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4" name="Rectangle 321"/>
              <p:cNvSpPr>
                <a:spLocks noChangeArrowheads="1"/>
              </p:cNvSpPr>
              <p:nvPr/>
            </p:nvSpPr>
            <p:spPr bwMode="auto">
              <a:xfrm>
                <a:off x="1450219" y="2312347"/>
                <a:ext cx="269685" cy="213823"/>
              </a:xfrm>
              <a:prstGeom prst="rect">
                <a:avLst/>
              </a:prstGeom>
              <a:solidFill>
                <a:srgbClr val="FA2801"/>
              </a:solidFill>
              <a:ln w="0">
                <a:solidFill>
                  <a:srgbClr val="FA2801"/>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5" name="Freeform 322"/>
              <p:cNvSpPr>
                <a:spLocks/>
              </p:cNvSpPr>
              <p:nvPr/>
            </p:nvSpPr>
            <p:spPr bwMode="auto">
              <a:xfrm>
                <a:off x="1305744" y="2508832"/>
                <a:ext cx="165664" cy="40453"/>
              </a:xfrm>
              <a:custGeom>
                <a:avLst/>
                <a:gdLst>
                  <a:gd name="T0" fmla="*/ 0 w 86"/>
                  <a:gd name="T1" fmla="*/ 0 h 21"/>
                  <a:gd name="T2" fmla="*/ 75 w 86"/>
                  <a:gd name="T3" fmla="*/ 0 h 21"/>
                  <a:gd name="T4" fmla="*/ 75 w 86"/>
                  <a:gd name="T5" fmla="*/ 9 h 21"/>
                  <a:gd name="T6" fmla="*/ 86 w 86"/>
                  <a:gd name="T7" fmla="*/ 9 h 21"/>
                  <a:gd name="T8" fmla="*/ 86 w 86"/>
                  <a:gd name="T9" fmla="*/ 21 h 21"/>
                  <a:gd name="T10" fmla="*/ 0 w 86"/>
                  <a:gd name="T11" fmla="*/ 21 h 21"/>
                  <a:gd name="T12" fmla="*/ 0 w 86"/>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86" h="21">
                    <a:moveTo>
                      <a:pt x="0" y="0"/>
                    </a:moveTo>
                    <a:lnTo>
                      <a:pt x="75" y="0"/>
                    </a:lnTo>
                    <a:lnTo>
                      <a:pt x="75" y="9"/>
                    </a:lnTo>
                    <a:lnTo>
                      <a:pt x="86" y="9"/>
                    </a:lnTo>
                    <a:lnTo>
                      <a:pt x="86" y="21"/>
                    </a:lnTo>
                    <a:lnTo>
                      <a:pt x="0" y="21"/>
                    </a:lnTo>
                    <a:lnTo>
                      <a:pt x="0" y="0"/>
                    </a:lnTo>
                    <a:close/>
                  </a:path>
                </a:pathLst>
              </a:custGeom>
              <a:solidFill>
                <a:srgbClr val="DC1E00"/>
              </a:solidFill>
              <a:ln w="0">
                <a:solidFill>
                  <a:srgbClr val="DC1E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6" name="Rectangle 323"/>
              <p:cNvSpPr>
                <a:spLocks noChangeArrowheads="1"/>
              </p:cNvSpPr>
              <p:nvPr/>
            </p:nvSpPr>
            <p:spPr bwMode="auto">
              <a:xfrm>
                <a:off x="1450219" y="2508832"/>
                <a:ext cx="21190" cy="17337"/>
              </a:xfrm>
              <a:prstGeom prst="rect">
                <a:avLst/>
              </a:prstGeom>
              <a:solidFill>
                <a:srgbClr val="DC1E00"/>
              </a:solidFill>
              <a:ln w="0">
                <a:solidFill>
                  <a:srgbClr val="DC1E00"/>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7" name="Rectangle 324"/>
              <p:cNvSpPr>
                <a:spLocks noChangeArrowheads="1"/>
              </p:cNvSpPr>
              <p:nvPr/>
            </p:nvSpPr>
            <p:spPr bwMode="auto">
              <a:xfrm>
                <a:off x="1450219" y="2312347"/>
                <a:ext cx="1926" cy="196486"/>
              </a:xfrm>
              <a:prstGeom prst="rect">
                <a:avLst/>
              </a:prstGeom>
              <a:solidFill>
                <a:srgbClr val="D3DEDD"/>
              </a:solidFill>
              <a:ln w="0">
                <a:solidFill>
                  <a:srgbClr val="D3DEDD"/>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8" name="Rectangle 325"/>
              <p:cNvSpPr>
                <a:spLocks noChangeArrowheads="1"/>
              </p:cNvSpPr>
              <p:nvPr/>
            </p:nvSpPr>
            <p:spPr bwMode="auto">
              <a:xfrm>
                <a:off x="1450219" y="2312347"/>
                <a:ext cx="21190" cy="196486"/>
              </a:xfrm>
              <a:prstGeom prst="rect">
                <a:avLst/>
              </a:prstGeom>
              <a:solidFill>
                <a:srgbClr val="DC1E00"/>
              </a:solidFill>
              <a:ln w="0">
                <a:solidFill>
                  <a:srgbClr val="DC1E00"/>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79" name="Freeform 326"/>
              <p:cNvSpPr>
                <a:spLocks/>
              </p:cNvSpPr>
              <p:nvPr/>
            </p:nvSpPr>
            <p:spPr bwMode="auto">
              <a:xfrm>
                <a:off x="1920242" y="2146682"/>
                <a:ext cx="44305" cy="32748"/>
              </a:xfrm>
              <a:custGeom>
                <a:avLst/>
                <a:gdLst>
                  <a:gd name="T0" fmla="*/ 11 w 23"/>
                  <a:gd name="T1" fmla="*/ 0 h 17"/>
                  <a:gd name="T2" fmla="*/ 23 w 23"/>
                  <a:gd name="T3" fmla="*/ 17 h 17"/>
                  <a:gd name="T4" fmla="*/ 0 w 23"/>
                  <a:gd name="T5" fmla="*/ 17 h 17"/>
                  <a:gd name="T6" fmla="*/ 11 w 23"/>
                  <a:gd name="T7" fmla="*/ 0 h 17"/>
                </a:gdLst>
                <a:ahLst/>
                <a:cxnLst>
                  <a:cxn ang="0">
                    <a:pos x="T0" y="T1"/>
                  </a:cxn>
                  <a:cxn ang="0">
                    <a:pos x="T2" y="T3"/>
                  </a:cxn>
                  <a:cxn ang="0">
                    <a:pos x="T4" y="T5"/>
                  </a:cxn>
                  <a:cxn ang="0">
                    <a:pos x="T6" y="T7"/>
                  </a:cxn>
                </a:cxnLst>
                <a:rect l="0" t="0" r="r" b="b"/>
                <a:pathLst>
                  <a:path w="23" h="17">
                    <a:moveTo>
                      <a:pt x="11" y="0"/>
                    </a:moveTo>
                    <a:lnTo>
                      <a:pt x="23" y="17"/>
                    </a:lnTo>
                    <a:lnTo>
                      <a:pt x="0" y="17"/>
                    </a:lnTo>
                    <a:lnTo>
                      <a:pt x="11"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0" name="Freeform 327"/>
              <p:cNvSpPr>
                <a:spLocks/>
              </p:cNvSpPr>
              <p:nvPr/>
            </p:nvSpPr>
            <p:spPr bwMode="auto">
              <a:xfrm>
                <a:off x="1941431" y="2146682"/>
                <a:ext cx="44305" cy="32748"/>
              </a:xfrm>
              <a:custGeom>
                <a:avLst/>
                <a:gdLst>
                  <a:gd name="T0" fmla="*/ 12 w 23"/>
                  <a:gd name="T1" fmla="*/ 0 h 17"/>
                  <a:gd name="T2" fmla="*/ 23 w 23"/>
                  <a:gd name="T3" fmla="*/ 17 h 17"/>
                  <a:gd name="T4" fmla="*/ 0 w 23"/>
                  <a:gd name="T5" fmla="*/ 17 h 17"/>
                  <a:gd name="T6" fmla="*/ 12 w 23"/>
                  <a:gd name="T7" fmla="*/ 0 h 17"/>
                </a:gdLst>
                <a:ahLst/>
                <a:cxnLst>
                  <a:cxn ang="0">
                    <a:pos x="T0" y="T1"/>
                  </a:cxn>
                  <a:cxn ang="0">
                    <a:pos x="T2" y="T3"/>
                  </a:cxn>
                  <a:cxn ang="0">
                    <a:pos x="T4" y="T5"/>
                  </a:cxn>
                  <a:cxn ang="0">
                    <a:pos x="T6" y="T7"/>
                  </a:cxn>
                </a:cxnLst>
                <a:rect l="0" t="0" r="r" b="b"/>
                <a:pathLst>
                  <a:path w="23" h="17">
                    <a:moveTo>
                      <a:pt x="12" y="0"/>
                    </a:moveTo>
                    <a:lnTo>
                      <a:pt x="23" y="17"/>
                    </a:lnTo>
                    <a:lnTo>
                      <a:pt x="0" y="17"/>
                    </a:lnTo>
                    <a:lnTo>
                      <a:pt x="12"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1" name="Freeform 328"/>
              <p:cNvSpPr>
                <a:spLocks/>
              </p:cNvSpPr>
              <p:nvPr/>
            </p:nvSpPr>
            <p:spPr bwMode="auto">
              <a:xfrm>
                <a:off x="1823926" y="2027249"/>
                <a:ext cx="73200" cy="26969"/>
              </a:xfrm>
              <a:custGeom>
                <a:avLst/>
                <a:gdLst>
                  <a:gd name="T0" fmla="*/ 0 w 38"/>
                  <a:gd name="T1" fmla="*/ 0 h 14"/>
                  <a:gd name="T2" fmla="*/ 38 w 38"/>
                  <a:gd name="T3" fmla="*/ 0 h 14"/>
                  <a:gd name="T4" fmla="*/ 19 w 38"/>
                  <a:gd name="T5" fmla="*/ 14 h 14"/>
                  <a:gd name="T6" fmla="*/ 0 w 38"/>
                  <a:gd name="T7" fmla="*/ 0 h 14"/>
                </a:gdLst>
                <a:ahLst/>
                <a:cxnLst>
                  <a:cxn ang="0">
                    <a:pos x="T0" y="T1"/>
                  </a:cxn>
                  <a:cxn ang="0">
                    <a:pos x="T2" y="T3"/>
                  </a:cxn>
                  <a:cxn ang="0">
                    <a:pos x="T4" y="T5"/>
                  </a:cxn>
                  <a:cxn ang="0">
                    <a:pos x="T6" y="T7"/>
                  </a:cxn>
                </a:cxnLst>
                <a:rect l="0" t="0" r="r" b="b"/>
                <a:pathLst>
                  <a:path w="38" h="14">
                    <a:moveTo>
                      <a:pt x="0" y="0"/>
                    </a:moveTo>
                    <a:lnTo>
                      <a:pt x="38" y="0"/>
                    </a:lnTo>
                    <a:lnTo>
                      <a:pt x="19" y="14"/>
                    </a:lnTo>
                    <a:lnTo>
                      <a:pt x="0" y="0"/>
                    </a:lnTo>
                    <a:close/>
                  </a:path>
                </a:pathLst>
              </a:custGeom>
              <a:solidFill>
                <a:srgbClr val="FF8107"/>
              </a:solidFill>
              <a:ln w="0">
                <a:solidFill>
                  <a:srgbClr val="FF8107"/>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2" name="Freeform 329"/>
              <p:cNvSpPr>
                <a:spLocks/>
              </p:cNvSpPr>
              <p:nvPr/>
            </p:nvSpPr>
            <p:spPr bwMode="auto">
              <a:xfrm>
                <a:off x="1823926" y="2054218"/>
                <a:ext cx="73200" cy="261981"/>
              </a:xfrm>
              <a:custGeom>
                <a:avLst/>
                <a:gdLst>
                  <a:gd name="T0" fmla="*/ 0 w 38"/>
                  <a:gd name="T1" fmla="*/ 0 h 136"/>
                  <a:gd name="T2" fmla="*/ 38 w 38"/>
                  <a:gd name="T3" fmla="*/ 0 h 136"/>
                  <a:gd name="T4" fmla="*/ 21 w 38"/>
                  <a:gd name="T5" fmla="*/ 136 h 136"/>
                  <a:gd name="T6" fmla="*/ 0 w 38"/>
                  <a:gd name="T7" fmla="*/ 0 h 136"/>
                </a:gdLst>
                <a:ahLst/>
                <a:cxnLst>
                  <a:cxn ang="0">
                    <a:pos x="T0" y="T1"/>
                  </a:cxn>
                  <a:cxn ang="0">
                    <a:pos x="T2" y="T3"/>
                  </a:cxn>
                  <a:cxn ang="0">
                    <a:pos x="T4" y="T5"/>
                  </a:cxn>
                  <a:cxn ang="0">
                    <a:pos x="T6" y="T7"/>
                  </a:cxn>
                </a:cxnLst>
                <a:rect l="0" t="0" r="r" b="b"/>
                <a:pathLst>
                  <a:path w="38" h="136">
                    <a:moveTo>
                      <a:pt x="0" y="0"/>
                    </a:moveTo>
                    <a:lnTo>
                      <a:pt x="38" y="0"/>
                    </a:lnTo>
                    <a:lnTo>
                      <a:pt x="21" y="136"/>
                    </a:lnTo>
                    <a:lnTo>
                      <a:pt x="0" y="0"/>
                    </a:lnTo>
                    <a:close/>
                  </a:path>
                </a:pathLst>
              </a:custGeom>
              <a:solidFill>
                <a:srgbClr val="DDC300"/>
              </a:solidFill>
              <a:ln w="0">
                <a:solidFill>
                  <a:srgbClr val="DDC3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3" name="Freeform 330"/>
              <p:cNvSpPr>
                <a:spLocks/>
              </p:cNvSpPr>
              <p:nvPr/>
            </p:nvSpPr>
            <p:spPr bwMode="auto">
              <a:xfrm>
                <a:off x="1841263" y="2054218"/>
                <a:ext cx="38526" cy="52011"/>
              </a:xfrm>
              <a:custGeom>
                <a:avLst/>
                <a:gdLst>
                  <a:gd name="T0" fmla="*/ 10 w 20"/>
                  <a:gd name="T1" fmla="*/ 0 h 27"/>
                  <a:gd name="T2" fmla="*/ 20 w 20"/>
                  <a:gd name="T3" fmla="*/ 13 h 27"/>
                  <a:gd name="T4" fmla="*/ 16 w 20"/>
                  <a:gd name="T5" fmla="*/ 27 h 27"/>
                  <a:gd name="T6" fmla="*/ 4 w 20"/>
                  <a:gd name="T7" fmla="*/ 27 h 27"/>
                  <a:gd name="T8" fmla="*/ 0 w 20"/>
                  <a:gd name="T9" fmla="*/ 17 h 27"/>
                  <a:gd name="T10" fmla="*/ 10 w 20"/>
                  <a:gd name="T11" fmla="*/ 0 h 27"/>
                </a:gdLst>
                <a:ahLst/>
                <a:cxnLst>
                  <a:cxn ang="0">
                    <a:pos x="T0" y="T1"/>
                  </a:cxn>
                  <a:cxn ang="0">
                    <a:pos x="T2" y="T3"/>
                  </a:cxn>
                  <a:cxn ang="0">
                    <a:pos x="T4" y="T5"/>
                  </a:cxn>
                  <a:cxn ang="0">
                    <a:pos x="T6" y="T7"/>
                  </a:cxn>
                  <a:cxn ang="0">
                    <a:pos x="T8" y="T9"/>
                  </a:cxn>
                  <a:cxn ang="0">
                    <a:pos x="T10" y="T11"/>
                  </a:cxn>
                </a:cxnLst>
                <a:rect l="0" t="0" r="r" b="b"/>
                <a:pathLst>
                  <a:path w="20" h="27">
                    <a:moveTo>
                      <a:pt x="10" y="0"/>
                    </a:moveTo>
                    <a:lnTo>
                      <a:pt x="20" y="13"/>
                    </a:lnTo>
                    <a:lnTo>
                      <a:pt x="16" y="27"/>
                    </a:lnTo>
                    <a:lnTo>
                      <a:pt x="4" y="27"/>
                    </a:lnTo>
                    <a:lnTo>
                      <a:pt x="0" y="17"/>
                    </a:lnTo>
                    <a:lnTo>
                      <a:pt x="10" y="0"/>
                    </a:lnTo>
                    <a:close/>
                  </a:path>
                </a:pathLst>
              </a:custGeom>
              <a:solidFill>
                <a:srgbClr val="67297A"/>
              </a:solidFill>
              <a:ln w="0">
                <a:solidFill>
                  <a:srgbClr val="902DED"/>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4" name="Freeform 331"/>
              <p:cNvSpPr>
                <a:spLocks/>
              </p:cNvSpPr>
              <p:nvPr/>
            </p:nvSpPr>
            <p:spPr bwMode="auto">
              <a:xfrm>
                <a:off x="1839336" y="2106229"/>
                <a:ext cx="44305" cy="209970"/>
              </a:xfrm>
              <a:custGeom>
                <a:avLst/>
                <a:gdLst>
                  <a:gd name="T0" fmla="*/ 5 w 23"/>
                  <a:gd name="T1" fmla="*/ 0 h 109"/>
                  <a:gd name="T2" fmla="*/ 17 w 23"/>
                  <a:gd name="T3" fmla="*/ 0 h 109"/>
                  <a:gd name="T4" fmla="*/ 23 w 23"/>
                  <a:gd name="T5" fmla="*/ 32 h 109"/>
                  <a:gd name="T6" fmla="*/ 13 w 23"/>
                  <a:gd name="T7" fmla="*/ 109 h 109"/>
                  <a:gd name="T8" fmla="*/ 0 w 23"/>
                  <a:gd name="T9" fmla="*/ 26 h 109"/>
                  <a:gd name="T10" fmla="*/ 5 w 23"/>
                  <a:gd name="T11" fmla="*/ 0 h 109"/>
                </a:gdLst>
                <a:ahLst/>
                <a:cxnLst>
                  <a:cxn ang="0">
                    <a:pos x="T0" y="T1"/>
                  </a:cxn>
                  <a:cxn ang="0">
                    <a:pos x="T2" y="T3"/>
                  </a:cxn>
                  <a:cxn ang="0">
                    <a:pos x="T4" y="T5"/>
                  </a:cxn>
                  <a:cxn ang="0">
                    <a:pos x="T6" y="T7"/>
                  </a:cxn>
                  <a:cxn ang="0">
                    <a:pos x="T8" y="T9"/>
                  </a:cxn>
                  <a:cxn ang="0">
                    <a:pos x="T10" y="T11"/>
                  </a:cxn>
                </a:cxnLst>
                <a:rect l="0" t="0" r="r" b="b"/>
                <a:pathLst>
                  <a:path w="23" h="109">
                    <a:moveTo>
                      <a:pt x="5" y="0"/>
                    </a:moveTo>
                    <a:lnTo>
                      <a:pt x="17" y="0"/>
                    </a:lnTo>
                    <a:lnTo>
                      <a:pt x="23" y="32"/>
                    </a:lnTo>
                    <a:lnTo>
                      <a:pt x="13" y="109"/>
                    </a:lnTo>
                    <a:lnTo>
                      <a:pt x="0" y="26"/>
                    </a:lnTo>
                    <a:lnTo>
                      <a:pt x="5" y="0"/>
                    </a:lnTo>
                    <a:close/>
                  </a:path>
                </a:pathLst>
              </a:custGeom>
              <a:solidFill>
                <a:srgbClr val="6F2D98"/>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5" name="Freeform 332"/>
              <p:cNvSpPr>
                <a:spLocks/>
              </p:cNvSpPr>
              <p:nvPr/>
            </p:nvSpPr>
            <p:spPr bwMode="auto">
              <a:xfrm>
                <a:off x="1823926" y="2027249"/>
                <a:ext cx="36600" cy="67422"/>
              </a:xfrm>
              <a:custGeom>
                <a:avLst/>
                <a:gdLst>
                  <a:gd name="T0" fmla="*/ 0 w 19"/>
                  <a:gd name="T1" fmla="*/ 0 h 35"/>
                  <a:gd name="T2" fmla="*/ 19 w 19"/>
                  <a:gd name="T3" fmla="*/ 14 h 35"/>
                  <a:gd name="T4" fmla="*/ 8 w 19"/>
                  <a:gd name="T5" fmla="*/ 35 h 35"/>
                  <a:gd name="T6" fmla="*/ 0 w 19"/>
                  <a:gd name="T7" fmla="*/ 14 h 35"/>
                  <a:gd name="T8" fmla="*/ 0 w 19"/>
                  <a:gd name="T9" fmla="*/ 0 h 35"/>
                </a:gdLst>
                <a:ahLst/>
                <a:cxnLst>
                  <a:cxn ang="0">
                    <a:pos x="T0" y="T1"/>
                  </a:cxn>
                  <a:cxn ang="0">
                    <a:pos x="T2" y="T3"/>
                  </a:cxn>
                  <a:cxn ang="0">
                    <a:pos x="T4" y="T5"/>
                  </a:cxn>
                  <a:cxn ang="0">
                    <a:pos x="T6" y="T7"/>
                  </a:cxn>
                  <a:cxn ang="0">
                    <a:pos x="T8" y="T9"/>
                  </a:cxn>
                </a:cxnLst>
                <a:rect l="0" t="0" r="r" b="b"/>
                <a:pathLst>
                  <a:path w="19" h="35">
                    <a:moveTo>
                      <a:pt x="0" y="0"/>
                    </a:moveTo>
                    <a:lnTo>
                      <a:pt x="19" y="14"/>
                    </a:lnTo>
                    <a:lnTo>
                      <a:pt x="8" y="35"/>
                    </a:lnTo>
                    <a:lnTo>
                      <a:pt x="0" y="14"/>
                    </a:lnTo>
                    <a:lnTo>
                      <a:pt x="0"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6" name="Freeform 333"/>
              <p:cNvSpPr>
                <a:spLocks/>
              </p:cNvSpPr>
              <p:nvPr/>
            </p:nvSpPr>
            <p:spPr bwMode="auto">
              <a:xfrm>
                <a:off x="1860526" y="2027249"/>
                <a:ext cx="36600" cy="67422"/>
              </a:xfrm>
              <a:custGeom>
                <a:avLst/>
                <a:gdLst>
                  <a:gd name="T0" fmla="*/ 19 w 19"/>
                  <a:gd name="T1" fmla="*/ 0 h 35"/>
                  <a:gd name="T2" fmla="*/ 19 w 19"/>
                  <a:gd name="T3" fmla="*/ 14 h 35"/>
                  <a:gd name="T4" fmla="*/ 13 w 19"/>
                  <a:gd name="T5" fmla="*/ 35 h 35"/>
                  <a:gd name="T6" fmla="*/ 0 w 19"/>
                  <a:gd name="T7" fmla="*/ 14 h 35"/>
                  <a:gd name="T8" fmla="*/ 19 w 19"/>
                  <a:gd name="T9" fmla="*/ 0 h 35"/>
                </a:gdLst>
                <a:ahLst/>
                <a:cxnLst>
                  <a:cxn ang="0">
                    <a:pos x="T0" y="T1"/>
                  </a:cxn>
                  <a:cxn ang="0">
                    <a:pos x="T2" y="T3"/>
                  </a:cxn>
                  <a:cxn ang="0">
                    <a:pos x="T4" y="T5"/>
                  </a:cxn>
                  <a:cxn ang="0">
                    <a:pos x="T6" y="T7"/>
                  </a:cxn>
                  <a:cxn ang="0">
                    <a:pos x="T8" y="T9"/>
                  </a:cxn>
                </a:cxnLst>
                <a:rect l="0" t="0" r="r" b="b"/>
                <a:pathLst>
                  <a:path w="19" h="35">
                    <a:moveTo>
                      <a:pt x="19" y="0"/>
                    </a:moveTo>
                    <a:lnTo>
                      <a:pt x="19" y="14"/>
                    </a:lnTo>
                    <a:lnTo>
                      <a:pt x="13" y="35"/>
                    </a:lnTo>
                    <a:lnTo>
                      <a:pt x="0" y="14"/>
                    </a:lnTo>
                    <a:lnTo>
                      <a:pt x="19"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7" name="Freeform 335"/>
              <p:cNvSpPr>
                <a:spLocks/>
              </p:cNvSpPr>
              <p:nvPr/>
            </p:nvSpPr>
            <p:spPr bwMode="auto">
              <a:xfrm>
                <a:off x="2226527" y="1576488"/>
                <a:ext cx="75127" cy="144475"/>
              </a:xfrm>
              <a:custGeom>
                <a:avLst/>
                <a:gdLst>
                  <a:gd name="T0" fmla="*/ 6 w 39"/>
                  <a:gd name="T1" fmla="*/ 0 h 75"/>
                  <a:gd name="T2" fmla="*/ 10 w 39"/>
                  <a:gd name="T3" fmla="*/ 0 h 75"/>
                  <a:gd name="T4" fmla="*/ 12 w 39"/>
                  <a:gd name="T5" fmla="*/ 2 h 75"/>
                  <a:gd name="T6" fmla="*/ 14 w 39"/>
                  <a:gd name="T7" fmla="*/ 6 h 75"/>
                  <a:gd name="T8" fmla="*/ 14 w 39"/>
                  <a:gd name="T9" fmla="*/ 6 h 75"/>
                  <a:gd name="T10" fmla="*/ 14 w 39"/>
                  <a:gd name="T11" fmla="*/ 6 h 75"/>
                  <a:gd name="T12" fmla="*/ 14 w 39"/>
                  <a:gd name="T13" fmla="*/ 36 h 75"/>
                  <a:gd name="T14" fmla="*/ 19 w 39"/>
                  <a:gd name="T15" fmla="*/ 35 h 75"/>
                  <a:gd name="T16" fmla="*/ 27 w 39"/>
                  <a:gd name="T17" fmla="*/ 36 h 75"/>
                  <a:gd name="T18" fmla="*/ 31 w 39"/>
                  <a:gd name="T19" fmla="*/ 38 h 75"/>
                  <a:gd name="T20" fmla="*/ 37 w 39"/>
                  <a:gd name="T21" fmla="*/ 42 h 75"/>
                  <a:gd name="T22" fmla="*/ 39 w 39"/>
                  <a:gd name="T23" fmla="*/ 48 h 75"/>
                  <a:gd name="T24" fmla="*/ 39 w 39"/>
                  <a:gd name="T25" fmla="*/ 54 h 75"/>
                  <a:gd name="T26" fmla="*/ 39 w 39"/>
                  <a:gd name="T27" fmla="*/ 56 h 75"/>
                  <a:gd name="T28" fmla="*/ 39 w 39"/>
                  <a:gd name="T29" fmla="*/ 56 h 75"/>
                  <a:gd name="T30" fmla="*/ 39 w 39"/>
                  <a:gd name="T31" fmla="*/ 75 h 75"/>
                  <a:gd name="T32" fmla="*/ 0 w 39"/>
                  <a:gd name="T33" fmla="*/ 75 h 75"/>
                  <a:gd name="T34" fmla="*/ 0 w 39"/>
                  <a:gd name="T35" fmla="*/ 6 h 75"/>
                  <a:gd name="T36" fmla="*/ 0 w 39"/>
                  <a:gd name="T37" fmla="*/ 6 h 75"/>
                  <a:gd name="T38" fmla="*/ 0 w 39"/>
                  <a:gd name="T39" fmla="*/ 6 h 75"/>
                  <a:gd name="T40" fmla="*/ 0 w 39"/>
                  <a:gd name="T41" fmla="*/ 2 h 75"/>
                  <a:gd name="T42" fmla="*/ 4 w 39"/>
                  <a:gd name="T43" fmla="*/ 0 h 75"/>
                  <a:gd name="T44" fmla="*/ 6 w 39"/>
                  <a:gd name="T4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75">
                    <a:moveTo>
                      <a:pt x="6" y="0"/>
                    </a:moveTo>
                    <a:lnTo>
                      <a:pt x="10" y="0"/>
                    </a:lnTo>
                    <a:lnTo>
                      <a:pt x="12" y="2"/>
                    </a:lnTo>
                    <a:lnTo>
                      <a:pt x="14" y="6"/>
                    </a:lnTo>
                    <a:lnTo>
                      <a:pt x="14" y="6"/>
                    </a:lnTo>
                    <a:lnTo>
                      <a:pt x="14" y="6"/>
                    </a:lnTo>
                    <a:lnTo>
                      <a:pt x="14" y="36"/>
                    </a:lnTo>
                    <a:lnTo>
                      <a:pt x="19" y="35"/>
                    </a:lnTo>
                    <a:lnTo>
                      <a:pt x="27" y="36"/>
                    </a:lnTo>
                    <a:lnTo>
                      <a:pt x="31" y="38"/>
                    </a:lnTo>
                    <a:lnTo>
                      <a:pt x="37" y="42"/>
                    </a:lnTo>
                    <a:lnTo>
                      <a:pt x="39" y="48"/>
                    </a:lnTo>
                    <a:lnTo>
                      <a:pt x="39" y="54"/>
                    </a:lnTo>
                    <a:lnTo>
                      <a:pt x="39" y="56"/>
                    </a:lnTo>
                    <a:lnTo>
                      <a:pt x="39" y="56"/>
                    </a:lnTo>
                    <a:lnTo>
                      <a:pt x="39" y="75"/>
                    </a:lnTo>
                    <a:lnTo>
                      <a:pt x="0" y="75"/>
                    </a:lnTo>
                    <a:lnTo>
                      <a:pt x="0" y="6"/>
                    </a:lnTo>
                    <a:lnTo>
                      <a:pt x="0" y="6"/>
                    </a:lnTo>
                    <a:lnTo>
                      <a:pt x="0" y="6"/>
                    </a:lnTo>
                    <a:lnTo>
                      <a:pt x="0" y="2"/>
                    </a:lnTo>
                    <a:lnTo>
                      <a:pt x="4" y="0"/>
                    </a:lnTo>
                    <a:lnTo>
                      <a:pt x="6" y="0"/>
                    </a:lnTo>
                    <a:close/>
                  </a:path>
                </a:pathLst>
              </a:custGeom>
              <a:solidFill>
                <a:srgbClr val="FE2905"/>
              </a:solidFill>
              <a:ln w="0">
                <a:solidFill>
                  <a:srgbClr val="FE29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8" name="Rectangle 336"/>
              <p:cNvSpPr>
                <a:spLocks noChangeArrowheads="1"/>
              </p:cNvSpPr>
              <p:nvPr/>
            </p:nvSpPr>
            <p:spPr bwMode="auto">
              <a:xfrm>
                <a:off x="1586988" y="2427926"/>
                <a:ext cx="32748" cy="36600"/>
              </a:xfrm>
              <a:prstGeom prst="rect">
                <a:avLst/>
              </a:prstGeom>
              <a:solidFill>
                <a:srgbClr val="BB0A00"/>
              </a:solidFill>
              <a:ln w="0">
                <a:solidFill>
                  <a:srgbClr val="BB0A00"/>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89" name="Freeform 337"/>
              <p:cNvSpPr>
                <a:spLocks/>
              </p:cNvSpPr>
              <p:nvPr/>
            </p:nvSpPr>
            <p:spPr bwMode="auto">
              <a:xfrm>
                <a:off x="2552076" y="2160166"/>
                <a:ext cx="80906" cy="132917"/>
              </a:xfrm>
              <a:custGeom>
                <a:avLst/>
                <a:gdLst>
                  <a:gd name="T0" fmla="*/ 15 w 42"/>
                  <a:gd name="T1" fmla="*/ 0 h 69"/>
                  <a:gd name="T2" fmla="*/ 17 w 42"/>
                  <a:gd name="T3" fmla="*/ 14 h 69"/>
                  <a:gd name="T4" fmla="*/ 42 w 42"/>
                  <a:gd name="T5" fmla="*/ 18 h 69"/>
                  <a:gd name="T6" fmla="*/ 37 w 42"/>
                  <a:gd name="T7" fmla="*/ 52 h 69"/>
                  <a:gd name="T8" fmla="*/ 17 w 42"/>
                  <a:gd name="T9" fmla="*/ 69 h 69"/>
                  <a:gd name="T10" fmla="*/ 4 w 42"/>
                  <a:gd name="T11" fmla="*/ 52 h 69"/>
                  <a:gd name="T12" fmla="*/ 10 w 42"/>
                  <a:gd name="T13" fmla="*/ 29 h 69"/>
                  <a:gd name="T14" fmla="*/ 10 w 42"/>
                  <a:gd name="T15" fmla="*/ 25 h 69"/>
                  <a:gd name="T16" fmla="*/ 10 w 42"/>
                  <a:gd name="T17" fmla="*/ 20 h 69"/>
                  <a:gd name="T18" fmla="*/ 10 w 42"/>
                  <a:gd name="T19" fmla="*/ 16 h 69"/>
                  <a:gd name="T20" fmla="*/ 8 w 42"/>
                  <a:gd name="T21" fmla="*/ 10 h 69"/>
                  <a:gd name="T22" fmla="*/ 6 w 42"/>
                  <a:gd name="T23" fmla="*/ 6 h 69"/>
                  <a:gd name="T24" fmla="*/ 0 w 42"/>
                  <a:gd name="T25" fmla="*/ 2 h 69"/>
                  <a:gd name="T26" fmla="*/ 15 w 42"/>
                  <a:gd name="T2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69">
                    <a:moveTo>
                      <a:pt x="15" y="0"/>
                    </a:moveTo>
                    <a:lnTo>
                      <a:pt x="17" y="14"/>
                    </a:lnTo>
                    <a:lnTo>
                      <a:pt x="42" y="18"/>
                    </a:lnTo>
                    <a:lnTo>
                      <a:pt x="37" y="52"/>
                    </a:lnTo>
                    <a:lnTo>
                      <a:pt x="17" y="69"/>
                    </a:lnTo>
                    <a:lnTo>
                      <a:pt x="4" y="52"/>
                    </a:lnTo>
                    <a:lnTo>
                      <a:pt x="10" y="29"/>
                    </a:lnTo>
                    <a:lnTo>
                      <a:pt x="10" y="25"/>
                    </a:lnTo>
                    <a:lnTo>
                      <a:pt x="10" y="20"/>
                    </a:lnTo>
                    <a:lnTo>
                      <a:pt x="10" y="16"/>
                    </a:lnTo>
                    <a:lnTo>
                      <a:pt x="8" y="10"/>
                    </a:lnTo>
                    <a:lnTo>
                      <a:pt x="6" y="6"/>
                    </a:lnTo>
                    <a:lnTo>
                      <a:pt x="0" y="2"/>
                    </a:lnTo>
                    <a:lnTo>
                      <a:pt x="15" y="0"/>
                    </a:lnTo>
                    <a:close/>
                  </a:path>
                </a:pathLst>
              </a:custGeom>
              <a:solidFill>
                <a:srgbClr val="FEE3A1"/>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0" name="Freeform 338"/>
              <p:cNvSpPr>
                <a:spLocks/>
              </p:cNvSpPr>
              <p:nvPr/>
            </p:nvSpPr>
            <p:spPr bwMode="auto">
              <a:xfrm>
                <a:off x="1157417" y="2142829"/>
                <a:ext cx="88611" cy="148328"/>
              </a:xfrm>
              <a:custGeom>
                <a:avLst/>
                <a:gdLst>
                  <a:gd name="T0" fmla="*/ 31 w 46"/>
                  <a:gd name="T1" fmla="*/ 0 h 77"/>
                  <a:gd name="T2" fmla="*/ 46 w 46"/>
                  <a:gd name="T3" fmla="*/ 5 h 77"/>
                  <a:gd name="T4" fmla="*/ 41 w 46"/>
                  <a:gd name="T5" fmla="*/ 9 h 77"/>
                  <a:gd name="T6" fmla="*/ 37 w 46"/>
                  <a:gd name="T7" fmla="*/ 13 h 77"/>
                  <a:gd name="T8" fmla="*/ 35 w 46"/>
                  <a:gd name="T9" fmla="*/ 17 h 77"/>
                  <a:gd name="T10" fmla="*/ 33 w 46"/>
                  <a:gd name="T11" fmla="*/ 23 h 77"/>
                  <a:gd name="T12" fmla="*/ 33 w 46"/>
                  <a:gd name="T13" fmla="*/ 27 h 77"/>
                  <a:gd name="T14" fmla="*/ 31 w 46"/>
                  <a:gd name="T15" fmla="*/ 32 h 77"/>
                  <a:gd name="T16" fmla="*/ 31 w 46"/>
                  <a:gd name="T17" fmla="*/ 57 h 77"/>
                  <a:gd name="T18" fmla="*/ 16 w 46"/>
                  <a:gd name="T19" fmla="*/ 77 h 77"/>
                  <a:gd name="T20" fmla="*/ 0 w 46"/>
                  <a:gd name="T21" fmla="*/ 57 h 77"/>
                  <a:gd name="T22" fmla="*/ 0 w 46"/>
                  <a:gd name="T23" fmla="*/ 13 h 77"/>
                  <a:gd name="T24" fmla="*/ 27 w 46"/>
                  <a:gd name="T25" fmla="*/ 13 h 77"/>
                  <a:gd name="T26" fmla="*/ 31 w 46"/>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7">
                    <a:moveTo>
                      <a:pt x="31" y="0"/>
                    </a:moveTo>
                    <a:lnTo>
                      <a:pt x="46" y="5"/>
                    </a:lnTo>
                    <a:lnTo>
                      <a:pt x="41" y="9"/>
                    </a:lnTo>
                    <a:lnTo>
                      <a:pt x="37" y="13"/>
                    </a:lnTo>
                    <a:lnTo>
                      <a:pt x="35" y="17"/>
                    </a:lnTo>
                    <a:lnTo>
                      <a:pt x="33" y="23"/>
                    </a:lnTo>
                    <a:lnTo>
                      <a:pt x="33" y="27"/>
                    </a:lnTo>
                    <a:lnTo>
                      <a:pt x="31" y="32"/>
                    </a:lnTo>
                    <a:lnTo>
                      <a:pt x="31" y="57"/>
                    </a:lnTo>
                    <a:lnTo>
                      <a:pt x="16" y="77"/>
                    </a:lnTo>
                    <a:lnTo>
                      <a:pt x="0" y="57"/>
                    </a:lnTo>
                    <a:lnTo>
                      <a:pt x="0" y="13"/>
                    </a:lnTo>
                    <a:lnTo>
                      <a:pt x="27" y="13"/>
                    </a:lnTo>
                    <a:lnTo>
                      <a:pt x="31" y="0"/>
                    </a:lnTo>
                    <a:close/>
                  </a:path>
                </a:pathLst>
              </a:custGeom>
              <a:solidFill>
                <a:srgbClr val="F8FF88"/>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1" name="Freeform 339"/>
              <p:cNvSpPr>
                <a:spLocks/>
              </p:cNvSpPr>
              <p:nvPr/>
            </p:nvSpPr>
            <p:spPr bwMode="auto">
              <a:xfrm>
                <a:off x="2492360" y="2050365"/>
                <a:ext cx="40453" cy="73201"/>
              </a:xfrm>
              <a:custGeom>
                <a:avLst/>
                <a:gdLst>
                  <a:gd name="T0" fmla="*/ 21 w 21"/>
                  <a:gd name="T1" fmla="*/ 0 h 38"/>
                  <a:gd name="T2" fmla="*/ 18 w 21"/>
                  <a:gd name="T3" fmla="*/ 38 h 38"/>
                  <a:gd name="T4" fmla="*/ 0 w 21"/>
                  <a:gd name="T5" fmla="*/ 36 h 38"/>
                  <a:gd name="T6" fmla="*/ 6 w 21"/>
                  <a:gd name="T7" fmla="*/ 21 h 38"/>
                  <a:gd name="T8" fmla="*/ 14 w 21"/>
                  <a:gd name="T9" fmla="*/ 9 h 38"/>
                  <a:gd name="T10" fmla="*/ 20 w 21"/>
                  <a:gd name="T11" fmla="*/ 2 h 38"/>
                  <a:gd name="T12" fmla="*/ 21 w 2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1" h="38">
                    <a:moveTo>
                      <a:pt x="21" y="0"/>
                    </a:moveTo>
                    <a:lnTo>
                      <a:pt x="18" y="38"/>
                    </a:lnTo>
                    <a:lnTo>
                      <a:pt x="0" y="36"/>
                    </a:lnTo>
                    <a:lnTo>
                      <a:pt x="6" y="21"/>
                    </a:lnTo>
                    <a:lnTo>
                      <a:pt x="14" y="9"/>
                    </a:lnTo>
                    <a:lnTo>
                      <a:pt x="20" y="2"/>
                    </a:lnTo>
                    <a:lnTo>
                      <a:pt x="21" y="0"/>
                    </a:lnTo>
                    <a:close/>
                  </a:path>
                </a:pathLst>
              </a:custGeom>
              <a:solidFill>
                <a:srgbClr val="FBC005"/>
              </a:solidFill>
              <a:ln w="0">
                <a:solidFill>
                  <a:srgbClr val="FBC0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2" name="Freeform 340"/>
              <p:cNvSpPr>
                <a:spLocks/>
              </p:cNvSpPr>
              <p:nvPr/>
            </p:nvSpPr>
            <p:spPr bwMode="auto">
              <a:xfrm>
                <a:off x="2500066" y="2002207"/>
                <a:ext cx="196485" cy="217676"/>
              </a:xfrm>
              <a:custGeom>
                <a:avLst/>
                <a:gdLst>
                  <a:gd name="T0" fmla="*/ 21 w 102"/>
                  <a:gd name="T1" fmla="*/ 0 h 113"/>
                  <a:gd name="T2" fmla="*/ 102 w 102"/>
                  <a:gd name="T3" fmla="*/ 15 h 113"/>
                  <a:gd name="T4" fmla="*/ 90 w 102"/>
                  <a:gd name="T5" fmla="*/ 71 h 113"/>
                  <a:gd name="T6" fmla="*/ 90 w 102"/>
                  <a:gd name="T7" fmla="*/ 73 h 113"/>
                  <a:gd name="T8" fmla="*/ 81 w 102"/>
                  <a:gd name="T9" fmla="*/ 92 h 113"/>
                  <a:gd name="T10" fmla="*/ 65 w 102"/>
                  <a:gd name="T11" fmla="*/ 105 h 113"/>
                  <a:gd name="T12" fmla="*/ 46 w 102"/>
                  <a:gd name="T13" fmla="*/ 111 h 113"/>
                  <a:gd name="T14" fmla="*/ 23 w 102"/>
                  <a:gd name="T15" fmla="*/ 113 h 113"/>
                  <a:gd name="T16" fmla="*/ 0 w 102"/>
                  <a:gd name="T17" fmla="*/ 109 h 113"/>
                  <a:gd name="T18" fmla="*/ 0 w 102"/>
                  <a:gd name="T19" fmla="*/ 105 h 113"/>
                  <a:gd name="T20" fmla="*/ 6 w 102"/>
                  <a:gd name="T21" fmla="*/ 75 h 113"/>
                  <a:gd name="T22" fmla="*/ 16 w 102"/>
                  <a:gd name="T23" fmla="*/ 34 h 113"/>
                  <a:gd name="T24" fmla="*/ 21 w 102"/>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13">
                    <a:moveTo>
                      <a:pt x="21" y="0"/>
                    </a:moveTo>
                    <a:lnTo>
                      <a:pt x="102" y="15"/>
                    </a:lnTo>
                    <a:lnTo>
                      <a:pt x="90" y="71"/>
                    </a:lnTo>
                    <a:lnTo>
                      <a:pt x="90" y="73"/>
                    </a:lnTo>
                    <a:lnTo>
                      <a:pt x="81" y="92"/>
                    </a:lnTo>
                    <a:lnTo>
                      <a:pt x="65" y="105"/>
                    </a:lnTo>
                    <a:lnTo>
                      <a:pt x="46" y="111"/>
                    </a:lnTo>
                    <a:lnTo>
                      <a:pt x="23" y="113"/>
                    </a:lnTo>
                    <a:lnTo>
                      <a:pt x="0" y="109"/>
                    </a:lnTo>
                    <a:lnTo>
                      <a:pt x="0" y="105"/>
                    </a:lnTo>
                    <a:lnTo>
                      <a:pt x="6" y="75"/>
                    </a:lnTo>
                    <a:lnTo>
                      <a:pt x="16" y="34"/>
                    </a:lnTo>
                    <a:lnTo>
                      <a:pt x="21" y="0"/>
                    </a:lnTo>
                    <a:close/>
                  </a:path>
                </a:pathLst>
              </a:custGeom>
              <a:solidFill>
                <a:srgbClr val="FEE3A1"/>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3" name="Freeform 341"/>
              <p:cNvSpPr>
                <a:spLocks/>
              </p:cNvSpPr>
              <p:nvPr/>
            </p:nvSpPr>
            <p:spPr bwMode="auto">
              <a:xfrm>
                <a:off x="2559782" y="2083113"/>
                <a:ext cx="15411" cy="15411"/>
              </a:xfrm>
              <a:custGeom>
                <a:avLst/>
                <a:gdLst>
                  <a:gd name="T0" fmla="*/ 4 w 8"/>
                  <a:gd name="T1" fmla="*/ 0 h 8"/>
                  <a:gd name="T2" fmla="*/ 6 w 8"/>
                  <a:gd name="T3" fmla="*/ 2 h 8"/>
                  <a:gd name="T4" fmla="*/ 8 w 8"/>
                  <a:gd name="T5" fmla="*/ 4 h 8"/>
                  <a:gd name="T6" fmla="*/ 6 w 8"/>
                  <a:gd name="T7" fmla="*/ 6 h 8"/>
                  <a:gd name="T8" fmla="*/ 4 w 8"/>
                  <a:gd name="T9" fmla="*/ 8 h 8"/>
                  <a:gd name="T10" fmla="*/ 2 w 8"/>
                  <a:gd name="T11" fmla="*/ 6 h 8"/>
                  <a:gd name="T12" fmla="*/ 0 w 8"/>
                  <a:gd name="T13" fmla="*/ 4 h 8"/>
                  <a:gd name="T14" fmla="*/ 2 w 8"/>
                  <a:gd name="T15" fmla="*/ 2 h 8"/>
                  <a:gd name="T16" fmla="*/ 4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0"/>
                    </a:moveTo>
                    <a:lnTo>
                      <a:pt x="6" y="2"/>
                    </a:lnTo>
                    <a:lnTo>
                      <a:pt x="8" y="4"/>
                    </a:lnTo>
                    <a:lnTo>
                      <a:pt x="6" y="6"/>
                    </a:lnTo>
                    <a:lnTo>
                      <a:pt x="4" y="8"/>
                    </a:lnTo>
                    <a:lnTo>
                      <a:pt x="2" y="6"/>
                    </a:lnTo>
                    <a:lnTo>
                      <a:pt x="0" y="4"/>
                    </a:lnTo>
                    <a:lnTo>
                      <a:pt x="2" y="2"/>
                    </a:lnTo>
                    <a:lnTo>
                      <a:pt x="4"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4" name="Freeform 342"/>
              <p:cNvSpPr>
                <a:spLocks/>
              </p:cNvSpPr>
              <p:nvPr/>
            </p:nvSpPr>
            <p:spPr bwMode="auto">
              <a:xfrm>
                <a:off x="2500066" y="1957901"/>
                <a:ext cx="240791" cy="265834"/>
              </a:xfrm>
              <a:custGeom>
                <a:avLst/>
                <a:gdLst>
                  <a:gd name="T0" fmla="*/ 71 w 125"/>
                  <a:gd name="T1" fmla="*/ 5 h 138"/>
                  <a:gd name="T2" fmla="*/ 81 w 125"/>
                  <a:gd name="T3" fmla="*/ 9 h 138"/>
                  <a:gd name="T4" fmla="*/ 92 w 125"/>
                  <a:gd name="T5" fmla="*/ 13 h 138"/>
                  <a:gd name="T6" fmla="*/ 100 w 125"/>
                  <a:gd name="T7" fmla="*/ 21 h 138"/>
                  <a:gd name="T8" fmla="*/ 108 w 125"/>
                  <a:gd name="T9" fmla="*/ 27 h 138"/>
                  <a:gd name="T10" fmla="*/ 117 w 125"/>
                  <a:gd name="T11" fmla="*/ 30 h 138"/>
                  <a:gd name="T12" fmla="*/ 125 w 125"/>
                  <a:gd name="T13" fmla="*/ 46 h 138"/>
                  <a:gd name="T14" fmla="*/ 117 w 125"/>
                  <a:gd name="T15" fmla="*/ 67 h 138"/>
                  <a:gd name="T16" fmla="*/ 106 w 125"/>
                  <a:gd name="T17" fmla="*/ 77 h 138"/>
                  <a:gd name="T18" fmla="*/ 98 w 125"/>
                  <a:gd name="T19" fmla="*/ 88 h 138"/>
                  <a:gd name="T20" fmla="*/ 96 w 125"/>
                  <a:gd name="T21" fmla="*/ 98 h 138"/>
                  <a:gd name="T22" fmla="*/ 92 w 125"/>
                  <a:gd name="T23" fmla="*/ 105 h 138"/>
                  <a:gd name="T24" fmla="*/ 83 w 125"/>
                  <a:gd name="T25" fmla="*/ 111 h 138"/>
                  <a:gd name="T26" fmla="*/ 83 w 125"/>
                  <a:gd name="T27" fmla="*/ 111 h 138"/>
                  <a:gd name="T28" fmla="*/ 71 w 125"/>
                  <a:gd name="T29" fmla="*/ 84 h 138"/>
                  <a:gd name="T30" fmla="*/ 65 w 125"/>
                  <a:gd name="T31" fmla="*/ 96 h 138"/>
                  <a:gd name="T32" fmla="*/ 50 w 125"/>
                  <a:gd name="T33" fmla="*/ 128 h 138"/>
                  <a:gd name="T34" fmla="*/ 27 w 125"/>
                  <a:gd name="T35" fmla="*/ 138 h 138"/>
                  <a:gd name="T36" fmla="*/ 8 w 125"/>
                  <a:gd name="T37" fmla="*/ 136 h 138"/>
                  <a:gd name="T38" fmla="*/ 0 w 125"/>
                  <a:gd name="T39" fmla="*/ 132 h 138"/>
                  <a:gd name="T40" fmla="*/ 14 w 125"/>
                  <a:gd name="T41" fmla="*/ 88 h 138"/>
                  <a:gd name="T42" fmla="*/ 19 w 125"/>
                  <a:gd name="T43" fmla="*/ 94 h 138"/>
                  <a:gd name="T44" fmla="*/ 21 w 125"/>
                  <a:gd name="T45" fmla="*/ 101 h 138"/>
                  <a:gd name="T46" fmla="*/ 21 w 125"/>
                  <a:gd name="T47" fmla="*/ 103 h 138"/>
                  <a:gd name="T48" fmla="*/ 46 w 125"/>
                  <a:gd name="T49" fmla="*/ 94 h 138"/>
                  <a:gd name="T50" fmla="*/ 62 w 125"/>
                  <a:gd name="T51" fmla="*/ 69 h 138"/>
                  <a:gd name="T52" fmla="*/ 65 w 125"/>
                  <a:gd name="T53" fmla="*/ 53 h 138"/>
                  <a:gd name="T54" fmla="*/ 56 w 125"/>
                  <a:gd name="T55" fmla="*/ 50 h 138"/>
                  <a:gd name="T56" fmla="*/ 44 w 125"/>
                  <a:gd name="T57" fmla="*/ 48 h 138"/>
                  <a:gd name="T58" fmla="*/ 33 w 125"/>
                  <a:gd name="T59" fmla="*/ 40 h 138"/>
                  <a:gd name="T60" fmla="*/ 23 w 125"/>
                  <a:gd name="T61" fmla="*/ 29 h 138"/>
                  <a:gd name="T62" fmla="*/ 23 w 125"/>
                  <a:gd name="T63" fmla="*/ 23 h 138"/>
                  <a:gd name="T64" fmla="*/ 29 w 125"/>
                  <a:gd name="T65" fmla="*/ 9 h 138"/>
                  <a:gd name="T66" fmla="*/ 58 w 125"/>
                  <a:gd name="T6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 h="138">
                    <a:moveTo>
                      <a:pt x="58" y="0"/>
                    </a:moveTo>
                    <a:lnTo>
                      <a:pt x="71" y="5"/>
                    </a:lnTo>
                    <a:lnTo>
                      <a:pt x="75" y="7"/>
                    </a:lnTo>
                    <a:lnTo>
                      <a:pt x="81" y="9"/>
                    </a:lnTo>
                    <a:lnTo>
                      <a:pt x="87" y="11"/>
                    </a:lnTo>
                    <a:lnTo>
                      <a:pt x="92" y="13"/>
                    </a:lnTo>
                    <a:lnTo>
                      <a:pt x="98" y="17"/>
                    </a:lnTo>
                    <a:lnTo>
                      <a:pt x="100" y="21"/>
                    </a:lnTo>
                    <a:lnTo>
                      <a:pt x="102" y="27"/>
                    </a:lnTo>
                    <a:lnTo>
                      <a:pt x="108" y="27"/>
                    </a:lnTo>
                    <a:lnTo>
                      <a:pt x="113" y="29"/>
                    </a:lnTo>
                    <a:lnTo>
                      <a:pt x="117" y="30"/>
                    </a:lnTo>
                    <a:lnTo>
                      <a:pt x="121" y="34"/>
                    </a:lnTo>
                    <a:lnTo>
                      <a:pt x="125" y="46"/>
                    </a:lnTo>
                    <a:lnTo>
                      <a:pt x="121" y="57"/>
                    </a:lnTo>
                    <a:lnTo>
                      <a:pt x="117" y="67"/>
                    </a:lnTo>
                    <a:lnTo>
                      <a:pt x="112" y="71"/>
                    </a:lnTo>
                    <a:lnTo>
                      <a:pt x="106" y="77"/>
                    </a:lnTo>
                    <a:lnTo>
                      <a:pt x="102" y="82"/>
                    </a:lnTo>
                    <a:lnTo>
                      <a:pt x="98" y="88"/>
                    </a:lnTo>
                    <a:lnTo>
                      <a:pt x="96" y="92"/>
                    </a:lnTo>
                    <a:lnTo>
                      <a:pt x="96" y="98"/>
                    </a:lnTo>
                    <a:lnTo>
                      <a:pt x="94" y="101"/>
                    </a:lnTo>
                    <a:lnTo>
                      <a:pt x="92" y="105"/>
                    </a:lnTo>
                    <a:lnTo>
                      <a:pt x="89" y="109"/>
                    </a:lnTo>
                    <a:lnTo>
                      <a:pt x="83" y="111"/>
                    </a:lnTo>
                    <a:lnTo>
                      <a:pt x="83" y="111"/>
                    </a:lnTo>
                    <a:lnTo>
                      <a:pt x="83" y="111"/>
                    </a:lnTo>
                    <a:lnTo>
                      <a:pt x="75" y="100"/>
                    </a:lnTo>
                    <a:lnTo>
                      <a:pt x="71" y="84"/>
                    </a:lnTo>
                    <a:lnTo>
                      <a:pt x="71" y="73"/>
                    </a:lnTo>
                    <a:lnTo>
                      <a:pt x="65" y="96"/>
                    </a:lnTo>
                    <a:lnTo>
                      <a:pt x="58" y="115"/>
                    </a:lnTo>
                    <a:lnTo>
                      <a:pt x="50" y="128"/>
                    </a:lnTo>
                    <a:lnTo>
                      <a:pt x="39" y="136"/>
                    </a:lnTo>
                    <a:lnTo>
                      <a:pt x="27" y="138"/>
                    </a:lnTo>
                    <a:lnTo>
                      <a:pt x="17" y="138"/>
                    </a:lnTo>
                    <a:lnTo>
                      <a:pt x="8" y="136"/>
                    </a:lnTo>
                    <a:lnTo>
                      <a:pt x="2" y="134"/>
                    </a:lnTo>
                    <a:lnTo>
                      <a:pt x="0" y="132"/>
                    </a:lnTo>
                    <a:lnTo>
                      <a:pt x="10" y="86"/>
                    </a:lnTo>
                    <a:lnTo>
                      <a:pt x="14" y="88"/>
                    </a:lnTo>
                    <a:lnTo>
                      <a:pt x="17" y="90"/>
                    </a:lnTo>
                    <a:lnTo>
                      <a:pt x="19" y="94"/>
                    </a:lnTo>
                    <a:lnTo>
                      <a:pt x="21" y="98"/>
                    </a:lnTo>
                    <a:lnTo>
                      <a:pt x="21" y="101"/>
                    </a:lnTo>
                    <a:lnTo>
                      <a:pt x="21" y="103"/>
                    </a:lnTo>
                    <a:lnTo>
                      <a:pt x="21" y="103"/>
                    </a:lnTo>
                    <a:lnTo>
                      <a:pt x="35" y="101"/>
                    </a:lnTo>
                    <a:lnTo>
                      <a:pt x="46" y="94"/>
                    </a:lnTo>
                    <a:lnTo>
                      <a:pt x="56" y="80"/>
                    </a:lnTo>
                    <a:lnTo>
                      <a:pt x="62" y="69"/>
                    </a:lnTo>
                    <a:lnTo>
                      <a:pt x="65" y="57"/>
                    </a:lnTo>
                    <a:lnTo>
                      <a:pt x="65" y="53"/>
                    </a:lnTo>
                    <a:lnTo>
                      <a:pt x="62" y="52"/>
                    </a:lnTo>
                    <a:lnTo>
                      <a:pt x="56" y="50"/>
                    </a:lnTo>
                    <a:lnTo>
                      <a:pt x="52" y="50"/>
                    </a:lnTo>
                    <a:lnTo>
                      <a:pt x="44" y="48"/>
                    </a:lnTo>
                    <a:lnTo>
                      <a:pt x="39" y="44"/>
                    </a:lnTo>
                    <a:lnTo>
                      <a:pt x="33" y="40"/>
                    </a:lnTo>
                    <a:lnTo>
                      <a:pt x="27" y="34"/>
                    </a:lnTo>
                    <a:lnTo>
                      <a:pt x="23" y="29"/>
                    </a:lnTo>
                    <a:lnTo>
                      <a:pt x="23" y="23"/>
                    </a:lnTo>
                    <a:lnTo>
                      <a:pt x="23" y="23"/>
                    </a:lnTo>
                    <a:lnTo>
                      <a:pt x="23" y="23"/>
                    </a:lnTo>
                    <a:lnTo>
                      <a:pt x="29" y="9"/>
                    </a:lnTo>
                    <a:lnTo>
                      <a:pt x="42" y="0"/>
                    </a:lnTo>
                    <a:lnTo>
                      <a:pt x="58"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5" name="Freeform 343"/>
              <p:cNvSpPr>
                <a:spLocks/>
              </p:cNvSpPr>
              <p:nvPr/>
            </p:nvSpPr>
            <p:spPr bwMode="auto">
              <a:xfrm>
                <a:off x="1927947" y="1805721"/>
                <a:ext cx="57790" cy="88611"/>
              </a:xfrm>
              <a:custGeom>
                <a:avLst/>
                <a:gdLst>
                  <a:gd name="T0" fmla="*/ 0 w 30"/>
                  <a:gd name="T1" fmla="*/ 0 h 46"/>
                  <a:gd name="T2" fmla="*/ 30 w 30"/>
                  <a:gd name="T3" fmla="*/ 35 h 46"/>
                  <a:gd name="T4" fmla="*/ 9 w 30"/>
                  <a:gd name="T5" fmla="*/ 46 h 46"/>
                  <a:gd name="T6" fmla="*/ 0 w 30"/>
                  <a:gd name="T7" fmla="*/ 0 h 46"/>
                </a:gdLst>
                <a:ahLst/>
                <a:cxnLst>
                  <a:cxn ang="0">
                    <a:pos x="T0" y="T1"/>
                  </a:cxn>
                  <a:cxn ang="0">
                    <a:pos x="T2" y="T3"/>
                  </a:cxn>
                  <a:cxn ang="0">
                    <a:pos x="T4" y="T5"/>
                  </a:cxn>
                  <a:cxn ang="0">
                    <a:pos x="T6" y="T7"/>
                  </a:cxn>
                </a:cxnLst>
                <a:rect l="0" t="0" r="r" b="b"/>
                <a:pathLst>
                  <a:path w="30" h="46">
                    <a:moveTo>
                      <a:pt x="0" y="0"/>
                    </a:moveTo>
                    <a:lnTo>
                      <a:pt x="30" y="35"/>
                    </a:lnTo>
                    <a:lnTo>
                      <a:pt x="9" y="46"/>
                    </a:lnTo>
                    <a:lnTo>
                      <a:pt x="0" y="0"/>
                    </a:lnTo>
                    <a:close/>
                  </a:path>
                </a:pathLst>
              </a:custGeom>
              <a:solidFill>
                <a:srgbClr val="FE2905"/>
              </a:solidFill>
              <a:ln w="0">
                <a:solidFill>
                  <a:srgbClr val="FE290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6" name="Freeform 344"/>
              <p:cNvSpPr>
                <a:spLocks/>
              </p:cNvSpPr>
              <p:nvPr/>
            </p:nvSpPr>
            <p:spPr bwMode="auto">
              <a:xfrm>
                <a:off x="1764210" y="1753710"/>
                <a:ext cx="229233" cy="217676"/>
              </a:xfrm>
              <a:custGeom>
                <a:avLst/>
                <a:gdLst>
                  <a:gd name="T0" fmla="*/ 71 w 119"/>
                  <a:gd name="T1" fmla="*/ 0 h 113"/>
                  <a:gd name="T2" fmla="*/ 87 w 119"/>
                  <a:gd name="T3" fmla="*/ 31 h 113"/>
                  <a:gd name="T4" fmla="*/ 104 w 119"/>
                  <a:gd name="T5" fmla="*/ 67 h 113"/>
                  <a:gd name="T6" fmla="*/ 117 w 119"/>
                  <a:gd name="T7" fmla="*/ 96 h 113"/>
                  <a:gd name="T8" fmla="*/ 119 w 119"/>
                  <a:gd name="T9" fmla="*/ 100 h 113"/>
                  <a:gd name="T10" fmla="*/ 96 w 119"/>
                  <a:gd name="T11" fmla="*/ 110 h 113"/>
                  <a:gd name="T12" fmla="*/ 75 w 119"/>
                  <a:gd name="T13" fmla="*/ 113 h 113"/>
                  <a:gd name="T14" fmla="*/ 56 w 119"/>
                  <a:gd name="T15" fmla="*/ 111 h 113"/>
                  <a:gd name="T16" fmla="*/ 39 w 119"/>
                  <a:gd name="T17" fmla="*/ 102 h 113"/>
                  <a:gd name="T18" fmla="*/ 25 w 119"/>
                  <a:gd name="T19" fmla="*/ 85 h 113"/>
                  <a:gd name="T20" fmla="*/ 23 w 119"/>
                  <a:gd name="T21" fmla="*/ 85 h 113"/>
                  <a:gd name="T22" fmla="*/ 0 w 119"/>
                  <a:gd name="T23" fmla="*/ 35 h 113"/>
                  <a:gd name="T24" fmla="*/ 71 w 119"/>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13">
                    <a:moveTo>
                      <a:pt x="71" y="0"/>
                    </a:moveTo>
                    <a:lnTo>
                      <a:pt x="87" y="31"/>
                    </a:lnTo>
                    <a:lnTo>
                      <a:pt x="104" y="67"/>
                    </a:lnTo>
                    <a:lnTo>
                      <a:pt x="117" y="96"/>
                    </a:lnTo>
                    <a:lnTo>
                      <a:pt x="119" y="100"/>
                    </a:lnTo>
                    <a:lnTo>
                      <a:pt x="96" y="110"/>
                    </a:lnTo>
                    <a:lnTo>
                      <a:pt x="75" y="113"/>
                    </a:lnTo>
                    <a:lnTo>
                      <a:pt x="56" y="111"/>
                    </a:lnTo>
                    <a:lnTo>
                      <a:pt x="39" y="102"/>
                    </a:lnTo>
                    <a:lnTo>
                      <a:pt x="25" y="85"/>
                    </a:lnTo>
                    <a:lnTo>
                      <a:pt x="23" y="85"/>
                    </a:lnTo>
                    <a:lnTo>
                      <a:pt x="0" y="35"/>
                    </a:lnTo>
                    <a:lnTo>
                      <a:pt x="71" y="0"/>
                    </a:lnTo>
                    <a:close/>
                  </a:path>
                </a:pathLst>
              </a:custGeom>
              <a:solidFill>
                <a:srgbClr val="FF8107"/>
              </a:solidFill>
              <a:ln w="0">
                <a:solidFill>
                  <a:srgbClr val="FF8107"/>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7" name="Freeform 345"/>
              <p:cNvSpPr>
                <a:spLocks/>
              </p:cNvSpPr>
              <p:nvPr/>
            </p:nvSpPr>
            <p:spPr bwMode="auto">
              <a:xfrm>
                <a:off x="1893273" y="1838469"/>
                <a:ext cx="11558" cy="11558"/>
              </a:xfrm>
              <a:custGeom>
                <a:avLst/>
                <a:gdLst>
                  <a:gd name="T0" fmla="*/ 4 w 6"/>
                  <a:gd name="T1" fmla="*/ 0 h 6"/>
                  <a:gd name="T2" fmla="*/ 6 w 6"/>
                  <a:gd name="T3" fmla="*/ 2 h 6"/>
                  <a:gd name="T4" fmla="*/ 6 w 6"/>
                  <a:gd name="T5" fmla="*/ 4 h 6"/>
                  <a:gd name="T6" fmla="*/ 4 w 6"/>
                  <a:gd name="T7" fmla="*/ 6 h 6"/>
                  <a:gd name="T8" fmla="*/ 2 w 6"/>
                  <a:gd name="T9" fmla="*/ 6 h 6"/>
                  <a:gd name="T10" fmla="*/ 0 w 6"/>
                  <a:gd name="T11" fmla="*/ 4 h 6"/>
                  <a:gd name="T12" fmla="*/ 0 w 6"/>
                  <a:gd name="T13" fmla="*/ 2 h 6"/>
                  <a:gd name="T14" fmla="*/ 2 w 6"/>
                  <a:gd name="T15" fmla="*/ 0 h 6"/>
                  <a:gd name="T16" fmla="*/ 4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0"/>
                    </a:moveTo>
                    <a:lnTo>
                      <a:pt x="6" y="2"/>
                    </a:lnTo>
                    <a:lnTo>
                      <a:pt x="6" y="4"/>
                    </a:lnTo>
                    <a:lnTo>
                      <a:pt x="4" y="6"/>
                    </a:lnTo>
                    <a:lnTo>
                      <a:pt x="2" y="6"/>
                    </a:lnTo>
                    <a:lnTo>
                      <a:pt x="0" y="4"/>
                    </a:lnTo>
                    <a:lnTo>
                      <a:pt x="0" y="2"/>
                    </a:lnTo>
                    <a:lnTo>
                      <a:pt x="2" y="0"/>
                    </a:lnTo>
                    <a:lnTo>
                      <a:pt x="4"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8" name="Freeform 346"/>
              <p:cNvSpPr>
                <a:spLocks/>
              </p:cNvSpPr>
              <p:nvPr/>
            </p:nvSpPr>
            <p:spPr bwMode="auto">
              <a:xfrm>
                <a:off x="1748799" y="1720962"/>
                <a:ext cx="152180" cy="225381"/>
              </a:xfrm>
              <a:custGeom>
                <a:avLst/>
                <a:gdLst>
                  <a:gd name="T0" fmla="*/ 54 w 79"/>
                  <a:gd name="T1" fmla="*/ 0 h 117"/>
                  <a:gd name="T2" fmla="*/ 70 w 79"/>
                  <a:gd name="T3" fmla="*/ 6 h 117"/>
                  <a:gd name="T4" fmla="*/ 79 w 79"/>
                  <a:gd name="T5" fmla="*/ 17 h 117"/>
                  <a:gd name="T6" fmla="*/ 79 w 79"/>
                  <a:gd name="T7" fmla="*/ 17 h 117"/>
                  <a:gd name="T8" fmla="*/ 79 w 79"/>
                  <a:gd name="T9" fmla="*/ 17 h 117"/>
                  <a:gd name="T10" fmla="*/ 77 w 79"/>
                  <a:gd name="T11" fmla="*/ 29 h 117"/>
                  <a:gd name="T12" fmla="*/ 68 w 79"/>
                  <a:gd name="T13" fmla="*/ 40 h 117"/>
                  <a:gd name="T14" fmla="*/ 58 w 79"/>
                  <a:gd name="T15" fmla="*/ 50 h 117"/>
                  <a:gd name="T16" fmla="*/ 54 w 79"/>
                  <a:gd name="T17" fmla="*/ 52 h 117"/>
                  <a:gd name="T18" fmla="*/ 50 w 79"/>
                  <a:gd name="T19" fmla="*/ 54 h 117"/>
                  <a:gd name="T20" fmla="*/ 47 w 79"/>
                  <a:gd name="T21" fmla="*/ 56 h 117"/>
                  <a:gd name="T22" fmla="*/ 45 w 79"/>
                  <a:gd name="T23" fmla="*/ 59 h 117"/>
                  <a:gd name="T24" fmla="*/ 41 w 79"/>
                  <a:gd name="T25" fmla="*/ 63 h 117"/>
                  <a:gd name="T26" fmla="*/ 41 w 79"/>
                  <a:gd name="T27" fmla="*/ 65 h 117"/>
                  <a:gd name="T28" fmla="*/ 43 w 79"/>
                  <a:gd name="T29" fmla="*/ 69 h 117"/>
                  <a:gd name="T30" fmla="*/ 45 w 79"/>
                  <a:gd name="T31" fmla="*/ 77 h 117"/>
                  <a:gd name="T32" fmla="*/ 47 w 79"/>
                  <a:gd name="T33" fmla="*/ 90 h 117"/>
                  <a:gd name="T34" fmla="*/ 47 w 79"/>
                  <a:gd name="T35" fmla="*/ 104 h 117"/>
                  <a:gd name="T36" fmla="*/ 43 w 79"/>
                  <a:gd name="T37" fmla="*/ 117 h 117"/>
                  <a:gd name="T38" fmla="*/ 39 w 79"/>
                  <a:gd name="T39" fmla="*/ 113 h 117"/>
                  <a:gd name="T40" fmla="*/ 33 w 79"/>
                  <a:gd name="T41" fmla="*/ 107 h 117"/>
                  <a:gd name="T42" fmla="*/ 23 w 79"/>
                  <a:gd name="T43" fmla="*/ 98 h 117"/>
                  <a:gd name="T44" fmla="*/ 14 w 79"/>
                  <a:gd name="T45" fmla="*/ 86 h 117"/>
                  <a:gd name="T46" fmla="*/ 6 w 79"/>
                  <a:gd name="T47" fmla="*/ 75 h 117"/>
                  <a:gd name="T48" fmla="*/ 0 w 79"/>
                  <a:gd name="T49" fmla="*/ 63 h 117"/>
                  <a:gd name="T50" fmla="*/ 0 w 79"/>
                  <a:gd name="T51" fmla="*/ 54 h 117"/>
                  <a:gd name="T52" fmla="*/ 6 w 79"/>
                  <a:gd name="T53" fmla="*/ 46 h 117"/>
                  <a:gd name="T54" fmla="*/ 4 w 79"/>
                  <a:gd name="T55" fmla="*/ 40 h 117"/>
                  <a:gd name="T56" fmla="*/ 4 w 79"/>
                  <a:gd name="T57" fmla="*/ 34 h 117"/>
                  <a:gd name="T58" fmla="*/ 6 w 79"/>
                  <a:gd name="T59" fmla="*/ 31 h 117"/>
                  <a:gd name="T60" fmla="*/ 10 w 79"/>
                  <a:gd name="T61" fmla="*/ 25 h 117"/>
                  <a:gd name="T62" fmla="*/ 16 w 79"/>
                  <a:gd name="T63" fmla="*/ 21 h 117"/>
                  <a:gd name="T64" fmla="*/ 22 w 79"/>
                  <a:gd name="T65" fmla="*/ 19 h 117"/>
                  <a:gd name="T66" fmla="*/ 25 w 79"/>
                  <a:gd name="T67" fmla="*/ 15 h 117"/>
                  <a:gd name="T68" fmla="*/ 27 w 79"/>
                  <a:gd name="T69" fmla="*/ 11 h 117"/>
                  <a:gd name="T70" fmla="*/ 39 w 79"/>
                  <a:gd name="T71" fmla="*/ 2 h 117"/>
                  <a:gd name="T72" fmla="*/ 54 w 79"/>
                  <a:gd name="T7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9" h="117">
                    <a:moveTo>
                      <a:pt x="54" y="0"/>
                    </a:moveTo>
                    <a:lnTo>
                      <a:pt x="70" y="6"/>
                    </a:lnTo>
                    <a:lnTo>
                      <a:pt x="79" y="17"/>
                    </a:lnTo>
                    <a:lnTo>
                      <a:pt x="79" y="17"/>
                    </a:lnTo>
                    <a:lnTo>
                      <a:pt x="79" y="17"/>
                    </a:lnTo>
                    <a:lnTo>
                      <a:pt x="77" y="29"/>
                    </a:lnTo>
                    <a:lnTo>
                      <a:pt x="68" y="40"/>
                    </a:lnTo>
                    <a:lnTo>
                      <a:pt x="58" y="50"/>
                    </a:lnTo>
                    <a:lnTo>
                      <a:pt x="54" y="52"/>
                    </a:lnTo>
                    <a:lnTo>
                      <a:pt x="50" y="54"/>
                    </a:lnTo>
                    <a:lnTo>
                      <a:pt x="47" y="56"/>
                    </a:lnTo>
                    <a:lnTo>
                      <a:pt x="45" y="59"/>
                    </a:lnTo>
                    <a:lnTo>
                      <a:pt x="41" y="63"/>
                    </a:lnTo>
                    <a:lnTo>
                      <a:pt x="41" y="65"/>
                    </a:lnTo>
                    <a:lnTo>
                      <a:pt x="43" y="69"/>
                    </a:lnTo>
                    <a:lnTo>
                      <a:pt x="45" y="77"/>
                    </a:lnTo>
                    <a:lnTo>
                      <a:pt x="47" y="90"/>
                    </a:lnTo>
                    <a:lnTo>
                      <a:pt x="47" y="104"/>
                    </a:lnTo>
                    <a:lnTo>
                      <a:pt x="43" y="117"/>
                    </a:lnTo>
                    <a:lnTo>
                      <a:pt x="39" y="113"/>
                    </a:lnTo>
                    <a:lnTo>
                      <a:pt x="33" y="107"/>
                    </a:lnTo>
                    <a:lnTo>
                      <a:pt x="23" y="98"/>
                    </a:lnTo>
                    <a:lnTo>
                      <a:pt x="14" y="86"/>
                    </a:lnTo>
                    <a:lnTo>
                      <a:pt x="6" y="75"/>
                    </a:lnTo>
                    <a:lnTo>
                      <a:pt x="0" y="63"/>
                    </a:lnTo>
                    <a:lnTo>
                      <a:pt x="0" y="54"/>
                    </a:lnTo>
                    <a:lnTo>
                      <a:pt x="6" y="46"/>
                    </a:lnTo>
                    <a:lnTo>
                      <a:pt x="4" y="40"/>
                    </a:lnTo>
                    <a:lnTo>
                      <a:pt x="4" y="34"/>
                    </a:lnTo>
                    <a:lnTo>
                      <a:pt x="6" y="31"/>
                    </a:lnTo>
                    <a:lnTo>
                      <a:pt x="10" y="25"/>
                    </a:lnTo>
                    <a:lnTo>
                      <a:pt x="16" y="21"/>
                    </a:lnTo>
                    <a:lnTo>
                      <a:pt x="22" y="19"/>
                    </a:lnTo>
                    <a:lnTo>
                      <a:pt x="25" y="15"/>
                    </a:lnTo>
                    <a:lnTo>
                      <a:pt x="27" y="11"/>
                    </a:lnTo>
                    <a:lnTo>
                      <a:pt x="39" y="2"/>
                    </a:lnTo>
                    <a:lnTo>
                      <a:pt x="54"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399" name="Freeform 347"/>
              <p:cNvSpPr>
                <a:spLocks/>
              </p:cNvSpPr>
              <p:nvPr/>
            </p:nvSpPr>
            <p:spPr bwMode="auto">
              <a:xfrm>
                <a:off x="2625277" y="2075408"/>
                <a:ext cx="42379" cy="67422"/>
              </a:xfrm>
              <a:custGeom>
                <a:avLst/>
                <a:gdLst>
                  <a:gd name="T0" fmla="*/ 8 w 22"/>
                  <a:gd name="T1" fmla="*/ 0 h 35"/>
                  <a:gd name="T2" fmla="*/ 12 w 22"/>
                  <a:gd name="T3" fmla="*/ 2 h 35"/>
                  <a:gd name="T4" fmla="*/ 18 w 22"/>
                  <a:gd name="T5" fmla="*/ 6 h 35"/>
                  <a:gd name="T6" fmla="*/ 20 w 22"/>
                  <a:gd name="T7" fmla="*/ 10 h 35"/>
                  <a:gd name="T8" fmla="*/ 22 w 22"/>
                  <a:gd name="T9" fmla="*/ 16 h 35"/>
                  <a:gd name="T10" fmla="*/ 22 w 22"/>
                  <a:gd name="T11" fmla="*/ 21 h 35"/>
                  <a:gd name="T12" fmla="*/ 20 w 22"/>
                  <a:gd name="T13" fmla="*/ 27 h 35"/>
                  <a:gd name="T14" fmla="*/ 16 w 22"/>
                  <a:gd name="T15" fmla="*/ 31 h 35"/>
                  <a:gd name="T16" fmla="*/ 12 w 22"/>
                  <a:gd name="T17" fmla="*/ 35 h 35"/>
                  <a:gd name="T18" fmla="*/ 6 w 22"/>
                  <a:gd name="T19" fmla="*/ 35 h 35"/>
                  <a:gd name="T20" fmla="*/ 0 w 22"/>
                  <a:gd name="T21" fmla="*/ 35 h 35"/>
                  <a:gd name="T22" fmla="*/ 8 w 22"/>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5">
                    <a:moveTo>
                      <a:pt x="8" y="0"/>
                    </a:moveTo>
                    <a:lnTo>
                      <a:pt x="12" y="2"/>
                    </a:lnTo>
                    <a:lnTo>
                      <a:pt x="18" y="6"/>
                    </a:lnTo>
                    <a:lnTo>
                      <a:pt x="20" y="10"/>
                    </a:lnTo>
                    <a:lnTo>
                      <a:pt x="22" y="16"/>
                    </a:lnTo>
                    <a:lnTo>
                      <a:pt x="22" y="21"/>
                    </a:lnTo>
                    <a:lnTo>
                      <a:pt x="20" y="27"/>
                    </a:lnTo>
                    <a:lnTo>
                      <a:pt x="16" y="31"/>
                    </a:lnTo>
                    <a:lnTo>
                      <a:pt x="12" y="35"/>
                    </a:lnTo>
                    <a:lnTo>
                      <a:pt x="6" y="35"/>
                    </a:lnTo>
                    <a:lnTo>
                      <a:pt x="0" y="35"/>
                    </a:lnTo>
                    <a:lnTo>
                      <a:pt x="8" y="0"/>
                    </a:lnTo>
                    <a:close/>
                  </a:path>
                </a:pathLst>
              </a:custGeom>
              <a:solidFill>
                <a:srgbClr val="FEE3A1"/>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0" name="Freeform 348"/>
              <p:cNvSpPr>
                <a:spLocks/>
              </p:cNvSpPr>
              <p:nvPr/>
            </p:nvSpPr>
            <p:spPr bwMode="auto">
              <a:xfrm>
                <a:off x="2629129" y="2090818"/>
                <a:ext cx="19263" cy="36600"/>
              </a:xfrm>
              <a:custGeom>
                <a:avLst/>
                <a:gdLst>
                  <a:gd name="T0" fmla="*/ 4 w 10"/>
                  <a:gd name="T1" fmla="*/ 0 h 19"/>
                  <a:gd name="T2" fmla="*/ 8 w 10"/>
                  <a:gd name="T3" fmla="*/ 4 h 19"/>
                  <a:gd name="T4" fmla="*/ 10 w 10"/>
                  <a:gd name="T5" fmla="*/ 8 h 19"/>
                  <a:gd name="T6" fmla="*/ 10 w 10"/>
                  <a:gd name="T7" fmla="*/ 11 h 19"/>
                  <a:gd name="T8" fmla="*/ 8 w 10"/>
                  <a:gd name="T9" fmla="*/ 15 h 19"/>
                  <a:gd name="T10" fmla="*/ 6 w 10"/>
                  <a:gd name="T11" fmla="*/ 17 h 19"/>
                  <a:gd name="T12" fmla="*/ 2 w 10"/>
                  <a:gd name="T13" fmla="*/ 19 h 19"/>
                  <a:gd name="T14" fmla="*/ 0 w 10"/>
                  <a:gd name="T15" fmla="*/ 19 h 19"/>
                  <a:gd name="T16" fmla="*/ 4 w 10"/>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9">
                    <a:moveTo>
                      <a:pt x="4" y="0"/>
                    </a:moveTo>
                    <a:lnTo>
                      <a:pt x="8" y="4"/>
                    </a:lnTo>
                    <a:lnTo>
                      <a:pt x="10" y="8"/>
                    </a:lnTo>
                    <a:lnTo>
                      <a:pt x="10" y="11"/>
                    </a:lnTo>
                    <a:lnTo>
                      <a:pt x="8" y="15"/>
                    </a:lnTo>
                    <a:lnTo>
                      <a:pt x="6" y="17"/>
                    </a:lnTo>
                    <a:lnTo>
                      <a:pt x="2" y="19"/>
                    </a:lnTo>
                    <a:lnTo>
                      <a:pt x="0" y="19"/>
                    </a:lnTo>
                    <a:lnTo>
                      <a:pt x="4" y="0"/>
                    </a:lnTo>
                    <a:close/>
                  </a:path>
                </a:pathLst>
              </a:custGeom>
              <a:solidFill>
                <a:srgbClr val="D5E465"/>
              </a:solidFill>
              <a:ln w="0">
                <a:solidFill>
                  <a:srgbClr val="D5E46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1" name="Freeform 349"/>
              <p:cNvSpPr>
                <a:spLocks/>
              </p:cNvSpPr>
              <p:nvPr/>
            </p:nvSpPr>
            <p:spPr bwMode="auto">
              <a:xfrm>
                <a:off x="1808515" y="1846174"/>
                <a:ext cx="48158" cy="67422"/>
              </a:xfrm>
              <a:custGeom>
                <a:avLst/>
                <a:gdLst>
                  <a:gd name="T0" fmla="*/ 10 w 25"/>
                  <a:gd name="T1" fmla="*/ 0 h 35"/>
                  <a:gd name="T2" fmla="*/ 25 w 25"/>
                  <a:gd name="T3" fmla="*/ 33 h 35"/>
                  <a:gd name="T4" fmla="*/ 19 w 25"/>
                  <a:gd name="T5" fmla="*/ 35 h 35"/>
                  <a:gd name="T6" fmla="*/ 14 w 25"/>
                  <a:gd name="T7" fmla="*/ 35 h 35"/>
                  <a:gd name="T8" fmla="*/ 10 w 25"/>
                  <a:gd name="T9" fmla="*/ 33 h 35"/>
                  <a:gd name="T10" fmla="*/ 4 w 25"/>
                  <a:gd name="T11" fmla="*/ 29 h 35"/>
                  <a:gd name="T12" fmla="*/ 2 w 25"/>
                  <a:gd name="T13" fmla="*/ 25 h 35"/>
                  <a:gd name="T14" fmla="*/ 0 w 25"/>
                  <a:gd name="T15" fmla="*/ 19 h 35"/>
                  <a:gd name="T16" fmla="*/ 0 w 25"/>
                  <a:gd name="T17" fmla="*/ 14 h 35"/>
                  <a:gd name="T18" fmla="*/ 2 w 25"/>
                  <a:gd name="T19" fmla="*/ 8 h 35"/>
                  <a:gd name="T20" fmla="*/ 6 w 25"/>
                  <a:gd name="T21" fmla="*/ 4 h 35"/>
                  <a:gd name="T22" fmla="*/ 10 w 2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0" y="0"/>
                    </a:moveTo>
                    <a:lnTo>
                      <a:pt x="25" y="33"/>
                    </a:lnTo>
                    <a:lnTo>
                      <a:pt x="19" y="35"/>
                    </a:lnTo>
                    <a:lnTo>
                      <a:pt x="14" y="35"/>
                    </a:lnTo>
                    <a:lnTo>
                      <a:pt x="10" y="33"/>
                    </a:lnTo>
                    <a:lnTo>
                      <a:pt x="4" y="29"/>
                    </a:lnTo>
                    <a:lnTo>
                      <a:pt x="2" y="25"/>
                    </a:lnTo>
                    <a:lnTo>
                      <a:pt x="0" y="19"/>
                    </a:lnTo>
                    <a:lnTo>
                      <a:pt x="0" y="14"/>
                    </a:lnTo>
                    <a:lnTo>
                      <a:pt x="2" y="8"/>
                    </a:lnTo>
                    <a:lnTo>
                      <a:pt x="6" y="4"/>
                    </a:lnTo>
                    <a:lnTo>
                      <a:pt x="10" y="0"/>
                    </a:lnTo>
                    <a:close/>
                  </a:path>
                </a:pathLst>
              </a:custGeom>
              <a:solidFill>
                <a:srgbClr val="FF8107"/>
              </a:solidFill>
              <a:ln w="0">
                <a:solidFill>
                  <a:srgbClr val="FF8107"/>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2" name="Freeform 350"/>
              <p:cNvSpPr>
                <a:spLocks/>
              </p:cNvSpPr>
              <p:nvPr/>
            </p:nvSpPr>
            <p:spPr bwMode="auto">
              <a:xfrm>
                <a:off x="1835484" y="1861585"/>
                <a:ext cx="13484" cy="32748"/>
              </a:xfrm>
              <a:custGeom>
                <a:avLst/>
                <a:gdLst>
                  <a:gd name="T0" fmla="*/ 0 w 7"/>
                  <a:gd name="T1" fmla="*/ 0 h 17"/>
                  <a:gd name="T2" fmla="*/ 7 w 7"/>
                  <a:gd name="T3" fmla="*/ 17 h 17"/>
                  <a:gd name="T4" fmla="*/ 7 w 7"/>
                  <a:gd name="T5" fmla="*/ 17 h 17"/>
                  <a:gd name="T6" fmla="*/ 0 w 7"/>
                  <a:gd name="T7" fmla="*/ 0 h 17"/>
                  <a:gd name="T8" fmla="*/ 0 w 7"/>
                  <a:gd name="T9" fmla="*/ 0 h 17"/>
                </a:gdLst>
                <a:ahLst/>
                <a:cxnLst>
                  <a:cxn ang="0">
                    <a:pos x="T0" y="T1"/>
                  </a:cxn>
                  <a:cxn ang="0">
                    <a:pos x="T2" y="T3"/>
                  </a:cxn>
                  <a:cxn ang="0">
                    <a:pos x="T4" y="T5"/>
                  </a:cxn>
                  <a:cxn ang="0">
                    <a:pos x="T6" y="T7"/>
                  </a:cxn>
                  <a:cxn ang="0">
                    <a:pos x="T8" y="T9"/>
                  </a:cxn>
                </a:cxnLst>
                <a:rect l="0" t="0" r="r" b="b"/>
                <a:pathLst>
                  <a:path w="7" h="17">
                    <a:moveTo>
                      <a:pt x="0" y="0"/>
                    </a:moveTo>
                    <a:lnTo>
                      <a:pt x="7" y="17"/>
                    </a:lnTo>
                    <a:lnTo>
                      <a:pt x="7" y="17"/>
                    </a:lnTo>
                    <a:lnTo>
                      <a:pt x="0" y="0"/>
                    </a:lnTo>
                    <a:lnTo>
                      <a:pt x="0" y="0"/>
                    </a:lnTo>
                    <a:close/>
                  </a:path>
                </a:pathLst>
              </a:custGeom>
              <a:solidFill>
                <a:srgbClr val="D16800"/>
              </a:solidFill>
              <a:ln w="0">
                <a:solidFill>
                  <a:srgbClr val="D168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3" name="Freeform 351"/>
              <p:cNvSpPr>
                <a:spLocks/>
              </p:cNvSpPr>
              <p:nvPr/>
            </p:nvSpPr>
            <p:spPr bwMode="auto">
              <a:xfrm>
                <a:off x="1823926" y="1861585"/>
                <a:ext cx="25042" cy="32748"/>
              </a:xfrm>
              <a:custGeom>
                <a:avLst/>
                <a:gdLst>
                  <a:gd name="T0" fmla="*/ 6 w 13"/>
                  <a:gd name="T1" fmla="*/ 0 h 17"/>
                  <a:gd name="T2" fmla="*/ 13 w 13"/>
                  <a:gd name="T3" fmla="*/ 17 h 17"/>
                  <a:gd name="T4" fmla="*/ 9 w 13"/>
                  <a:gd name="T5" fmla="*/ 17 h 17"/>
                  <a:gd name="T6" fmla="*/ 6 w 13"/>
                  <a:gd name="T7" fmla="*/ 17 h 17"/>
                  <a:gd name="T8" fmla="*/ 4 w 13"/>
                  <a:gd name="T9" fmla="*/ 15 h 17"/>
                  <a:gd name="T10" fmla="*/ 2 w 13"/>
                  <a:gd name="T11" fmla="*/ 11 h 17"/>
                  <a:gd name="T12" fmla="*/ 0 w 13"/>
                  <a:gd name="T13" fmla="*/ 9 h 17"/>
                  <a:gd name="T14" fmla="*/ 2 w 13"/>
                  <a:gd name="T15" fmla="*/ 6 h 17"/>
                  <a:gd name="T16" fmla="*/ 4 w 13"/>
                  <a:gd name="T17" fmla="*/ 2 h 17"/>
                  <a:gd name="T18" fmla="*/ 6 w 13"/>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7">
                    <a:moveTo>
                      <a:pt x="6" y="0"/>
                    </a:moveTo>
                    <a:lnTo>
                      <a:pt x="13" y="17"/>
                    </a:lnTo>
                    <a:lnTo>
                      <a:pt x="9" y="17"/>
                    </a:lnTo>
                    <a:lnTo>
                      <a:pt x="6" y="17"/>
                    </a:lnTo>
                    <a:lnTo>
                      <a:pt x="4" y="15"/>
                    </a:lnTo>
                    <a:lnTo>
                      <a:pt x="2" y="11"/>
                    </a:lnTo>
                    <a:lnTo>
                      <a:pt x="0" y="9"/>
                    </a:lnTo>
                    <a:lnTo>
                      <a:pt x="2" y="6"/>
                    </a:lnTo>
                    <a:lnTo>
                      <a:pt x="4" y="2"/>
                    </a:lnTo>
                    <a:lnTo>
                      <a:pt x="6" y="0"/>
                    </a:lnTo>
                    <a:close/>
                  </a:path>
                </a:pathLst>
              </a:custGeom>
              <a:solidFill>
                <a:srgbClr val="D16800"/>
              </a:solidFill>
              <a:ln w="0">
                <a:solidFill>
                  <a:srgbClr val="D168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4" name="Freeform 352"/>
              <p:cNvSpPr>
                <a:spLocks/>
              </p:cNvSpPr>
              <p:nvPr/>
            </p:nvSpPr>
            <p:spPr bwMode="auto">
              <a:xfrm>
                <a:off x="2238085" y="1643909"/>
                <a:ext cx="63569" cy="61643"/>
              </a:xfrm>
              <a:custGeom>
                <a:avLst/>
                <a:gdLst>
                  <a:gd name="T0" fmla="*/ 13 w 33"/>
                  <a:gd name="T1" fmla="*/ 0 h 32"/>
                  <a:gd name="T2" fmla="*/ 21 w 33"/>
                  <a:gd name="T3" fmla="*/ 1 h 32"/>
                  <a:gd name="T4" fmla="*/ 25 w 33"/>
                  <a:gd name="T5" fmla="*/ 3 h 32"/>
                  <a:gd name="T6" fmla="*/ 31 w 33"/>
                  <a:gd name="T7" fmla="*/ 7 h 32"/>
                  <a:gd name="T8" fmla="*/ 33 w 33"/>
                  <a:gd name="T9" fmla="*/ 13 h 32"/>
                  <a:gd name="T10" fmla="*/ 33 w 33"/>
                  <a:gd name="T11" fmla="*/ 19 h 32"/>
                  <a:gd name="T12" fmla="*/ 33 w 33"/>
                  <a:gd name="T13" fmla="*/ 21 h 32"/>
                  <a:gd name="T14" fmla="*/ 33 w 33"/>
                  <a:gd name="T15" fmla="*/ 21 h 32"/>
                  <a:gd name="T16" fmla="*/ 33 w 33"/>
                  <a:gd name="T17" fmla="*/ 28 h 32"/>
                  <a:gd name="T18" fmla="*/ 29 w 33"/>
                  <a:gd name="T19" fmla="*/ 32 h 32"/>
                  <a:gd name="T20" fmla="*/ 23 w 33"/>
                  <a:gd name="T21" fmla="*/ 32 h 32"/>
                  <a:gd name="T22" fmla="*/ 17 w 33"/>
                  <a:gd name="T23" fmla="*/ 32 h 32"/>
                  <a:gd name="T24" fmla="*/ 11 w 33"/>
                  <a:gd name="T25" fmla="*/ 32 h 32"/>
                  <a:gd name="T26" fmla="*/ 6 w 33"/>
                  <a:gd name="T27" fmla="*/ 28 h 32"/>
                  <a:gd name="T28" fmla="*/ 4 w 33"/>
                  <a:gd name="T29" fmla="*/ 23 h 32"/>
                  <a:gd name="T30" fmla="*/ 2 w 33"/>
                  <a:gd name="T31" fmla="*/ 19 h 32"/>
                  <a:gd name="T32" fmla="*/ 0 w 33"/>
                  <a:gd name="T33" fmla="*/ 13 h 32"/>
                  <a:gd name="T34" fmla="*/ 2 w 33"/>
                  <a:gd name="T35" fmla="*/ 7 h 32"/>
                  <a:gd name="T36" fmla="*/ 4 w 33"/>
                  <a:gd name="T37" fmla="*/ 1 h 32"/>
                  <a:gd name="T38" fmla="*/ 9 w 33"/>
                  <a:gd name="T39" fmla="*/ 0 h 32"/>
                  <a:gd name="T40" fmla="*/ 13 w 33"/>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2">
                    <a:moveTo>
                      <a:pt x="13" y="0"/>
                    </a:moveTo>
                    <a:lnTo>
                      <a:pt x="21" y="1"/>
                    </a:lnTo>
                    <a:lnTo>
                      <a:pt x="25" y="3"/>
                    </a:lnTo>
                    <a:lnTo>
                      <a:pt x="31" y="7"/>
                    </a:lnTo>
                    <a:lnTo>
                      <a:pt x="33" y="13"/>
                    </a:lnTo>
                    <a:lnTo>
                      <a:pt x="33" y="19"/>
                    </a:lnTo>
                    <a:lnTo>
                      <a:pt x="33" y="21"/>
                    </a:lnTo>
                    <a:lnTo>
                      <a:pt x="33" y="21"/>
                    </a:lnTo>
                    <a:lnTo>
                      <a:pt x="33" y="28"/>
                    </a:lnTo>
                    <a:lnTo>
                      <a:pt x="29" y="32"/>
                    </a:lnTo>
                    <a:lnTo>
                      <a:pt x="23" y="32"/>
                    </a:lnTo>
                    <a:lnTo>
                      <a:pt x="17" y="32"/>
                    </a:lnTo>
                    <a:lnTo>
                      <a:pt x="11" y="32"/>
                    </a:lnTo>
                    <a:lnTo>
                      <a:pt x="6" y="28"/>
                    </a:lnTo>
                    <a:lnTo>
                      <a:pt x="4" y="23"/>
                    </a:lnTo>
                    <a:lnTo>
                      <a:pt x="2" y="19"/>
                    </a:lnTo>
                    <a:lnTo>
                      <a:pt x="0" y="13"/>
                    </a:lnTo>
                    <a:lnTo>
                      <a:pt x="2" y="7"/>
                    </a:lnTo>
                    <a:lnTo>
                      <a:pt x="4" y="1"/>
                    </a:lnTo>
                    <a:lnTo>
                      <a:pt x="9" y="0"/>
                    </a:lnTo>
                    <a:lnTo>
                      <a:pt x="13" y="0"/>
                    </a:lnTo>
                    <a:close/>
                  </a:path>
                </a:pathLst>
              </a:custGeom>
              <a:solidFill>
                <a:srgbClr val="FF8107">
                  <a:alpha val="36000"/>
                </a:srgbClr>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5" name="Freeform 353"/>
              <p:cNvSpPr>
                <a:spLocks/>
              </p:cNvSpPr>
              <p:nvPr/>
            </p:nvSpPr>
            <p:spPr bwMode="auto">
              <a:xfrm>
                <a:off x="1145859" y="2002207"/>
                <a:ext cx="184927" cy="225381"/>
              </a:xfrm>
              <a:custGeom>
                <a:avLst/>
                <a:gdLst>
                  <a:gd name="T0" fmla="*/ 12 w 96"/>
                  <a:gd name="T1" fmla="*/ 0 h 117"/>
                  <a:gd name="T2" fmla="*/ 96 w 96"/>
                  <a:gd name="T3" fmla="*/ 15 h 117"/>
                  <a:gd name="T4" fmla="*/ 89 w 96"/>
                  <a:gd name="T5" fmla="*/ 54 h 117"/>
                  <a:gd name="T6" fmla="*/ 81 w 96"/>
                  <a:gd name="T7" fmla="*/ 96 h 117"/>
                  <a:gd name="T8" fmla="*/ 77 w 96"/>
                  <a:gd name="T9" fmla="*/ 117 h 117"/>
                  <a:gd name="T10" fmla="*/ 58 w 96"/>
                  <a:gd name="T11" fmla="*/ 115 h 117"/>
                  <a:gd name="T12" fmla="*/ 43 w 96"/>
                  <a:gd name="T13" fmla="*/ 109 h 117"/>
                  <a:gd name="T14" fmla="*/ 31 w 96"/>
                  <a:gd name="T15" fmla="*/ 100 h 117"/>
                  <a:gd name="T16" fmla="*/ 24 w 96"/>
                  <a:gd name="T17" fmla="*/ 92 h 117"/>
                  <a:gd name="T18" fmla="*/ 20 w 96"/>
                  <a:gd name="T19" fmla="*/ 84 h 117"/>
                  <a:gd name="T20" fmla="*/ 18 w 96"/>
                  <a:gd name="T21" fmla="*/ 77 h 117"/>
                  <a:gd name="T22" fmla="*/ 16 w 96"/>
                  <a:gd name="T23" fmla="*/ 67 h 117"/>
                  <a:gd name="T24" fmla="*/ 0 w 96"/>
                  <a:gd name="T25" fmla="*/ 69 h 117"/>
                  <a:gd name="T26" fmla="*/ 0 w 96"/>
                  <a:gd name="T27" fmla="*/ 59 h 117"/>
                  <a:gd name="T28" fmla="*/ 0 w 96"/>
                  <a:gd name="T29" fmla="*/ 59 h 117"/>
                  <a:gd name="T30" fmla="*/ 12 w 96"/>
                  <a:gd name="T3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17">
                    <a:moveTo>
                      <a:pt x="12" y="0"/>
                    </a:moveTo>
                    <a:lnTo>
                      <a:pt x="96" y="15"/>
                    </a:lnTo>
                    <a:lnTo>
                      <a:pt x="89" y="54"/>
                    </a:lnTo>
                    <a:lnTo>
                      <a:pt x="81" y="96"/>
                    </a:lnTo>
                    <a:lnTo>
                      <a:pt x="77" y="117"/>
                    </a:lnTo>
                    <a:lnTo>
                      <a:pt x="58" y="115"/>
                    </a:lnTo>
                    <a:lnTo>
                      <a:pt x="43" y="109"/>
                    </a:lnTo>
                    <a:lnTo>
                      <a:pt x="31" y="100"/>
                    </a:lnTo>
                    <a:lnTo>
                      <a:pt x="24" y="92"/>
                    </a:lnTo>
                    <a:lnTo>
                      <a:pt x="20" y="84"/>
                    </a:lnTo>
                    <a:lnTo>
                      <a:pt x="18" y="77"/>
                    </a:lnTo>
                    <a:lnTo>
                      <a:pt x="16" y="67"/>
                    </a:lnTo>
                    <a:lnTo>
                      <a:pt x="0" y="69"/>
                    </a:lnTo>
                    <a:lnTo>
                      <a:pt x="0" y="59"/>
                    </a:lnTo>
                    <a:lnTo>
                      <a:pt x="0" y="59"/>
                    </a:lnTo>
                    <a:lnTo>
                      <a:pt x="12" y="0"/>
                    </a:lnTo>
                    <a:close/>
                  </a:path>
                </a:pathLst>
              </a:custGeom>
              <a:solidFill>
                <a:srgbClr val="F8FF88"/>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6" name="Freeform 354"/>
              <p:cNvSpPr>
                <a:spLocks/>
              </p:cNvSpPr>
              <p:nvPr/>
            </p:nvSpPr>
            <p:spPr bwMode="auto">
              <a:xfrm>
                <a:off x="1328860" y="2031102"/>
                <a:ext cx="1926"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7" name="Rectangle 355"/>
              <p:cNvSpPr>
                <a:spLocks noChangeArrowheads="1"/>
              </p:cNvSpPr>
              <p:nvPr/>
            </p:nvSpPr>
            <p:spPr bwMode="auto">
              <a:xfrm>
                <a:off x="1328860" y="2031102"/>
                <a:ext cx="1926" cy="1926"/>
              </a:xfrm>
              <a:prstGeom prst="rect">
                <a:avLst/>
              </a:prstGeom>
              <a:solidFill>
                <a:srgbClr val="001DBF"/>
              </a:solidFill>
              <a:ln w="0">
                <a:solidFill>
                  <a:srgbClr val="001DBF"/>
                </a:solidFill>
                <a:prstDash val="solid"/>
                <a:miter lim="800000"/>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8" name="Freeform 356"/>
              <p:cNvSpPr>
                <a:spLocks/>
              </p:cNvSpPr>
              <p:nvPr/>
            </p:nvSpPr>
            <p:spPr bwMode="auto">
              <a:xfrm>
                <a:off x="1076512" y="1961754"/>
                <a:ext cx="254275" cy="217676"/>
              </a:xfrm>
              <a:custGeom>
                <a:avLst/>
                <a:gdLst>
                  <a:gd name="T0" fmla="*/ 106 w 132"/>
                  <a:gd name="T1" fmla="*/ 0 h 113"/>
                  <a:gd name="T2" fmla="*/ 119 w 132"/>
                  <a:gd name="T3" fmla="*/ 7 h 113"/>
                  <a:gd name="T4" fmla="*/ 131 w 132"/>
                  <a:gd name="T5" fmla="*/ 21 h 113"/>
                  <a:gd name="T6" fmla="*/ 132 w 132"/>
                  <a:gd name="T7" fmla="*/ 36 h 113"/>
                  <a:gd name="T8" fmla="*/ 132 w 132"/>
                  <a:gd name="T9" fmla="*/ 36 h 113"/>
                  <a:gd name="T10" fmla="*/ 131 w 132"/>
                  <a:gd name="T11" fmla="*/ 36 h 113"/>
                  <a:gd name="T12" fmla="*/ 131 w 132"/>
                  <a:gd name="T13" fmla="*/ 36 h 113"/>
                  <a:gd name="T14" fmla="*/ 131 w 132"/>
                  <a:gd name="T15" fmla="*/ 36 h 113"/>
                  <a:gd name="T16" fmla="*/ 121 w 132"/>
                  <a:gd name="T17" fmla="*/ 46 h 113"/>
                  <a:gd name="T18" fmla="*/ 106 w 132"/>
                  <a:gd name="T19" fmla="*/ 51 h 113"/>
                  <a:gd name="T20" fmla="*/ 92 w 132"/>
                  <a:gd name="T21" fmla="*/ 51 h 113"/>
                  <a:gd name="T22" fmla="*/ 86 w 132"/>
                  <a:gd name="T23" fmla="*/ 50 h 113"/>
                  <a:gd name="T24" fmla="*/ 83 w 132"/>
                  <a:gd name="T25" fmla="*/ 50 h 113"/>
                  <a:gd name="T26" fmla="*/ 77 w 132"/>
                  <a:gd name="T27" fmla="*/ 50 h 113"/>
                  <a:gd name="T28" fmla="*/ 73 w 132"/>
                  <a:gd name="T29" fmla="*/ 51 h 113"/>
                  <a:gd name="T30" fmla="*/ 69 w 132"/>
                  <a:gd name="T31" fmla="*/ 53 h 113"/>
                  <a:gd name="T32" fmla="*/ 65 w 132"/>
                  <a:gd name="T33" fmla="*/ 55 h 113"/>
                  <a:gd name="T34" fmla="*/ 63 w 132"/>
                  <a:gd name="T35" fmla="*/ 63 h 113"/>
                  <a:gd name="T36" fmla="*/ 60 w 132"/>
                  <a:gd name="T37" fmla="*/ 76 h 113"/>
                  <a:gd name="T38" fmla="*/ 52 w 132"/>
                  <a:gd name="T39" fmla="*/ 90 h 113"/>
                  <a:gd name="T40" fmla="*/ 56 w 132"/>
                  <a:gd name="T41" fmla="*/ 101 h 113"/>
                  <a:gd name="T42" fmla="*/ 60 w 132"/>
                  <a:gd name="T43" fmla="*/ 111 h 113"/>
                  <a:gd name="T44" fmla="*/ 56 w 132"/>
                  <a:gd name="T45" fmla="*/ 113 h 113"/>
                  <a:gd name="T46" fmla="*/ 50 w 132"/>
                  <a:gd name="T47" fmla="*/ 113 h 113"/>
                  <a:gd name="T48" fmla="*/ 46 w 132"/>
                  <a:gd name="T49" fmla="*/ 113 h 113"/>
                  <a:gd name="T50" fmla="*/ 35 w 132"/>
                  <a:gd name="T51" fmla="*/ 107 h 113"/>
                  <a:gd name="T52" fmla="*/ 29 w 132"/>
                  <a:gd name="T53" fmla="*/ 98 h 113"/>
                  <a:gd name="T54" fmla="*/ 23 w 132"/>
                  <a:gd name="T55" fmla="*/ 86 h 113"/>
                  <a:gd name="T56" fmla="*/ 17 w 132"/>
                  <a:gd name="T57" fmla="*/ 75 h 113"/>
                  <a:gd name="T58" fmla="*/ 8 w 132"/>
                  <a:gd name="T59" fmla="*/ 65 h 113"/>
                  <a:gd name="T60" fmla="*/ 2 w 132"/>
                  <a:gd name="T61" fmla="*/ 57 h 113"/>
                  <a:gd name="T62" fmla="*/ 0 w 132"/>
                  <a:gd name="T63" fmla="*/ 46 h 113"/>
                  <a:gd name="T64" fmla="*/ 4 w 132"/>
                  <a:gd name="T65" fmla="*/ 34 h 113"/>
                  <a:gd name="T66" fmla="*/ 12 w 132"/>
                  <a:gd name="T67" fmla="*/ 25 h 113"/>
                  <a:gd name="T68" fmla="*/ 23 w 132"/>
                  <a:gd name="T69" fmla="*/ 19 h 113"/>
                  <a:gd name="T70" fmla="*/ 36 w 132"/>
                  <a:gd name="T71" fmla="*/ 17 h 113"/>
                  <a:gd name="T72" fmla="*/ 50 w 132"/>
                  <a:gd name="T73" fmla="*/ 17 h 113"/>
                  <a:gd name="T74" fmla="*/ 50 w 132"/>
                  <a:gd name="T75" fmla="*/ 13 h 113"/>
                  <a:gd name="T76" fmla="*/ 52 w 132"/>
                  <a:gd name="T77" fmla="*/ 7 h 113"/>
                  <a:gd name="T78" fmla="*/ 56 w 132"/>
                  <a:gd name="T79" fmla="*/ 3 h 113"/>
                  <a:gd name="T80" fmla="*/ 60 w 132"/>
                  <a:gd name="T81" fmla="*/ 2 h 113"/>
                  <a:gd name="T82" fmla="*/ 63 w 132"/>
                  <a:gd name="T83" fmla="*/ 2 h 113"/>
                  <a:gd name="T84" fmla="*/ 69 w 132"/>
                  <a:gd name="T85" fmla="*/ 0 h 113"/>
                  <a:gd name="T86" fmla="*/ 73 w 132"/>
                  <a:gd name="T87" fmla="*/ 2 h 113"/>
                  <a:gd name="T88" fmla="*/ 79 w 132"/>
                  <a:gd name="T89" fmla="*/ 2 h 113"/>
                  <a:gd name="T90" fmla="*/ 84 w 132"/>
                  <a:gd name="T91" fmla="*/ 2 h 113"/>
                  <a:gd name="T92" fmla="*/ 90 w 132"/>
                  <a:gd name="T93" fmla="*/ 0 h 113"/>
                  <a:gd name="T94" fmla="*/ 106 w 132"/>
                  <a:gd name="T9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 h="113">
                    <a:moveTo>
                      <a:pt x="106" y="0"/>
                    </a:moveTo>
                    <a:lnTo>
                      <a:pt x="119" y="7"/>
                    </a:lnTo>
                    <a:lnTo>
                      <a:pt x="131" y="21"/>
                    </a:lnTo>
                    <a:lnTo>
                      <a:pt x="132" y="36"/>
                    </a:lnTo>
                    <a:lnTo>
                      <a:pt x="132" y="36"/>
                    </a:lnTo>
                    <a:lnTo>
                      <a:pt x="131" y="36"/>
                    </a:lnTo>
                    <a:lnTo>
                      <a:pt x="131" y="36"/>
                    </a:lnTo>
                    <a:lnTo>
                      <a:pt x="131" y="36"/>
                    </a:lnTo>
                    <a:lnTo>
                      <a:pt x="121" y="46"/>
                    </a:lnTo>
                    <a:lnTo>
                      <a:pt x="106" y="51"/>
                    </a:lnTo>
                    <a:lnTo>
                      <a:pt x="92" y="51"/>
                    </a:lnTo>
                    <a:lnTo>
                      <a:pt x="86" y="50"/>
                    </a:lnTo>
                    <a:lnTo>
                      <a:pt x="83" y="50"/>
                    </a:lnTo>
                    <a:lnTo>
                      <a:pt x="77" y="50"/>
                    </a:lnTo>
                    <a:lnTo>
                      <a:pt x="73" y="51"/>
                    </a:lnTo>
                    <a:lnTo>
                      <a:pt x="69" y="53"/>
                    </a:lnTo>
                    <a:lnTo>
                      <a:pt x="65" y="55"/>
                    </a:lnTo>
                    <a:lnTo>
                      <a:pt x="63" y="63"/>
                    </a:lnTo>
                    <a:lnTo>
                      <a:pt x="60" y="76"/>
                    </a:lnTo>
                    <a:lnTo>
                      <a:pt x="52" y="90"/>
                    </a:lnTo>
                    <a:lnTo>
                      <a:pt x="56" y="101"/>
                    </a:lnTo>
                    <a:lnTo>
                      <a:pt x="60" y="111"/>
                    </a:lnTo>
                    <a:lnTo>
                      <a:pt x="56" y="113"/>
                    </a:lnTo>
                    <a:lnTo>
                      <a:pt x="50" y="113"/>
                    </a:lnTo>
                    <a:lnTo>
                      <a:pt x="46" y="113"/>
                    </a:lnTo>
                    <a:lnTo>
                      <a:pt x="35" y="107"/>
                    </a:lnTo>
                    <a:lnTo>
                      <a:pt x="29" y="98"/>
                    </a:lnTo>
                    <a:lnTo>
                      <a:pt x="23" y="86"/>
                    </a:lnTo>
                    <a:lnTo>
                      <a:pt x="17" y="75"/>
                    </a:lnTo>
                    <a:lnTo>
                      <a:pt x="8" y="65"/>
                    </a:lnTo>
                    <a:lnTo>
                      <a:pt x="2" y="57"/>
                    </a:lnTo>
                    <a:lnTo>
                      <a:pt x="0" y="46"/>
                    </a:lnTo>
                    <a:lnTo>
                      <a:pt x="4" y="34"/>
                    </a:lnTo>
                    <a:lnTo>
                      <a:pt x="12" y="25"/>
                    </a:lnTo>
                    <a:lnTo>
                      <a:pt x="23" y="19"/>
                    </a:lnTo>
                    <a:lnTo>
                      <a:pt x="36" y="17"/>
                    </a:lnTo>
                    <a:lnTo>
                      <a:pt x="50" y="17"/>
                    </a:lnTo>
                    <a:lnTo>
                      <a:pt x="50" y="13"/>
                    </a:lnTo>
                    <a:lnTo>
                      <a:pt x="52" y="7"/>
                    </a:lnTo>
                    <a:lnTo>
                      <a:pt x="56" y="3"/>
                    </a:lnTo>
                    <a:lnTo>
                      <a:pt x="60" y="2"/>
                    </a:lnTo>
                    <a:lnTo>
                      <a:pt x="63" y="2"/>
                    </a:lnTo>
                    <a:lnTo>
                      <a:pt x="69" y="0"/>
                    </a:lnTo>
                    <a:lnTo>
                      <a:pt x="73" y="2"/>
                    </a:lnTo>
                    <a:lnTo>
                      <a:pt x="79" y="2"/>
                    </a:lnTo>
                    <a:lnTo>
                      <a:pt x="84" y="2"/>
                    </a:lnTo>
                    <a:lnTo>
                      <a:pt x="90" y="0"/>
                    </a:lnTo>
                    <a:lnTo>
                      <a:pt x="106"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09" name="Freeform 357"/>
              <p:cNvSpPr>
                <a:spLocks/>
              </p:cNvSpPr>
              <p:nvPr/>
            </p:nvSpPr>
            <p:spPr bwMode="auto">
              <a:xfrm>
                <a:off x="1168975" y="2063850"/>
                <a:ext cx="36600" cy="67422"/>
              </a:xfrm>
              <a:custGeom>
                <a:avLst/>
                <a:gdLst>
                  <a:gd name="T0" fmla="*/ 13 w 19"/>
                  <a:gd name="T1" fmla="*/ 0 h 35"/>
                  <a:gd name="T2" fmla="*/ 19 w 19"/>
                  <a:gd name="T3" fmla="*/ 0 h 35"/>
                  <a:gd name="T4" fmla="*/ 13 w 19"/>
                  <a:gd name="T5" fmla="*/ 35 h 35"/>
                  <a:gd name="T6" fmla="*/ 8 w 19"/>
                  <a:gd name="T7" fmla="*/ 33 h 35"/>
                  <a:gd name="T8" fmla="*/ 4 w 19"/>
                  <a:gd name="T9" fmla="*/ 29 h 35"/>
                  <a:gd name="T10" fmla="*/ 2 w 19"/>
                  <a:gd name="T11" fmla="*/ 25 h 35"/>
                  <a:gd name="T12" fmla="*/ 0 w 19"/>
                  <a:gd name="T13" fmla="*/ 22 h 35"/>
                  <a:gd name="T14" fmla="*/ 0 w 19"/>
                  <a:gd name="T15" fmla="*/ 16 h 35"/>
                  <a:gd name="T16" fmla="*/ 2 w 19"/>
                  <a:gd name="T17" fmla="*/ 10 h 35"/>
                  <a:gd name="T18" fmla="*/ 4 w 19"/>
                  <a:gd name="T19" fmla="*/ 6 h 35"/>
                  <a:gd name="T20" fmla="*/ 10 w 19"/>
                  <a:gd name="T21" fmla="*/ 2 h 35"/>
                  <a:gd name="T22" fmla="*/ 13 w 19"/>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5">
                    <a:moveTo>
                      <a:pt x="13" y="0"/>
                    </a:moveTo>
                    <a:lnTo>
                      <a:pt x="19" y="0"/>
                    </a:lnTo>
                    <a:lnTo>
                      <a:pt x="13" y="35"/>
                    </a:lnTo>
                    <a:lnTo>
                      <a:pt x="8" y="33"/>
                    </a:lnTo>
                    <a:lnTo>
                      <a:pt x="4" y="29"/>
                    </a:lnTo>
                    <a:lnTo>
                      <a:pt x="2" y="25"/>
                    </a:lnTo>
                    <a:lnTo>
                      <a:pt x="0" y="22"/>
                    </a:lnTo>
                    <a:lnTo>
                      <a:pt x="0" y="16"/>
                    </a:lnTo>
                    <a:lnTo>
                      <a:pt x="2" y="10"/>
                    </a:lnTo>
                    <a:lnTo>
                      <a:pt x="4" y="6"/>
                    </a:lnTo>
                    <a:lnTo>
                      <a:pt x="10" y="2"/>
                    </a:lnTo>
                    <a:lnTo>
                      <a:pt x="13" y="0"/>
                    </a:lnTo>
                    <a:close/>
                  </a:path>
                </a:pathLst>
              </a:custGeom>
              <a:solidFill>
                <a:srgbClr val="F8FF88"/>
              </a:solidFill>
              <a:ln w="0">
                <a:solidFill>
                  <a:srgbClr val="F8FF88"/>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0" name="Freeform 358"/>
              <p:cNvSpPr>
                <a:spLocks/>
              </p:cNvSpPr>
              <p:nvPr/>
            </p:nvSpPr>
            <p:spPr bwMode="auto">
              <a:xfrm>
                <a:off x="1184386" y="2083113"/>
                <a:ext cx="17337" cy="32748"/>
              </a:xfrm>
              <a:custGeom>
                <a:avLst/>
                <a:gdLst>
                  <a:gd name="T0" fmla="*/ 9 w 9"/>
                  <a:gd name="T1" fmla="*/ 0 h 17"/>
                  <a:gd name="T2" fmla="*/ 9 w 9"/>
                  <a:gd name="T3" fmla="*/ 0 h 17"/>
                  <a:gd name="T4" fmla="*/ 7 w 9"/>
                  <a:gd name="T5" fmla="*/ 13 h 17"/>
                  <a:gd name="T6" fmla="*/ 7 w 9"/>
                  <a:gd name="T7" fmla="*/ 17 h 17"/>
                  <a:gd name="T8" fmla="*/ 4 w 9"/>
                  <a:gd name="T9" fmla="*/ 15 h 17"/>
                  <a:gd name="T10" fmla="*/ 0 w 9"/>
                  <a:gd name="T11" fmla="*/ 12 h 17"/>
                  <a:gd name="T12" fmla="*/ 0 w 9"/>
                  <a:gd name="T13" fmla="*/ 6 h 17"/>
                  <a:gd name="T14" fmla="*/ 2 w 9"/>
                  <a:gd name="T15" fmla="*/ 2 h 17"/>
                  <a:gd name="T16" fmla="*/ 5 w 9"/>
                  <a:gd name="T17" fmla="*/ 0 h 17"/>
                  <a:gd name="T18" fmla="*/ 9 w 9"/>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7">
                    <a:moveTo>
                      <a:pt x="9" y="0"/>
                    </a:moveTo>
                    <a:lnTo>
                      <a:pt x="9" y="0"/>
                    </a:lnTo>
                    <a:lnTo>
                      <a:pt x="7" y="13"/>
                    </a:lnTo>
                    <a:lnTo>
                      <a:pt x="7" y="17"/>
                    </a:lnTo>
                    <a:lnTo>
                      <a:pt x="4" y="15"/>
                    </a:lnTo>
                    <a:lnTo>
                      <a:pt x="0" y="12"/>
                    </a:lnTo>
                    <a:lnTo>
                      <a:pt x="0" y="6"/>
                    </a:lnTo>
                    <a:lnTo>
                      <a:pt x="2" y="2"/>
                    </a:lnTo>
                    <a:lnTo>
                      <a:pt x="5" y="0"/>
                    </a:lnTo>
                    <a:lnTo>
                      <a:pt x="9" y="0"/>
                    </a:lnTo>
                    <a:close/>
                  </a:path>
                </a:pathLst>
              </a:custGeom>
              <a:solidFill>
                <a:srgbClr val="D5E465"/>
              </a:solidFill>
              <a:ln w="0">
                <a:solidFill>
                  <a:srgbClr val="D5E465"/>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1" name="Freeform 359"/>
              <p:cNvSpPr>
                <a:spLocks/>
              </p:cNvSpPr>
              <p:nvPr/>
            </p:nvSpPr>
            <p:spPr bwMode="auto">
              <a:xfrm>
                <a:off x="1265292" y="2106229"/>
                <a:ext cx="15411" cy="9632"/>
              </a:xfrm>
              <a:custGeom>
                <a:avLst/>
                <a:gdLst>
                  <a:gd name="T0" fmla="*/ 4 w 8"/>
                  <a:gd name="T1" fmla="*/ 0 h 5"/>
                  <a:gd name="T2" fmla="*/ 6 w 8"/>
                  <a:gd name="T3" fmla="*/ 0 h 5"/>
                  <a:gd name="T4" fmla="*/ 8 w 8"/>
                  <a:gd name="T5" fmla="*/ 3 h 5"/>
                  <a:gd name="T6" fmla="*/ 6 w 8"/>
                  <a:gd name="T7" fmla="*/ 5 h 5"/>
                  <a:gd name="T8" fmla="*/ 2 w 8"/>
                  <a:gd name="T9" fmla="*/ 5 h 5"/>
                  <a:gd name="T10" fmla="*/ 0 w 8"/>
                  <a:gd name="T11" fmla="*/ 3 h 5"/>
                  <a:gd name="T12" fmla="*/ 0 w 8"/>
                  <a:gd name="T13" fmla="*/ 1 h 5"/>
                  <a:gd name="T14" fmla="*/ 2 w 8"/>
                  <a:gd name="T15" fmla="*/ 0 h 5"/>
                  <a:gd name="T16" fmla="*/ 4 w 8"/>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4" y="0"/>
                    </a:moveTo>
                    <a:lnTo>
                      <a:pt x="6" y="0"/>
                    </a:lnTo>
                    <a:lnTo>
                      <a:pt x="8" y="3"/>
                    </a:lnTo>
                    <a:lnTo>
                      <a:pt x="6" y="5"/>
                    </a:lnTo>
                    <a:lnTo>
                      <a:pt x="2" y="5"/>
                    </a:lnTo>
                    <a:lnTo>
                      <a:pt x="0" y="3"/>
                    </a:lnTo>
                    <a:lnTo>
                      <a:pt x="0" y="1"/>
                    </a:lnTo>
                    <a:lnTo>
                      <a:pt x="2" y="0"/>
                    </a:lnTo>
                    <a:lnTo>
                      <a:pt x="4"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2" name="Freeform 360"/>
              <p:cNvSpPr>
                <a:spLocks/>
              </p:cNvSpPr>
              <p:nvPr/>
            </p:nvSpPr>
            <p:spPr bwMode="auto">
              <a:xfrm>
                <a:off x="2532813" y="2260336"/>
                <a:ext cx="115579" cy="44306"/>
              </a:xfrm>
              <a:custGeom>
                <a:avLst/>
                <a:gdLst>
                  <a:gd name="T0" fmla="*/ 0 w 60"/>
                  <a:gd name="T1" fmla="*/ 0 h 23"/>
                  <a:gd name="T2" fmla="*/ 2 w 60"/>
                  <a:gd name="T3" fmla="*/ 0 h 23"/>
                  <a:gd name="T4" fmla="*/ 20 w 60"/>
                  <a:gd name="T5" fmla="*/ 23 h 23"/>
                  <a:gd name="T6" fmla="*/ 27 w 60"/>
                  <a:gd name="T7" fmla="*/ 17 h 23"/>
                  <a:gd name="T8" fmla="*/ 35 w 60"/>
                  <a:gd name="T9" fmla="*/ 23 h 23"/>
                  <a:gd name="T10" fmla="*/ 60 w 60"/>
                  <a:gd name="T11" fmla="*/ 0 h 23"/>
                  <a:gd name="T12" fmla="*/ 60 w 60"/>
                  <a:gd name="T13" fmla="*/ 0 h 23"/>
                  <a:gd name="T14" fmla="*/ 37 w 60"/>
                  <a:gd name="T15" fmla="*/ 23 h 23"/>
                  <a:gd name="T16" fmla="*/ 27 w 60"/>
                  <a:gd name="T17" fmla="*/ 19 h 23"/>
                  <a:gd name="T18" fmla="*/ 20 w 60"/>
                  <a:gd name="T19" fmla="*/ 23 h 23"/>
                  <a:gd name="T20" fmla="*/ 0 w 60"/>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3">
                    <a:moveTo>
                      <a:pt x="0" y="0"/>
                    </a:moveTo>
                    <a:lnTo>
                      <a:pt x="2" y="0"/>
                    </a:lnTo>
                    <a:lnTo>
                      <a:pt x="20" y="23"/>
                    </a:lnTo>
                    <a:lnTo>
                      <a:pt x="27" y="17"/>
                    </a:lnTo>
                    <a:lnTo>
                      <a:pt x="35" y="23"/>
                    </a:lnTo>
                    <a:lnTo>
                      <a:pt x="60" y="0"/>
                    </a:lnTo>
                    <a:lnTo>
                      <a:pt x="60" y="0"/>
                    </a:lnTo>
                    <a:lnTo>
                      <a:pt x="37" y="23"/>
                    </a:lnTo>
                    <a:lnTo>
                      <a:pt x="27" y="19"/>
                    </a:lnTo>
                    <a:lnTo>
                      <a:pt x="20" y="23"/>
                    </a:lnTo>
                    <a:lnTo>
                      <a:pt x="0"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3" name="Freeform 361"/>
              <p:cNvSpPr>
                <a:spLocks/>
              </p:cNvSpPr>
              <p:nvPr/>
            </p:nvSpPr>
            <p:spPr bwMode="auto">
              <a:xfrm>
                <a:off x="2584824" y="2293083"/>
                <a:ext cx="19263" cy="71274"/>
              </a:xfrm>
              <a:custGeom>
                <a:avLst/>
                <a:gdLst>
                  <a:gd name="T0" fmla="*/ 0 w 10"/>
                  <a:gd name="T1" fmla="*/ 0 h 37"/>
                  <a:gd name="T2" fmla="*/ 2 w 10"/>
                  <a:gd name="T3" fmla="*/ 0 h 37"/>
                  <a:gd name="T4" fmla="*/ 2 w 10"/>
                  <a:gd name="T5" fmla="*/ 35 h 37"/>
                  <a:gd name="T6" fmla="*/ 10 w 10"/>
                  <a:gd name="T7" fmla="*/ 35 h 37"/>
                  <a:gd name="T8" fmla="*/ 10 w 10"/>
                  <a:gd name="T9" fmla="*/ 35 h 37"/>
                  <a:gd name="T10" fmla="*/ 10 w 10"/>
                  <a:gd name="T11" fmla="*/ 37 h 37"/>
                  <a:gd name="T12" fmla="*/ 0 w 10"/>
                  <a:gd name="T13" fmla="*/ 37 h 37"/>
                  <a:gd name="T14" fmla="*/ 0 w 10"/>
                  <a:gd name="T15" fmla="*/ 0 h 37"/>
                  <a:gd name="T16" fmla="*/ 0 w 10"/>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7">
                    <a:moveTo>
                      <a:pt x="0" y="0"/>
                    </a:moveTo>
                    <a:lnTo>
                      <a:pt x="2" y="0"/>
                    </a:lnTo>
                    <a:lnTo>
                      <a:pt x="2" y="35"/>
                    </a:lnTo>
                    <a:lnTo>
                      <a:pt x="10" y="35"/>
                    </a:lnTo>
                    <a:lnTo>
                      <a:pt x="10" y="35"/>
                    </a:lnTo>
                    <a:lnTo>
                      <a:pt x="10" y="37"/>
                    </a:lnTo>
                    <a:lnTo>
                      <a:pt x="0" y="37"/>
                    </a:lnTo>
                    <a:lnTo>
                      <a:pt x="0" y="0"/>
                    </a:lnTo>
                    <a:lnTo>
                      <a:pt x="0" y="0"/>
                    </a:lnTo>
                    <a:close/>
                  </a:path>
                </a:pathLst>
              </a:custGeom>
              <a:solidFill>
                <a:srgbClr val="001DBF"/>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4" name="Freeform 362"/>
              <p:cNvSpPr>
                <a:spLocks/>
              </p:cNvSpPr>
              <p:nvPr/>
            </p:nvSpPr>
            <p:spPr bwMode="auto">
              <a:xfrm>
                <a:off x="1120817" y="2252630"/>
                <a:ext cx="121358" cy="55864"/>
              </a:xfrm>
              <a:custGeom>
                <a:avLst/>
                <a:gdLst>
                  <a:gd name="T0" fmla="*/ 0 w 63"/>
                  <a:gd name="T1" fmla="*/ 0 h 29"/>
                  <a:gd name="T2" fmla="*/ 2 w 63"/>
                  <a:gd name="T3" fmla="*/ 0 h 29"/>
                  <a:gd name="T4" fmla="*/ 27 w 63"/>
                  <a:gd name="T5" fmla="*/ 27 h 29"/>
                  <a:gd name="T6" fmla="*/ 35 w 63"/>
                  <a:gd name="T7" fmla="*/ 20 h 29"/>
                  <a:gd name="T8" fmla="*/ 44 w 63"/>
                  <a:gd name="T9" fmla="*/ 27 h 29"/>
                  <a:gd name="T10" fmla="*/ 63 w 63"/>
                  <a:gd name="T11" fmla="*/ 0 h 29"/>
                  <a:gd name="T12" fmla="*/ 63 w 63"/>
                  <a:gd name="T13" fmla="*/ 0 h 29"/>
                  <a:gd name="T14" fmla="*/ 63 w 63"/>
                  <a:gd name="T15" fmla="*/ 0 h 29"/>
                  <a:gd name="T16" fmla="*/ 44 w 63"/>
                  <a:gd name="T17" fmla="*/ 29 h 29"/>
                  <a:gd name="T18" fmla="*/ 35 w 63"/>
                  <a:gd name="T19" fmla="*/ 20 h 29"/>
                  <a:gd name="T20" fmla="*/ 27 w 63"/>
                  <a:gd name="T21" fmla="*/ 29 h 29"/>
                  <a:gd name="T22" fmla="*/ 0 w 63"/>
                  <a:gd name="T23" fmla="*/ 0 h 29"/>
                  <a:gd name="T24" fmla="*/ 0 w 63"/>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29">
                    <a:moveTo>
                      <a:pt x="0" y="0"/>
                    </a:moveTo>
                    <a:lnTo>
                      <a:pt x="2" y="0"/>
                    </a:lnTo>
                    <a:lnTo>
                      <a:pt x="27" y="27"/>
                    </a:lnTo>
                    <a:lnTo>
                      <a:pt x="35" y="20"/>
                    </a:lnTo>
                    <a:lnTo>
                      <a:pt x="44" y="27"/>
                    </a:lnTo>
                    <a:lnTo>
                      <a:pt x="63" y="0"/>
                    </a:lnTo>
                    <a:lnTo>
                      <a:pt x="63" y="0"/>
                    </a:lnTo>
                    <a:lnTo>
                      <a:pt x="63" y="0"/>
                    </a:lnTo>
                    <a:lnTo>
                      <a:pt x="44" y="29"/>
                    </a:lnTo>
                    <a:lnTo>
                      <a:pt x="35" y="20"/>
                    </a:lnTo>
                    <a:lnTo>
                      <a:pt x="27" y="29"/>
                    </a:lnTo>
                    <a:lnTo>
                      <a:pt x="0" y="0"/>
                    </a:lnTo>
                    <a:lnTo>
                      <a:pt x="0"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5" name="Freeform 363"/>
              <p:cNvSpPr>
                <a:spLocks/>
              </p:cNvSpPr>
              <p:nvPr/>
            </p:nvSpPr>
            <p:spPr bwMode="auto">
              <a:xfrm>
                <a:off x="1028354" y="2171724"/>
                <a:ext cx="140622" cy="169517"/>
              </a:xfrm>
              <a:custGeom>
                <a:avLst/>
                <a:gdLst>
                  <a:gd name="T0" fmla="*/ 73 w 73"/>
                  <a:gd name="T1" fmla="*/ 0 h 88"/>
                  <a:gd name="T2" fmla="*/ 73 w 73"/>
                  <a:gd name="T3" fmla="*/ 27 h 88"/>
                  <a:gd name="T4" fmla="*/ 65 w 73"/>
                  <a:gd name="T5" fmla="*/ 48 h 88"/>
                  <a:gd name="T6" fmla="*/ 54 w 73"/>
                  <a:gd name="T7" fmla="*/ 63 h 88"/>
                  <a:gd name="T8" fmla="*/ 38 w 73"/>
                  <a:gd name="T9" fmla="*/ 75 h 88"/>
                  <a:gd name="T10" fmla="*/ 25 w 73"/>
                  <a:gd name="T11" fmla="*/ 83 h 88"/>
                  <a:gd name="T12" fmla="*/ 12 w 73"/>
                  <a:gd name="T13" fmla="*/ 86 h 88"/>
                  <a:gd name="T14" fmla="*/ 4 w 73"/>
                  <a:gd name="T15" fmla="*/ 88 h 88"/>
                  <a:gd name="T16" fmla="*/ 0 w 73"/>
                  <a:gd name="T17" fmla="*/ 88 h 88"/>
                  <a:gd name="T18" fmla="*/ 0 w 73"/>
                  <a:gd name="T19" fmla="*/ 62 h 88"/>
                  <a:gd name="T20" fmla="*/ 8 w 73"/>
                  <a:gd name="T21" fmla="*/ 40 h 88"/>
                  <a:gd name="T22" fmla="*/ 19 w 73"/>
                  <a:gd name="T23" fmla="*/ 25 h 88"/>
                  <a:gd name="T24" fmla="*/ 35 w 73"/>
                  <a:gd name="T25" fmla="*/ 14 h 88"/>
                  <a:gd name="T26" fmla="*/ 48 w 73"/>
                  <a:gd name="T27" fmla="*/ 8 h 88"/>
                  <a:gd name="T28" fmla="*/ 61 w 73"/>
                  <a:gd name="T29" fmla="*/ 2 h 88"/>
                  <a:gd name="T30" fmla="*/ 69 w 73"/>
                  <a:gd name="T31" fmla="*/ 0 h 88"/>
                  <a:gd name="T32" fmla="*/ 73 w 73"/>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88">
                    <a:moveTo>
                      <a:pt x="73" y="0"/>
                    </a:moveTo>
                    <a:lnTo>
                      <a:pt x="73" y="27"/>
                    </a:lnTo>
                    <a:lnTo>
                      <a:pt x="65" y="48"/>
                    </a:lnTo>
                    <a:lnTo>
                      <a:pt x="54" y="63"/>
                    </a:lnTo>
                    <a:lnTo>
                      <a:pt x="38" y="75"/>
                    </a:lnTo>
                    <a:lnTo>
                      <a:pt x="25" y="83"/>
                    </a:lnTo>
                    <a:lnTo>
                      <a:pt x="12" y="86"/>
                    </a:lnTo>
                    <a:lnTo>
                      <a:pt x="4" y="88"/>
                    </a:lnTo>
                    <a:lnTo>
                      <a:pt x="0" y="88"/>
                    </a:lnTo>
                    <a:lnTo>
                      <a:pt x="0" y="62"/>
                    </a:lnTo>
                    <a:lnTo>
                      <a:pt x="8" y="40"/>
                    </a:lnTo>
                    <a:lnTo>
                      <a:pt x="19" y="25"/>
                    </a:lnTo>
                    <a:lnTo>
                      <a:pt x="35" y="14"/>
                    </a:lnTo>
                    <a:lnTo>
                      <a:pt x="48" y="8"/>
                    </a:lnTo>
                    <a:lnTo>
                      <a:pt x="61" y="2"/>
                    </a:lnTo>
                    <a:lnTo>
                      <a:pt x="69" y="0"/>
                    </a:lnTo>
                    <a:lnTo>
                      <a:pt x="73" y="0"/>
                    </a:lnTo>
                    <a:close/>
                  </a:path>
                </a:pathLst>
              </a:custGeom>
              <a:solidFill>
                <a:srgbClr val="1D4579"/>
              </a:solidFill>
              <a:ln w="0">
                <a:solidFill>
                  <a:srgbClr val="001DBF"/>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16" name="Rectangle 415"/>
              <p:cNvSpPr/>
              <p:nvPr/>
            </p:nvSpPr>
            <p:spPr>
              <a:xfrm>
                <a:off x="555380" y="1991908"/>
                <a:ext cx="423476" cy="322485"/>
              </a:xfrm>
              <a:prstGeom prst="rect">
                <a:avLst/>
              </a:prstGeom>
            </p:spPr>
            <p:txBody>
              <a:bodyPr wrap="square" lIns="0" tIns="0" rIns="0" bIns="0">
                <a:spAutoFit/>
              </a:bodyPr>
              <a:lstStyle/>
              <a:p>
                <a:pPr defTabSz="932536">
                  <a:spcBef>
                    <a:spcPts val="102"/>
                  </a:spcBef>
                  <a:spcAft>
                    <a:spcPts val="204"/>
                  </a:spcAft>
                  <a:defRPr/>
                </a:pPr>
                <a:r>
                  <a:rPr lang="en-US" sz="1836" b="1" kern="0" dirty="0">
                    <a:solidFill>
                      <a:srgbClr val="616161"/>
                    </a:solidFill>
                    <a:latin typeface="Segoe UI Light"/>
                    <a:cs typeface="Segoe"/>
                  </a:rPr>
                  <a:t>DEV</a:t>
                </a:r>
                <a:endParaRPr lang="en-US" sz="1224" b="1" kern="0" dirty="0">
                  <a:solidFill>
                    <a:srgbClr val="616161"/>
                  </a:solidFill>
                  <a:latin typeface="Segoe UI Light"/>
                  <a:cs typeface="Segoe"/>
                </a:endParaRPr>
              </a:p>
            </p:txBody>
          </p:sp>
          <p:sp>
            <p:nvSpPr>
              <p:cNvPr id="417" name="Rectangle 416"/>
              <p:cNvSpPr/>
              <p:nvPr/>
            </p:nvSpPr>
            <p:spPr>
              <a:xfrm>
                <a:off x="1337700" y="1585507"/>
                <a:ext cx="423476" cy="322485"/>
              </a:xfrm>
              <a:prstGeom prst="rect">
                <a:avLst/>
              </a:prstGeom>
            </p:spPr>
            <p:txBody>
              <a:bodyPr wrap="square" lIns="0" tIns="0" rIns="0" bIns="0">
                <a:spAutoFit/>
              </a:bodyPr>
              <a:lstStyle/>
              <a:p>
                <a:pPr defTabSz="932536">
                  <a:spcBef>
                    <a:spcPts val="102"/>
                  </a:spcBef>
                  <a:spcAft>
                    <a:spcPts val="204"/>
                  </a:spcAft>
                  <a:defRPr/>
                </a:pPr>
                <a:r>
                  <a:rPr lang="en-US" sz="1836" b="1" kern="0" dirty="0">
                    <a:solidFill>
                      <a:srgbClr val="616161"/>
                    </a:solidFill>
                    <a:latin typeface="Segoe UI Light"/>
                    <a:cs typeface="Segoe"/>
                  </a:rPr>
                  <a:t>BIZ</a:t>
                </a:r>
                <a:endParaRPr lang="en-US" sz="1224" b="1" kern="0" dirty="0">
                  <a:solidFill>
                    <a:srgbClr val="616161"/>
                  </a:solidFill>
                  <a:latin typeface="Segoe UI Light"/>
                  <a:cs typeface="Segoe"/>
                </a:endParaRPr>
              </a:p>
            </p:txBody>
          </p:sp>
          <p:sp>
            <p:nvSpPr>
              <p:cNvPr id="418" name="Rectangle 417"/>
              <p:cNvSpPr/>
              <p:nvPr/>
            </p:nvSpPr>
            <p:spPr>
              <a:xfrm>
                <a:off x="2983620" y="2489747"/>
                <a:ext cx="423476" cy="322485"/>
              </a:xfrm>
              <a:prstGeom prst="rect">
                <a:avLst/>
              </a:prstGeom>
            </p:spPr>
            <p:txBody>
              <a:bodyPr wrap="square" lIns="0" tIns="0" rIns="0" bIns="0">
                <a:spAutoFit/>
              </a:bodyPr>
              <a:lstStyle/>
              <a:p>
                <a:pPr defTabSz="932536">
                  <a:spcBef>
                    <a:spcPts val="102"/>
                  </a:spcBef>
                  <a:spcAft>
                    <a:spcPts val="204"/>
                  </a:spcAft>
                  <a:defRPr/>
                </a:pPr>
                <a:r>
                  <a:rPr lang="en-US" sz="1836" b="1" kern="0" dirty="0">
                    <a:solidFill>
                      <a:srgbClr val="616161"/>
                    </a:solidFill>
                    <a:latin typeface="Segoe UI Light"/>
                    <a:cs typeface="Segoe"/>
                  </a:rPr>
                  <a:t>OPS</a:t>
                </a:r>
                <a:endParaRPr lang="en-US" sz="1224" b="1" kern="0" dirty="0">
                  <a:solidFill>
                    <a:srgbClr val="616161"/>
                  </a:solidFill>
                  <a:latin typeface="Segoe UI Light"/>
                  <a:cs typeface="Segoe"/>
                </a:endParaRPr>
              </a:p>
            </p:txBody>
          </p:sp>
        </p:grpSp>
      </p:grpSp>
      <p:sp>
        <p:nvSpPr>
          <p:cNvPr id="206" name="Rounded Rectangle 205"/>
          <p:cNvSpPr/>
          <p:nvPr/>
        </p:nvSpPr>
        <p:spPr bwMode="auto">
          <a:xfrm>
            <a:off x="7960669" y="2529984"/>
            <a:ext cx="1905955" cy="2359482"/>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45693" numCol="1" spcCol="0" rtlCol="0" fromWordArt="0" anchor="b" anchorCtr="0" forceAA="0" compatLnSpc="1">
            <a:prstTxWarp prst="textNoShape">
              <a:avLst/>
            </a:prstTxWarp>
            <a:noAutofit/>
          </a:bodyPr>
          <a:lstStyle/>
          <a:p>
            <a:pPr algn="ctr" defTabSz="931874" fontAlgn="base">
              <a:lnSpc>
                <a:spcPct val="90000"/>
              </a:lnSpc>
              <a:spcBef>
                <a:spcPct val="0"/>
              </a:spcBef>
              <a:spcAft>
                <a:spcPct val="0"/>
              </a:spcAft>
              <a:defRPr/>
            </a:pPr>
            <a:r>
              <a:rPr lang="en-US" sz="1428" kern="0" dirty="0">
                <a:solidFill>
                  <a:srgbClr val="505050"/>
                </a:solidFill>
                <a:latin typeface="Segoe UI Light"/>
                <a:ea typeface="Segoe UI" pitchFamily="34" charset="0"/>
                <a:cs typeface="Segoe UI" pitchFamily="34" charset="0"/>
              </a:rPr>
              <a:t>Production / Stage</a:t>
            </a:r>
          </a:p>
        </p:txBody>
      </p:sp>
      <p:sp>
        <p:nvSpPr>
          <p:cNvPr id="419" name="Freeform 266"/>
          <p:cNvSpPr>
            <a:spLocks/>
          </p:cNvSpPr>
          <p:nvPr/>
        </p:nvSpPr>
        <p:spPr bwMode="auto">
          <a:xfrm>
            <a:off x="2747486" y="2239738"/>
            <a:ext cx="86432" cy="259885"/>
          </a:xfrm>
          <a:custGeom>
            <a:avLst/>
            <a:gdLst>
              <a:gd name="T0" fmla="*/ 44 w 44"/>
              <a:gd name="T1" fmla="*/ 0 h 154"/>
              <a:gd name="T2" fmla="*/ 44 w 44"/>
              <a:gd name="T3" fmla="*/ 154 h 154"/>
              <a:gd name="T4" fmla="*/ 0 w 44"/>
              <a:gd name="T5" fmla="*/ 154 h 154"/>
              <a:gd name="T6" fmla="*/ 0 w 44"/>
              <a:gd name="T7" fmla="*/ 42 h 154"/>
              <a:gd name="T8" fmla="*/ 0 w 44"/>
              <a:gd name="T9" fmla="*/ 42 h 154"/>
              <a:gd name="T10" fmla="*/ 0 w 44"/>
              <a:gd name="T11" fmla="*/ 27 h 154"/>
              <a:gd name="T12" fmla="*/ 44 w 44"/>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44" h="154">
                <a:moveTo>
                  <a:pt x="44" y="0"/>
                </a:moveTo>
                <a:lnTo>
                  <a:pt x="44" y="154"/>
                </a:lnTo>
                <a:lnTo>
                  <a:pt x="0" y="154"/>
                </a:lnTo>
                <a:lnTo>
                  <a:pt x="0" y="42"/>
                </a:lnTo>
                <a:lnTo>
                  <a:pt x="0" y="42"/>
                </a:lnTo>
                <a:lnTo>
                  <a:pt x="0" y="27"/>
                </a:lnTo>
                <a:lnTo>
                  <a:pt x="44" y="0"/>
                </a:lnTo>
                <a:close/>
              </a:path>
            </a:pathLst>
          </a:custGeom>
          <a:solidFill>
            <a:srgbClr val="DC1E00"/>
          </a:solidFill>
          <a:ln w="0">
            <a:solidFill>
              <a:srgbClr val="DC1E00"/>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420" name="Freeform 279"/>
          <p:cNvSpPr>
            <a:spLocks/>
          </p:cNvSpPr>
          <p:nvPr/>
        </p:nvSpPr>
        <p:spPr bwMode="auto">
          <a:xfrm>
            <a:off x="1016873" y="2232989"/>
            <a:ext cx="86432" cy="259885"/>
          </a:xfrm>
          <a:custGeom>
            <a:avLst/>
            <a:gdLst>
              <a:gd name="T0" fmla="*/ 0 w 44"/>
              <a:gd name="T1" fmla="*/ 0 h 154"/>
              <a:gd name="T2" fmla="*/ 44 w 44"/>
              <a:gd name="T3" fmla="*/ 23 h 154"/>
              <a:gd name="T4" fmla="*/ 44 w 44"/>
              <a:gd name="T5" fmla="*/ 154 h 154"/>
              <a:gd name="T6" fmla="*/ 0 w 44"/>
              <a:gd name="T7" fmla="*/ 154 h 154"/>
              <a:gd name="T8" fmla="*/ 0 w 44"/>
              <a:gd name="T9" fmla="*/ 0 h 154"/>
            </a:gdLst>
            <a:ahLst/>
            <a:cxnLst>
              <a:cxn ang="0">
                <a:pos x="T0" y="T1"/>
              </a:cxn>
              <a:cxn ang="0">
                <a:pos x="T2" y="T3"/>
              </a:cxn>
              <a:cxn ang="0">
                <a:pos x="T4" y="T5"/>
              </a:cxn>
              <a:cxn ang="0">
                <a:pos x="T6" y="T7"/>
              </a:cxn>
              <a:cxn ang="0">
                <a:pos x="T8" y="T9"/>
              </a:cxn>
            </a:cxnLst>
            <a:rect l="0" t="0" r="r" b="b"/>
            <a:pathLst>
              <a:path w="44" h="154">
                <a:moveTo>
                  <a:pt x="0" y="0"/>
                </a:moveTo>
                <a:lnTo>
                  <a:pt x="44" y="23"/>
                </a:lnTo>
                <a:lnTo>
                  <a:pt x="44" y="154"/>
                </a:lnTo>
                <a:lnTo>
                  <a:pt x="0" y="154"/>
                </a:lnTo>
                <a:lnTo>
                  <a:pt x="0" y="0"/>
                </a:lnTo>
                <a:close/>
              </a:path>
            </a:pathLst>
          </a:custGeom>
          <a:solidFill>
            <a:schemeClr val="bg1">
              <a:alpha val="13000"/>
            </a:schemeClr>
          </a:solidFill>
          <a:ln w="0">
            <a:solidFill>
              <a:srgbClr val="44D7EE"/>
            </a:solidFill>
            <a:prstDash val="solid"/>
            <a:round/>
            <a:headEnd/>
            <a:tailEnd/>
          </a:ln>
        </p:spPr>
        <p:txBody>
          <a:bodyPr vert="horz" wrap="square" lIns="93247" tIns="46623" rIns="93247" bIns="46623" numCol="1" anchor="t" anchorCtr="0" compatLnSpc="1">
            <a:prstTxWarp prst="textNoShape">
              <a:avLst/>
            </a:prstTxWarp>
          </a:bodyPr>
          <a:lstStyle/>
          <a:p>
            <a:pPr defTabSz="932536">
              <a:defRPr/>
            </a:pPr>
            <a:endParaRPr lang="en-US" sz="1836" kern="0">
              <a:solidFill>
                <a:prstClr val="white"/>
              </a:solidFill>
              <a:latin typeface="Segoe UI"/>
            </a:endParaRPr>
          </a:p>
        </p:txBody>
      </p:sp>
      <p:sp>
        <p:nvSpPr>
          <p:cNvPr id="192" name="Rectangle 191"/>
          <p:cNvSpPr/>
          <p:nvPr/>
        </p:nvSpPr>
        <p:spPr bwMode="auto">
          <a:xfrm>
            <a:off x="884002" y="4635398"/>
            <a:ext cx="2267869" cy="885091"/>
          </a:xfrm>
          <a:prstGeom prst="rect">
            <a:avLst/>
          </a:prstGeom>
          <a:noFill/>
          <a:ln w="28575">
            <a:solidFill>
              <a:srgbClr val="FFFFFF">
                <a:alpha val="7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889" eaLnBrk="0" fontAlgn="base" hangingPunct="0">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Rectangle 192"/>
          <p:cNvSpPr/>
          <p:nvPr/>
        </p:nvSpPr>
        <p:spPr>
          <a:xfrm>
            <a:off x="1253587" y="4346860"/>
            <a:ext cx="1492909" cy="312073"/>
          </a:xfrm>
          <a:prstGeom prst="rect">
            <a:avLst/>
          </a:prstGeom>
        </p:spPr>
        <p:txBody>
          <a:bodyPr wrap="square">
            <a:spAutoFit/>
          </a:bodyPr>
          <a:lstStyle/>
          <a:p>
            <a:pPr algn="ctr" defTabSz="931999">
              <a:defRPr/>
            </a:pPr>
            <a:r>
              <a:rPr lang="en-US" sz="1428" kern="0" dirty="0">
                <a:solidFill>
                  <a:srgbClr val="505050"/>
                </a:solidFill>
                <a:latin typeface="Segoe UI"/>
                <a:ea typeface="Segoe UI" pitchFamily="34" charset="0"/>
                <a:cs typeface="Segoe UI" pitchFamily="34" charset="0"/>
              </a:rPr>
              <a:t>Source</a:t>
            </a:r>
          </a:p>
        </p:txBody>
      </p:sp>
      <p:grpSp>
        <p:nvGrpSpPr>
          <p:cNvPr id="194" name="Group 193"/>
          <p:cNvGrpSpPr/>
          <p:nvPr/>
        </p:nvGrpSpPr>
        <p:grpSpPr>
          <a:xfrm>
            <a:off x="8037434" y="1407618"/>
            <a:ext cx="1750041" cy="993250"/>
            <a:chOff x="8154080" y="1500189"/>
            <a:chExt cx="2496095" cy="1416684"/>
          </a:xfrm>
        </p:grpSpPr>
        <p:sp>
          <p:nvSpPr>
            <p:cNvPr id="195" name="original cloud"/>
            <p:cNvSpPr>
              <a:spLocks noChangeAspect="1"/>
            </p:cNvSpPr>
            <p:nvPr/>
          </p:nvSpPr>
          <p:spPr bwMode="black">
            <a:xfrm>
              <a:off x="8154080" y="1500189"/>
              <a:ext cx="2496095" cy="1416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E6E6E6"/>
            </a:solidFill>
            <a:ln>
              <a:noFill/>
            </a:ln>
          </p:spPr>
          <p:txBody>
            <a:bodyPr vert="horz" wrap="square" lIns="91377" tIns="45689" rIns="91377" bIns="45689" numCol="1" anchor="t" anchorCtr="0" compatLnSpc="1">
              <a:prstTxWarp prst="textNoShape">
                <a:avLst/>
              </a:prstTxWarp>
            </a:bodyPr>
            <a:lstStyle/>
            <a:p>
              <a:pPr defTabSz="792358" eaLnBrk="0" fontAlgn="base" hangingPunct="0">
                <a:spcBef>
                  <a:spcPct val="0"/>
                </a:spcBef>
                <a:spcAft>
                  <a:spcPct val="0"/>
                </a:spcAft>
                <a:defRPr/>
              </a:pPr>
              <a:endParaRPr lang="en-US" sz="1798" kern="0" dirty="0">
                <a:solidFill>
                  <a:srgbClr val="00188F"/>
                </a:solidFill>
                <a:latin typeface="Calibri" panose="020F0502020204030204" pitchFamily="34" charset="0"/>
              </a:endParaRPr>
            </a:p>
          </p:txBody>
        </p:sp>
        <p:sp>
          <p:nvSpPr>
            <p:cNvPr id="196" name="arrow cycle"/>
            <p:cNvSpPr>
              <a:spLocks noChangeAspect="1" noEditPoints="1"/>
            </p:cNvSpPr>
            <p:nvPr/>
          </p:nvSpPr>
          <p:spPr bwMode="auto">
            <a:xfrm rot="11880000">
              <a:off x="9049600" y="1936321"/>
              <a:ext cx="831010" cy="737611"/>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1"/>
            </a:solidFill>
            <a:ln>
              <a:noFill/>
            </a:ln>
          </p:spPr>
          <p:txBody>
            <a:bodyPr vert="horz" wrap="square" lIns="91377" tIns="45689" rIns="91377" bIns="45689" numCol="1" anchor="t" anchorCtr="0" compatLnSpc="1">
              <a:prstTxWarp prst="textNoShape">
                <a:avLst/>
              </a:prstTxWarp>
            </a:bodyPr>
            <a:lstStyle/>
            <a:p>
              <a:pPr defTabSz="792358" eaLnBrk="0" fontAlgn="base" hangingPunct="0">
                <a:spcBef>
                  <a:spcPct val="0"/>
                </a:spcBef>
                <a:spcAft>
                  <a:spcPct val="0"/>
                </a:spcAft>
                <a:defRPr/>
              </a:pPr>
              <a:endParaRPr lang="en-US" sz="1798" kern="0" dirty="0">
                <a:solidFill>
                  <a:srgbClr val="505050"/>
                </a:solidFill>
                <a:latin typeface="Calibri" panose="020F0502020204030204" pitchFamily="34" charset="0"/>
              </a:endParaRPr>
            </a:p>
          </p:txBody>
        </p:sp>
        <p:sp>
          <p:nvSpPr>
            <p:cNvPr id="197" name="TextBox 196"/>
            <p:cNvSpPr txBox="1"/>
            <p:nvPr/>
          </p:nvSpPr>
          <p:spPr>
            <a:xfrm>
              <a:off x="9132154" y="2128044"/>
              <a:ext cx="643377" cy="362711"/>
            </a:xfrm>
            <a:prstGeom prst="rect">
              <a:avLst/>
            </a:prstGeom>
            <a:noFill/>
          </p:spPr>
          <p:txBody>
            <a:bodyPr wrap="square" lIns="0" tIns="0" rIns="0" bIns="0" rtlCol="0">
              <a:spAutoFit/>
            </a:bodyPr>
            <a:lstStyle/>
            <a:p>
              <a:pPr algn="ctr" defTabSz="951058" eaLnBrk="0" fontAlgn="base" hangingPunct="0">
                <a:lnSpc>
                  <a:spcPct val="90000"/>
                </a:lnSpc>
                <a:spcBef>
                  <a:spcPct val="0"/>
                </a:spcBef>
                <a:spcAft>
                  <a:spcPts val="612"/>
                </a:spcAft>
                <a:defRPr/>
              </a:pPr>
              <a:r>
                <a:rPr lang="en-US" sz="612" kern="0" spc="-52"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ONE </a:t>
              </a:r>
              <a:br>
                <a:rPr lang="en-US" sz="612" kern="0" spc="-52"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br>
              <a:r>
                <a:rPr lang="en-US" sz="612" kern="0" spc="-52"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CONSISTENT PLATFORM</a:t>
              </a:r>
            </a:p>
          </p:txBody>
        </p:sp>
        <p:sp>
          <p:nvSpPr>
            <p:cNvPr id="198" name="TextBox 197"/>
            <p:cNvSpPr txBox="1"/>
            <p:nvPr/>
          </p:nvSpPr>
          <p:spPr>
            <a:xfrm>
              <a:off x="8347510" y="2452301"/>
              <a:ext cx="699817" cy="322288"/>
            </a:xfrm>
            <a:prstGeom prst="rect">
              <a:avLst/>
            </a:prstGeom>
            <a:noFill/>
          </p:spPr>
          <p:txBody>
            <a:bodyPr wrap="square" lIns="0" tIns="0" rIns="0" bIns="0" rtlCol="0">
              <a:spAutoFit/>
            </a:bodyPr>
            <a:lstStyle/>
            <a:p>
              <a:pPr algn="ctr" defTabSz="951058" eaLnBrk="0" fontAlgn="base" hangingPunct="0">
                <a:lnSpc>
                  <a:spcPct val="90000"/>
                </a:lnSpc>
                <a:spcBef>
                  <a:spcPct val="0"/>
                </a:spcBef>
                <a:spcAft>
                  <a:spcPts val="612"/>
                </a:spcAft>
                <a:defRPr/>
              </a:pPr>
              <a:r>
                <a:rPr lang="en-US" sz="816" kern="0" spc="-52"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ON-PREMISES</a:t>
              </a:r>
            </a:p>
          </p:txBody>
        </p:sp>
        <p:sp>
          <p:nvSpPr>
            <p:cNvPr id="199" name="TextBox 198"/>
            <p:cNvSpPr txBox="1"/>
            <p:nvPr/>
          </p:nvSpPr>
          <p:spPr>
            <a:xfrm>
              <a:off x="9730369" y="2439259"/>
              <a:ext cx="826732" cy="322288"/>
            </a:xfrm>
            <a:prstGeom prst="rect">
              <a:avLst/>
            </a:prstGeom>
            <a:noFill/>
          </p:spPr>
          <p:txBody>
            <a:bodyPr wrap="square" lIns="0" tIns="0" rIns="0" bIns="0" rtlCol="0">
              <a:spAutoFit/>
            </a:bodyPr>
            <a:lstStyle/>
            <a:p>
              <a:pPr algn="ctr" defTabSz="951058" eaLnBrk="0" fontAlgn="base" hangingPunct="0">
                <a:lnSpc>
                  <a:spcPct val="90000"/>
                </a:lnSpc>
                <a:spcBef>
                  <a:spcPct val="0"/>
                </a:spcBef>
                <a:spcAft>
                  <a:spcPts val="612"/>
                </a:spcAft>
                <a:defRPr/>
              </a:pPr>
              <a:r>
                <a:rPr lang="en-US" sz="816" kern="0" spc="-52"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SERVICE PROVIDER</a:t>
              </a:r>
            </a:p>
          </p:txBody>
        </p:sp>
        <p:cxnSp>
          <p:nvCxnSpPr>
            <p:cNvPr id="200" name="Straight Connector 199"/>
            <p:cNvCxnSpPr/>
            <p:nvPr/>
          </p:nvCxnSpPr>
          <p:spPr>
            <a:xfrm>
              <a:off x="9415530" y="2690913"/>
              <a:ext cx="0" cy="20985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H="1">
              <a:off x="9831280" y="1938449"/>
              <a:ext cx="598065" cy="26138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endCxn id="195" idx="4"/>
            </p:cNvCxnSpPr>
            <p:nvPr/>
          </p:nvCxnSpPr>
          <p:spPr>
            <a:xfrm flipH="1" flipV="1">
              <a:off x="8693510" y="2085012"/>
              <a:ext cx="382898" cy="146561"/>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pic>
        <p:nvPicPr>
          <p:cNvPr id="204" name="Picture 203"/>
          <p:cNvPicPr>
            <a:picLocks noChangeAspect="1"/>
          </p:cNvPicPr>
          <p:nvPr/>
        </p:nvPicPr>
        <p:blipFill rotWithShape="1">
          <a:blip r:embed="rId15" cstate="screen">
            <a:extLst>
              <a:ext uri="{28A0092B-C50C-407E-A947-70E740481C1C}">
                <a14:useLocalDpi xmlns:a14="http://schemas.microsoft.com/office/drawing/2010/main"/>
              </a:ext>
            </a:extLst>
          </a:blip>
          <a:srcRect r="18856"/>
          <a:stretch/>
        </p:blipFill>
        <p:spPr>
          <a:xfrm>
            <a:off x="8095819" y="3410985"/>
            <a:ext cx="1637850" cy="233118"/>
          </a:xfrm>
          <a:prstGeom prst="rect">
            <a:avLst/>
          </a:prstGeom>
          <a:noFill/>
          <a:ln>
            <a:noFill/>
          </a:ln>
        </p:spPr>
      </p:pic>
      <p:pic>
        <p:nvPicPr>
          <p:cNvPr id="205" name="Picture 2" descr="https://mediabank.partners.extranet.microsoft.com/Assets/Active/M-Q/Microsoft_.NET/Microsoft_NET_ADO_.NET/Logos+Logotypes/NET-ADO_bL.png"/>
          <p:cNvPicPr>
            <a:picLocks noChangeAspect="1" noChangeArrowheads="1"/>
          </p:cNvPicPr>
          <p:nvPr/>
        </p:nvPicPr>
        <p:blipFill>
          <a:blip r:embed="rId16" cstate="screen">
            <a:alphaModFix/>
            <a:duotone>
              <a:prstClr val="black"/>
              <a:schemeClr val="tx1">
                <a:tint val="45000"/>
                <a:satMod val="400000"/>
              </a:schemeClr>
            </a:duotone>
            <a:extLst>
              <a:ext uri="{BEBA8EAE-BF5A-486C-A8C5-ECC9F3942E4B}">
                <a14:imgProps xmlns:a14="http://schemas.microsoft.com/office/drawing/2010/main">
                  <a14:imgLayer r:embed="rId17">
                    <a14:imgEffect>
                      <a14:colorTemperature colorTemp="11200"/>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8341334" y="2888236"/>
            <a:ext cx="1146818" cy="349910"/>
          </a:xfrm>
          <a:prstGeom prst="rect">
            <a:avLst/>
          </a:prstGeom>
          <a:noFill/>
        </p:spPr>
      </p:pic>
      <p:pic>
        <p:nvPicPr>
          <p:cNvPr id="4" name="Picture 3"/>
          <p:cNvPicPr>
            <a:picLocks noChangeAspect="1"/>
          </p:cNvPicPr>
          <p:nvPr/>
        </p:nvPicPr>
        <p:blipFill rotWithShape="1">
          <a:blip r:embed="rId18" cstate="screen">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09911" y="3816941"/>
            <a:ext cx="1050105" cy="500507"/>
          </a:xfrm>
          <a:prstGeom prst="rect">
            <a:avLst/>
          </a:prstGeom>
        </p:spPr>
      </p:pic>
      <p:sp>
        <p:nvSpPr>
          <p:cNvPr id="207" name="TextBox 206"/>
          <p:cNvSpPr txBox="1"/>
          <p:nvPr/>
        </p:nvSpPr>
        <p:spPr>
          <a:xfrm>
            <a:off x="8574624" y="1487870"/>
            <a:ext cx="485265" cy="282513"/>
          </a:xfrm>
          <a:prstGeom prst="rect">
            <a:avLst/>
          </a:prstGeom>
          <a:noFill/>
        </p:spPr>
        <p:txBody>
          <a:bodyPr wrap="square" lIns="0" tIns="0" rIns="0" bIns="0" rtlCol="0">
            <a:spAutoFit/>
          </a:bodyPr>
          <a:lstStyle/>
          <a:p>
            <a:pPr defTabSz="951058" eaLnBrk="0" fontAlgn="base" hangingPunct="0">
              <a:lnSpc>
                <a:spcPct val="90000"/>
              </a:lnSpc>
              <a:spcBef>
                <a:spcPct val="0"/>
              </a:spcBef>
              <a:spcAft>
                <a:spcPts val="612"/>
              </a:spcAft>
              <a:defRPr/>
            </a:pPr>
            <a:r>
              <a:rPr lang="en-US" sz="1020" kern="0" spc="-52" dirty="0">
                <a:gradFill>
                  <a:gsLst>
                    <a:gs pos="2917">
                      <a:srgbClr val="00BCF2"/>
                    </a:gs>
                    <a:gs pos="30000">
                      <a:srgbClr val="00BCF2"/>
                    </a:gs>
                  </a:gsLst>
                  <a:lin ang="5400000" scaled="0"/>
                </a:gradFill>
                <a:latin typeface="Calibri" panose="020F0502020204030204" pitchFamily="34" charset="0"/>
              </a:rPr>
              <a:t>Microsoft Azure</a:t>
            </a:r>
          </a:p>
        </p:txBody>
      </p:sp>
      <p:pic>
        <p:nvPicPr>
          <p:cNvPr id="203" name="Picture 6" descr="C:\temp\VS_Wht_rgb.png">
            <a:extLst>
              <a:ext uri="{FF2B5EF4-FFF2-40B4-BE49-F238E27FC236}">
                <a16:creationId xmlns:a16="http://schemas.microsoft.com/office/drawing/2014/main" id="{4A0CB7DF-FDB1-4348-91D3-3D9071736BBB}"/>
              </a:ext>
            </a:extLst>
          </p:cNvPr>
          <p:cNvPicPr>
            <a:picLocks noChangeAspect="1" noChangeArrowheads="1"/>
          </p:cNvPicPr>
          <p:nvPr/>
        </p:nvPicPr>
        <p:blipFill>
          <a:blip r:embed="rId13" cstate="screen">
            <a:duotone>
              <a:prstClr val="black"/>
              <a:srgbClr val="505050">
                <a:tint val="45000"/>
                <a:satMod val="400000"/>
              </a:srgb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956166" y="3502369"/>
            <a:ext cx="292840" cy="26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452441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 name="Rounded Rectangle 102"/>
          <p:cNvSpPr/>
          <p:nvPr/>
        </p:nvSpPr>
        <p:spPr bwMode="auto">
          <a:xfrm>
            <a:off x="3627053" y="3345411"/>
            <a:ext cx="2051264" cy="2597523"/>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45693" numCol="1" spcCol="0" rtlCol="0" fromWordArt="0" anchor="b" anchorCtr="0" forceAA="0" compatLnSpc="1">
            <a:prstTxWarp prst="textNoShape">
              <a:avLst/>
            </a:prstTxWarp>
            <a:noAutofit/>
          </a:bodyPr>
          <a:lstStyle/>
          <a:p>
            <a:pPr algn="ctr" defTabSz="931874" fontAlgn="base">
              <a:lnSpc>
                <a:spcPct val="90000"/>
              </a:lnSpc>
              <a:spcBef>
                <a:spcPct val="0"/>
              </a:spcBef>
              <a:spcAft>
                <a:spcPct val="0"/>
              </a:spcAft>
              <a:defRPr/>
            </a:pPr>
            <a:r>
              <a:rPr lang="en-US" sz="1400" kern="0" dirty="0">
                <a:solidFill>
                  <a:srgbClr val="0070C0"/>
                </a:solidFill>
                <a:latin typeface="Segoe UI Light"/>
                <a:ea typeface="Segoe UI" pitchFamily="34" charset="0"/>
                <a:cs typeface="Segoe UI" pitchFamily="34" charset="0"/>
              </a:rPr>
              <a:t>Build</a:t>
            </a:r>
          </a:p>
        </p:txBody>
      </p:sp>
      <p:sp>
        <p:nvSpPr>
          <p:cNvPr id="104" name="Rounded Rectangle 103"/>
          <p:cNvSpPr/>
          <p:nvPr/>
        </p:nvSpPr>
        <p:spPr bwMode="auto">
          <a:xfrm>
            <a:off x="3634217" y="1212560"/>
            <a:ext cx="2048654" cy="2059314"/>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45693" numCol="1" spcCol="0" rtlCol="0" fromWordArt="0" anchor="b" anchorCtr="0" forceAA="0" compatLnSpc="1">
            <a:prstTxWarp prst="textNoShape">
              <a:avLst/>
            </a:prstTxWarp>
            <a:noAutofit/>
          </a:bodyPr>
          <a:lstStyle/>
          <a:p>
            <a:pPr algn="ctr" defTabSz="931874" fontAlgn="base">
              <a:lnSpc>
                <a:spcPct val="90000"/>
              </a:lnSpc>
              <a:spcBef>
                <a:spcPct val="0"/>
              </a:spcBef>
              <a:spcAft>
                <a:spcPct val="0"/>
              </a:spcAft>
              <a:defRPr/>
            </a:pPr>
            <a:r>
              <a:rPr lang="en-US" sz="1400" kern="0" dirty="0">
                <a:solidFill>
                  <a:srgbClr val="0070C0"/>
                </a:solidFill>
                <a:latin typeface="Segoe UI Light"/>
                <a:ea typeface="Segoe UI" pitchFamily="34" charset="0"/>
                <a:cs typeface="Segoe UI" pitchFamily="34" charset="0"/>
              </a:rPr>
              <a:t>Test</a:t>
            </a:r>
          </a:p>
        </p:txBody>
      </p:sp>
      <p:sp>
        <p:nvSpPr>
          <p:cNvPr id="105" name="Rounded Rectangle 104"/>
          <p:cNvSpPr/>
          <p:nvPr/>
        </p:nvSpPr>
        <p:spPr bwMode="auto">
          <a:xfrm>
            <a:off x="5761507" y="1212563"/>
            <a:ext cx="2051264" cy="4728004"/>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45693" numCol="1" spcCol="0" rtlCol="0" fromWordArt="0" anchor="b" anchorCtr="0" forceAA="0" compatLnSpc="1">
            <a:prstTxWarp prst="textNoShape">
              <a:avLst/>
            </a:prstTxWarp>
            <a:noAutofit/>
          </a:bodyPr>
          <a:lstStyle/>
          <a:p>
            <a:pPr algn="ctr" defTabSz="931874" fontAlgn="base">
              <a:lnSpc>
                <a:spcPct val="90000"/>
              </a:lnSpc>
              <a:spcBef>
                <a:spcPct val="0"/>
              </a:spcBef>
              <a:spcAft>
                <a:spcPct val="0"/>
              </a:spcAft>
              <a:defRPr/>
            </a:pPr>
            <a:r>
              <a:rPr lang="en-US" sz="1400" kern="0" dirty="0">
                <a:solidFill>
                  <a:srgbClr val="0070C0"/>
                </a:solidFill>
                <a:latin typeface="Segoe UI Light"/>
                <a:ea typeface="Segoe UI" pitchFamily="34" charset="0"/>
                <a:cs typeface="Segoe UI" pitchFamily="34" charset="0"/>
              </a:rPr>
              <a:t>Deploy</a:t>
            </a:r>
          </a:p>
        </p:txBody>
      </p:sp>
      <p:sp>
        <p:nvSpPr>
          <p:cNvPr id="106" name="Rounded Rectangle 105"/>
          <p:cNvSpPr/>
          <p:nvPr/>
        </p:nvSpPr>
        <p:spPr bwMode="auto">
          <a:xfrm>
            <a:off x="7888014" y="1212560"/>
            <a:ext cx="2051264" cy="4728004"/>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45693" numCol="1" spcCol="0" rtlCol="0" fromWordArt="0" anchor="b" anchorCtr="0" forceAA="0" compatLnSpc="1">
            <a:prstTxWarp prst="textNoShape">
              <a:avLst/>
            </a:prstTxWarp>
            <a:noAutofit/>
          </a:bodyPr>
          <a:lstStyle/>
          <a:p>
            <a:pPr algn="ctr" defTabSz="931874" fontAlgn="base">
              <a:lnSpc>
                <a:spcPct val="90000"/>
              </a:lnSpc>
              <a:spcBef>
                <a:spcPct val="0"/>
              </a:spcBef>
              <a:spcAft>
                <a:spcPct val="0"/>
              </a:spcAft>
              <a:defRPr/>
            </a:pPr>
            <a:r>
              <a:rPr lang="en-US" sz="1400" kern="0" dirty="0">
                <a:solidFill>
                  <a:srgbClr val="0070C0"/>
                </a:solidFill>
                <a:latin typeface="Segoe UI Light"/>
                <a:ea typeface="Segoe UI" pitchFamily="34" charset="0"/>
                <a:cs typeface="Segoe UI" pitchFamily="34" charset="0"/>
              </a:rPr>
              <a:t>Environments</a:t>
            </a:r>
          </a:p>
        </p:txBody>
      </p:sp>
      <p:sp>
        <p:nvSpPr>
          <p:cNvPr id="107" name="Rounded Rectangle 106"/>
          <p:cNvSpPr/>
          <p:nvPr/>
        </p:nvSpPr>
        <p:spPr bwMode="auto">
          <a:xfrm>
            <a:off x="10015952" y="1212562"/>
            <a:ext cx="2051264" cy="4728002"/>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45693" numCol="1" spcCol="0" rtlCol="0" fromWordArt="0" anchor="b" anchorCtr="0" forceAA="0" compatLnSpc="1">
            <a:prstTxWarp prst="textNoShape">
              <a:avLst/>
            </a:prstTxWarp>
            <a:noAutofit/>
          </a:bodyPr>
          <a:lstStyle/>
          <a:p>
            <a:pPr algn="ctr" defTabSz="931874" fontAlgn="base">
              <a:lnSpc>
                <a:spcPct val="90000"/>
              </a:lnSpc>
              <a:spcBef>
                <a:spcPct val="0"/>
              </a:spcBef>
              <a:spcAft>
                <a:spcPct val="0"/>
              </a:spcAft>
              <a:defRPr/>
            </a:pPr>
            <a:r>
              <a:rPr lang="en-US" sz="1400" kern="0" dirty="0">
                <a:solidFill>
                  <a:srgbClr val="0070C0"/>
                </a:solidFill>
                <a:latin typeface="Segoe UI Light"/>
                <a:ea typeface="Segoe UI" pitchFamily="34" charset="0"/>
                <a:cs typeface="Segoe UI" pitchFamily="34" charset="0"/>
              </a:rPr>
              <a:t>Monitor and Learn</a:t>
            </a:r>
          </a:p>
        </p:txBody>
      </p:sp>
      <p:sp>
        <p:nvSpPr>
          <p:cNvPr id="108" name="Rounded Rectangle 107"/>
          <p:cNvSpPr/>
          <p:nvPr/>
        </p:nvSpPr>
        <p:spPr bwMode="auto">
          <a:xfrm>
            <a:off x="460092" y="6016469"/>
            <a:ext cx="11607127" cy="840015"/>
          </a:xfrm>
          <a:prstGeom prst="roundRect">
            <a:avLst>
              <a:gd name="adj" fmla="val 0"/>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45693" numCol="1" spcCol="0" rtlCol="0" fromWordArt="0" anchor="b" anchorCtr="0" forceAA="0" compatLnSpc="1">
            <a:prstTxWarp prst="textNoShape">
              <a:avLst/>
            </a:prstTxWarp>
            <a:noAutofit/>
          </a:bodyPr>
          <a:lstStyle/>
          <a:p>
            <a:pPr algn="ctr" defTabSz="931874" fontAlgn="base">
              <a:lnSpc>
                <a:spcPct val="90000"/>
              </a:lnSpc>
              <a:spcBef>
                <a:spcPct val="0"/>
              </a:spcBef>
              <a:spcAft>
                <a:spcPct val="0"/>
              </a:spcAft>
              <a:defRPr/>
            </a:pPr>
            <a:r>
              <a:rPr lang="en-US" sz="1400" kern="0" dirty="0">
                <a:solidFill>
                  <a:srgbClr val="0070C0"/>
                </a:solidFill>
                <a:latin typeface="Segoe UI Light"/>
                <a:ea typeface="Segoe UI" pitchFamily="34" charset="0"/>
                <a:cs typeface="Segoe UI" pitchFamily="34" charset="0"/>
              </a:rPr>
              <a:t>Processes</a:t>
            </a:r>
          </a:p>
        </p:txBody>
      </p:sp>
      <p:sp>
        <p:nvSpPr>
          <p:cNvPr id="139" name="Title 3"/>
          <p:cNvSpPr>
            <a:spLocks noGrp="1"/>
          </p:cNvSpPr>
          <p:nvPr>
            <p:ph type="title"/>
          </p:nvPr>
        </p:nvSpPr>
        <p:spPr>
          <a:xfrm>
            <a:off x="277168" y="205505"/>
            <a:ext cx="11884506" cy="917184"/>
          </a:xfrm>
        </p:spPr>
        <p:txBody>
          <a:bodyPr/>
          <a:lstStyle/>
          <a:p>
            <a:r>
              <a:rPr lang="en-US" sz="4800" dirty="0">
                <a:solidFill>
                  <a:srgbClr val="505050"/>
                </a:solidFill>
              </a:rPr>
              <a:t>Heterogeneous ecosystem</a:t>
            </a:r>
          </a:p>
        </p:txBody>
      </p:sp>
      <p:sp>
        <p:nvSpPr>
          <p:cNvPr id="110" name="Rounded Rectangle 109"/>
          <p:cNvSpPr/>
          <p:nvPr/>
        </p:nvSpPr>
        <p:spPr bwMode="auto">
          <a:xfrm>
            <a:off x="7960669" y="5004045"/>
            <a:ext cx="1905955" cy="633150"/>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45693" numCol="1" spcCol="0" rtlCol="0" fromWordArt="0" anchor="b" anchorCtr="0" forceAA="0" compatLnSpc="1">
            <a:prstTxWarp prst="textNoShape">
              <a:avLst/>
            </a:prstTxWarp>
            <a:noAutofit/>
          </a:bodyPr>
          <a:lstStyle/>
          <a:p>
            <a:pPr algn="ctr" defTabSz="931874" fontAlgn="base">
              <a:lnSpc>
                <a:spcPct val="90000"/>
              </a:lnSpc>
              <a:spcBef>
                <a:spcPct val="0"/>
              </a:spcBef>
              <a:spcAft>
                <a:spcPct val="0"/>
              </a:spcAft>
              <a:defRPr/>
            </a:pPr>
            <a:r>
              <a:rPr lang="en-US" sz="1428" kern="0" dirty="0">
                <a:solidFill>
                  <a:srgbClr val="0070C0"/>
                </a:solidFill>
                <a:latin typeface="Segoe UI Light"/>
                <a:ea typeface="Segoe UI" pitchFamily="34" charset="0"/>
                <a:cs typeface="Segoe UI" pitchFamily="34" charset="0"/>
              </a:rPr>
              <a:t>Dev / Test</a:t>
            </a:r>
          </a:p>
        </p:txBody>
      </p:sp>
      <p:grpSp>
        <p:nvGrpSpPr>
          <p:cNvPr id="171" name="Group 170"/>
          <p:cNvGrpSpPr/>
          <p:nvPr/>
        </p:nvGrpSpPr>
        <p:grpSpPr>
          <a:xfrm>
            <a:off x="4081247" y="4160308"/>
            <a:ext cx="1017738" cy="591066"/>
            <a:chOff x="3722745" y="2864738"/>
            <a:chExt cx="1018316" cy="591402"/>
          </a:xfrm>
        </p:grpSpPr>
        <p:grpSp>
          <p:nvGrpSpPr>
            <p:cNvPr id="173" name="Group 172"/>
            <p:cNvGrpSpPr/>
            <p:nvPr/>
          </p:nvGrpSpPr>
          <p:grpSpPr>
            <a:xfrm>
              <a:off x="4392343" y="2916450"/>
              <a:ext cx="348718" cy="535118"/>
              <a:chOff x="6989462" y="4072604"/>
              <a:chExt cx="348718" cy="535118"/>
            </a:xfrm>
          </p:grpSpPr>
          <p:pic>
            <p:nvPicPr>
              <p:cNvPr id="183" name="Picture 182"/>
              <p:cNvPicPr>
                <a:picLocks noChangeAspect="1"/>
              </p:cNvPicPr>
              <p:nvPr/>
            </p:nvPicPr>
            <p:blipFill rotWithShape="1">
              <a:blip r:embed="rId3" cstate="screen">
                <a:extLst>
                  <a:ext uri="{28A0092B-C50C-407E-A947-70E740481C1C}">
                    <a14:useLocalDpi xmlns:a14="http://schemas.microsoft.com/office/drawing/2010/main"/>
                  </a:ext>
                </a:extLst>
              </a:blip>
              <a:srcRect r="73274"/>
              <a:stretch/>
            </p:blipFill>
            <p:spPr>
              <a:xfrm>
                <a:off x="6989462" y="4072604"/>
                <a:ext cx="348718" cy="364683"/>
              </a:xfrm>
              <a:prstGeom prst="rect">
                <a:avLst/>
              </a:prstGeom>
            </p:spPr>
          </p:pic>
          <p:sp>
            <p:nvSpPr>
              <p:cNvPr id="184" name="TextBox 183"/>
              <p:cNvSpPr txBox="1"/>
              <p:nvPr/>
            </p:nvSpPr>
            <p:spPr>
              <a:xfrm>
                <a:off x="6997107" y="4483001"/>
                <a:ext cx="333614" cy="124721"/>
              </a:xfrm>
              <a:prstGeom prst="rect">
                <a:avLst/>
              </a:prstGeom>
              <a:noFill/>
            </p:spPr>
            <p:txBody>
              <a:bodyPr wrap="none" lIns="0" tIns="0" rIns="0" bIns="0" rtlCol="0">
                <a:spAutoFit/>
              </a:bodyPr>
              <a:lstStyle/>
              <a:p>
                <a:pPr defTabSz="932357">
                  <a:lnSpc>
                    <a:spcPct val="90000"/>
                  </a:lnSpc>
                  <a:spcAft>
                    <a:spcPts val="600"/>
                  </a:spcAft>
                  <a:defRPr/>
                </a:pPr>
                <a:r>
                  <a:rPr lang="en-US" sz="900" kern="0" dirty="0" err="1">
                    <a:latin typeface="Segoe UI"/>
                  </a:rPr>
                  <a:t>Gradle</a:t>
                </a:r>
                <a:endParaRPr lang="en-US" sz="900" kern="0" dirty="0">
                  <a:latin typeface="Segoe UI"/>
                </a:endParaRPr>
              </a:p>
            </p:txBody>
          </p:sp>
        </p:grpSp>
        <p:grpSp>
          <p:nvGrpSpPr>
            <p:cNvPr id="174" name="Group 173"/>
            <p:cNvGrpSpPr/>
            <p:nvPr/>
          </p:nvGrpSpPr>
          <p:grpSpPr>
            <a:xfrm>
              <a:off x="3722745" y="2864738"/>
              <a:ext cx="472506" cy="591402"/>
              <a:chOff x="4134603" y="3425457"/>
              <a:chExt cx="472506" cy="591402"/>
            </a:xfrm>
          </p:grpSpPr>
          <p:pic>
            <p:nvPicPr>
              <p:cNvPr id="181" name="Picture 18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134603" y="3425457"/>
                <a:ext cx="472506" cy="445861"/>
              </a:xfrm>
              <a:prstGeom prst="rect">
                <a:avLst/>
              </a:prstGeom>
            </p:spPr>
          </p:pic>
          <p:sp>
            <p:nvSpPr>
              <p:cNvPr id="182" name="TextBox 181"/>
              <p:cNvSpPr txBox="1"/>
              <p:nvPr/>
            </p:nvSpPr>
            <p:spPr>
              <a:xfrm>
                <a:off x="4226586" y="3892138"/>
                <a:ext cx="288705" cy="124721"/>
              </a:xfrm>
              <a:prstGeom prst="rect">
                <a:avLst/>
              </a:prstGeom>
              <a:noFill/>
            </p:spPr>
            <p:txBody>
              <a:bodyPr wrap="none" lIns="0" tIns="0" rIns="0" bIns="0" rtlCol="0">
                <a:spAutoFit/>
              </a:bodyPr>
              <a:lstStyle/>
              <a:p>
                <a:pPr defTabSz="932357">
                  <a:lnSpc>
                    <a:spcPct val="90000"/>
                  </a:lnSpc>
                  <a:spcAft>
                    <a:spcPts val="600"/>
                  </a:spcAft>
                  <a:defRPr/>
                </a:pPr>
                <a:r>
                  <a:rPr lang="en-US" sz="900" kern="0" dirty="0">
                    <a:latin typeface="Segoe UI"/>
                  </a:rPr>
                  <a:t>Grunt</a:t>
                </a:r>
              </a:p>
            </p:txBody>
          </p:sp>
        </p:grpSp>
      </p:grpSp>
      <p:grpSp>
        <p:nvGrpSpPr>
          <p:cNvPr id="197" name="Group 196"/>
          <p:cNvGrpSpPr/>
          <p:nvPr/>
        </p:nvGrpSpPr>
        <p:grpSpPr>
          <a:xfrm>
            <a:off x="6557719" y="2506518"/>
            <a:ext cx="429922" cy="582140"/>
            <a:chOff x="4662854" y="2636345"/>
            <a:chExt cx="430166" cy="582472"/>
          </a:xfrm>
        </p:grpSpPr>
        <p:pic>
          <p:nvPicPr>
            <p:cNvPr id="207" name="Picture 20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62854" y="2636345"/>
              <a:ext cx="430166" cy="430166"/>
            </a:xfrm>
            <a:prstGeom prst="rect">
              <a:avLst/>
            </a:prstGeom>
          </p:spPr>
        </p:pic>
        <p:sp>
          <p:nvSpPr>
            <p:cNvPr id="208" name="TextBox 207"/>
            <p:cNvSpPr txBox="1"/>
            <p:nvPr/>
          </p:nvSpPr>
          <p:spPr>
            <a:xfrm>
              <a:off x="4679165" y="3094096"/>
              <a:ext cx="397771" cy="124721"/>
            </a:xfrm>
            <a:prstGeom prst="rect">
              <a:avLst/>
            </a:prstGeom>
            <a:noFill/>
          </p:spPr>
          <p:txBody>
            <a:bodyPr wrap="none" lIns="0" tIns="0" rIns="0" bIns="0" rtlCol="0">
              <a:spAutoFit/>
            </a:bodyPr>
            <a:lstStyle/>
            <a:p>
              <a:pPr defTabSz="932357">
                <a:lnSpc>
                  <a:spcPct val="90000"/>
                </a:lnSpc>
                <a:spcAft>
                  <a:spcPts val="600"/>
                </a:spcAft>
                <a:defRPr/>
              </a:pPr>
              <a:r>
                <a:rPr lang="en-US" sz="900" kern="0" dirty="0">
                  <a:latin typeface="Segoe UI"/>
                </a:rPr>
                <a:t>Hudson</a:t>
              </a:r>
            </a:p>
          </p:txBody>
        </p:sp>
      </p:grpSp>
      <p:grpSp>
        <p:nvGrpSpPr>
          <p:cNvPr id="7" name="Group 6"/>
          <p:cNvGrpSpPr/>
          <p:nvPr/>
        </p:nvGrpSpPr>
        <p:grpSpPr>
          <a:xfrm>
            <a:off x="6139144" y="1578817"/>
            <a:ext cx="1094025" cy="616057"/>
            <a:chOff x="6018437" y="1547468"/>
            <a:chExt cx="1072977" cy="604206"/>
          </a:xfrm>
        </p:grpSpPr>
        <p:grpSp>
          <p:nvGrpSpPr>
            <p:cNvPr id="195" name="Group 194"/>
            <p:cNvGrpSpPr/>
            <p:nvPr/>
          </p:nvGrpSpPr>
          <p:grpSpPr>
            <a:xfrm>
              <a:off x="6018437" y="1555866"/>
              <a:ext cx="609567" cy="535859"/>
              <a:chOff x="5082559" y="3446505"/>
              <a:chExt cx="621878" cy="546681"/>
            </a:xfrm>
          </p:grpSpPr>
          <p:pic>
            <p:nvPicPr>
              <p:cNvPr id="211" name="Picture 2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082559" y="3446505"/>
                <a:ext cx="621878" cy="379096"/>
              </a:xfrm>
              <a:prstGeom prst="rect">
                <a:avLst/>
              </a:prstGeom>
            </p:spPr>
          </p:pic>
          <p:sp>
            <p:nvSpPr>
              <p:cNvPr id="212" name="TextBox 211"/>
              <p:cNvSpPr txBox="1"/>
              <p:nvPr/>
            </p:nvSpPr>
            <p:spPr>
              <a:xfrm>
                <a:off x="5251592" y="3868465"/>
                <a:ext cx="235776" cy="124721"/>
              </a:xfrm>
              <a:prstGeom prst="rect">
                <a:avLst/>
              </a:prstGeom>
              <a:noFill/>
            </p:spPr>
            <p:txBody>
              <a:bodyPr wrap="none" lIns="0" tIns="0" rIns="0" bIns="0" rtlCol="0">
                <a:spAutoFit/>
              </a:bodyPr>
              <a:lstStyle/>
              <a:p>
                <a:pPr defTabSz="932357">
                  <a:lnSpc>
                    <a:spcPct val="90000"/>
                  </a:lnSpc>
                  <a:spcAft>
                    <a:spcPts val="600"/>
                  </a:spcAft>
                  <a:defRPr/>
                </a:pPr>
                <a:r>
                  <a:rPr lang="en-US" sz="900" kern="0" dirty="0">
                    <a:latin typeface="Segoe UI"/>
                  </a:rPr>
                  <a:t>Chef</a:t>
                </a:r>
              </a:p>
            </p:txBody>
          </p:sp>
        </p:grpSp>
        <p:grpSp>
          <p:nvGrpSpPr>
            <p:cNvPr id="199" name="Group 198"/>
            <p:cNvGrpSpPr/>
            <p:nvPr/>
          </p:nvGrpSpPr>
          <p:grpSpPr>
            <a:xfrm>
              <a:off x="6703089" y="1547468"/>
              <a:ext cx="388325" cy="604206"/>
              <a:chOff x="8627720" y="3918226"/>
              <a:chExt cx="396168" cy="616410"/>
            </a:xfrm>
          </p:grpSpPr>
          <p:pic>
            <p:nvPicPr>
              <p:cNvPr id="203" name="Picture 20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627831" y="3918226"/>
                <a:ext cx="370571" cy="347754"/>
              </a:xfrm>
              <a:prstGeom prst="rect">
                <a:avLst/>
              </a:prstGeom>
            </p:spPr>
          </p:pic>
          <p:sp>
            <p:nvSpPr>
              <p:cNvPr id="204" name="TextBox 203"/>
              <p:cNvSpPr txBox="1"/>
              <p:nvPr/>
            </p:nvSpPr>
            <p:spPr>
              <a:xfrm>
                <a:off x="8627720" y="4285194"/>
                <a:ext cx="396168" cy="249442"/>
              </a:xfrm>
              <a:prstGeom prst="rect">
                <a:avLst/>
              </a:prstGeom>
              <a:noFill/>
            </p:spPr>
            <p:txBody>
              <a:bodyPr wrap="none" lIns="0" tIns="0" rIns="0" bIns="0" rtlCol="0">
                <a:spAutoFit/>
              </a:bodyPr>
              <a:lstStyle/>
              <a:p>
                <a:pPr algn="ctr" defTabSz="932357">
                  <a:lnSpc>
                    <a:spcPct val="90000"/>
                  </a:lnSpc>
                  <a:spcAft>
                    <a:spcPts val="600"/>
                  </a:spcAft>
                  <a:defRPr/>
                </a:pPr>
                <a:r>
                  <a:rPr lang="en-US" sz="900" kern="0" dirty="0">
                    <a:latin typeface="Segoe UI"/>
                  </a:rPr>
                  <a:t>Puppet </a:t>
                </a:r>
                <a:br>
                  <a:rPr lang="en-US" sz="900" kern="0" dirty="0">
                    <a:latin typeface="Segoe UI"/>
                  </a:rPr>
                </a:br>
                <a:r>
                  <a:rPr lang="en-US" sz="900" kern="0" dirty="0">
                    <a:latin typeface="Segoe UI"/>
                  </a:rPr>
                  <a:t>Labs</a:t>
                </a:r>
              </a:p>
            </p:txBody>
          </p:sp>
        </p:grpSp>
      </p:grpSp>
      <p:grpSp>
        <p:nvGrpSpPr>
          <p:cNvPr id="16" name="Group 15">
            <a:extLst>
              <a:ext uri="{FF2B5EF4-FFF2-40B4-BE49-F238E27FC236}">
                <a16:creationId xmlns:a16="http://schemas.microsoft.com/office/drawing/2014/main" id="{48F84259-B0B7-4144-98DE-BD6828F52B68}"/>
              </a:ext>
            </a:extLst>
          </p:cNvPr>
          <p:cNvGrpSpPr/>
          <p:nvPr/>
        </p:nvGrpSpPr>
        <p:grpSpPr>
          <a:xfrm>
            <a:off x="10637837" y="1789401"/>
            <a:ext cx="762000" cy="183861"/>
            <a:chOff x="10637837" y="1789401"/>
            <a:chExt cx="762000" cy="183861"/>
          </a:xfrm>
        </p:grpSpPr>
        <p:sp>
          <p:nvSpPr>
            <p:cNvPr id="15" name="Rectangle 14">
              <a:extLst>
                <a:ext uri="{FF2B5EF4-FFF2-40B4-BE49-F238E27FC236}">
                  <a16:creationId xmlns:a16="http://schemas.microsoft.com/office/drawing/2014/main" id="{5FAF07CE-FAFA-4800-87B1-7AC969EA994E}"/>
                </a:ext>
              </a:extLst>
            </p:cNvPr>
            <p:cNvSpPr/>
            <p:nvPr/>
          </p:nvSpPr>
          <p:spPr bwMode="auto">
            <a:xfrm>
              <a:off x="10637837" y="1789401"/>
              <a:ext cx="762000" cy="18386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4" name="Picture 22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735620" y="1813996"/>
              <a:ext cx="611931" cy="145539"/>
            </a:xfrm>
            <a:prstGeom prst="rect">
              <a:avLst/>
            </a:prstGeom>
          </p:spPr>
        </p:pic>
      </p:grpSp>
      <p:grpSp>
        <p:nvGrpSpPr>
          <p:cNvPr id="225" name="Group 224"/>
          <p:cNvGrpSpPr/>
          <p:nvPr/>
        </p:nvGrpSpPr>
        <p:grpSpPr>
          <a:xfrm>
            <a:off x="10872400" y="2481743"/>
            <a:ext cx="339837" cy="483454"/>
            <a:chOff x="11346119" y="4299745"/>
            <a:chExt cx="340030" cy="483731"/>
          </a:xfrm>
        </p:grpSpPr>
        <p:pic>
          <p:nvPicPr>
            <p:cNvPr id="226" name="Picture 22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359385" y="4299745"/>
              <a:ext cx="303271" cy="303271"/>
            </a:xfrm>
            <a:prstGeom prst="rect">
              <a:avLst/>
            </a:prstGeom>
          </p:spPr>
        </p:pic>
        <p:sp>
          <p:nvSpPr>
            <p:cNvPr id="227" name="TextBox 226"/>
            <p:cNvSpPr txBox="1"/>
            <p:nvPr/>
          </p:nvSpPr>
          <p:spPr>
            <a:xfrm>
              <a:off x="11346119" y="4658755"/>
              <a:ext cx="340030" cy="124721"/>
            </a:xfrm>
            <a:prstGeom prst="rect">
              <a:avLst/>
            </a:prstGeom>
            <a:noFill/>
          </p:spPr>
          <p:txBody>
            <a:bodyPr wrap="none" lIns="0" tIns="0" rIns="0" bIns="0" rtlCol="0">
              <a:spAutoFit/>
            </a:bodyPr>
            <a:lstStyle/>
            <a:p>
              <a:pPr defTabSz="932357">
                <a:lnSpc>
                  <a:spcPct val="90000"/>
                </a:lnSpc>
                <a:spcAft>
                  <a:spcPts val="600"/>
                </a:spcAft>
                <a:defRPr/>
              </a:pPr>
              <a:r>
                <a:rPr lang="en-US" sz="900" kern="0" dirty="0" err="1">
                  <a:latin typeface="Segoe UI"/>
                </a:rPr>
                <a:t>Zabbix</a:t>
              </a:r>
              <a:endParaRPr lang="en-US" sz="900" kern="0" dirty="0">
                <a:latin typeface="Segoe UI"/>
              </a:endParaRPr>
            </a:p>
          </p:txBody>
        </p:sp>
      </p:grpSp>
      <p:sp>
        <p:nvSpPr>
          <p:cNvPr id="343" name="Rounded Rectangle 342"/>
          <p:cNvSpPr/>
          <p:nvPr/>
        </p:nvSpPr>
        <p:spPr bwMode="auto">
          <a:xfrm>
            <a:off x="460092" y="3126055"/>
            <a:ext cx="3094985" cy="2814513"/>
          </a:xfrm>
          <a:prstGeom prst="roundRect">
            <a:avLst>
              <a:gd name="adj" fmla="val 0"/>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45693" numCol="1" spcCol="0" rtlCol="0" fromWordArt="0" anchor="b" anchorCtr="0" forceAA="0" compatLnSpc="1">
            <a:prstTxWarp prst="textNoShape">
              <a:avLst/>
            </a:prstTxWarp>
            <a:noAutofit/>
          </a:bodyPr>
          <a:lstStyle/>
          <a:p>
            <a:pPr algn="ctr" defTabSz="931874" fontAlgn="base">
              <a:lnSpc>
                <a:spcPct val="90000"/>
              </a:lnSpc>
              <a:spcBef>
                <a:spcPct val="0"/>
              </a:spcBef>
              <a:spcAft>
                <a:spcPct val="0"/>
              </a:spcAft>
              <a:defRPr/>
            </a:pPr>
            <a:r>
              <a:rPr lang="en-US" sz="1400" kern="0" dirty="0">
                <a:solidFill>
                  <a:srgbClr val="0070C0"/>
                </a:solidFill>
                <a:latin typeface="Segoe UI Light"/>
                <a:ea typeface="Segoe UI" pitchFamily="34" charset="0"/>
                <a:cs typeface="Segoe UI" pitchFamily="34" charset="0"/>
              </a:rPr>
              <a:t>Develop</a:t>
            </a:r>
          </a:p>
        </p:txBody>
      </p:sp>
      <p:grpSp>
        <p:nvGrpSpPr>
          <p:cNvPr id="347" name="Group 346"/>
          <p:cNvGrpSpPr/>
          <p:nvPr/>
        </p:nvGrpSpPr>
        <p:grpSpPr>
          <a:xfrm>
            <a:off x="460092" y="1196226"/>
            <a:ext cx="3093557" cy="1853925"/>
            <a:chOff x="452660" y="-233218"/>
            <a:chExt cx="3034067" cy="2116533"/>
          </a:xfrm>
        </p:grpSpPr>
        <p:sp>
          <p:nvSpPr>
            <p:cNvPr id="348" name="Rectangle 235"/>
            <p:cNvSpPr>
              <a:spLocks noChangeArrowheads="1"/>
            </p:cNvSpPr>
            <p:nvPr/>
          </p:nvSpPr>
          <p:spPr bwMode="auto">
            <a:xfrm>
              <a:off x="452660" y="-233218"/>
              <a:ext cx="3034067" cy="2116533"/>
            </a:xfrm>
            <a:prstGeom prst="rect">
              <a:avLst/>
            </a:prstGeom>
            <a:solidFill>
              <a:srgbClr val="ECF1F2"/>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grpSp>
          <p:nvGrpSpPr>
            <p:cNvPr id="349" name="Group 348"/>
            <p:cNvGrpSpPr/>
            <p:nvPr/>
          </p:nvGrpSpPr>
          <p:grpSpPr>
            <a:xfrm>
              <a:off x="555380" y="-166667"/>
              <a:ext cx="2851716" cy="1945596"/>
              <a:chOff x="555380" y="1416602"/>
              <a:chExt cx="2851716" cy="1945596"/>
            </a:xfrm>
          </p:grpSpPr>
          <p:sp>
            <p:nvSpPr>
              <p:cNvPr id="350" name="Freeform 251"/>
              <p:cNvSpPr>
                <a:spLocks/>
              </p:cNvSpPr>
              <p:nvPr/>
            </p:nvSpPr>
            <p:spPr bwMode="auto">
              <a:xfrm>
                <a:off x="774079" y="3265881"/>
                <a:ext cx="2211420" cy="96317"/>
              </a:xfrm>
              <a:custGeom>
                <a:avLst/>
                <a:gdLst>
                  <a:gd name="T0" fmla="*/ 161 w 1148"/>
                  <a:gd name="T1" fmla="*/ 0 h 50"/>
                  <a:gd name="T2" fmla="*/ 193 w 1148"/>
                  <a:gd name="T3" fmla="*/ 31 h 50"/>
                  <a:gd name="T4" fmla="*/ 266 w 1148"/>
                  <a:gd name="T5" fmla="*/ 0 h 50"/>
                  <a:gd name="T6" fmla="*/ 266 w 1148"/>
                  <a:gd name="T7" fmla="*/ 10 h 50"/>
                  <a:gd name="T8" fmla="*/ 274 w 1148"/>
                  <a:gd name="T9" fmla="*/ 20 h 50"/>
                  <a:gd name="T10" fmla="*/ 284 w 1148"/>
                  <a:gd name="T11" fmla="*/ 20 h 50"/>
                  <a:gd name="T12" fmla="*/ 326 w 1148"/>
                  <a:gd name="T13" fmla="*/ 20 h 50"/>
                  <a:gd name="T14" fmla="*/ 359 w 1148"/>
                  <a:gd name="T15" fmla="*/ 31 h 50"/>
                  <a:gd name="T16" fmla="*/ 430 w 1148"/>
                  <a:gd name="T17" fmla="*/ 20 h 50"/>
                  <a:gd name="T18" fmla="*/ 420 w 1148"/>
                  <a:gd name="T19" fmla="*/ 0 h 50"/>
                  <a:gd name="T20" fmla="*/ 457 w 1148"/>
                  <a:gd name="T21" fmla="*/ 4 h 50"/>
                  <a:gd name="T22" fmla="*/ 460 w 1148"/>
                  <a:gd name="T23" fmla="*/ 16 h 50"/>
                  <a:gd name="T24" fmla="*/ 472 w 1148"/>
                  <a:gd name="T25" fmla="*/ 20 h 50"/>
                  <a:gd name="T26" fmla="*/ 483 w 1148"/>
                  <a:gd name="T27" fmla="*/ 16 h 50"/>
                  <a:gd name="T28" fmla="*/ 489 w 1148"/>
                  <a:gd name="T29" fmla="*/ 4 h 50"/>
                  <a:gd name="T30" fmla="*/ 800 w 1148"/>
                  <a:gd name="T31" fmla="*/ 0 h 50"/>
                  <a:gd name="T32" fmla="*/ 794 w 1148"/>
                  <a:gd name="T33" fmla="*/ 14 h 50"/>
                  <a:gd name="T34" fmla="*/ 800 w 1148"/>
                  <a:gd name="T35" fmla="*/ 25 h 50"/>
                  <a:gd name="T36" fmla="*/ 833 w 1148"/>
                  <a:gd name="T37" fmla="*/ 31 h 50"/>
                  <a:gd name="T38" fmla="*/ 877 w 1148"/>
                  <a:gd name="T39" fmla="*/ 25 h 50"/>
                  <a:gd name="T40" fmla="*/ 877 w 1148"/>
                  <a:gd name="T41" fmla="*/ 25 h 50"/>
                  <a:gd name="T42" fmla="*/ 885 w 1148"/>
                  <a:gd name="T43" fmla="*/ 23 h 50"/>
                  <a:gd name="T44" fmla="*/ 892 w 1148"/>
                  <a:gd name="T45" fmla="*/ 16 h 50"/>
                  <a:gd name="T46" fmla="*/ 894 w 1148"/>
                  <a:gd name="T47" fmla="*/ 4 h 50"/>
                  <a:gd name="T48" fmla="*/ 965 w 1148"/>
                  <a:gd name="T49" fmla="*/ 0 h 50"/>
                  <a:gd name="T50" fmla="*/ 998 w 1148"/>
                  <a:gd name="T51" fmla="*/ 31 h 50"/>
                  <a:gd name="T52" fmla="*/ 1038 w 1148"/>
                  <a:gd name="T53" fmla="*/ 0 h 50"/>
                  <a:gd name="T54" fmla="*/ 1036 w 1148"/>
                  <a:gd name="T55" fmla="*/ 10 h 50"/>
                  <a:gd name="T56" fmla="*/ 1040 w 1148"/>
                  <a:gd name="T57" fmla="*/ 20 h 50"/>
                  <a:gd name="T58" fmla="*/ 1052 w 1148"/>
                  <a:gd name="T59" fmla="*/ 25 h 50"/>
                  <a:gd name="T60" fmla="*/ 1059 w 1148"/>
                  <a:gd name="T61" fmla="*/ 23 h 50"/>
                  <a:gd name="T62" fmla="*/ 1069 w 1148"/>
                  <a:gd name="T63" fmla="*/ 16 h 50"/>
                  <a:gd name="T64" fmla="*/ 1069 w 1148"/>
                  <a:gd name="T65" fmla="*/ 4 h 50"/>
                  <a:gd name="T66" fmla="*/ 1125 w 1148"/>
                  <a:gd name="T67" fmla="*/ 0 h 50"/>
                  <a:gd name="T68" fmla="*/ 1127 w 1148"/>
                  <a:gd name="T69" fmla="*/ 0 h 50"/>
                  <a:gd name="T70" fmla="*/ 1140 w 1148"/>
                  <a:gd name="T71" fmla="*/ 6 h 50"/>
                  <a:gd name="T72" fmla="*/ 1148 w 1148"/>
                  <a:gd name="T73" fmla="*/ 18 h 50"/>
                  <a:gd name="T74" fmla="*/ 1148 w 1148"/>
                  <a:gd name="T75" fmla="*/ 33 h 50"/>
                  <a:gd name="T76" fmla="*/ 1140 w 1148"/>
                  <a:gd name="T77" fmla="*/ 47 h 50"/>
                  <a:gd name="T78" fmla="*/ 1127 w 1148"/>
                  <a:gd name="T79" fmla="*/ 50 h 50"/>
                  <a:gd name="T80" fmla="*/ 25 w 1148"/>
                  <a:gd name="T81" fmla="*/ 50 h 50"/>
                  <a:gd name="T82" fmla="*/ 13 w 1148"/>
                  <a:gd name="T83" fmla="*/ 48 h 50"/>
                  <a:gd name="T84" fmla="*/ 3 w 1148"/>
                  <a:gd name="T85" fmla="*/ 41 h 50"/>
                  <a:gd name="T86" fmla="*/ 0 w 1148"/>
                  <a:gd name="T87" fmla="*/ 25 h 50"/>
                  <a:gd name="T88" fmla="*/ 3 w 1148"/>
                  <a:gd name="T89" fmla="*/ 12 h 50"/>
                  <a:gd name="T90" fmla="*/ 11 w 1148"/>
                  <a:gd name="T91" fmla="*/ 4 h 50"/>
                  <a:gd name="T92" fmla="*/ 17 w 1148"/>
                  <a:gd name="T9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8" h="50">
                    <a:moveTo>
                      <a:pt x="17" y="0"/>
                    </a:moveTo>
                    <a:lnTo>
                      <a:pt x="161" y="0"/>
                    </a:lnTo>
                    <a:lnTo>
                      <a:pt x="161" y="31"/>
                    </a:lnTo>
                    <a:lnTo>
                      <a:pt x="193" y="31"/>
                    </a:lnTo>
                    <a:lnTo>
                      <a:pt x="193" y="0"/>
                    </a:lnTo>
                    <a:lnTo>
                      <a:pt x="266" y="0"/>
                    </a:lnTo>
                    <a:lnTo>
                      <a:pt x="265" y="4"/>
                    </a:lnTo>
                    <a:lnTo>
                      <a:pt x="266" y="10"/>
                    </a:lnTo>
                    <a:lnTo>
                      <a:pt x="270" y="16"/>
                    </a:lnTo>
                    <a:lnTo>
                      <a:pt x="274" y="20"/>
                    </a:lnTo>
                    <a:lnTo>
                      <a:pt x="282" y="20"/>
                    </a:lnTo>
                    <a:lnTo>
                      <a:pt x="284" y="20"/>
                    </a:lnTo>
                    <a:lnTo>
                      <a:pt x="284" y="20"/>
                    </a:lnTo>
                    <a:lnTo>
                      <a:pt x="326" y="20"/>
                    </a:lnTo>
                    <a:lnTo>
                      <a:pt x="326" y="31"/>
                    </a:lnTo>
                    <a:lnTo>
                      <a:pt x="359" y="31"/>
                    </a:lnTo>
                    <a:lnTo>
                      <a:pt x="359" y="20"/>
                    </a:lnTo>
                    <a:lnTo>
                      <a:pt x="430" y="20"/>
                    </a:lnTo>
                    <a:lnTo>
                      <a:pt x="430" y="10"/>
                    </a:lnTo>
                    <a:lnTo>
                      <a:pt x="420" y="0"/>
                    </a:lnTo>
                    <a:lnTo>
                      <a:pt x="457" y="0"/>
                    </a:lnTo>
                    <a:lnTo>
                      <a:pt x="457" y="4"/>
                    </a:lnTo>
                    <a:lnTo>
                      <a:pt x="457" y="10"/>
                    </a:lnTo>
                    <a:lnTo>
                      <a:pt x="460" y="16"/>
                    </a:lnTo>
                    <a:lnTo>
                      <a:pt x="466" y="20"/>
                    </a:lnTo>
                    <a:lnTo>
                      <a:pt x="472" y="20"/>
                    </a:lnTo>
                    <a:lnTo>
                      <a:pt x="478" y="20"/>
                    </a:lnTo>
                    <a:lnTo>
                      <a:pt x="483" y="16"/>
                    </a:lnTo>
                    <a:lnTo>
                      <a:pt x="487" y="10"/>
                    </a:lnTo>
                    <a:lnTo>
                      <a:pt x="489" y="4"/>
                    </a:lnTo>
                    <a:lnTo>
                      <a:pt x="487" y="0"/>
                    </a:lnTo>
                    <a:lnTo>
                      <a:pt x="800" y="0"/>
                    </a:lnTo>
                    <a:lnTo>
                      <a:pt x="800" y="10"/>
                    </a:lnTo>
                    <a:lnTo>
                      <a:pt x="794" y="14"/>
                    </a:lnTo>
                    <a:lnTo>
                      <a:pt x="794" y="25"/>
                    </a:lnTo>
                    <a:lnTo>
                      <a:pt x="800" y="25"/>
                    </a:lnTo>
                    <a:lnTo>
                      <a:pt x="800" y="31"/>
                    </a:lnTo>
                    <a:lnTo>
                      <a:pt x="833" y="31"/>
                    </a:lnTo>
                    <a:lnTo>
                      <a:pt x="833" y="25"/>
                    </a:lnTo>
                    <a:lnTo>
                      <a:pt x="877" y="25"/>
                    </a:lnTo>
                    <a:lnTo>
                      <a:pt x="877" y="25"/>
                    </a:lnTo>
                    <a:lnTo>
                      <a:pt x="877" y="25"/>
                    </a:lnTo>
                    <a:lnTo>
                      <a:pt x="879" y="25"/>
                    </a:lnTo>
                    <a:lnTo>
                      <a:pt x="885" y="23"/>
                    </a:lnTo>
                    <a:lnTo>
                      <a:pt x="890" y="20"/>
                    </a:lnTo>
                    <a:lnTo>
                      <a:pt x="892" y="16"/>
                    </a:lnTo>
                    <a:lnTo>
                      <a:pt x="894" y="10"/>
                    </a:lnTo>
                    <a:lnTo>
                      <a:pt x="894" y="4"/>
                    </a:lnTo>
                    <a:lnTo>
                      <a:pt x="892" y="0"/>
                    </a:lnTo>
                    <a:lnTo>
                      <a:pt x="965" y="0"/>
                    </a:lnTo>
                    <a:lnTo>
                      <a:pt x="965" y="31"/>
                    </a:lnTo>
                    <a:lnTo>
                      <a:pt x="998" y="31"/>
                    </a:lnTo>
                    <a:lnTo>
                      <a:pt x="998" y="0"/>
                    </a:lnTo>
                    <a:lnTo>
                      <a:pt x="1038" y="0"/>
                    </a:lnTo>
                    <a:lnTo>
                      <a:pt x="1036" y="4"/>
                    </a:lnTo>
                    <a:lnTo>
                      <a:pt x="1036" y="10"/>
                    </a:lnTo>
                    <a:lnTo>
                      <a:pt x="1036" y="16"/>
                    </a:lnTo>
                    <a:lnTo>
                      <a:pt x="1040" y="20"/>
                    </a:lnTo>
                    <a:lnTo>
                      <a:pt x="1046" y="23"/>
                    </a:lnTo>
                    <a:lnTo>
                      <a:pt x="1052" y="25"/>
                    </a:lnTo>
                    <a:lnTo>
                      <a:pt x="1054" y="25"/>
                    </a:lnTo>
                    <a:lnTo>
                      <a:pt x="1059" y="23"/>
                    </a:lnTo>
                    <a:lnTo>
                      <a:pt x="1065" y="20"/>
                    </a:lnTo>
                    <a:lnTo>
                      <a:pt x="1069" y="16"/>
                    </a:lnTo>
                    <a:lnTo>
                      <a:pt x="1069" y="10"/>
                    </a:lnTo>
                    <a:lnTo>
                      <a:pt x="1069" y="4"/>
                    </a:lnTo>
                    <a:lnTo>
                      <a:pt x="1067" y="0"/>
                    </a:lnTo>
                    <a:lnTo>
                      <a:pt x="1125" y="0"/>
                    </a:lnTo>
                    <a:lnTo>
                      <a:pt x="1125" y="2"/>
                    </a:lnTo>
                    <a:lnTo>
                      <a:pt x="1127" y="0"/>
                    </a:lnTo>
                    <a:lnTo>
                      <a:pt x="1134" y="2"/>
                    </a:lnTo>
                    <a:lnTo>
                      <a:pt x="1140" y="6"/>
                    </a:lnTo>
                    <a:lnTo>
                      <a:pt x="1144" y="12"/>
                    </a:lnTo>
                    <a:lnTo>
                      <a:pt x="1148" y="18"/>
                    </a:lnTo>
                    <a:lnTo>
                      <a:pt x="1148" y="25"/>
                    </a:lnTo>
                    <a:lnTo>
                      <a:pt x="1148" y="33"/>
                    </a:lnTo>
                    <a:lnTo>
                      <a:pt x="1144" y="41"/>
                    </a:lnTo>
                    <a:lnTo>
                      <a:pt x="1140" y="47"/>
                    </a:lnTo>
                    <a:lnTo>
                      <a:pt x="1134" y="48"/>
                    </a:lnTo>
                    <a:lnTo>
                      <a:pt x="1127" y="50"/>
                    </a:lnTo>
                    <a:lnTo>
                      <a:pt x="1123" y="50"/>
                    </a:lnTo>
                    <a:lnTo>
                      <a:pt x="25" y="50"/>
                    </a:lnTo>
                    <a:lnTo>
                      <a:pt x="21" y="50"/>
                    </a:lnTo>
                    <a:lnTo>
                      <a:pt x="13" y="48"/>
                    </a:lnTo>
                    <a:lnTo>
                      <a:pt x="7" y="47"/>
                    </a:lnTo>
                    <a:lnTo>
                      <a:pt x="3" y="41"/>
                    </a:lnTo>
                    <a:lnTo>
                      <a:pt x="0" y="33"/>
                    </a:lnTo>
                    <a:lnTo>
                      <a:pt x="0" y="25"/>
                    </a:lnTo>
                    <a:lnTo>
                      <a:pt x="0" y="18"/>
                    </a:lnTo>
                    <a:lnTo>
                      <a:pt x="3" y="12"/>
                    </a:lnTo>
                    <a:lnTo>
                      <a:pt x="7" y="6"/>
                    </a:lnTo>
                    <a:lnTo>
                      <a:pt x="11" y="4"/>
                    </a:lnTo>
                    <a:lnTo>
                      <a:pt x="17" y="2"/>
                    </a:lnTo>
                    <a:lnTo>
                      <a:pt x="17" y="0"/>
                    </a:lnTo>
                    <a:close/>
                  </a:path>
                </a:pathLst>
              </a:custGeom>
              <a:solidFill>
                <a:srgbClr val="CFDDDC"/>
              </a:solidFill>
              <a:ln w="0">
                <a:solidFill>
                  <a:srgbClr val="CFDDDC"/>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51" name="Freeform 252"/>
              <p:cNvSpPr>
                <a:spLocks/>
              </p:cNvSpPr>
              <p:nvPr/>
            </p:nvSpPr>
            <p:spPr bwMode="auto">
              <a:xfrm>
                <a:off x="939743" y="2478011"/>
                <a:ext cx="433423" cy="826397"/>
              </a:xfrm>
              <a:custGeom>
                <a:avLst/>
                <a:gdLst>
                  <a:gd name="T0" fmla="*/ 180 w 225"/>
                  <a:gd name="T1" fmla="*/ 0 h 429"/>
                  <a:gd name="T2" fmla="*/ 184 w 225"/>
                  <a:gd name="T3" fmla="*/ 0 h 429"/>
                  <a:gd name="T4" fmla="*/ 188 w 225"/>
                  <a:gd name="T5" fmla="*/ 2 h 429"/>
                  <a:gd name="T6" fmla="*/ 190 w 225"/>
                  <a:gd name="T7" fmla="*/ 10 h 429"/>
                  <a:gd name="T8" fmla="*/ 190 w 225"/>
                  <a:gd name="T9" fmla="*/ 144 h 429"/>
                  <a:gd name="T10" fmla="*/ 190 w 225"/>
                  <a:gd name="T11" fmla="*/ 148 h 429"/>
                  <a:gd name="T12" fmla="*/ 184 w 225"/>
                  <a:gd name="T13" fmla="*/ 152 h 429"/>
                  <a:gd name="T14" fmla="*/ 109 w 225"/>
                  <a:gd name="T15" fmla="*/ 152 h 429"/>
                  <a:gd name="T16" fmla="*/ 215 w 225"/>
                  <a:gd name="T17" fmla="*/ 227 h 429"/>
                  <a:gd name="T18" fmla="*/ 219 w 225"/>
                  <a:gd name="T19" fmla="*/ 227 h 429"/>
                  <a:gd name="T20" fmla="*/ 223 w 225"/>
                  <a:gd name="T21" fmla="*/ 229 h 429"/>
                  <a:gd name="T22" fmla="*/ 225 w 225"/>
                  <a:gd name="T23" fmla="*/ 237 h 429"/>
                  <a:gd name="T24" fmla="*/ 225 w 225"/>
                  <a:gd name="T25" fmla="*/ 271 h 429"/>
                  <a:gd name="T26" fmla="*/ 225 w 225"/>
                  <a:gd name="T27" fmla="*/ 275 h 429"/>
                  <a:gd name="T28" fmla="*/ 221 w 225"/>
                  <a:gd name="T29" fmla="*/ 279 h 429"/>
                  <a:gd name="T30" fmla="*/ 127 w 225"/>
                  <a:gd name="T31" fmla="*/ 281 h 429"/>
                  <a:gd name="T32" fmla="*/ 215 w 225"/>
                  <a:gd name="T33" fmla="*/ 369 h 429"/>
                  <a:gd name="T34" fmla="*/ 223 w 225"/>
                  <a:gd name="T35" fmla="*/ 373 h 429"/>
                  <a:gd name="T36" fmla="*/ 225 w 225"/>
                  <a:gd name="T37" fmla="*/ 377 h 429"/>
                  <a:gd name="T38" fmla="*/ 225 w 225"/>
                  <a:gd name="T39" fmla="*/ 379 h 429"/>
                  <a:gd name="T40" fmla="*/ 225 w 225"/>
                  <a:gd name="T41" fmla="*/ 392 h 429"/>
                  <a:gd name="T42" fmla="*/ 221 w 225"/>
                  <a:gd name="T43" fmla="*/ 396 h 429"/>
                  <a:gd name="T44" fmla="*/ 217 w 225"/>
                  <a:gd name="T45" fmla="*/ 398 h 429"/>
                  <a:gd name="T46" fmla="*/ 200 w 225"/>
                  <a:gd name="T47" fmla="*/ 398 h 429"/>
                  <a:gd name="T48" fmla="*/ 198 w 225"/>
                  <a:gd name="T49" fmla="*/ 398 h 429"/>
                  <a:gd name="T50" fmla="*/ 207 w 225"/>
                  <a:gd name="T51" fmla="*/ 404 h 429"/>
                  <a:gd name="T52" fmla="*/ 211 w 225"/>
                  <a:gd name="T53" fmla="*/ 413 h 429"/>
                  <a:gd name="T54" fmla="*/ 207 w 225"/>
                  <a:gd name="T55" fmla="*/ 425 h 429"/>
                  <a:gd name="T56" fmla="*/ 196 w 225"/>
                  <a:gd name="T57" fmla="*/ 429 h 429"/>
                  <a:gd name="T58" fmla="*/ 184 w 225"/>
                  <a:gd name="T59" fmla="*/ 425 h 429"/>
                  <a:gd name="T60" fmla="*/ 179 w 225"/>
                  <a:gd name="T61" fmla="*/ 413 h 429"/>
                  <a:gd name="T62" fmla="*/ 184 w 225"/>
                  <a:gd name="T63" fmla="*/ 404 h 429"/>
                  <a:gd name="T64" fmla="*/ 194 w 225"/>
                  <a:gd name="T65" fmla="*/ 398 h 429"/>
                  <a:gd name="T66" fmla="*/ 94 w 225"/>
                  <a:gd name="T67" fmla="*/ 398 h 429"/>
                  <a:gd name="T68" fmla="*/ 31 w 225"/>
                  <a:gd name="T69" fmla="*/ 398 h 429"/>
                  <a:gd name="T70" fmla="*/ 10 w 225"/>
                  <a:gd name="T71" fmla="*/ 398 h 429"/>
                  <a:gd name="T72" fmla="*/ 2 w 225"/>
                  <a:gd name="T73" fmla="*/ 396 h 429"/>
                  <a:gd name="T74" fmla="*/ 0 w 225"/>
                  <a:gd name="T75" fmla="*/ 390 h 429"/>
                  <a:gd name="T76" fmla="*/ 0 w 225"/>
                  <a:gd name="T77" fmla="*/ 388 h 429"/>
                  <a:gd name="T78" fmla="*/ 0 w 225"/>
                  <a:gd name="T79" fmla="*/ 375 h 429"/>
                  <a:gd name="T80" fmla="*/ 4 w 225"/>
                  <a:gd name="T81" fmla="*/ 371 h 429"/>
                  <a:gd name="T82" fmla="*/ 8 w 225"/>
                  <a:gd name="T83" fmla="*/ 369 h 429"/>
                  <a:gd name="T84" fmla="*/ 94 w 225"/>
                  <a:gd name="T85" fmla="*/ 369 h 429"/>
                  <a:gd name="T86" fmla="*/ 104 w 225"/>
                  <a:gd name="T87" fmla="*/ 340 h 429"/>
                  <a:gd name="T88" fmla="*/ 10 w 225"/>
                  <a:gd name="T89" fmla="*/ 281 h 429"/>
                  <a:gd name="T90" fmla="*/ 6 w 225"/>
                  <a:gd name="T91" fmla="*/ 281 h 429"/>
                  <a:gd name="T92" fmla="*/ 2 w 225"/>
                  <a:gd name="T93" fmla="*/ 277 h 429"/>
                  <a:gd name="T94" fmla="*/ 0 w 225"/>
                  <a:gd name="T95" fmla="*/ 271 h 429"/>
                  <a:gd name="T96" fmla="*/ 0 w 225"/>
                  <a:gd name="T97" fmla="*/ 237 h 429"/>
                  <a:gd name="T98" fmla="*/ 0 w 225"/>
                  <a:gd name="T99" fmla="*/ 231 h 429"/>
                  <a:gd name="T100" fmla="*/ 4 w 225"/>
                  <a:gd name="T101" fmla="*/ 227 h 429"/>
                  <a:gd name="T102" fmla="*/ 54 w 225"/>
                  <a:gd name="T103" fmla="*/ 227 h 429"/>
                  <a:gd name="T104" fmla="*/ 10 w 225"/>
                  <a:gd name="T105" fmla="*/ 152 h 429"/>
                  <a:gd name="T106" fmla="*/ 6 w 225"/>
                  <a:gd name="T107" fmla="*/ 152 h 429"/>
                  <a:gd name="T108" fmla="*/ 2 w 225"/>
                  <a:gd name="T109" fmla="*/ 150 h 429"/>
                  <a:gd name="T110" fmla="*/ 0 w 225"/>
                  <a:gd name="T111" fmla="*/ 143 h 429"/>
                  <a:gd name="T112" fmla="*/ 0 w 225"/>
                  <a:gd name="T113" fmla="*/ 8 h 429"/>
                  <a:gd name="T114" fmla="*/ 0 w 225"/>
                  <a:gd name="T115" fmla="*/ 4 h 429"/>
                  <a:gd name="T116" fmla="*/ 4 w 225"/>
                  <a:gd name="T117"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429">
                    <a:moveTo>
                      <a:pt x="10" y="0"/>
                    </a:moveTo>
                    <a:lnTo>
                      <a:pt x="180" y="0"/>
                    </a:lnTo>
                    <a:lnTo>
                      <a:pt x="182" y="0"/>
                    </a:lnTo>
                    <a:lnTo>
                      <a:pt x="184" y="0"/>
                    </a:lnTo>
                    <a:lnTo>
                      <a:pt x="186" y="0"/>
                    </a:lnTo>
                    <a:lnTo>
                      <a:pt x="188" y="2"/>
                    </a:lnTo>
                    <a:lnTo>
                      <a:pt x="190" y="6"/>
                    </a:lnTo>
                    <a:lnTo>
                      <a:pt x="190" y="10"/>
                    </a:lnTo>
                    <a:lnTo>
                      <a:pt x="190" y="143"/>
                    </a:lnTo>
                    <a:lnTo>
                      <a:pt x="190" y="144"/>
                    </a:lnTo>
                    <a:lnTo>
                      <a:pt x="190" y="146"/>
                    </a:lnTo>
                    <a:lnTo>
                      <a:pt x="190" y="148"/>
                    </a:lnTo>
                    <a:lnTo>
                      <a:pt x="188" y="150"/>
                    </a:lnTo>
                    <a:lnTo>
                      <a:pt x="184" y="152"/>
                    </a:lnTo>
                    <a:lnTo>
                      <a:pt x="180" y="152"/>
                    </a:lnTo>
                    <a:lnTo>
                      <a:pt x="109" y="152"/>
                    </a:lnTo>
                    <a:lnTo>
                      <a:pt x="109" y="227"/>
                    </a:lnTo>
                    <a:lnTo>
                      <a:pt x="215" y="227"/>
                    </a:lnTo>
                    <a:lnTo>
                      <a:pt x="217" y="227"/>
                    </a:lnTo>
                    <a:lnTo>
                      <a:pt x="219" y="227"/>
                    </a:lnTo>
                    <a:lnTo>
                      <a:pt x="221" y="229"/>
                    </a:lnTo>
                    <a:lnTo>
                      <a:pt x="223" y="229"/>
                    </a:lnTo>
                    <a:lnTo>
                      <a:pt x="225" y="233"/>
                    </a:lnTo>
                    <a:lnTo>
                      <a:pt x="225" y="237"/>
                    </a:lnTo>
                    <a:lnTo>
                      <a:pt x="225" y="271"/>
                    </a:lnTo>
                    <a:lnTo>
                      <a:pt x="225" y="271"/>
                    </a:lnTo>
                    <a:lnTo>
                      <a:pt x="225" y="273"/>
                    </a:lnTo>
                    <a:lnTo>
                      <a:pt x="225" y="275"/>
                    </a:lnTo>
                    <a:lnTo>
                      <a:pt x="223" y="279"/>
                    </a:lnTo>
                    <a:lnTo>
                      <a:pt x="221" y="279"/>
                    </a:lnTo>
                    <a:lnTo>
                      <a:pt x="215" y="281"/>
                    </a:lnTo>
                    <a:lnTo>
                      <a:pt x="127" y="281"/>
                    </a:lnTo>
                    <a:lnTo>
                      <a:pt x="127" y="369"/>
                    </a:lnTo>
                    <a:lnTo>
                      <a:pt x="215" y="369"/>
                    </a:lnTo>
                    <a:lnTo>
                      <a:pt x="221" y="371"/>
                    </a:lnTo>
                    <a:lnTo>
                      <a:pt x="223" y="373"/>
                    </a:lnTo>
                    <a:lnTo>
                      <a:pt x="225" y="375"/>
                    </a:lnTo>
                    <a:lnTo>
                      <a:pt x="225" y="377"/>
                    </a:lnTo>
                    <a:lnTo>
                      <a:pt x="225" y="379"/>
                    </a:lnTo>
                    <a:lnTo>
                      <a:pt x="225" y="379"/>
                    </a:lnTo>
                    <a:lnTo>
                      <a:pt x="225" y="388"/>
                    </a:lnTo>
                    <a:lnTo>
                      <a:pt x="225" y="392"/>
                    </a:lnTo>
                    <a:lnTo>
                      <a:pt x="223" y="394"/>
                    </a:lnTo>
                    <a:lnTo>
                      <a:pt x="221" y="396"/>
                    </a:lnTo>
                    <a:lnTo>
                      <a:pt x="219" y="398"/>
                    </a:lnTo>
                    <a:lnTo>
                      <a:pt x="217" y="398"/>
                    </a:lnTo>
                    <a:lnTo>
                      <a:pt x="215" y="398"/>
                    </a:lnTo>
                    <a:lnTo>
                      <a:pt x="200" y="398"/>
                    </a:lnTo>
                    <a:lnTo>
                      <a:pt x="200" y="398"/>
                    </a:lnTo>
                    <a:lnTo>
                      <a:pt x="198" y="398"/>
                    </a:lnTo>
                    <a:lnTo>
                      <a:pt x="202" y="400"/>
                    </a:lnTo>
                    <a:lnTo>
                      <a:pt x="207" y="404"/>
                    </a:lnTo>
                    <a:lnTo>
                      <a:pt x="209" y="408"/>
                    </a:lnTo>
                    <a:lnTo>
                      <a:pt x="211" y="413"/>
                    </a:lnTo>
                    <a:lnTo>
                      <a:pt x="209" y="419"/>
                    </a:lnTo>
                    <a:lnTo>
                      <a:pt x="207" y="425"/>
                    </a:lnTo>
                    <a:lnTo>
                      <a:pt x="202" y="429"/>
                    </a:lnTo>
                    <a:lnTo>
                      <a:pt x="196" y="429"/>
                    </a:lnTo>
                    <a:lnTo>
                      <a:pt x="188" y="429"/>
                    </a:lnTo>
                    <a:lnTo>
                      <a:pt x="184" y="425"/>
                    </a:lnTo>
                    <a:lnTo>
                      <a:pt x="180" y="419"/>
                    </a:lnTo>
                    <a:lnTo>
                      <a:pt x="179" y="413"/>
                    </a:lnTo>
                    <a:lnTo>
                      <a:pt x="180" y="408"/>
                    </a:lnTo>
                    <a:lnTo>
                      <a:pt x="184" y="404"/>
                    </a:lnTo>
                    <a:lnTo>
                      <a:pt x="188" y="400"/>
                    </a:lnTo>
                    <a:lnTo>
                      <a:pt x="194" y="398"/>
                    </a:lnTo>
                    <a:lnTo>
                      <a:pt x="98" y="398"/>
                    </a:lnTo>
                    <a:lnTo>
                      <a:pt x="94" y="398"/>
                    </a:lnTo>
                    <a:lnTo>
                      <a:pt x="92" y="398"/>
                    </a:lnTo>
                    <a:lnTo>
                      <a:pt x="31" y="398"/>
                    </a:lnTo>
                    <a:lnTo>
                      <a:pt x="31" y="398"/>
                    </a:lnTo>
                    <a:lnTo>
                      <a:pt x="10" y="398"/>
                    </a:lnTo>
                    <a:lnTo>
                      <a:pt x="4" y="396"/>
                    </a:lnTo>
                    <a:lnTo>
                      <a:pt x="2" y="396"/>
                    </a:lnTo>
                    <a:lnTo>
                      <a:pt x="0" y="392"/>
                    </a:lnTo>
                    <a:lnTo>
                      <a:pt x="0" y="390"/>
                    </a:lnTo>
                    <a:lnTo>
                      <a:pt x="0" y="388"/>
                    </a:lnTo>
                    <a:lnTo>
                      <a:pt x="0" y="388"/>
                    </a:lnTo>
                    <a:lnTo>
                      <a:pt x="0" y="379"/>
                    </a:lnTo>
                    <a:lnTo>
                      <a:pt x="0" y="375"/>
                    </a:lnTo>
                    <a:lnTo>
                      <a:pt x="2" y="373"/>
                    </a:lnTo>
                    <a:lnTo>
                      <a:pt x="4" y="371"/>
                    </a:lnTo>
                    <a:lnTo>
                      <a:pt x="6" y="371"/>
                    </a:lnTo>
                    <a:lnTo>
                      <a:pt x="8" y="369"/>
                    </a:lnTo>
                    <a:lnTo>
                      <a:pt x="10" y="369"/>
                    </a:lnTo>
                    <a:lnTo>
                      <a:pt x="94" y="369"/>
                    </a:lnTo>
                    <a:lnTo>
                      <a:pt x="94" y="340"/>
                    </a:lnTo>
                    <a:lnTo>
                      <a:pt x="104" y="340"/>
                    </a:lnTo>
                    <a:lnTo>
                      <a:pt x="104" y="281"/>
                    </a:lnTo>
                    <a:lnTo>
                      <a:pt x="10" y="281"/>
                    </a:lnTo>
                    <a:lnTo>
                      <a:pt x="8" y="281"/>
                    </a:lnTo>
                    <a:lnTo>
                      <a:pt x="6" y="281"/>
                    </a:lnTo>
                    <a:lnTo>
                      <a:pt x="4" y="279"/>
                    </a:lnTo>
                    <a:lnTo>
                      <a:pt x="2" y="277"/>
                    </a:lnTo>
                    <a:lnTo>
                      <a:pt x="0" y="275"/>
                    </a:lnTo>
                    <a:lnTo>
                      <a:pt x="0" y="271"/>
                    </a:lnTo>
                    <a:lnTo>
                      <a:pt x="0" y="237"/>
                    </a:lnTo>
                    <a:lnTo>
                      <a:pt x="0" y="237"/>
                    </a:lnTo>
                    <a:lnTo>
                      <a:pt x="0" y="235"/>
                    </a:lnTo>
                    <a:lnTo>
                      <a:pt x="0" y="231"/>
                    </a:lnTo>
                    <a:lnTo>
                      <a:pt x="2" y="229"/>
                    </a:lnTo>
                    <a:lnTo>
                      <a:pt x="4" y="227"/>
                    </a:lnTo>
                    <a:lnTo>
                      <a:pt x="10" y="227"/>
                    </a:lnTo>
                    <a:lnTo>
                      <a:pt x="54" y="227"/>
                    </a:lnTo>
                    <a:lnTo>
                      <a:pt x="54" y="152"/>
                    </a:lnTo>
                    <a:lnTo>
                      <a:pt x="10" y="152"/>
                    </a:lnTo>
                    <a:lnTo>
                      <a:pt x="8" y="152"/>
                    </a:lnTo>
                    <a:lnTo>
                      <a:pt x="6" y="152"/>
                    </a:lnTo>
                    <a:lnTo>
                      <a:pt x="4" y="152"/>
                    </a:lnTo>
                    <a:lnTo>
                      <a:pt x="2" y="150"/>
                    </a:lnTo>
                    <a:lnTo>
                      <a:pt x="0" y="146"/>
                    </a:lnTo>
                    <a:lnTo>
                      <a:pt x="0" y="143"/>
                    </a:lnTo>
                    <a:lnTo>
                      <a:pt x="0" y="10"/>
                    </a:lnTo>
                    <a:lnTo>
                      <a:pt x="0" y="8"/>
                    </a:lnTo>
                    <a:lnTo>
                      <a:pt x="0" y="6"/>
                    </a:lnTo>
                    <a:lnTo>
                      <a:pt x="0" y="4"/>
                    </a:lnTo>
                    <a:lnTo>
                      <a:pt x="2" y="2"/>
                    </a:lnTo>
                    <a:lnTo>
                      <a:pt x="4" y="0"/>
                    </a:lnTo>
                    <a:lnTo>
                      <a:pt x="10" y="0"/>
                    </a:lnTo>
                    <a:close/>
                  </a:path>
                </a:pathLst>
              </a:custGeom>
              <a:solidFill>
                <a:schemeClr val="bg2">
                  <a:lumMod val="75000"/>
                  <a:lumOff val="25000"/>
                </a:schemeClr>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52" name="Freeform 253"/>
              <p:cNvSpPr>
                <a:spLocks/>
              </p:cNvSpPr>
              <p:nvPr/>
            </p:nvSpPr>
            <p:spPr bwMode="auto">
              <a:xfrm>
                <a:off x="951301" y="3244691"/>
                <a:ext cx="57790" cy="59716"/>
              </a:xfrm>
              <a:custGeom>
                <a:avLst/>
                <a:gdLst>
                  <a:gd name="T0" fmla="*/ 15 w 30"/>
                  <a:gd name="T1" fmla="*/ 0 h 31"/>
                  <a:gd name="T2" fmla="*/ 21 w 30"/>
                  <a:gd name="T3" fmla="*/ 0 h 31"/>
                  <a:gd name="T4" fmla="*/ 27 w 30"/>
                  <a:gd name="T5" fmla="*/ 4 h 31"/>
                  <a:gd name="T6" fmla="*/ 30 w 30"/>
                  <a:gd name="T7" fmla="*/ 10 h 31"/>
                  <a:gd name="T8" fmla="*/ 30 w 30"/>
                  <a:gd name="T9" fmla="*/ 15 h 31"/>
                  <a:gd name="T10" fmla="*/ 30 w 30"/>
                  <a:gd name="T11" fmla="*/ 21 h 31"/>
                  <a:gd name="T12" fmla="*/ 27 w 30"/>
                  <a:gd name="T13" fmla="*/ 27 h 31"/>
                  <a:gd name="T14" fmla="*/ 21 w 30"/>
                  <a:gd name="T15" fmla="*/ 31 h 31"/>
                  <a:gd name="T16" fmla="*/ 15 w 30"/>
                  <a:gd name="T17" fmla="*/ 31 h 31"/>
                  <a:gd name="T18" fmla="*/ 9 w 30"/>
                  <a:gd name="T19" fmla="*/ 31 h 31"/>
                  <a:gd name="T20" fmla="*/ 4 w 30"/>
                  <a:gd name="T21" fmla="*/ 27 h 31"/>
                  <a:gd name="T22" fmla="*/ 0 w 30"/>
                  <a:gd name="T23" fmla="*/ 21 h 31"/>
                  <a:gd name="T24" fmla="*/ 0 w 30"/>
                  <a:gd name="T25" fmla="*/ 15 h 31"/>
                  <a:gd name="T26" fmla="*/ 0 w 30"/>
                  <a:gd name="T27" fmla="*/ 10 h 31"/>
                  <a:gd name="T28" fmla="*/ 4 w 30"/>
                  <a:gd name="T29" fmla="*/ 4 h 31"/>
                  <a:gd name="T30" fmla="*/ 9 w 30"/>
                  <a:gd name="T31" fmla="*/ 0 h 31"/>
                  <a:gd name="T32" fmla="*/ 15 w 30"/>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1">
                    <a:moveTo>
                      <a:pt x="15" y="0"/>
                    </a:moveTo>
                    <a:lnTo>
                      <a:pt x="21" y="0"/>
                    </a:lnTo>
                    <a:lnTo>
                      <a:pt x="27" y="4"/>
                    </a:lnTo>
                    <a:lnTo>
                      <a:pt x="30" y="10"/>
                    </a:lnTo>
                    <a:lnTo>
                      <a:pt x="30" y="15"/>
                    </a:lnTo>
                    <a:lnTo>
                      <a:pt x="30" y="21"/>
                    </a:lnTo>
                    <a:lnTo>
                      <a:pt x="27" y="27"/>
                    </a:lnTo>
                    <a:lnTo>
                      <a:pt x="21" y="31"/>
                    </a:lnTo>
                    <a:lnTo>
                      <a:pt x="15" y="31"/>
                    </a:lnTo>
                    <a:lnTo>
                      <a:pt x="9" y="31"/>
                    </a:lnTo>
                    <a:lnTo>
                      <a:pt x="4" y="27"/>
                    </a:lnTo>
                    <a:lnTo>
                      <a:pt x="0" y="21"/>
                    </a:lnTo>
                    <a:lnTo>
                      <a:pt x="0" y="15"/>
                    </a:lnTo>
                    <a:lnTo>
                      <a:pt x="0" y="10"/>
                    </a:lnTo>
                    <a:lnTo>
                      <a:pt x="4" y="4"/>
                    </a:lnTo>
                    <a:lnTo>
                      <a:pt x="9" y="0"/>
                    </a:lnTo>
                    <a:lnTo>
                      <a:pt x="15" y="0"/>
                    </a:lnTo>
                    <a:close/>
                  </a:path>
                </a:pathLst>
              </a:custGeom>
              <a:solidFill>
                <a:srgbClr val="67297A"/>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53" name="Freeform 254"/>
              <p:cNvSpPr>
                <a:spLocks/>
              </p:cNvSpPr>
              <p:nvPr/>
            </p:nvSpPr>
            <p:spPr bwMode="auto">
              <a:xfrm>
                <a:off x="1506082" y="2478011"/>
                <a:ext cx="435349" cy="826397"/>
              </a:xfrm>
              <a:custGeom>
                <a:avLst/>
                <a:gdLst>
                  <a:gd name="T0" fmla="*/ 182 w 226"/>
                  <a:gd name="T1" fmla="*/ 0 h 429"/>
                  <a:gd name="T2" fmla="*/ 184 w 226"/>
                  <a:gd name="T3" fmla="*/ 0 h 429"/>
                  <a:gd name="T4" fmla="*/ 190 w 226"/>
                  <a:gd name="T5" fmla="*/ 2 h 429"/>
                  <a:gd name="T6" fmla="*/ 192 w 226"/>
                  <a:gd name="T7" fmla="*/ 10 h 429"/>
                  <a:gd name="T8" fmla="*/ 192 w 226"/>
                  <a:gd name="T9" fmla="*/ 144 h 429"/>
                  <a:gd name="T10" fmla="*/ 190 w 226"/>
                  <a:gd name="T11" fmla="*/ 148 h 429"/>
                  <a:gd name="T12" fmla="*/ 186 w 226"/>
                  <a:gd name="T13" fmla="*/ 152 h 429"/>
                  <a:gd name="T14" fmla="*/ 121 w 226"/>
                  <a:gd name="T15" fmla="*/ 152 h 429"/>
                  <a:gd name="T16" fmla="*/ 217 w 226"/>
                  <a:gd name="T17" fmla="*/ 227 h 429"/>
                  <a:gd name="T18" fmla="*/ 221 w 226"/>
                  <a:gd name="T19" fmla="*/ 227 h 429"/>
                  <a:gd name="T20" fmla="*/ 224 w 226"/>
                  <a:gd name="T21" fmla="*/ 229 h 429"/>
                  <a:gd name="T22" fmla="*/ 226 w 226"/>
                  <a:gd name="T23" fmla="*/ 237 h 429"/>
                  <a:gd name="T24" fmla="*/ 226 w 226"/>
                  <a:gd name="T25" fmla="*/ 271 h 429"/>
                  <a:gd name="T26" fmla="*/ 226 w 226"/>
                  <a:gd name="T27" fmla="*/ 275 h 429"/>
                  <a:gd name="T28" fmla="*/ 221 w 226"/>
                  <a:gd name="T29" fmla="*/ 279 h 429"/>
                  <a:gd name="T30" fmla="*/ 126 w 226"/>
                  <a:gd name="T31" fmla="*/ 281 h 429"/>
                  <a:gd name="T32" fmla="*/ 217 w 226"/>
                  <a:gd name="T33" fmla="*/ 369 h 429"/>
                  <a:gd name="T34" fmla="*/ 224 w 226"/>
                  <a:gd name="T35" fmla="*/ 373 h 429"/>
                  <a:gd name="T36" fmla="*/ 226 w 226"/>
                  <a:gd name="T37" fmla="*/ 377 h 429"/>
                  <a:gd name="T38" fmla="*/ 226 w 226"/>
                  <a:gd name="T39" fmla="*/ 379 h 429"/>
                  <a:gd name="T40" fmla="*/ 226 w 226"/>
                  <a:gd name="T41" fmla="*/ 392 h 429"/>
                  <a:gd name="T42" fmla="*/ 222 w 226"/>
                  <a:gd name="T43" fmla="*/ 396 h 429"/>
                  <a:gd name="T44" fmla="*/ 219 w 226"/>
                  <a:gd name="T45" fmla="*/ 398 h 429"/>
                  <a:gd name="T46" fmla="*/ 201 w 226"/>
                  <a:gd name="T47" fmla="*/ 398 h 429"/>
                  <a:gd name="T48" fmla="*/ 94 w 226"/>
                  <a:gd name="T49" fmla="*/ 398 h 429"/>
                  <a:gd name="T50" fmla="*/ 103 w 226"/>
                  <a:gd name="T51" fmla="*/ 404 h 429"/>
                  <a:gd name="T52" fmla="*/ 109 w 226"/>
                  <a:gd name="T53" fmla="*/ 413 h 429"/>
                  <a:gd name="T54" fmla="*/ 103 w 226"/>
                  <a:gd name="T55" fmla="*/ 425 h 429"/>
                  <a:gd name="T56" fmla="*/ 92 w 226"/>
                  <a:gd name="T57" fmla="*/ 429 h 429"/>
                  <a:gd name="T58" fmla="*/ 80 w 226"/>
                  <a:gd name="T59" fmla="*/ 425 h 429"/>
                  <a:gd name="T60" fmla="*/ 77 w 226"/>
                  <a:gd name="T61" fmla="*/ 413 h 429"/>
                  <a:gd name="T62" fmla="*/ 80 w 226"/>
                  <a:gd name="T63" fmla="*/ 404 h 429"/>
                  <a:gd name="T64" fmla="*/ 90 w 226"/>
                  <a:gd name="T65" fmla="*/ 398 h 429"/>
                  <a:gd name="T66" fmla="*/ 30 w 226"/>
                  <a:gd name="T67" fmla="*/ 398 h 429"/>
                  <a:gd name="T68" fmla="*/ 5 w 226"/>
                  <a:gd name="T69" fmla="*/ 396 h 429"/>
                  <a:gd name="T70" fmla="*/ 2 w 226"/>
                  <a:gd name="T71" fmla="*/ 392 h 429"/>
                  <a:gd name="T72" fmla="*/ 0 w 226"/>
                  <a:gd name="T73" fmla="*/ 388 h 429"/>
                  <a:gd name="T74" fmla="*/ 0 w 226"/>
                  <a:gd name="T75" fmla="*/ 379 h 429"/>
                  <a:gd name="T76" fmla="*/ 4 w 226"/>
                  <a:gd name="T77" fmla="*/ 373 h 429"/>
                  <a:gd name="T78" fmla="*/ 7 w 226"/>
                  <a:gd name="T79" fmla="*/ 371 h 429"/>
                  <a:gd name="T80" fmla="*/ 9 w 226"/>
                  <a:gd name="T81" fmla="*/ 369 h 429"/>
                  <a:gd name="T82" fmla="*/ 101 w 226"/>
                  <a:gd name="T83" fmla="*/ 281 h 429"/>
                  <a:gd name="T84" fmla="*/ 9 w 226"/>
                  <a:gd name="T85" fmla="*/ 281 h 429"/>
                  <a:gd name="T86" fmla="*/ 5 w 226"/>
                  <a:gd name="T87" fmla="*/ 279 h 429"/>
                  <a:gd name="T88" fmla="*/ 2 w 226"/>
                  <a:gd name="T89" fmla="*/ 275 h 429"/>
                  <a:gd name="T90" fmla="*/ 0 w 226"/>
                  <a:gd name="T91" fmla="*/ 237 h 429"/>
                  <a:gd name="T92" fmla="*/ 2 w 226"/>
                  <a:gd name="T93" fmla="*/ 235 h 429"/>
                  <a:gd name="T94" fmla="*/ 4 w 226"/>
                  <a:gd name="T95" fmla="*/ 229 h 429"/>
                  <a:gd name="T96" fmla="*/ 9 w 226"/>
                  <a:gd name="T97" fmla="*/ 227 h 429"/>
                  <a:gd name="T98" fmla="*/ 75 w 226"/>
                  <a:gd name="T99" fmla="*/ 152 h 429"/>
                  <a:gd name="T100" fmla="*/ 9 w 226"/>
                  <a:gd name="T101" fmla="*/ 152 h 429"/>
                  <a:gd name="T102" fmla="*/ 5 w 226"/>
                  <a:gd name="T103" fmla="*/ 152 h 429"/>
                  <a:gd name="T104" fmla="*/ 2 w 226"/>
                  <a:gd name="T105" fmla="*/ 146 h 429"/>
                  <a:gd name="T106" fmla="*/ 0 w 226"/>
                  <a:gd name="T107" fmla="*/ 10 h 429"/>
                  <a:gd name="T108" fmla="*/ 2 w 226"/>
                  <a:gd name="T109" fmla="*/ 6 h 429"/>
                  <a:gd name="T110" fmla="*/ 4 w 226"/>
                  <a:gd name="T111" fmla="*/ 2 h 429"/>
                  <a:gd name="T112" fmla="*/ 9 w 226"/>
                  <a:gd name="T113"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6" h="429">
                    <a:moveTo>
                      <a:pt x="9" y="0"/>
                    </a:moveTo>
                    <a:lnTo>
                      <a:pt x="182" y="0"/>
                    </a:lnTo>
                    <a:lnTo>
                      <a:pt x="182" y="0"/>
                    </a:lnTo>
                    <a:lnTo>
                      <a:pt x="184" y="0"/>
                    </a:lnTo>
                    <a:lnTo>
                      <a:pt x="188" y="0"/>
                    </a:lnTo>
                    <a:lnTo>
                      <a:pt x="190" y="2"/>
                    </a:lnTo>
                    <a:lnTo>
                      <a:pt x="192" y="6"/>
                    </a:lnTo>
                    <a:lnTo>
                      <a:pt x="192" y="10"/>
                    </a:lnTo>
                    <a:lnTo>
                      <a:pt x="192" y="143"/>
                    </a:lnTo>
                    <a:lnTo>
                      <a:pt x="192" y="144"/>
                    </a:lnTo>
                    <a:lnTo>
                      <a:pt x="192" y="146"/>
                    </a:lnTo>
                    <a:lnTo>
                      <a:pt x="190" y="148"/>
                    </a:lnTo>
                    <a:lnTo>
                      <a:pt x="190" y="150"/>
                    </a:lnTo>
                    <a:lnTo>
                      <a:pt x="186" y="152"/>
                    </a:lnTo>
                    <a:lnTo>
                      <a:pt x="182" y="152"/>
                    </a:lnTo>
                    <a:lnTo>
                      <a:pt x="121" y="152"/>
                    </a:lnTo>
                    <a:lnTo>
                      <a:pt x="121" y="227"/>
                    </a:lnTo>
                    <a:lnTo>
                      <a:pt x="217" y="227"/>
                    </a:lnTo>
                    <a:lnTo>
                      <a:pt x="219" y="227"/>
                    </a:lnTo>
                    <a:lnTo>
                      <a:pt x="221" y="227"/>
                    </a:lnTo>
                    <a:lnTo>
                      <a:pt x="222" y="229"/>
                    </a:lnTo>
                    <a:lnTo>
                      <a:pt x="224" y="229"/>
                    </a:lnTo>
                    <a:lnTo>
                      <a:pt x="226" y="233"/>
                    </a:lnTo>
                    <a:lnTo>
                      <a:pt x="226" y="237"/>
                    </a:lnTo>
                    <a:lnTo>
                      <a:pt x="226" y="271"/>
                    </a:lnTo>
                    <a:lnTo>
                      <a:pt x="226" y="271"/>
                    </a:lnTo>
                    <a:lnTo>
                      <a:pt x="226" y="273"/>
                    </a:lnTo>
                    <a:lnTo>
                      <a:pt x="226" y="275"/>
                    </a:lnTo>
                    <a:lnTo>
                      <a:pt x="224" y="279"/>
                    </a:lnTo>
                    <a:lnTo>
                      <a:pt x="221" y="279"/>
                    </a:lnTo>
                    <a:lnTo>
                      <a:pt x="217" y="281"/>
                    </a:lnTo>
                    <a:lnTo>
                      <a:pt x="126" y="281"/>
                    </a:lnTo>
                    <a:lnTo>
                      <a:pt x="126" y="369"/>
                    </a:lnTo>
                    <a:lnTo>
                      <a:pt x="217" y="369"/>
                    </a:lnTo>
                    <a:lnTo>
                      <a:pt x="221" y="371"/>
                    </a:lnTo>
                    <a:lnTo>
                      <a:pt x="224" y="373"/>
                    </a:lnTo>
                    <a:lnTo>
                      <a:pt x="226" y="375"/>
                    </a:lnTo>
                    <a:lnTo>
                      <a:pt x="226" y="377"/>
                    </a:lnTo>
                    <a:lnTo>
                      <a:pt x="226" y="379"/>
                    </a:lnTo>
                    <a:lnTo>
                      <a:pt x="226" y="379"/>
                    </a:lnTo>
                    <a:lnTo>
                      <a:pt x="226" y="388"/>
                    </a:lnTo>
                    <a:lnTo>
                      <a:pt x="226" y="392"/>
                    </a:lnTo>
                    <a:lnTo>
                      <a:pt x="224" y="394"/>
                    </a:lnTo>
                    <a:lnTo>
                      <a:pt x="222" y="396"/>
                    </a:lnTo>
                    <a:lnTo>
                      <a:pt x="221" y="398"/>
                    </a:lnTo>
                    <a:lnTo>
                      <a:pt x="219" y="398"/>
                    </a:lnTo>
                    <a:lnTo>
                      <a:pt x="217" y="398"/>
                    </a:lnTo>
                    <a:lnTo>
                      <a:pt x="201" y="398"/>
                    </a:lnTo>
                    <a:lnTo>
                      <a:pt x="201" y="398"/>
                    </a:lnTo>
                    <a:lnTo>
                      <a:pt x="94" y="398"/>
                    </a:lnTo>
                    <a:lnTo>
                      <a:pt x="100" y="400"/>
                    </a:lnTo>
                    <a:lnTo>
                      <a:pt x="103" y="404"/>
                    </a:lnTo>
                    <a:lnTo>
                      <a:pt x="107" y="408"/>
                    </a:lnTo>
                    <a:lnTo>
                      <a:pt x="109" y="413"/>
                    </a:lnTo>
                    <a:lnTo>
                      <a:pt x="107" y="419"/>
                    </a:lnTo>
                    <a:lnTo>
                      <a:pt x="103" y="425"/>
                    </a:lnTo>
                    <a:lnTo>
                      <a:pt x="98" y="429"/>
                    </a:lnTo>
                    <a:lnTo>
                      <a:pt x="92" y="429"/>
                    </a:lnTo>
                    <a:lnTo>
                      <a:pt x="86" y="429"/>
                    </a:lnTo>
                    <a:lnTo>
                      <a:pt x="80" y="425"/>
                    </a:lnTo>
                    <a:lnTo>
                      <a:pt x="77" y="419"/>
                    </a:lnTo>
                    <a:lnTo>
                      <a:pt x="77" y="413"/>
                    </a:lnTo>
                    <a:lnTo>
                      <a:pt x="77" y="408"/>
                    </a:lnTo>
                    <a:lnTo>
                      <a:pt x="80" y="404"/>
                    </a:lnTo>
                    <a:lnTo>
                      <a:pt x="84" y="400"/>
                    </a:lnTo>
                    <a:lnTo>
                      <a:pt x="90" y="398"/>
                    </a:lnTo>
                    <a:lnTo>
                      <a:pt x="30" y="398"/>
                    </a:lnTo>
                    <a:lnTo>
                      <a:pt x="30" y="398"/>
                    </a:lnTo>
                    <a:lnTo>
                      <a:pt x="9" y="398"/>
                    </a:lnTo>
                    <a:lnTo>
                      <a:pt x="5" y="396"/>
                    </a:lnTo>
                    <a:lnTo>
                      <a:pt x="4" y="396"/>
                    </a:lnTo>
                    <a:lnTo>
                      <a:pt x="2" y="392"/>
                    </a:lnTo>
                    <a:lnTo>
                      <a:pt x="2" y="390"/>
                    </a:lnTo>
                    <a:lnTo>
                      <a:pt x="0" y="388"/>
                    </a:lnTo>
                    <a:lnTo>
                      <a:pt x="0" y="388"/>
                    </a:lnTo>
                    <a:lnTo>
                      <a:pt x="0" y="379"/>
                    </a:lnTo>
                    <a:lnTo>
                      <a:pt x="2" y="375"/>
                    </a:lnTo>
                    <a:lnTo>
                      <a:pt x="4" y="373"/>
                    </a:lnTo>
                    <a:lnTo>
                      <a:pt x="5" y="371"/>
                    </a:lnTo>
                    <a:lnTo>
                      <a:pt x="7" y="371"/>
                    </a:lnTo>
                    <a:lnTo>
                      <a:pt x="9" y="369"/>
                    </a:lnTo>
                    <a:lnTo>
                      <a:pt x="9" y="369"/>
                    </a:lnTo>
                    <a:lnTo>
                      <a:pt x="101" y="369"/>
                    </a:lnTo>
                    <a:lnTo>
                      <a:pt x="101" y="281"/>
                    </a:lnTo>
                    <a:lnTo>
                      <a:pt x="9" y="281"/>
                    </a:lnTo>
                    <a:lnTo>
                      <a:pt x="9" y="281"/>
                    </a:lnTo>
                    <a:lnTo>
                      <a:pt x="7" y="281"/>
                    </a:lnTo>
                    <a:lnTo>
                      <a:pt x="5" y="279"/>
                    </a:lnTo>
                    <a:lnTo>
                      <a:pt x="4" y="277"/>
                    </a:lnTo>
                    <a:lnTo>
                      <a:pt x="2" y="275"/>
                    </a:lnTo>
                    <a:lnTo>
                      <a:pt x="0" y="271"/>
                    </a:lnTo>
                    <a:lnTo>
                      <a:pt x="0" y="237"/>
                    </a:lnTo>
                    <a:lnTo>
                      <a:pt x="0" y="237"/>
                    </a:lnTo>
                    <a:lnTo>
                      <a:pt x="2" y="235"/>
                    </a:lnTo>
                    <a:lnTo>
                      <a:pt x="2" y="231"/>
                    </a:lnTo>
                    <a:lnTo>
                      <a:pt x="4" y="229"/>
                    </a:lnTo>
                    <a:lnTo>
                      <a:pt x="5" y="227"/>
                    </a:lnTo>
                    <a:lnTo>
                      <a:pt x="9" y="227"/>
                    </a:lnTo>
                    <a:lnTo>
                      <a:pt x="75" y="227"/>
                    </a:lnTo>
                    <a:lnTo>
                      <a:pt x="75" y="152"/>
                    </a:lnTo>
                    <a:lnTo>
                      <a:pt x="9" y="152"/>
                    </a:lnTo>
                    <a:lnTo>
                      <a:pt x="9" y="152"/>
                    </a:lnTo>
                    <a:lnTo>
                      <a:pt x="7" y="152"/>
                    </a:lnTo>
                    <a:lnTo>
                      <a:pt x="5" y="152"/>
                    </a:lnTo>
                    <a:lnTo>
                      <a:pt x="4" y="150"/>
                    </a:lnTo>
                    <a:lnTo>
                      <a:pt x="2" y="146"/>
                    </a:lnTo>
                    <a:lnTo>
                      <a:pt x="0" y="143"/>
                    </a:lnTo>
                    <a:lnTo>
                      <a:pt x="0" y="10"/>
                    </a:lnTo>
                    <a:lnTo>
                      <a:pt x="0" y="8"/>
                    </a:lnTo>
                    <a:lnTo>
                      <a:pt x="2" y="6"/>
                    </a:lnTo>
                    <a:lnTo>
                      <a:pt x="2" y="4"/>
                    </a:lnTo>
                    <a:lnTo>
                      <a:pt x="4" y="2"/>
                    </a:lnTo>
                    <a:lnTo>
                      <a:pt x="5" y="0"/>
                    </a:lnTo>
                    <a:lnTo>
                      <a:pt x="9" y="0"/>
                    </a:lnTo>
                    <a:close/>
                  </a:path>
                </a:pathLst>
              </a:custGeom>
              <a:solidFill>
                <a:srgbClr val="67297A"/>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54" name="Freeform 255"/>
              <p:cNvSpPr>
                <a:spLocks noEditPoints="1"/>
              </p:cNvSpPr>
              <p:nvPr/>
            </p:nvSpPr>
            <p:spPr bwMode="auto">
              <a:xfrm>
                <a:off x="2423013" y="2485716"/>
                <a:ext cx="435349" cy="828323"/>
              </a:xfrm>
              <a:custGeom>
                <a:avLst/>
                <a:gdLst>
                  <a:gd name="T0" fmla="*/ 196 w 226"/>
                  <a:gd name="T1" fmla="*/ 398 h 430"/>
                  <a:gd name="T2" fmla="*/ 217 w 226"/>
                  <a:gd name="T3" fmla="*/ 0 h 430"/>
                  <a:gd name="T4" fmla="*/ 225 w 226"/>
                  <a:gd name="T5" fmla="*/ 6 h 430"/>
                  <a:gd name="T6" fmla="*/ 226 w 226"/>
                  <a:gd name="T7" fmla="*/ 10 h 430"/>
                  <a:gd name="T8" fmla="*/ 223 w 226"/>
                  <a:gd name="T9" fmla="*/ 150 h 430"/>
                  <a:gd name="T10" fmla="*/ 217 w 226"/>
                  <a:gd name="T11" fmla="*/ 154 h 430"/>
                  <a:gd name="T12" fmla="*/ 171 w 226"/>
                  <a:gd name="T13" fmla="*/ 227 h 430"/>
                  <a:gd name="T14" fmla="*/ 223 w 226"/>
                  <a:gd name="T15" fmla="*/ 231 h 430"/>
                  <a:gd name="T16" fmla="*/ 226 w 226"/>
                  <a:gd name="T17" fmla="*/ 236 h 430"/>
                  <a:gd name="T18" fmla="*/ 225 w 226"/>
                  <a:gd name="T19" fmla="*/ 275 h 430"/>
                  <a:gd name="T20" fmla="*/ 219 w 226"/>
                  <a:gd name="T21" fmla="*/ 281 h 430"/>
                  <a:gd name="T22" fmla="*/ 138 w 226"/>
                  <a:gd name="T23" fmla="*/ 281 h 430"/>
                  <a:gd name="T24" fmla="*/ 217 w 226"/>
                  <a:gd name="T25" fmla="*/ 371 h 430"/>
                  <a:gd name="T26" fmla="*/ 223 w 226"/>
                  <a:gd name="T27" fmla="*/ 373 h 430"/>
                  <a:gd name="T28" fmla="*/ 226 w 226"/>
                  <a:gd name="T29" fmla="*/ 388 h 430"/>
                  <a:gd name="T30" fmla="*/ 225 w 226"/>
                  <a:gd name="T31" fmla="*/ 394 h 430"/>
                  <a:gd name="T32" fmla="*/ 217 w 226"/>
                  <a:gd name="T33" fmla="*/ 398 h 430"/>
                  <a:gd name="T34" fmla="*/ 209 w 226"/>
                  <a:gd name="T35" fmla="*/ 404 h 430"/>
                  <a:gd name="T36" fmla="*/ 213 w 226"/>
                  <a:gd name="T37" fmla="*/ 421 h 430"/>
                  <a:gd name="T38" fmla="*/ 198 w 226"/>
                  <a:gd name="T39" fmla="*/ 430 h 430"/>
                  <a:gd name="T40" fmla="*/ 184 w 226"/>
                  <a:gd name="T41" fmla="*/ 425 h 430"/>
                  <a:gd name="T42" fmla="*/ 180 w 226"/>
                  <a:gd name="T43" fmla="*/ 407 h 430"/>
                  <a:gd name="T44" fmla="*/ 194 w 226"/>
                  <a:gd name="T45" fmla="*/ 398 h 430"/>
                  <a:gd name="T46" fmla="*/ 34 w 226"/>
                  <a:gd name="T47" fmla="*/ 404 h 430"/>
                  <a:gd name="T48" fmla="*/ 36 w 226"/>
                  <a:gd name="T49" fmla="*/ 421 h 430"/>
                  <a:gd name="T50" fmla="*/ 23 w 226"/>
                  <a:gd name="T51" fmla="*/ 430 h 430"/>
                  <a:gd name="T52" fmla="*/ 9 w 226"/>
                  <a:gd name="T53" fmla="*/ 425 h 430"/>
                  <a:gd name="T54" fmla="*/ 8 w 226"/>
                  <a:gd name="T55" fmla="*/ 407 h 430"/>
                  <a:gd name="T56" fmla="*/ 21 w 226"/>
                  <a:gd name="T57" fmla="*/ 398 h 430"/>
                  <a:gd name="T58" fmla="*/ 6 w 226"/>
                  <a:gd name="T59" fmla="*/ 398 h 430"/>
                  <a:gd name="T60" fmla="*/ 0 w 226"/>
                  <a:gd name="T61" fmla="*/ 392 h 430"/>
                  <a:gd name="T62" fmla="*/ 0 w 226"/>
                  <a:gd name="T63" fmla="*/ 379 h 430"/>
                  <a:gd name="T64" fmla="*/ 2 w 226"/>
                  <a:gd name="T65" fmla="*/ 373 h 430"/>
                  <a:gd name="T66" fmla="*/ 88 w 226"/>
                  <a:gd name="T67" fmla="*/ 371 h 430"/>
                  <a:gd name="T68" fmla="*/ 6 w 226"/>
                  <a:gd name="T69" fmla="*/ 281 h 430"/>
                  <a:gd name="T70" fmla="*/ 0 w 226"/>
                  <a:gd name="T71" fmla="*/ 275 h 430"/>
                  <a:gd name="T72" fmla="*/ 0 w 226"/>
                  <a:gd name="T73" fmla="*/ 236 h 430"/>
                  <a:gd name="T74" fmla="*/ 4 w 226"/>
                  <a:gd name="T75" fmla="*/ 229 h 430"/>
                  <a:gd name="T76" fmla="*/ 9 w 226"/>
                  <a:gd name="T77" fmla="*/ 227 h 430"/>
                  <a:gd name="T78" fmla="*/ 44 w 226"/>
                  <a:gd name="T79" fmla="*/ 154 h 430"/>
                  <a:gd name="T80" fmla="*/ 36 w 226"/>
                  <a:gd name="T81" fmla="*/ 148 h 430"/>
                  <a:gd name="T82" fmla="*/ 34 w 226"/>
                  <a:gd name="T83" fmla="*/ 144 h 430"/>
                  <a:gd name="T84" fmla="*/ 36 w 226"/>
                  <a:gd name="T85" fmla="*/ 4 h 430"/>
                  <a:gd name="T86" fmla="*/ 44 w 226"/>
                  <a:gd name="T87"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6" h="430">
                    <a:moveTo>
                      <a:pt x="196" y="398"/>
                    </a:moveTo>
                    <a:lnTo>
                      <a:pt x="196" y="398"/>
                    </a:lnTo>
                    <a:lnTo>
                      <a:pt x="196" y="398"/>
                    </a:lnTo>
                    <a:lnTo>
                      <a:pt x="196" y="398"/>
                    </a:lnTo>
                    <a:close/>
                    <a:moveTo>
                      <a:pt x="44" y="0"/>
                    </a:moveTo>
                    <a:lnTo>
                      <a:pt x="217" y="0"/>
                    </a:lnTo>
                    <a:lnTo>
                      <a:pt x="221" y="0"/>
                    </a:lnTo>
                    <a:lnTo>
                      <a:pt x="223" y="2"/>
                    </a:lnTo>
                    <a:lnTo>
                      <a:pt x="225" y="6"/>
                    </a:lnTo>
                    <a:lnTo>
                      <a:pt x="225" y="8"/>
                    </a:lnTo>
                    <a:lnTo>
                      <a:pt x="226" y="10"/>
                    </a:lnTo>
                    <a:lnTo>
                      <a:pt x="226" y="10"/>
                    </a:lnTo>
                    <a:lnTo>
                      <a:pt x="226" y="144"/>
                    </a:lnTo>
                    <a:lnTo>
                      <a:pt x="225" y="148"/>
                    </a:lnTo>
                    <a:lnTo>
                      <a:pt x="223" y="150"/>
                    </a:lnTo>
                    <a:lnTo>
                      <a:pt x="221" y="152"/>
                    </a:lnTo>
                    <a:lnTo>
                      <a:pt x="219" y="154"/>
                    </a:lnTo>
                    <a:lnTo>
                      <a:pt x="217" y="154"/>
                    </a:lnTo>
                    <a:lnTo>
                      <a:pt x="217" y="154"/>
                    </a:lnTo>
                    <a:lnTo>
                      <a:pt x="171" y="154"/>
                    </a:lnTo>
                    <a:lnTo>
                      <a:pt x="171" y="227"/>
                    </a:lnTo>
                    <a:lnTo>
                      <a:pt x="217" y="227"/>
                    </a:lnTo>
                    <a:lnTo>
                      <a:pt x="221" y="229"/>
                    </a:lnTo>
                    <a:lnTo>
                      <a:pt x="223" y="231"/>
                    </a:lnTo>
                    <a:lnTo>
                      <a:pt x="225" y="233"/>
                    </a:lnTo>
                    <a:lnTo>
                      <a:pt x="225" y="235"/>
                    </a:lnTo>
                    <a:lnTo>
                      <a:pt x="226" y="236"/>
                    </a:lnTo>
                    <a:lnTo>
                      <a:pt x="226" y="236"/>
                    </a:lnTo>
                    <a:lnTo>
                      <a:pt x="226" y="271"/>
                    </a:lnTo>
                    <a:lnTo>
                      <a:pt x="225" y="275"/>
                    </a:lnTo>
                    <a:lnTo>
                      <a:pt x="223" y="279"/>
                    </a:lnTo>
                    <a:lnTo>
                      <a:pt x="221" y="281"/>
                    </a:lnTo>
                    <a:lnTo>
                      <a:pt x="219" y="281"/>
                    </a:lnTo>
                    <a:lnTo>
                      <a:pt x="217" y="281"/>
                    </a:lnTo>
                    <a:lnTo>
                      <a:pt x="217" y="281"/>
                    </a:lnTo>
                    <a:lnTo>
                      <a:pt x="138" y="281"/>
                    </a:lnTo>
                    <a:lnTo>
                      <a:pt x="138" y="371"/>
                    </a:lnTo>
                    <a:lnTo>
                      <a:pt x="217" y="371"/>
                    </a:lnTo>
                    <a:lnTo>
                      <a:pt x="217" y="371"/>
                    </a:lnTo>
                    <a:lnTo>
                      <a:pt x="219" y="371"/>
                    </a:lnTo>
                    <a:lnTo>
                      <a:pt x="221" y="371"/>
                    </a:lnTo>
                    <a:lnTo>
                      <a:pt x="223" y="373"/>
                    </a:lnTo>
                    <a:lnTo>
                      <a:pt x="225" y="377"/>
                    </a:lnTo>
                    <a:lnTo>
                      <a:pt x="226" y="380"/>
                    </a:lnTo>
                    <a:lnTo>
                      <a:pt x="226" y="388"/>
                    </a:lnTo>
                    <a:lnTo>
                      <a:pt x="226" y="390"/>
                    </a:lnTo>
                    <a:lnTo>
                      <a:pt x="225" y="390"/>
                    </a:lnTo>
                    <a:lnTo>
                      <a:pt x="225" y="394"/>
                    </a:lnTo>
                    <a:lnTo>
                      <a:pt x="223" y="396"/>
                    </a:lnTo>
                    <a:lnTo>
                      <a:pt x="221" y="398"/>
                    </a:lnTo>
                    <a:lnTo>
                      <a:pt x="217" y="398"/>
                    </a:lnTo>
                    <a:lnTo>
                      <a:pt x="198" y="398"/>
                    </a:lnTo>
                    <a:lnTo>
                      <a:pt x="203" y="400"/>
                    </a:lnTo>
                    <a:lnTo>
                      <a:pt x="209" y="404"/>
                    </a:lnTo>
                    <a:lnTo>
                      <a:pt x="213" y="407"/>
                    </a:lnTo>
                    <a:lnTo>
                      <a:pt x="213" y="415"/>
                    </a:lnTo>
                    <a:lnTo>
                      <a:pt x="213" y="421"/>
                    </a:lnTo>
                    <a:lnTo>
                      <a:pt x="209" y="425"/>
                    </a:lnTo>
                    <a:lnTo>
                      <a:pt x="203" y="428"/>
                    </a:lnTo>
                    <a:lnTo>
                      <a:pt x="198" y="430"/>
                    </a:lnTo>
                    <a:lnTo>
                      <a:pt x="196" y="430"/>
                    </a:lnTo>
                    <a:lnTo>
                      <a:pt x="190" y="428"/>
                    </a:lnTo>
                    <a:lnTo>
                      <a:pt x="184" y="425"/>
                    </a:lnTo>
                    <a:lnTo>
                      <a:pt x="180" y="421"/>
                    </a:lnTo>
                    <a:lnTo>
                      <a:pt x="180" y="415"/>
                    </a:lnTo>
                    <a:lnTo>
                      <a:pt x="180" y="407"/>
                    </a:lnTo>
                    <a:lnTo>
                      <a:pt x="184" y="404"/>
                    </a:lnTo>
                    <a:lnTo>
                      <a:pt x="188" y="400"/>
                    </a:lnTo>
                    <a:lnTo>
                      <a:pt x="194" y="398"/>
                    </a:lnTo>
                    <a:lnTo>
                      <a:pt x="23" y="398"/>
                    </a:lnTo>
                    <a:lnTo>
                      <a:pt x="29" y="400"/>
                    </a:lnTo>
                    <a:lnTo>
                      <a:pt x="34" y="404"/>
                    </a:lnTo>
                    <a:lnTo>
                      <a:pt x="36" y="407"/>
                    </a:lnTo>
                    <a:lnTo>
                      <a:pt x="38" y="415"/>
                    </a:lnTo>
                    <a:lnTo>
                      <a:pt x="36" y="421"/>
                    </a:lnTo>
                    <a:lnTo>
                      <a:pt x="34" y="425"/>
                    </a:lnTo>
                    <a:lnTo>
                      <a:pt x="29" y="428"/>
                    </a:lnTo>
                    <a:lnTo>
                      <a:pt x="23" y="430"/>
                    </a:lnTo>
                    <a:lnTo>
                      <a:pt x="21" y="430"/>
                    </a:lnTo>
                    <a:lnTo>
                      <a:pt x="15" y="428"/>
                    </a:lnTo>
                    <a:lnTo>
                      <a:pt x="9" y="425"/>
                    </a:lnTo>
                    <a:lnTo>
                      <a:pt x="8" y="421"/>
                    </a:lnTo>
                    <a:lnTo>
                      <a:pt x="6" y="415"/>
                    </a:lnTo>
                    <a:lnTo>
                      <a:pt x="8" y="407"/>
                    </a:lnTo>
                    <a:lnTo>
                      <a:pt x="9" y="404"/>
                    </a:lnTo>
                    <a:lnTo>
                      <a:pt x="15" y="400"/>
                    </a:lnTo>
                    <a:lnTo>
                      <a:pt x="21" y="398"/>
                    </a:lnTo>
                    <a:lnTo>
                      <a:pt x="9" y="398"/>
                    </a:lnTo>
                    <a:lnTo>
                      <a:pt x="8" y="398"/>
                    </a:lnTo>
                    <a:lnTo>
                      <a:pt x="6" y="398"/>
                    </a:lnTo>
                    <a:lnTo>
                      <a:pt x="4" y="398"/>
                    </a:lnTo>
                    <a:lnTo>
                      <a:pt x="2" y="396"/>
                    </a:lnTo>
                    <a:lnTo>
                      <a:pt x="0" y="392"/>
                    </a:lnTo>
                    <a:lnTo>
                      <a:pt x="0" y="388"/>
                    </a:lnTo>
                    <a:lnTo>
                      <a:pt x="0" y="380"/>
                    </a:lnTo>
                    <a:lnTo>
                      <a:pt x="0" y="379"/>
                    </a:lnTo>
                    <a:lnTo>
                      <a:pt x="0" y="379"/>
                    </a:lnTo>
                    <a:lnTo>
                      <a:pt x="0" y="375"/>
                    </a:lnTo>
                    <a:lnTo>
                      <a:pt x="2" y="373"/>
                    </a:lnTo>
                    <a:lnTo>
                      <a:pt x="6" y="371"/>
                    </a:lnTo>
                    <a:lnTo>
                      <a:pt x="9" y="371"/>
                    </a:lnTo>
                    <a:lnTo>
                      <a:pt x="88" y="371"/>
                    </a:lnTo>
                    <a:lnTo>
                      <a:pt x="88" y="281"/>
                    </a:lnTo>
                    <a:lnTo>
                      <a:pt x="9" y="281"/>
                    </a:lnTo>
                    <a:lnTo>
                      <a:pt x="6" y="281"/>
                    </a:lnTo>
                    <a:lnTo>
                      <a:pt x="2" y="279"/>
                    </a:lnTo>
                    <a:lnTo>
                      <a:pt x="0" y="277"/>
                    </a:lnTo>
                    <a:lnTo>
                      <a:pt x="0" y="275"/>
                    </a:lnTo>
                    <a:lnTo>
                      <a:pt x="0" y="273"/>
                    </a:lnTo>
                    <a:lnTo>
                      <a:pt x="0" y="271"/>
                    </a:lnTo>
                    <a:lnTo>
                      <a:pt x="0" y="236"/>
                    </a:lnTo>
                    <a:lnTo>
                      <a:pt x="0" y="233"/>
                    </a:lnTo>
                    <a:lnTo>
                      <a:pt x="2" y="231"/>
                    </a:lnTo>
                    <a:lnTo>
                      <a:pt x="4" y="229"/>
                    </a:lnTo>
                    <a:lnTo>
                      <a:pt x="6" y="229"/>
                    </a:lnTo>
                    <a:lnTo>
                      <a:pt x="8" y="227"/>
                    </a:lnTo>
                    <a:lnTo>
                      <a:pt x="9" y="227"/>
                    </a:lnTo>
                    <a:lnTo>
                      <a:pt x="115" y="227"/>
                    </a:lnTo>
                    <a:lnTo>
                      <a:pt x="115" y="154"/>
                    </a:lnTo>
                    <a:lnTo>
                      <a:pt x="44" y="154"/>
                    </a:lnTo>
                    <a:lnTo>
                      <a:pt x="40" y="152"/>
                    </a:lnTo>
                    <a:lnTo>
                      <a:pt x="36" y="150"/>
                    </a:lnTo>
                    <a:lnTo>
                      <a:pt x="36" y="148"/>
                    </a:lnTo>
                    <a:lnTo>
                      <a:pt x="34" y="146"/>
                    </a:lnTo>
                    <a:lnTo>
                      <a:pt x="34" y="144"/>
                    </a:lnTo>
                    <a:lnTo>
                      <a:pt x="34" y="144"/>
                    </a:lnTo>
                    <a:lnTo>
                      <a:pt x="34" y="10"/>
                    </a:lnTo>
                    <a:lnTo>
                      <a:pt x="34" y="6"/>
                    </a:lnTo>
                    <a:lnTo>
                      <a:pt x="36" y="4"/>
                    </a:lnTo>
                    <a:lnTo>
                      <a:pt x="38" y="2"/>
                    </a:lnTo>
                    <a:lnTo>
                      <a:pt x="42" y="0"/>
                    </a:lnTo>
                    <a:lnTo>
                      <a:pt x="44" y="0"/>
                    </a:lnTo>
                    <a:lnTo>
                      <a:pt x="44" y="0"/>
                    </a:lnTo>
                    <a:close/>
                  </a:path>
                </a:pathLst>
              </a:custGeom>
              <a:solidFill>
                <a:srgbClr val="67297A"/>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55" name="Rectangle 256"/>
              <p:cNvSpPr>
                <a:spLocks noChangeArrowheads="1"/>
              </p:cNvSpPr>
              <p:nvPr/>
            </p:nvSpPr>
            <p:spPr bwMode="auto">
              <a:xfrm>
                <a:off x="1924095" y="1437981"/>
                <a:ext cx="1089848" cy="567864"/>
              </a:xfrm>
              <a:prstGeom prst="rect">
                <a:avLst/>
              </a:prstGeom>
              <a:solidFill>
                <a:srgbClr val="FFFFFF"/>
              </a:solidFill>
              <a:ln w="0">
                <a:solidFill>
                  <a:srgbClr val="FFFFFF"/>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56" name="Freeform 257"/>
              <p:cNvSpPr>
                <a:spLocks noEditPoints="1"/>
              </p:cNvSpPr>
              <p:nvPr/>
            </p:nvSpPr>
            <p:spPr bwMode="auto">
              <a:xfrm>
                <a:off x="1885567" y="1416602"/>
                <a:ext cx="1169003" cy="627771"/>
              </a:xfrm>
              <a:custGeom>
                <a:avLst/>
                <a:gdLst>
                  <a:gd name="T0" fmla="*/ 20 w 573"/>
                  <a:gd name="T1" fmla="*/ 19 h 400"/>
                  <a:gd name="T2" fmla="*/ 20 w 573"/>
                  <a:gd name="T3" fmla="*/ 380 h 400"/>
                  <a:gd name="T4" fmla="*/ 553 w 573"/>
                  <a:gd name="T5" fmla="*/ 380 h 400"/>
                  <a:gd name="T6" fmla="*/ 553 w 573"/>
                  <a:gd name="T7" fmla="*/ 19 h 400"/>
                  <a:gd name="T8" fmla="*/ 20 w 573"/>
                  <a:gd name="T9" fmla="*/ 19 h 400"/>
                  <a:gd name="T10" fmla="*/ 0 w 573"/>
                  <a:gd name="T11" fmla="*/ 0 h 400"/>
                  <a:gd name="T12" fmla="*/ 573 w 573"/>
                  <a:gd name="T13" fmla="*/ 0 h 400"/>
                  <a:gd name="T14" fmla="*/ 573 w 573"/>
                  <a:gd name="T15" fmla="*/ 400 h 400"/>
                  <a:gd name="T16" fmla="*/ 0 w 573"/>
                  <a:gd name="T17" fmla="*/ 400 h 400"/>
                  <a:gd name="T18" fmla="*/ 0 w 573"/>
                  <a:gd name="T19"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3" h="400">
                    <a:moveTo>
                      <a:pt x="20" y="19"/>
                    </a:moveTo>
                    <a:lnTo>
                      <a:pt x="20" y="380"/>
                    </a:lnTo>
                    <a:lnTo>
                      <a:pt x="553" y="380"/>
                    </a:lnTo>
                    <a:lnTo>
                      <a:pt x="553" y="19"/>
                    </a:lnTo>
                    <a:lnTo>
                      <a:pt x="20" y="19"/>
                    </a:lnTo>
                    <a:close/>
                    <a:moveTo>
                      <a:pt x="0" y="0"/>
                    </a:moveTo>
                    <a:lnTo>
                      <a:pt x="573" y="0"/>
                    </a:lnTo>
                    <a:lnTo>
                      <a:pt x="573" y="400"/>
                    </a:lnTo>
                    <a:lnTo>
                      <a:pt x="0" y="400"/>
                    </a:lnTo>
                    <a:lnTo>
                      <a:pt x="0" y="0"/>
                    </a:lnTo>
                    <a:close/>
                  </a:path>
                </a:pathLst>
              </a:custGeom>
              <a:solidFill>
                <a:srgbClr val="1D4579"/>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57" name="Freeform 258"/>
              <p:cNvSpPr>
                <a:spLocks/>
              </p:cNvSpPr>
              <p:nvPr/>
            </p:nvSpPr>
            <p:spPr bwMode="auto">
              <a:xfrm>
                <a:off x="2174517" y="3225428"/>
                <a:ext cx="159885" cy="88611"/>
              </a:xfrm>
              <a:custGeom>
                <a:avLst/>
                <a:gdLst>
                  <a:gd name="T0" fmla="*/ 37 w 83"/>
                  <a:gd name="T1" fmla="*/ 0 h 46"/>
                  <a:gd name="T2" fmla="*/ 83 w 83"/>
                  <a:gd name="T3" fmla="*/ 0 h 46"/>
                  <a:gd name="T4" fmla="*/ 83 w 83"/>
                  <a:gd name="T5" fmla="*/ 46 h 46"/>
                  <a:gd name="T6" fmla="*/ 0 w 83"/>
                  <a:gd name="T7" fmla="*/ 46 h 46"/>
                  <a:gd name="T8" fmla="*/ 0 w 83"/>
                  <a:gd name="T9" fmla="*/ 35 h 46"/>
                  <a:gd name="T10" fmla="*/ 37 w 83"/>
                  <a:gd name="T11" fmla="*/ 0 h 46"/>
                </a:gdLst>
                <a:ahLst/>
                <a:cxnLst>
                  <a:cxn ang="0">
                    <a:pos x="T0" y="T1"/>
                  </a:cxn>
                  <a:cxn ang="0">
                    <a:pos x="T2" y="T3"/>
                  </a:cxn>
                  <a:cxn ang="0">
                    <a:pos x="T4" y="T5"/>
                  </a:cxn>
                  <a:cxn ang="0">
                    <a:pos x="T6" y="T7"/>
                  </a:cxn>
                  <a:cxn ang="0">
                    <a:pos x="T8" y="T9"/>
                  </a:cxn>
                  <a:cxn ang="0">
                    <a:pos x="T10" y="T11"/>
                  </a:cxn>
                </a:cxnLst>
                <a:rect l="0" t="0" r="r" b="b"/>
                <a:pathLst>
                  <a:path w="83" h="46">
                    <a:moveTo>
                      <a:pt x="37" y="0"/>
                    </a:moveTo>
                    <a:lnTo>
                      <a:pt x="83" y="0"/>
                    </a:lnTo>
                    <a:lnTo>
                      <a:pt x="83" y="46"/>
                    </a:lnTo>
                    <a:lnTo>
                      <a:pt x="0" y="46"/>
                    </a:lnTo>
                    <a:lnTo>
                      <a:pt x="0" y="35"/>
                    </a:lnTo>
                    <a:lnTo>
                      <a:pt x="37" y="0"/>
                    </a:lnTo>
                    <a:close/>
                  </a:path>
                </a:pathLst>
              </a:custGeom>
              <a:solidFill>
                <a:srgbClr val="1D4579"/>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58" name="Freeform 259"/>
              <p:cNvSpPr>
                <a:spLocks/>
              </p:cNvSpPr>
              <p:nvPr/>
            </p:nvSpPr>
            <p:spPr bwMode="auto">
              <a:xfrm>
                <a:off x="2245791" y="2838235"/>
                <a:ext cx="535518" cy="387193"/>
              </a:xfrm>
              <a:custGeom>
                <a:avLst/>
                <a:gdLst>
                  <a:gd name="T0" fmla="*/ 0 w 278"/>
                  <a:gd name="T1" fmla="*/ 0 h 201"/>
                  <a:gd name="T2" fmla="*/ 46 w 278"/>
                  <a:gd name="T3" fmla="*/ 0 h 201"/>
                  <a:gd name="T4" fmla="*/ 46 w 278"/>
                  <a:gd name="T5" fmla="*/ 0 h 201"/>
                  <a:gd name="T6" fmla="*/ 278 w 278"/>
                  <a:gd name="T7" fmla="*/ 0 h 201"/>
                  <a:gd name="T8" fmla="*/ 278 w 278"/>
                  <a:gd name="T9" fmla="*/ 44 h 201"/>
                  <a:gd name="T10" fmla="*/ 46 w 278"/>
                  <a:gd name="T11" fmla="*/ 44 h 201"/>
                  <a:gd name="T12" fmla="*/ 46 w 278"/>
                  <a:gd name="T13" fmla="*/ 201 h 201"/>
                  <a:gd name="T14" fmla="*/ 0 w 278"/>
                  <a:gd name="T15" fmla="*/ 201 h 201"/>
                  <a:gd name="T16" fmla="*/ 0 w 278"/>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01">
                    <a:moveTo>
                      <a:pt x="0" y="0"/>
                    </a:moveTo>
                    <a:lnTo>
                      <a:pt x="46" y="0"/>
                    </a:lnTo>
                    <a:lnTo>
                      <a:pt x="46" y="0"/>
                    </a:lnTo>
                    <a:lnTo>
                      <a:pt x="278" y="0"/>
                    </a:lnTo>
                    <a:lnTo>
                      <a:pt x="278" y="44"/>
                    </a:lnTo>
                    <a:lnTo>
                      <a:pt x="46" y="44"/>
                    </a:lnTo>
                    <a:lnTo>
                      <a:pt x="46" y="201"/>
                    </a:lnTo>
                    <a:lnTo>
                      <a:pt x="0" y="201"/>
                    </a:lnTo>
                    <a:lnTo>
                      <a:pt x="0" y="0"/>
                    </a:lnTo>
                    <a:close/>
                  </a:path>
                </a:pathLst>
              </a:custGeom>
              <a:solidFill>
                <a:srgbClr val="FDB813"/>
              </a:solidFill>
              <a:ln w="0">
                <a:solidFill>
                  <a:srgbClr val="FBC005"/>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59" name="Rectangle 260"/>
              <p:cNvSpPr>
                <a:spLocks noChangeArrowheads="1"/>
              </p:cNvSpPr>
              <p:nvPr/>
            </p:nvSpPr>
            <p:spPr bwMode="auto">
              <a:xfrm>
                <a:off x="2374854" y="2845941"/>
                <a:ext cx="88611" cy="379487"/>
              </a:xfrm>
              <a:prstGeom prst="rect">
                <a:avLst/>
              </a:prstGeom>
              <a:solidFill>
                <a:srgbClr val="FDB813"/>
              </a:solidFill>
              <a:ln w="0">
                <a:solidFill>
                  <a:srgbClr val="FBC005"/>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60" name="Rectangle 261"/>
              <p:cNvSpPr>
                <a:spLocks noChangeArrowheads="1"/>
              </p:cNvSpPr>
              <p:nvPr/>
            </p:nvSpPr>
            <p:spPr bwMode="auto">
              <a:xfrm>
                <a:off x="2451907" y="2260336"/>
                <a:ext cx="329401" cy="577900"/>
              </a:xfrm>
              <a:prstGeom prst="rect">
                <a:avLst/>
              </a:prstGeom>
              <a:solidFill>
                <a:srgbClr val="FA2801"/>
              </a:solidFill>
              <a:ln w="0">
                <a:solidFill>
                  <a:srgbClr val="FA2801"/>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61" name="Freeform 262"/>
              <p:cNvSpPr>
                <a:spLocks/>
              </p:cNvSpPr>
              <p:nvPr/>
            </p:nvSpPr>
            <p:spPr bwMode="auto">
              <a:xfrm>
                <a:off x="2303580" y="3225428"/>
                <a:ext cx="159885" cy="88611"/>
              </a:xfrm>
              <a:custGeom>
                <a:avLst/>
                <a:gdLst>
                  <a:gd name="T0" fmla="*/ 35 w 83"/>
                  <a:gd name="T1" fmla="*/ 0 h 46"/>
                  <a:gd name="T2" fmla="*/ 83 w 83"/>
                  <a:gd name="T3" fmla="*/ 0 h 46"/>
                  <a:gd name="T4" fmla="*/ 83 w 83"/>
                  <a:gd name="T5" fmla="*/ 46 h 46"/>
                  <a:gd name="T6" fmla="*/ 0 w 83"/>
                  <a:gd name="T7" fmla="*/ 46 h 46"/>
                  <a:gd name="T8" fmla="*/ 0 w 83"/>
                  <a:gd name="T9" fmla="*/ 35 h 46"/>
                  <a:gd name="T10" fmla="*/ 35 w 83"/>
                  <a:gd name="T11" fmla="*/ 0 h 46"/>
                </a:gdLst>
                <a:ahLst/>
                <a:cxnLst>
                  <a:cxn ang="0">
                    <a:pos x="T0" y="T1"/>
                  </a:cxn>
                  <a:cxn ang="0">
                    <a:pos x="T2" y="T3"/>
                  </a:cxn>
                  <a:cxn ang="0">
                    <a:pos x="T4" y="T5"/>
                  </a:cxn>
                  <a:cxn ang="0">
                    <a:pos x="T6" y="T7"/>
                  </a:cxn>
                  <a:cxn ang="0">
                    <a:pos x="T8" y="T9"/>
                  </a:cxn>
                  <a:cxn ang="0">
                    <a:pos x="T10" y="T11"/>
                  </a:cxn>
                </a:cxnLst>
                <a:rect l="0" t="0" r="r" b="b"/>
                <a:pathLst>
                  <a:path w="83" h="46">
                    <a:moveTo>
                      <a:pt x="35" y="0"/>
                    </a:moveTo>
                    <a:lnTo>
                      <a:pt x="83" y="0"/>
                    </a:lnTo>
                    <a:lnTo>
                      <a:pt x="83" y="46"/>
                    </a:lnTo>
                    <a:lnTo>
                      <a:pt x="0" y="46"/>
                    </a:lnTo>
                    <a:lnTo>
                      <a:pt x="0" y="35"/>
                    </a:lnTo>
                    <a:lnTo>
                      <a:pt x="35" y="0"/>
                    </a:lnTo>
                    <a:close/>
                  </a:path>
                </a:pathLst>
              </a:custGeom>
              <a:solidFill>
                <a:srgbClr val="1D4579"/>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64" name="Freeform 265"/>
              <p:cNvSpPr>
                <a:spLocks/>
              </p:cNvSpPr>
              <p:nvPr/>
            </p:nvSpPr>
            <p:spPr bwMode="auto">
              <a:xfrm>
                <a:off x="2696551" y="2838235"/>
                <a:ext cx="8475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solidFill>
                <a:srgbClr val="DFAE00"/>
              </a:solidFill>
              <a:ln w="0">
                <a:solidFill>
                  <a:srgbClr val="DFAE00"/>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66" name="Rectangle 267"/>
              <p:cNvSpPr>
                <a:spLocks noChangeArrowheads="1"/>
              </p:cNvSpPr>
              <p:nvPr/>
            </p:nvSpPr>
            <p:spPr bwMode="auto">
              <a:xfrm>
                <a:off x="2451907" y="2838235"/>
                <a:ext cx="181074" cy="1926"/>
              </a:xfrm>
              <a:prstGeom prst="rect">
                <a:avLst/>
              </a:prstGeom>
              <a:solidFill>
                <a:srgbClr val="DFAE00"/>
              </a:solidFill>
              <a:ln w="0">
                <a:solidFill>
                  <a:srgbClr val="DFAE00"/>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67" name="Freeform 268"/>
              <p:cNvSpPr>
                <a:spLocks/>
              </p:cNvSpPr>
              <p:nvPr/>
            </p:nvSpPr>
            <p:spPr bwMode="auto">
              <a:xfrm>
                <a:off x="2451907" y="2630191"/>
                <a:ext cx="181074" cy="208044"/>
              </a:xfrm>
              <a:custGeom>
                <a:avLst/>
                <a:gdLst>
                  <a:gd name="T0" fmla="*/ 94 w 94"/>
                  <a:gd name="T1" fmla="*/ 0 h 108"/>
                  <a:gd name="T2" fmla="*/ 94 w 94"/>
                  <a:gd name="T3" fmla="*/ 108 h 108"/>
                  <a:gd name="T4" fmla="*/ 0 w 94"/>
                  <a:gd name="T5" fmla="*/ 108 h 108"/>
                  <a:gd name="T6" fmla="*/ 0 w 94"/>
                  <a:gd name="T7" fmla="*/ 54 h 108"/>
                  <a:gd name="T8" fmla="*/ 94 w 94"/>
                  <a:gd name="T9" fmla="*/ 0 h 108"/>
                </a:gdLst>
                <a:ahLst/>
                <a:cxnLst>
                  <a:cxn ang="0">
                    <a:pos x="T0" y="T1"/>
                  </a:cxn>
                  <a:cxn ang="0">
                    <a:pos x="T2" y="T3"/>
                  </a:cxn>
                  <a:cxn ang="0">
                    <a:pos x="T4" y="T5"/>
                  </a:cxn>
                  <a:cxn ang="0">
                    <a:pos x="T6" y="T7"/>
                  </a:cxn>
                  <a:cxn ang="0">
                    <a:pos x="T8" y="T9"/>
                  </a:cxn>
                </a:cxnLst>
                <a:rect l="0" t="0" r="r" b="b"/>
                <a:pathLst>
                  <a:path w="94" h="108">
                    <a:moveTo>
                      <a:pt x="94" y="0"/>
                    </a:moveTo>
                    <a:lnTo>
                      <a:pt x="94" y="108"/>
                    </a:lnTo>
                    <a:lnTo>
                      <a:pt x="0" y="108"/>
                    </a:lnTo>
                    <a:lnTo>
                      <a:pt x="0" y="54"/>
                    </a:lnTo>
                    <a:lnTo>
                      <a:pt x="94" y="0"/>
                    </a:lnTo>
                    <a:close/>
                  </a:path>
                </a:pathLst>
              </a:custGeom>
              <a:solidFill>
                <a:srgbClr val="DC1E00"/>
              </a:solidFill>
              <a:ln w="0">
                <a:solidFill>
                  <a:srgbClr val="DC1E00"/>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68" name="Freeform 269"/>
              <p:cNvSpPr>
                <a:spLocks/>
              </p:cNvSpPr>
              <p:nvPr/>
            </p:nvSpPr>
            <p:spPr bwMode="auto">
              <a:xfrm>
                <a:off x="1442513" y="3217723"/>
                <a:ext cx="159885" cy="86685"/>
              </a:xfrm>
              <a:custGeom>
                <a:avLst/>
                <a:gdLst>
                  <a:gd name="T0" fmla="*/ 0 w 83"/>
                  <a:gd name="T1" fmla="*/ 0 h 45"/>
                  <a:gd name="T2" fmla="*/ 48 w 83"/>
                  <a:gd name="T3" fmla="*/ 0 h 45"/>
                  <a:gd name="T4" fmla="*/ 83 w 83"/>
                  <a:gd name="T5" fmla="*/ 35 h 45"/>
                  <a:gd name="T6" fmla="*/ 83 w 83"/>
                  <a:gd name="T7" fmla="*/ 45 h 45"/>
                  <a:gd name="T8" fmla="*/ 0 w 83"/>
                  <a:gd name="T9" fmla="*/ 45 h 45"/>
                  <a:gd name="T10" fmla="*/ 0 w 83"/>
                  <a:gd name="T11" fmla="*/ 0 h 45"/>
                </a:gdLst>
                <a:ahLst/>
                <a:cxnLst>
                  <a:cxn ang="0">
                    <a:pos x="T0" y="T1"/>
                  </a:cxn>
                  <a:cxn ang="0">
                    <a:pos x="T2" y="T3"/>
                  </a:cxn>
                  <a:cxn ang="0">
                    <a:pos x="T4" y="T5"/>
                  </a:cxn>
                  <a:cxn ang="0">
                    <a:pos x="T6" y="T7"/>
                  </a:cxn>
                  <a:cxn ang="0">
                    <a:pos x="T8" y="T9"/>
                  </a:cxn>
                  <a:cxn ang="0">
                    <a:pos x="T10" y="T11"/>
                  </a:cxn>
                </a:cxnLst>
                <a:rect l="0" t="0" r="r" b="b"/>
                <a:pathLst>
                  <a:path w="83" h="45">
                    <a:moveTo>
                      <a:pt x="0" y="0"/>
                    </a:moveTo>
                    <a:lnTo>
                      <a:pt x="48" y="0"/>
                    </a:lnTo>
                    <a:lnTo>
                      <a:pt x="83" y="35"/>
                    </a:lnTo>
                    <a:lnTo>
                      <a:pt x="83" y="45"/>
                    </a:lnTo>
                    <a:lnTo>
                      <a:pt x="0" y="45"/>
                    </a:lnTo>
                    <a:lnTo>
                      <a:pt x="0" y="0"/>
                    </a:lnTo>
                    <a:close/>
                  </a:path>
                </a:pathLst>
              </a:custGeom>
              <a:solidFill>
                <a:srgbClr val="1D4579"/>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69" name="Freeform 270"/>
              <p:cNvSpPr>
                <a:spLocks/>
              </p:cNvSpPr>
              <p:nvPr/>
            </p:nvSpPr>
            <p:spPr bwMode="auto">
              <a:xfrm>
                <a:off x="999459" y="2830530"/>
                <a:ext cx="535518" cy="387193"/>
              </a:xfrm>
              <a:custGeom>
                <a:avLst/>
                <a:gdLst>
                  <a:gd name="T0" fmla="*/ 0 w 278"/>
                  <a:gd name="T1" fmla="*/ 0 h 201"/>
                  <a:gd name="T2" fmla="*/ 278 w 278"/>
                  <a:gd name="T3" fmla="*/ 0 h 201"/>
                  <a:gd name="T4" fmla="*/ 278 w 278"/>
                  <a:gd name="T5" fmla="*/ 201 h 201"/>
                  <a:gd name="T6" fmla="*/ 230 w 278"/>
                  <a:gd name="T7" fmla="*/ 201 h 201"/>
                  <a:gd name="T8" fmla="*/ 230 w 278"/>
                  <a:gd name="T9" fmla="*/ 44 h 201"/>
                  <a:gd name="T10" fmla="*/ 0 w 278"/>
                  <a:gd name="T11" fmla="*/ 44 h 201"/>
                  <a:gd name="T12" fmla="*/ 0 w 278"/>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78" h="201">
                    <a:moveTo>
                      <a:pt x="0" y="0"/>
                    </a:moveTo>
                    <a:lnTo>
                      <a:pt x="278" y="0"/>
                    </a:lnTo>
                    <a:lnTo>
                      <a:pt x="278" y="201"/>
                    </a:lnTo>
                    <a:lnTo>
                      <a:pt x="230" y="201"/>
                    </a:lnTo>
                    <a:lnTo>
                      <a:pt x="230" y="44"/>
                    </a:lnTo>
                    <a:lnTo>
                      <a:pt x="0" y="44"/>
                    </a:lnTo>
                    <a:lnTo>
                      <a:pt x="0" y="0"/>
                    </a:lnTo>
                    <a:close/>
                  </a:path>
                </a:pathLst>
              </a:custGeom>
              <a:solidFill>
                <a:srgbClr val="FDB813"/>
              </a:solidFill>
              <a:ln w="0">
                <a:solidFill>
                  <a:srgbClr val="FBC005"/>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70" name="Rectangle 271"/>
              <p:cNvSpPr>
                <a:spLocks noChangeArrowheads="1"/>
              </p:cNvSpPr>
              <p:nvPr/>
            </p:nvSpPr>
            <p:spPr bwMode="auto">
              <a:xfrm>
                <a:off x="1321155" y="2834383"/>
                <a:ext cx="88611" cy="383340"/>
              </a:xfrm>
              <a:prstGeom prst="rect">
                <a:avLst/>
              </a:prstGeom>
              <a:solidFill>
                <a:srgbClr val="FDB813"/>
              </a:solidFill>
              <a:ln w="0">
                <a:solidFill>
                  <a:srgbClr val="FBC005"/>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71" name="Freeform 272"/>
              <p:cNvSpPr>
                <a:spLocks/>
              </p:cNvSpPr>
              <p:nvPr/>
            </p:nvSpPr>
            <p:spPr bwMode="auto">
              <a:xfrm>
                <a:off x="999459" y="2252630"/>
                <a:ext cx="369854" cy="577900"/>
              </a:xfrm>
              <a:custGeom>
                <a:avLst/>
                <a:gdLst>
                  <a:gd name="T0" fmla="*/ 50 w 192"/>
                  <a:gd name="T1" fmla="*/ 0 h 300"/>
                  <a:gd name="T2" fmla="*/ 153 w 192"/>
                  <a:gd name="T3" fmla="*/ 0 h 300"/>
                  <a:gd name="T4" fmla="*/ 159 w 192"/>
                  <a:gd name="T5" fmla="*/ 2 h 300"/>
                  <a:gd name="T6" fmla="*/ 169 w 192"/>
                  <a:gd name="T7" fmla="*/ 6 h 300"/>
                  <a:gd name="T8" fmla="*/ 176 w 192"/>
                  <a:gd name="T9" fmla="*/ 14 h 300"/>
                  <a:gd name="T10" fmla="*/ 184 w 192"/>
                  <a:gd name="T11" fmla="*/ 25 h 300"/>
                  <a:gd name="T12" fmla="*/ 190 w 192"/>
                  <a:gd name="T13" fmla="*/ 41 h 300"/>
                  <a:gd name="T14" fmla="*/ 192 w 192"/>
                  <a:gd name="T15" fmla="*/ 66 h 300"/>
                  <a:gd name="T16" fmla="*/ 192 w 192"/>
                  <a:gd name="T17" fmla="*/ 300 h 300"/>
                  <a:gd name="T18" fmla="*/ 0 w 192"/>
                  <a:gd name="T19" fmla="*/ 300 h 300"/>
                  <a:gd name="T20" fmla="*/ 0 w 192"/>
                  <a:gd name="T21" fmla="*/ 62 h 300"/>
                  <a:gd name="T22" fmla="*/ 4 w 192"/>
                  <a:gd name="T23" fmla="*/ 39 h 300"/>
                  <a:gd name="T24" fmla="*/ 7 w 192"/>
                  <a:gd name="T25" fmla="*/ 23 h 300"/>
                  <a:gd name="T26" fmla="*/ 17 w 192"/>
                  <a:gd name="T27" fmla="*/ 12 h 300"/>
                  <a:gd name="T28" fmla="*/ 25 w 192"/>
                  <a:gd name="T29" fmla="*/ 6 h 300"/>
                  <a:gd name="T30" fmla="*/ 34 w 192"/>
                  <a:gd name="T31" fmla="*/ 2 h 300"/>
                  <a:gd name="T32" fmla="*/ 42 w 192"/>
                  <a:gd name="T33" fmla="*/ 0 h 300"/>
                  <a:gd name="T34" fmla="*/ 48 w 192"/>
                  <a:gd name="T35" fmla="*/ 0 h 300"/>
                  <a:gd name="T36" fmla="*/ 50 w 192"/>
                  <a:gd name="T37" fmla="*/ 0 h 300"/>
                  <a:gd name="T38" fmla="*/ 50 w 192"/>
                  <a:gd name="T3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300">
                    <a:moveTo>
                      <a:pt x="50" y="0"/>
                    </a:moveTo>
                    <a:lnTo>
                      <a:pt x="153" y="0"/>
                    </a:lnTo>
                    <a:lnTo>
                      <a:pt x="159" y="2"/>
                    </a:lnTo>
                    <a:lnTo>
                      <a:pt x="169" y="6"/>
                    </a:lnTo>
                    <a:lnTo>
                      <a:pt x="176" y="14"/>
                    </a:lnTo>
                    <a:lnTo>
                      <a:pt x="184" y="25"/>
                    </a:lnTo>
                    <a:lnTo>
                      <a:pt x="190" y="41"/>
                    </a:lnTo>
                    <a:lnTo>
                      <a:pt x="192" y="66"/>
                    </a:lnTo>
                    <a:lnTo>
                      <a:pt x="192" y="300"/>
                    </a:lnTo>
                    <a:lnTo>
                      <a:pt x="0" y="300"/>
                    </a:lnTo>
                    <a:lnTo>
                      <a:pt x="0" y="62"/>
                    </a:lnTo>
                    <a:lnTo>
                      <a:pt x="4" y="39"/>
                    </a:lnTo>
                    <a:lnTo>
                      <a:pt x="7" y="23"/>
                    </a:lnTo>
                    <a:lnTo>
                      <a:pt x="17" y="12"/>
                    </a:lnTo>
                    <a:lnTo>
                      <a:pt x="25" y="6"/>
                    </a:lnTo>
                    <a:lnTo>
                      <a:pt x="34" y="2"/>
                    </a:lnTo>
                    <a:lnTo>
                      <a:pt x="42" y="0"/>
                    </a:lnTo>
                    <a:lnTo>
                      <a:pt x="48" y="0"/>
                    </a:lnTo>
                    <a:lnTo>
                      <a:pt x="50" y="0"/>
                    </a:lnTo>
                    <a:lnTo>
                      <a:pt x="50" y="0"/>
                    </a:lnTo>
                    <a:close/>
                  </a:path>
                </a:pathLst>
              </a:custGeom>
              <a:solidFill>
                <a:srgbClr val="1EBAFF"/>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72" name="Freeform 273"/>
              <p:cNvSpPr>
                <a:spLocks/>
              </p:cNvSpPr>
              <p:nvPr/>
            </p:nvSpPr>
            <p:spPr bwMode="auto">
              <a:xfrm>
                <a:off x="1321155" y="3217723"/>
                <a:ext cx="157959" cy="86685"/>
              </a:xfrm>
              <a:custGeom>
                <a:avLst/>
                <a:gdLst>
                  <a:gd name="T0" fmla="*/ 0 w 82"/>
                  <a:gd name="T1" fmla="*/ 0 h 45"/>
                  <a:gd name="T2" fmla="*/ 46 w 82"/>
                  <a:gd name="T3" fmla="*/ 0 h 45"/>
                  <a:gd name="T4" fmla="*/ 82 w 82"/>
                  <a:gd name="T5" fmla="*/ 35 h 45"/>
                  <a:gd name="T6" fmla="*/ 82 w 82"/>
                  <a:gd name="T7" fmla="*/ 45 h 45"/>
                  <a:gd name="T8" fmla="*/ 0 w 82"/>
                  <a:gd name="T9" fmla="*/ 45 h 45"/>
                  <a:gd name="T10" fmla="*/ 0 w 82"/>
                  <a:gd name="T11" fmla="*/ 0 h 45"/>
                </a:gdLst>
                <a:ahLst/>
                <a:cxnLst>
                  <a:cxn ang="0">
                    <a:pos x="T0" y="T1"/>
                  </a:cxn>
                  <a:cxn ang="0">
                    <a:pos x="T2" y="T3"/>
                  </a:cxn>
                  <a:cxn ang="0">
                    <a:pos x="T4" y="T5"/>
                  </a:cxn>
                  <a:cxn ang="0">
                    <a:pos x="T6" y="T7"/>
                  </a:cxn>
                  <a:cxn ang="0">
                    <a:pos x="T8" y="T9"/>
                  </a:cxn>
                  <a:cxn ang="0">
                    <a:pos x="T10" y="T11"/>
                  </a:cxn>
                </a:cxnLst>
                <a:rect l="0" t="0" r="r" b="b"/>
                <a:pathLst>
                  <a:path w="82" h="45">
                    <a:moveTo>
                      <a:pt x="0" y="0"/>
                    </a:moveTo>
                    <a:lnTo>
                      <a:pt x="46" y="0"/>
                    </a:lnTo>
                    <a:lnTo>
                      <a:pt x="82" y="35"/>
                    </a:lnTo>
                    <a:lnTo>
                      <a:pt x="82" y="45"/>
                    </a:lnTo>
                    <a:lnTo>
                      <a:pt x="0" y="45"/>
                    </a:lnTo>
                    <a:lnTo>
                      <a:pt x="0" y="0"/>
                    </a:lnTo>
                    <a:close/>
                  </a:path>
                </a:pathLst>
              </a:custGeom>
              <a:solidFill>
                <a:srgbClr val="1D4579"/>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73" name="Rectangle 274"/>
              <p:cNvSpPr>
                <a:spLocks noChangeArrowheads="1"/>
              </p:cNvSpPr>
              <p:nvPr/>
            </p:nvSpPr>
            <p:spPr bwMode="auto">
              <a:xfrm>
                <a:off x="999459" y="2770814"/>
                <a:ext cx="1926" cy="59716"/>
              </a:xfrm>
              <a:prstGeom prst="rect">
                <a:avLst/>
              </a:prstGeom>
              <a:solidFill>
                <a:srgbClr val="008D00"/>
              </a:solidFill>
              <a:ln w="0">
                <a:solidFill>
                  <a:srgbClr val="008D00"/>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75" name="Freeform 276"/>
              <p:cNvSpPr>
                <a:spLocks/>
              </p:cNvSpPr>
              <p:nvPr/>
            </p:nvSpPr>
            <p:spPr bwMode="auto">
              <a:xfrm>
                <a:off x="1145859" y="2622486"/>
                <a:ext cx="223454" cy="208044"/>
              </a:xfrm>
              <a:custGeom>
                <a:avLst/>
                <a:gdLst>
                  <a:gd name="T0" fmla="*/ 0 w 116"/>
                  <a:gd name="T1" fmla="*/ 0 h 108"/>
                  <a:gd name="T2" fmla="*/ 10 w 116"/>
                  <a:gd name="T3" fmla="*/ 0 h 108"/>
                  <a:gd name="T4" fmla="*/ 116 w 116"/>
                  <a:gd name="T5" fmla="*/ 54 h 108"/>
                  <a:gd name="T6" fmla="*/ 116 w 116"/>
                  <a:gd name="T7" fmla="*/ 108 h 108"/>
                  <a:gd name="T8" fmla="*/ 0 w 116"/>
                  <a:gd name="T9" fmla="*/ 108 h 108"/>
                  <a:gd name="T10" fmla="*/ 0 w 116"/>
                  <a:gd name="T11" fmla="*/ 0 h 108"/>
                </a:gdLst>
                <a:ahLst/>
                <a:cxnLst>
                  <a:cxn ang="0">
                    <a:pos x="T0" y="T1"/>
                  </a:cxn>
                  <a:cxn ang="0">
                    <a:pos x="T2" y="T3"/>
                  </a:cxn>
                  <a:cxn ang="0">
                    <a:pos x="T4" y="T5"/>
                  </a:cxn>
                  <a:cxn ang="0">
                    <a:pos x="T6" y="T7"/>
                  </a:cxn>
                  <a:cxn ang="0">
                    <a:pos x="T8" y="T9"/>
                  </a:cxn>
                  <a:cxn ang="0">
                    <a:pos x="T10" y="T11"/>
                  </a:cxn>
                </a:cxnLst>
                <a:rect l="0" t="0" r="r" b="b"/>
                <a:pathLst>
                  <a:path w="116" h="108">
                    <a:moveTo>
                      <a:pt x="0" y="0"/>
                    </a:moveTo>
                    <a:lnTo>
                      <a:pt x="10" y="0"/>
                    </a:lnTo>
                    <a:lnTo>
                      <a:pt x="116" y="54"/>
                    </a:lnTo>
                    <a:lnTo>
                      <a:pt x="116" y="108"/>
                    </a:lnTo>
                    <a:lnTo>
                      <a:pt x="0" y="108"/>
                    </a:lnTo>
                    <a:lnTo>
                      <a:pt x="0" y="0"/>
                    </a:lnTo>
                    <a:close/>
                  </a:path>
                </a:pathLst>
              </a:custGeom>
              <a:solidFill>
                <a:schemeClr val="bg1">
                  <a:alpha val="13000"/>
                </a:schemeClr>
              </a:solidFill>
              <a:ln w="0">
                <a:solidFill>
                  <a:srgbClr val="44D7EE"/>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76" name="Rectangle 277"/>
              <p:cNvSpPr>
                <a:spLocks noChangeArrowheads="1"/>
              </p:cNvSpPr>
              <p:nvPr/>
            </p:nvSpPr>
            <p:spPr bwMode="auto">
              <a:xfrm>
                <a:off x="999459" y="2770814"/>
                <a:ext cx="1926" cy="59716"/>
              </a:xfrm>
              <a:prstGeom prst="rect">
                <a:avLst/>
              </a:prstGeom>
              <a:solidFill>
                <a:srgbClr val="D3DEDD"/>
              </a:solidFill>
              <a:ln w="0">
                <a:solidFill>
                  <a:srgbClr val="D3DEDD"/>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79" name="Freeform 282"/>
              <p:cNvSpPr>
                <a:spLocks/>
              </p:cNvSpPr>
              <p:nvPr/>
            </p:nvSpPr>
            <p:spPr bwMode="auto">
              <a:xfrm>
                <a:off x="1286481" y="2416368"/>
                <a:ext cx="104022" cy="104022"/>
              </a:xfrm>
              <a:custGeom>
                <a:avLst/>
                <a:gdLst>
                  <a:gd name="T0" fmla="*/ 29 w 54"/>
                  <a:gd name="T1" fmla="*/ 0 h 54"/>
                  <a:gd name="T2" fmla="*/ 39 w 54"/>
                  <a:gd name="T3" fmla="*/ 0 h 54"/>
                  <a:gd name="T4" fmla="*/ 48 w 54"/>
                  <a:gd name="T5" fmla="*/ 7 h 54"/>
                  <a:gd name="T6" fmla="*/ 54 w 54"/>
                  <a:gd name="T7" fmla="*/ 17 h 54"/>
                  <a:gd name="T8" fmla="*/ 54 w 54"/>
                  <a:gd name="T9" fmla="*/ 29 h 54"/>
                  <a:gd name="T10" fmla="*/ 47 w 54"/>
                  <a:gd name="T11" fmla="*/ 38 h 54"/>
                  <a:gd name="T12" fmla="*/ 47 w 54"/>
                  <a:gd name="T13" fmla="*/ 38 h 54"/>
                  <a:gd name="T14" fmla="*/ 47 w 54"/>
                  <a:gd name="T15" fmla="*/ 38 h 54"/>
                  <a:gd name="T16" fmla="*/ 29 w 54"/>
                  <a:gd name="T17" fmla="*/ 54 h 54"/>
                  <a:gd name="T18" fmla="*/ 0 w 54"/>
                  <a:gd name="T19" fmla="*/ 21 h 54"/>
                  <a:gd name="T20" fmla="*/ 18 w 54"/>
                  <a:gd name="T21" fmla="*/ 6 h 54"/>
                  <a:gd name="T22" fmla="*/ 18 w 54"/>
                  <a:gd name="T23" fmla="*/ 6 h 54"/>
                  <a:gd name="T24" fmla="*/ 18 w 54"/>
                  <a:gd name="T25" fmla="*/ 4 h 54"/>
                  <a:gd name="T26" fmla="*/ 29 w 54"/>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4">
                    <a:moveTo>
                      <a:pt x="29" y="0"/>
                    </a:moveTo>
                    <a:lnTo>
                      <a:pt x="39" y="0"/>
                    </a:lnTo>
                    <a:lnTo>
                      <a:pt x="48" y="7"/>
                    </a:lnTo>
                    <a:lnTo>
                      <a:pt x="54" y="17"/>
                    </a:lnTo>
                    <a:lnTo>
                      <a:pt x="54" y="29"/>
                    </a:lnTo>
                    <a:lnTo>
                      <a:pt x="47" y="38"/>
                    </a:lnTo>
                    <a:lnTo>
                      <a:pt x="47" y="38"/>
                    </a:lnTo>
                    <a:lnTo>
                      <a:pt x="47" y="38"/>
                    </a:lnTo>
                    <a:lnTo>
                      <a:pt x="29" y="54"/>
                    </a:lnTo>
                    <a:lnTo>
                      <a:pt x="0" y="21"/>
                    </a:lnTo>
                    <a:lnTo>
                      <a:pt x="18" y="6"/>
                    </a:lnTo>
                    <a:lnTo>
                      <a:pt x="18" y="6"/>
                    </a:lnTo>
                    <a:lnTo>
                      <a:pt x="18" y="4"/>
                    </a:lnTo>
                    <a:lnTo>
                      <a:pt x="29" y="0"/>
                    </a:lnTo>
                    <a:close/>
                  </a:path>
                </a:pathLst>
              </a:custGeom>
              <a:solidFill>
                <a:srgbClr val="F8FF88"/>
              </a:solidFill>
              <a:ln w="0">
                <a:solidFill>
                  <a:srgbClr val="F8FF88"/>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80" name="Freeform 283"/>
              <p:cNvSpPr>
                <a:spLocks/>
              </p:cNvSpPr>
              <p:nvPr/>
            </p:nvSpPr>
            <p:spPr bwMode="auto">
              <a:xfrm>
                <a:off x="1265292" y="2106229"/>
                <a:ext cx="15411" cy="9632"/>
              </a:xfrm>
              <a:custGeom>
                <a:avLst/>
                <a:gdLst>
                  <a:gd name="T0" fmla="*/ 4 w 8"/>
                  <a:gd name="T1" fmla="*/ 0 h 5"/>
                  <a:gd name="T2" fmla="*/ 6 w 8"/>
                  <a:gd name="T3" fmla="*/ 0 h 5"/>
                  <a:gd name="T4" fmla="*/ 8 w 8"/>
                  <a:gd name="T5" fmla="*/ 3 h 5"/>
                  <a:gd name="T6" fmla="*/ 6 w 8"/>
                  <a:gd name="T7" fmla="*/ 5 h 5"/>
                  <a:gd name="T8" fmla="*/ 2 w 8"/>
                  <a:gd name="T9" fmla="*/ 5 h 5"/>
                  <a:gd name="T10" fmla="*/ 0 w 8"/>
                  <a:gd name="T11" fmla="*/ 3 h 5"/>
                  <a:gd name="T12" fmla="*/ 0 w 8"/>
                  <a:gd name="T13" fmla="*/ 1 h 5"/>
                  <a:gd name="T14" fmla="*/ 2 w 8"/>
                  <a:gd name="T15" fmla="*/ 0 h 5"/>
                  <a:gd name="T16" fmla="*/ 4 w 8"/>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4" y="0"/>
                    </a:moveTo>
                    <a:lnTo>
                      <a:pt x="6" y="0"/>
                    </a:lnTo>
                    <a:lnTo>
                      <a:pt x="8" y="3"/>
                    </a:lnTo>
                    <a:lnTo>
                      <a:pt x="6" y="5"/>
                    </a:lnTo>
                    <a:lnTo>
                      <a:pt x="2" y="5"/>
                    </a:lnTo>
                    <a:lnTo>
                      <a:pt x="0" y="3"/>
                    </a:lnTo>
                    <a:lnTo>
                      <a:pt x="0" y="1"/>
                    </a:lnTo>
                    <a:lnTo>
                      <a:pt x="2" y="0"/>
                    </a:lnTo>
                    <a:lnTo>
                      <a:pt x="4" y="0"/>
                    </a:lnTo>
                    <a:close/>
                  </a:path>
                </a:pathLst>
              </a:custGeom>
              <a:solidFill>
                <a:srgbClr val="000000"/>
              </a:solidFill>
              <a:ln w="0">
                <a:solidFill>
                  <a:srgbClr val="000000"/>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81" name="Freeform 284"/>
              <p:cNvSpPr>
                <a:spLocks/>
              </p:cNvSpPr>
              <p:nvPr/>
            </p:nvSpPr>
            <p:spPr bwMode="auto">
              <a:xfrm>
                <a:off x="1286481" y="2079260"/>
                <a:ext cx="42379" cy="77053"/>
              </a:xfrm>
              <a:custGeom>
                <a:avLst/>
                <a:gdLst>
                  <a:gd name="T0" fmla="*/ 18 w 22"/>
                  <a:gd name="T1" fmla="*/ 0 h 40"/>
                  <a:gd name="T2" fmla="*/ 22 w 22"/>
                  <a:gd name="T3" fmla="*/ 40 h 40"/>
                  <a:gd name="T4" fmla="*/ 0 w 22"/>
                  <a:gd name="T5" fmla="*/ 37 h 40"/>
                  <a:gd name="T6" fmla="*/ 18 w 22"/>
                  <a:gd name="T7" fmla="*/ 0 h 40"/>
                </a:gdLst>
                <a:ahLst/>
                <a:cxnLst>
                  <a:cxn ang="0">
                    <a:pos x="T0" y="T1"/>
                  </a:cxn>
                  <a:cxn ang="0">
                    <a:pos x="T2" y="T3"/>
                  </a:cxn>
                  <a:cxn ang="0">
                    <a:pos x="T4" y="T5"/>
                  </a:cxn>
                  <a:cxn ang="0">
                    <a:pos x="T6" y="T7"/>
                  </a:cxn>
                </a:cxnLst>
                <a:rect l="0" t="0" r="r" b="b"/>
                <a:pathLst>
                  <a:path w="22" h="40">
                    <a:moveTo>
                      <a:pt x="18" y="0"/>
                    </a:moveTo>
                    <a:lnTo>
                      <a:pt x="22" y="40"/>
                    </a:lnTo>
                    <a:lnTo>
                      <a:pt x="0" y="37"/>
                    </a:lnTo>
                    <a:lnTo>
                      <a:pt x="18" y="0"/>
                    </a:lnTo>
                    <a:close/>
                  </a:path>
                </a:pathLst>
              </a:custGeom>
              <a:solidFill>
                <a:srgbClr val="FBC005"/>
              </a:solidFill>
              <a:ln w="0">
                <a:solidFill>
                  <a:srgbClr val="FBC005"/>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82" name="Freeform 285"/>
              <p:cNvSpPr>
                <a:spLocks/>
              </p:cNvSpPr>
              <p:nvPr/>
            </p:nvSpPr>
            <p:spPr bwMode="auto">
              <a:xfrm>
                <a:off x="1993442" y="1720962"/>
                <a:ext cx="308212" cy="385266"/>
              </a:xfrm>
              <a:custGeom>
                <a:avLst/>
                <a:gdLst>
                  <a:gd name="T0" fmla="*/ 160 w 160"/>
                  <a:gd name="T1" fmla="*/ 0 h 200"/>
                  <a:gd name="T2" fmla="*/ 160 w 160"/>
                  <a:gd name="T3" fmla="*/ 0 h 200"/>
                  <a:gd name="T4" fmla="*/ 160 w 160"/>
                  <a:gd name="T5" fmla="*/ 2 h 200"/>
                  <a:gd name="T6" fmla="*/ 160 w 160"/>
                  <a:gd name="T7" fmla="*/ 15 h 200"/>
                  <a:gd name="T8" fmla="*/ 158 w 160"/>
                  <a:gd name="T9" fmla="*/ 40 h 200"/>
                  <a:gd name="T10" fmla="*/ 152 w 160"/>
                  <a:gd name="T11" fmla="*/ 71 h 200"/>
                  <a:gd name="T12" fmla="*/ 144 w 160"/>
                  <a:gd name="T13" fmla="*/ 96 h 200"/>
                  <a:gd name="T14" fmla="*/ 133 w 160"/>
                  <a:gd name="T15" fmla="*/ 123 h 200"/>
                  <a:gd name="T16" fmla="*/ 115 w 160"/>
                  <a:gd name="T17" fmla="*/ 148 h 200"/>
                  <a:gd name="T18" fmla="*/ 94 w 160"/>
                  <a:gd name="T19" fmla="*/ 169 h 200"/>
                  <a:gd name="T20" fmla="*/ 69 w 160"/>
                  <a:gd name="T21" fmla="*/ 184 h 200"/>
                  <a:gd name="T22" fmla="*/ 40 w 160"/>
                  <a:gd name="T23" fmla="*/ 196 h 200"/>
                  <a:gd name="T24" fmla="*/ 6 w 160"/>
                  <a:gd name="T25" fmla="*/ 200 h 200"/>
                  <a:gd name="T26" fmla="*/ 6 w 160"/>
                  <a:gd name="T27" fmla="*/ 200 h 200"/>
                  <a:gd name="T28" fmla="*/ 0 w 160"/>
                  <a:gd name="T29" fmla="*/ 200 h 200"/>
                  <a:gd name="T30" fmla="*/ 2 w 160"/>
                  <a:gd name="T31" fmla="*/ 159 h 200"/>
                  <a:gd name="T32" fmla="*/ 6 w 160"/>
                  <a:gd name="T33" fmla="*/ 159 h 200"/>
                  <a:gd name="T34" fmla="*/ 31 w 160"/>
                  <a:gd name="T35" fmla="*/ 157 h 200"/>
                  <a:gd name="T36" fmla="*/ 52 w 160"/>
                  <a:gd name="T37" fmla="*/ 150 h 200"/>
                  <a:gd name="T38" fmla="*/ 69 w 160"/>
                  <a:gd name="T39" fmla="*/ 138 h 200"/>
                  <a:gd name="T40" fmla="*/ 90 w 160"/>
                  <a:gd name="T41" fmla="*/ 117 h 200"/>
                  <a:gd name="T42" fmla="*/ 104 w 160"/>
                  <a:gd name="T43" fmla="*/ 90 h 200"/>
                  <a:gd name="T44" fmla="*/ 113 w 160"/>
                  <a:gd name="T45" fmla="*/ 61 h 200"/>
                  <a:gd name="T46" fmla="*/ 119 w 160"/>
                  <a:gd name="T47" fmla="*/ 34 h 200"/>
                  <a:gd name="T48" fmla="*/ 121 w 160"/>
                  <a:gd name="T49" fmla="*/ 13 h 200"/>
                  <a:gd name="T50" fmla="*/ 121 w 160"/>
                  <a:gd name="T51" fmla="*/ 2 h 200"/>
                  <a:gd name="T52" fmla="*/ 121 w 160"/>
                  <a:gd name="T53" fmla="*/ 0 h 200"/>
                  <a:gd name="T54" fmla="*/ 121 w 160"/>
                  <a:gd name="T55" fmla="*/ 0 h 200"/>
                  <a:gd name="T56" fmla="*/ 121 w 160"/>
                  <a:gd name="T57" fmla="*/ 0 h 200"/>
                  <a:gd name="T58" fmla="*/ 160 w 160"/>
                  <a:gd name="T5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200">
                    <a:moveTo>
                      <a:pt x="160" y="0"/>
                    </a:moveTo>
                    <a:lnTo>
                      <a:pt x="160" y="0"/>
                    </a:lnTo>
                    <a:lnTo>
                      <a:pt x="160" y="2"/>
                    </a:lnTo>
                    <a:lnTo>
                      <a:pt x="160" y="15"/>
                    </a:lnTo>
                    <a:lnTo>
                      <a:pt x="158" y="40"/>
                    </a:lnTo>
                    <a:lnTo>
                      <a:pt x="152" y="71"/>
                    </a:lnTo>
                    <a:lnTo>
                      <a:pt x="144" y="96"/>
                    </a:lnTo>
                    <a:lnTo>
                      <a:pt x="133" y="123"/>
                    </a:lnTo>
                    <a:lnTo>
                      <a:pt x="115" y="148"/>
                    </a:lnTo>
                    <a:lnTo>
                      <a:pt x="94" y="169"/>
                    </a:lnTo>
                    <a:lnTo>
                      <a:pt x="69" y="184"/>
                    </a:lnTo>
                    <a:lnTo>
                      <a:pt x="40" y="196"/>
                    </a:lnTo>
                    <a:lnTo>
                      <a:pt x="6" y="200"/>
                    </a:lnTo>
                    <a:lnTo>
                      <a:pt x="6" y="200"/>
                    </a:lnTo>
                    <a:lnTo>
                      <a:pt x="0" y="200"/>
                    </a:lnTo>
                    <a:lnTo>
                      <a:pt x="2" y="159"/>
                    </a:lnTo>
                    <a:lnTo>
                      <a:pt x="6" y="159"/>
                    </a:lnTo>
                    <a:lnTo>
                      <a:pt x="31" y="157"/>
                    </a:lnTo>
                    <a:lnTo>
                      <a:pt x="52" y="150"/>
                    </a:lnTo>
                    <a:lnTo>
                      <a:pt x="69" y="138"/>
                    </a:lnTo>
                    <a:lnTo>
                      <a:pt x="90" y="117"/>
                    </a:lnTo>
                    <a:lnTo>
                      <a:pt x="104" y="90"/>
                    </a:lnTo>
                    <a:lnTo>
                      <a:pt x="113" y="61"/>
                    </a:lnTo>
                    <a:lnTo>
                      <a:pt x="119" y="34"/>
                    </a:lnTo>
                    <a:lnTo>
                      <a:pt x="121" y="13"/>
                    </a:lnTo>
                    <a:lnTo>
                      <a:pt x="121" y="2"/>
                    </a:lnTo>
                    <a:lnTo>
                      <a:pt x="121" y="0"/>
                    </a:lnTo>
                    <a:lnTo>
                      <a:pt x="121" y="0"/>
                    </a:lnTo>
                    <a:lnTo>
                      <a:pt x="121" y="0"/>
                    </a:lnTo>
                    <a:lnTo>
                      <a:pt x="160" y="0"/>
                    </a:lnTo>
                    <a:close/>
                  </a:path>
                </a:pathLst>
              </a:custGeom>
              <a:solidFill>
                <a:srgbClr val="F1FF0F"/>
              </a:solidFill>
              <a:ln w="0">
                <a:solidFill>
                  <a:srgbClr val="F1FF0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83" name="Freeform 286"/>
              <p:cNvSpPr>
                <a:spLocks/>
              </p:cNvSpPr>
              <p:nvPr/>
            </p:nvSpPr>
            <p:spPr bwMode="auto">
              <a:xfrm>
                <a:off x="1997295" y="1720962"/>
                <a:ext cx="304359" cy="385266"/>
              </a:xfrm>
              <a:custGeom>
                <a:avLst/>
                <a:gdLst>
                  <a:gd name="T0" fmla="*/ 158 w 158"/>
                  <a:gd name="T1" fmla="*/ 0 h 200"/>
                  <a:gd name="T2" fmla="*/ 158 w 158"/>
                  <a:gd name="T3" fmla="*/ 0 h 200"/>
                  <a:gd name="T4" fmla="*/ 158 w 158"/>
                  <a:gd name="T5" fmla="*/ 2 h 200"/>
                  <a:gd name="T6" fmla="*/ 158 w 158"/>
                  <a:gd name="T7" fmla="*/ 15 h 200"/>
                  <a:gd name="T8" fmla="*/ 156 w 158"/>
                  <a:gd name="T9" fmla="*/ 40 h 200"/>
                  <a:gd name="T10" fmla="*/ 150 w 158"/>
                  <a:gd name="T11" fmla="*/ 71 h 200"/>
                  <a:gd name="T12" fmla="*/ 142 w 158"/>
                  <a:gd name="T13" fmla="*/ 96 h 200"/>
                  <a:gd name="T14" fmla="*/ 131 w 158"/>
                  <a:gd name="T15" fmla="*/ 123 h 200"/>
                  <a:gd name="T16" fmla="*/ 113 w 158"/>
                  <a:gd name="T17" fmla="*/ 148 h 200"/>
                  <a:gd name="T18" fmla="*/ 92 w 158"/>
                  <a:gd name="T19" fmla="*/ 169 h 200"/>
                  <a:gd name="T20" fmla="*/ 67 w 158"/>
                  <a:gd name="T21" fmla="*/ 184 h 200"/>
                  <a:gd name="T22" fmla="*/ 38 w 158"/>
                  <a:gd name="T23" fmla="*/ 196 h 200"/>
                  <a:gd name="T24" fmla="*/ 4 w 158"/>
                  <a:gd name="T25" fmla="*/ 200 h 200"/>
                  <a:gd name="T26" fmla="*/ 4 w 158"/>
                  <a:gd name="T27" fmla="*/ 200 h 200"/>
                  <a:gd name="T28" fmla="*/ 2 w 158"/>
                  <a:gd name="T29" fmla="*/ 200 h 200"/>
                  <a:gd name="T30" fmla="*/ 2 w 158"/>
                  <a:gd name="T31" fmla="*/ 159 h 200"/>
                  <a:gd name="T32" fmla="*/ 0 w 158"/>
                  <a:gd name="T33" fmla="*/ 159 h 200"/>
                  <a:gd name="T34" fmla="*/ 0 w 158"/>
                  <a:gd name="T35" fmla="*/ 159 h 200"/>
                  <a:gd name="T36" fmla="*/ 4 w 158"/>
                  <a:gd name="T37" fmla="*/ 159 h 200"/>
                  <a:gd name="T38" fmla="*/ 29 w 158"/>
                  <a:gd name="T39" fmla="*/ 157 h 200"/>
                  <a:gd name="T40" fmla="*/ 50 w 158"/>
                  <a:gd name="T41" fmla="*/ 150 h 200"/>
                  <a:gd name="T42" fmla="*/ 67 w 158"/>
                  <a:gd name="T43" fmla="*/ 138 h 200"/>
                  <a:gd name="T44" fmla="*/ 88 w 158"/>
                  <a:gd name="T45" fmla="*/ 117 h 200"/>
                  <a:gd name="T46" fmla="*/ 102 w 158"/>
                  <a:gd name="T47" fmla="*/ 90 h 200"/>
                  <a:gd name="T48" fmla="*/ 111 w 158"/>
                  <a:gd name="T49" fmla="*/ 63 h 200"/>
                  <a:gd name="T50" fmla="*/ 117 w 158"/>
                  <a:gd name="T51" fmla="*/ 36 h 200"/>
                  <a:gd name="T52" fmla="*/ 119 w 158"/>
                  <a:gd name="T53" fmla="*/ 15 h 200"/>
                  <a:gd name="T54" fmla="*/ 119 w 158"/>
                  <a:gd name="T55" fmla="*/ 2 h 200"/>
                  <a:gd name="T56" fmla="*/ 119 w 158"/>
                  <a:gd name="T57" fmla="*/ 2 h 200"/>
                  <a:gd name="T58" fmla="*/ 119 w 158"/>
                  <a:gd name="T59" fmla="*/ 0 h 200"/>
                  <a:gd name="T60" fmla="*/ 119 w 158"/>
                  <a:gd name="T61" fmla="*/ 0 h 200"/>
                  <a:gd name="T62" fmla="*/ 119 w 158"/>
                  <a:gd name="T63" fmla="*/ 0 h 200"/>
                  <a:gd name="T64" fmla="*/ 158 w 158"/>
                  <a:gd name="T6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8" h="200">
                    <a:moveTo>
                      <a:pt x="158" y="0"/>
                    </a:moveTo>
                    <a:lnTo>
                      <a:pt x="158" y="0"/>
                    </a:lnTo>
                    <a:lnTo>
                      <a:pt x="158" y="2"/>
                    </a:lnTo>
                    <a:lnTo>
                      <a:pt x="158" y="15"/>
                    </a:lnTo>
                    <a:lnTo>
                      <a:pt x="156" y="40"/>
                    </a:lnTo>
                    <a:lnTo>
                      <a:pt x="150" y="71"/>
                    </a:lnTo>
                    <a:lnTo>
                      <a:pt x="142" y="96"/>
                    </a:lnTo>
                    <a:lnTo>
                      <a:pt x="131" y="123"/>
                    </a:lnTo>
                    <a:lnTo>
                      <a:pt x="113" y="148"/>
                    </a:lnTo>
                    <a:lnTo>
                      <a:pt x="92" y="169"/>
                    </a:lnTo>
                    <a:lnTo>
                      <a:pt x="67" y="184"/>
                    </a:lnTo>
                    <a:lnTo>
                      <a:pt x="38" y="196"/>
                    </a:lnTo>
                    <a:lnTo>
                      <a:pt x="4" y="200"/>
                    </a:lnTo>
                    <a:lnTo>
                      <a:pt x="4" y="200"/>
                    </a:lnTo>
                    <a:lnTo>
                      <a:pt x="2" y="200"/>
                    </a:lnTo>
                    <a:lnTo>
                      <a:pt x="2" y="159"/>
                    </a:lnTo>
                    <a:lnTo>
                      <a:pt x="0" y="159"/>
                    </a:lnTo>
                    <a:lnTo>
                      <a:pt x="0" y="159"/>
                    </a:lnTo>
                    <a:lnTo>
                      <a:pt x="4" y="159"/>
                    </a:lnTo>
                    <a:lnTo>
                      <a:pt x="29" y="157"/>
                    </a:lnTo>
                    <a:lnTo>
                      <a:pt x="50" y="150"/>
                    </a:lnTo>
                    <a:lnTo>
                      <a:pt x="67" y="138"/>
                    </a:lnTo>
                    <a:lnTo>
                      <a:pt x="88" y="117"/>
                    </a:lnTo>
                    <a:lnTo>
                      <a:pt x="102" y="90"/>
                    </a:lnTo>
                    <a:lnTo>
                      <a:pt x="111" y="63"/>
                    </a:lnTo>
                    <a:lnTo>
                      <a:pt x="117" y="36"/>
                    </a:lnTo>
                    <a:lnTo>
                      <a:pt x="119" y="15"/>
                    </a:lnTo>
                    <a:lnTo>
                      <a:pt x="119" y="2"/>
                    </a:lnTo>
                    <a:lnTo>
                      <a:pt x="119" y="2"/>
                    </a:lnTo>
                    <a:lnTo>
                      <a:pt x="119" y="0"/>
                    </a:lnTo>
                    <a:lnTo>
                      <a:pt x="119" y="0"/>
                    </a:lnTo>
                    <a:lnTo>
                      <a:pt x="119" y="0"/>
                    </a:lnTo>
                    <a:lnTo>
                      <a:pt x="158" y="0"/>
                    </a:lnTo>
                    <a:close/>
                  </a:path>
                </a:pathLst>
              </a:custGeom>
              <a:solidFill>
                <a:schemeClr val="accent4"/>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84" name="Freeform 287"/>
              <p:cNvSpPr>
                <a:spLocks/>
              </p:cNvSpPr>
              <p:nvPr/>
            </p:nvSpPr>
            <p:spPr bwMode="auto">
              <a:xfrm>
                <a:off x="1875936" y="3233133"/>
                <a:ext cx="154106" cy="88611"/>
              </a:xfrm>
              <a:custGeom>
                <a:avLst/>
                <a:gdLst>
                  <a:gd name="T0" fmla="*/ 0 w 80"/>
                  <a:gd name="T1" fmla="*/ 0 h 46"/>
                  <a:gd name="T2" fmla="*/ 46 w 80"/>
                  <a:gd name="T3" fmla="*/ 0 h 46"/>
                  <a:gd name="T4" fmla="*/ 80 w 80"/>
                  <a:gd name="T5" fmla="*/ 35 h 46"/>
                  <a:gd name="T6" fmla="*/ 80 w 80"/>
                  <a:gd name="T7" fmla="*/ 46 h 46"/>
                  <a:gd name="T8" fmla="*/ 0 w 80"/>
                  <a:gd name="T9" fmla="*/ 46 h 46"/>
                  <a:gd name="T10" fmla="*/ 0 w 80"/>
                  <a:gd name="T11" fmla="*/ 0 h 46"/>
                </a:gdLst>
                <a:ahLst/>
                <a:cxnLst>
                  <a:cxn ang="0">
                    <a:pos x="T0" y="T1"/>
                  </a:cxn>
                  <a:cxn ang="0">
                    <a:pos x="T2" y="T3"/>
                  </a:cxn>
                  <a:cxn ang="0">
                    <a:pos x="T4" y="T5"/>
                  </a:cxn>
                  <a:cxn ang="0">
                    <a:pos x="T6" y="T7"/>
                  </a:cxn>
                  <a:cxn ang="0">
                    <a:pos x="T8" y="T9"/>
                  </a:cxn>
                  <a:cxn ang="0">
                    <a:pos x="T10" y="T11"/>
                  </a:cxn>
                </a:cxnLst>
                <a:rect l="0" t="0" r="r" b="b"/>
                <a:pathLst>
                  <a:path w="80" h="46">
                    <a:moveTo>
                      <a:pt x="0" y="0"/>
                    </a:moveTo>
                    <a:lnTo>
                      <a:pt x="46" y="0"/>
                    </a:lnTo>
                    <a:lnTo>
                      <a:pt x="80" y="35"/>
                    </a:lnTo>
                    <a:lnTo>
                      <a:pt x="80" y="46"/>
                    </a:lnTo>
                    <a:lnTo>
                      <a:pt x="0" y="46"/>
                    </a:lnTo>
                    <a:lnTo>
                      <a:pt x="0" y="0"/>
                    </a:lnTo>
                    <a:close/>
                  </a:path>
                </a:pathLst>
              </a:custGeom>
              <a:solidFill>
                <a:srgbClr val="1D4579"/>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85" name="Rectangle 288"/>
              <p:cNvSpPr>
                <a:spLocks noChangeArrowheads="1"/>
              </p:cNvSpPr>
              <p:nvPr/>
            </p:nvSpPr>
            <p:spPr bwMode="auto">
              <a:xfrm>
                <a:off x="1875936" y="2661013"/>
                <a:ext cx="88611" cy="572121"/>
              </a:xfrm>
              <a:prstGeom prst="rect">
                <a:avLst/>
              </a:prstGeom>
              <a:solidFill>
                <a:srgbClr val="1EBAFF"/>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86" name="Rectangle 289"/>
              <p:cNvSpPr>
                <a:spLocks noChangeArrowheads="1"/>
              </p:cNvSpPr>
              <p:nvPr/>
            </p:nvSpPr>
            <p:spPr bwMode="auto">
              <a:xfrm>
                <a:off x="1735315" y="2661013"/>
                <a:ext cx="88611" cy="572121"/>
              </a:xfrm>
              <a:prstGeom prst="rect">
                <a:avLst/>
              </a:prstGeom>
              <a:solidFill>
                <a:srgbClr val="1EBAFF"/>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87" name="Freeform 290"/>
              <p:cNvSpPr>
                <a:spLocks/>
              </p:cNvSpPr>
              <p:nvPr/>
            </p:nvSpPr>
            <p:spPr bwMode="auto">
              <a:xfrm>
                <a:off x="1735315" y="3233133"/>
                <a:ext cx="157959" cy="88611"/>
              </a:xfrm>
              <a:custGeom>
                <a:avLst/>
                <a:gdLst>
                  <a:gd name="T0" fmla="*/ 0 w 82"/>
                  <a:gd name="T1" fmla="*/ 0 h 46"/>
                  <a:gd name="T2" fmla="*/ 48 w 82"/>
                  <a:gd name="T3" fmla="*/ 0 h 46"/>
                  <a:gd name="T4" fmla="*/ 82 w 82"/>
                  <a:gd name="T5" fmla="*/ 35 h 46"/>
                  <a:gd name="T6" fmla="*/ 82 w 82"/>
                  <a:gd name="T7" fmla="*/ 46 h 46"/>
                  <a:gd name="T8" fmla="*/ 0 w 82"/>
                  <a:gd name="T9" fmla="*/ 46 h 46"/>
                  <a:gd name="T10" fmla="*/ 0 w 82"/>
                  <a:gd name="T11" fmla="*/ 0 h 46"/>
                </a:gdLst>
                <a:ahLst/>
                <a:cxnLst>
                  <a:cxn ang="0">
                    <a:pos x="T0" y="T1"/>
                  </a:cxn>
                  <a:cxn ang="0">
                    <a:pos x="T2" y="T3"/>
                  </a:cxn>
                  <a:cxn ang="0">
                    <a:pos x="T4" y="T5"/>
                  </a:cxn>
                  <a:cxn ang="0">
                    <a:pos x="T6" y="T7"/>
                  </a:cxn>
                  <a:cxn ang="0">
                    <a:pos x="T8" y="T9"/>
                  </a:cxn>
                  <a:cxn ang="0">
                    <a:pos x="T10" y="T11"/>
                  </a:cxn>
                </a:cxnLst>
                <a:rect l="0" t="0" r="r" b="b"/>
                <a:pathLst>
                  <a:path w="82" h="46">
                    <a:moveTo>
                      <a:pt x="0" y="0"/>
                    </a:moveTo>
                    <a:lnTo>
                      <a:pt x="48" y="0"/>
                    </a:lnTo>
                    <a:lnTo>
                      <a:pt x="82" y="35"/>
                    </a:lnTo>
                    <a:lnTo>
                      <a:pt x="82" y="46"/>
                    </a:lnTo>
                    <a:lnTo>
                      <a:pt x="0" y="46"/>
                    </a:lnTo>
                    <a:lnTo>
                      <a:pt x="0" y="0"/>
                    </a:lnTo>
                    <a:close/>
                  </a:path>
                </a:pathLst>
              </a:custGeom>
              <a:solidFill>
                <a:srgbClr val="1D4579"/>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88" name="Rectangle 291"/>
              <p:cNvSpPr>
                <a:spLocks noChangeArrowheads="1"/>
              </p:cNvSpPr>
              <p:nvPr/>
            </p:nvSpPr>
            <p:spPr bwMode="auto">
              <a:xfrm>
                <a:off x="1675599" y="2027249"/>
                <a:ext cx="325549" cy="658806"/>
              </a:xfrm>
              <a:prstGeom prst="rect">
                <a:avLst/>
              </a:prstGeom>
              <a:solidFill>
                <a:schemeClr val="accent4"/>
              </a:solidFill>
              <a:ln w="0">
                <a:solidFill>
                  <a:srgbClr val="F8D706"/>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89" name="Rectangle 292"/>
              <p:cNvSpPr>
                <a:spLocks noChangeArrowheads="1"/>
              </p:cNvSpPr>
              <p:nvPr/>
            </p:nvSpPr>
            <p:spPr bwMode="auto">
              <a:xfrm>
                <a:off x="1964547" y="2686055"/>
                <a:ext cx="36600" cy="1926"/>
              </a:xfrm>
              <a:prstGeom prst="rect">
                <a:avLst/>
              </a:prstGeom>
              <a:solidFill>
                <a:srgbClr val="D3DEDD"/>
              </a:solidFill>
              <a:ln w="0">
                <a:solidFill>
                  <a:srgbClr val="D3DEDD"/>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90" name="Freeform 293"/>
              <p:cNvSpPr>
                <a:spLocks noEditPoints="1"/>
              </p:cNvSpPr>
              <p:nvPr/>
            </p:nvSpPr>
            <p:spPr bwMode="auto">
              <a:xfrm>
                <a:off x="1675599" y="2686055"/>
                <a:ext cx="200338" cy="0"/>
              </a:xfrm>
              <a:custGeom>
                <a:avLst/>
                <a:gdLst>
                  <a:gd name="T0" fmla="*/ 77 w 104"/>
                  <a:gd name="T1" fmla="*/ 104 w 104"/>
                  <a:gd name="T2" fmla="*/ 104 w 104"/>
                  <a:gd name="T3" fmla="*/ 77 w 104"/>
                  <a:gd name="T4" fmla="*/ 77 w 104"/>
                  <a:gd name="T5" fmla="*/ 0 w 104"/>
                  <a:gd name="T6" fmla="*/ 31 w 104"/>
                  <a:gd name="T7" fmla="*/ 31 w 104"/>
                  <a:gd name="T8" fmla="*/ 0 w 104"/>
                  <a:gd name="T9" fmla="*/ 0 w 1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04">
                    <a:moveTo>
                      <a:pt x="77" y="0"/>
                    </a:moveTo>
                    <a:lnTo>
                      <a:pt x="104" y="0"/>
                    </a:lnTo>
                    <a:lnTo>
                      <a:pt x="104" y="0"/>
                    </a:lnTo>
                    <a:lnTo>
                      <a:pt x="77" y="0"/>
                    </a:lnTo>
                    <a:lnTo>
                      <a:pt x="77" y="0"/>
                    </a:lnTo>
                    <a:close/>
                    <a:moveTo>
                      <a:pt x="0" y="0"/>
                    </a:moveTo>
                    <a:lnTo>
                      <a:pt x="31" y="0"/>
                    </a:lnTo>
                    <a:lnTo>
                      <a:pt x="31" y="0"/>
                    </a:lnTo>
                    <a:lnTo>
                      <a:pt x="0" y="0"/>
                    </a:lnTo>
                    <a:lnTo>
                      <a:pt x="0" y="0"/>
                    </a:lnTo>
                    <a:close/>
                  </a:path>
                </a:pathLst>
              </a:custGeom>
              <a:solidFill>
                <a:srgbClr val="00008E"/>
              </a:solidFill>
              <a:ln w="0">
                <a:solidFill>
                  <a:srgbClr val="00008E"/>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91" name="Rectangle 294"/>
              <p:cNvSpPr>
                <a:spLocks noChangeArrowheads="1"/>
              </p:cNvSpPr>
              <p:nvPr/>
            </p:nvSpPr>
            <p:spPr bwMode="auto">
              <a:xfrm>
                <a:off x="1875936" y="2686055"/>
                <a:ext cx="88611" cy="1926"/>
              </a:xfrm>
              <a:prstGeom prst="rect">
                <a:avLst/>
              </a:prstGeom>
              <a:solidFill>
                <a:srgbClr val="44D7EE"/>
              </a:solidFill>
              <a:ln w="0">
                <a:solidFill>
                  <a:srgbClr val="44D7EE"/>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92" name="Rectangle 295"/>
              <p:cNvSpPr>
                <a:spLocks noChangeArrowheads="1"/>
              </p:cNvSpPr>
              <p:nvPr/>
            </p:nvSpPr>
            <p:spPr bwMode="auto">
              <a:xfrm>
                <a:off x="1735315" y="2686055"/>
                <a:ext cx="88611" cy="1926"/>
              </a:xfrm>
              <a:prstGeom prst="rect">
                <a:avLst/>
              </a:prstGeom>
              <a:solidFill>
                <a:srgbClr val="44D7EE"/>
              </a:solidFill>
              <a:ln w="0">
                <a:solidFill>
                  <a:srgbClr val="44D7EE"/>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93" name="Freeform 296"/>
              <p:cNvSpPr>
                <a:spLocks noEditPoints="1"/>
              </p:cNvSpPr>
              <p:nvPr/>
            </p:nvSpPr>
            <p:spPr bwMode="auto">
              <a:xfrm>
                <a:off x="1675599" y="2227588"/>
                <a:ext cx="325549" cy="458467"/>
              </a:xfrm>
              <a:custGeom>
                <a:avLst/>
                <a:gdLst>
                  <a:gd name="T0" fmla="*/ 0 w 169"/>
                  <a:gd name="T1" fmla="*/ 205 h 238"/>
                  <a:gd name="T2" fmla="*/ 169 w 169"/>
                  <a:gd name="T3" fmla="*/ 205 h 238"/>
                  <a:gd name="T4" fmla="*/ 169 w 169"/>
                  <a:gd name="T5" fmla="*/ 238 h 238"/>
                  <a:gd name="T6" fmla="*/ 0 w 169"/>
                  <a:gd name="T7" fmla="*/ 238 h 238"/>
                  <a:gd name="T8" fmla="*/ 0 w 169"/>
                  <a:gd name="T9" fmla="*/ 205 h 238"/>
                  <a:gd name="T10" fmla="*/ 13 w 169"/>
                  <a:gd name="T11" fmla="*/ 0 h 238"/>
                  <a:gd name="T12" fmla="*/ 169 w 169"/>
                  <a:gd name="T13" fmla="*/ 136 h 238"/>
                  <a:gd name="T14" fmla="*/ 169 w 169"/>
                  <a:gd name="T15" fmla="*/ 167 h 238"/>
                  <a:gd name="T16" fmla="*/ 23 w 169"/>
                  <a:gd name="T17" fmla="*/ 167 h 238"/>
                  <a:gd name="T18" fmla="*/ 23 w 169"/>
                  <a:gd name="T19" fmla="*/ 44 h 238"/>
                  <a:gd name="T20" fmla="*/ 6 w 169"/>
                  <a:gd name="T21" fmla="*/ 44 h 238"/>
                  <a:gd name="T22" fmla="*/ 13 w 169"/>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8">
                    <a:moveTo>
                      <a:pt x="0" y="205"/>
                    </a:moveTo>
                    <a:lnTo>
                      <a:pt x="169" y="205"/>
                    </a:lnTo>
                    <a:lnTo>
                      <a:pt x="169" y="238"/>
                    </a:lnTo>
                    <a:lnTo>
                      <a:pt x="0" y="238"/>
                    </a:lnTo>
                    <a:lnTo>
                      <a:pt x="0" y="205"/>
                    </a:lnTo>
                    <a:close/>
                    <a:moveTo>
                      <a:pt x="13" y="0"/>
                    </a:moveTo>
                    <a:lnTo>
                      <a:pt x="169" y="136"/>
                    </a:lnTo>
                    <a:lnTo>
                      <a:pt x="169" y="167"/>
                    </a:lnTo>
                    <a:lnTo>
                      <a:pt x="23" y="167"/>
                    </a:lnTo>
                    <a:lnTo>
                      <a:pt x="23" y="44"/>
                    </a:lnTo>
                    <a:lnTo>
                      <a:pt x="6" y="44"/>
                    </a:lnTo>
                    <a:lnTo>
                      <a:pt x="13" y="0"/>
                    </a:lnTo>
                    <a:close/>
                  </a:path>
                </a:pathLst>
              </a:custGeom>
              <a:solidFill>
                <a:schemeClr val="accent4">
                  <a:lumMod val="75000"/>
                  <a:alpha val="40000"/>
                </a:schemeClr>
              </a:solidFill>
              <a:ln w="0">
                <a:solidFill>
                  <a:srgbClr val="DDC300"/>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94" name="Freeform 297"/>
              <p:cNvSpPr>
                <a:spLocks/>
              </p:cNvSpPr>
              <p:nvPr/>
            </p:nvSpPr>
            <p:spPr bwMode="auto">
              <a:xfrm>
                <a:off x="1598546" y="2027249"/>
                <a:ext cx="144474" cy="566342"/>
              </a:xfrm>
              <a:custGeom>
                <a:avLst/>
                <a:gdLst>
                  <a:gd name="T0" fmla="*/ 40 w 75"/>
                  <a:gd name="T1" fmla="*/ 0 h 294"/>
                  <a:gd name="T2" fmla="*/ 40 w 75"/>
                  <a:gd name="T3" fmla="*/ 0 h 294"/>
                  <a:gd name="T4" fmla="*/ 75 w 75"/>
                  <a:gd name="T5" fmla="*/ 14 h 294"/>
                  <a:gd name="T6" fmla="*/ 75 w 75"/>
                  <a:gd name="T7" fmla="*/ 16 h 294"/>
                  <a:gd name="T8" fmla="*/ 75 w 75"/>
                  <a:gd name="T9" fmla="*/ 17 h 294"/>
                  <a:gd name="T10" fmla="*/ 73 w 75"/>
                  <a:gd name="T11" fmla="*/ 23 h 294"/>
                  <a:gd name="T12" fmla="*/ 69 w 75"/>
                  <a:gd name="T13" fmla="*/ 33 h 294"/>
                  <a:gd name="T14" fmla="*/ 63 w 75"/>
                  <a:gd name="T15" fmla="*/ 56 h 294"/>
                  <a:gd name="T16" fmla="*/ 55 w 75"/>
                  <a:gd name="T17" fmla="*/ 89 h 294"/>
                  <a:gd name="T18" fmla="*/ 50 w 75"/>
                  <a:gd name="T19" fmla="*/ 129 h 294"/>
                  <a:gd name="T20" fmla="*/ 42 w 75"/>
                  <a:gd name="T21" fmla="*/ 177 h 294"/>
                  <a:gd name="T22" fmla="*/ 38 w 75"/>
                  <a:gd name="T23" fmla="*/ 233 h 294"/>
                  <a:gd name="T24" fmla="*/ 36 w 75"/>
                  <a:gd name="T25" fmla="*/ 294 h 294"/>
                  <a:gd name="T26" fmla="*/ 0 w 75"/>
                  <a:gd name="T27" fmla="*/ 294 h 294"/>
                  <a:gd name="T28" fmla="*/ 2 w 75"/>
                  <a:gd name="T29" fmla="*/ 231 h 294"/>
                  <a:gd name="T30" fmla="*/ 5 w 75"/>
                  <a:gd name="T31" fmla="*/ 173 h 294"/>
                  <a:gd name="T32" fmla="*/ 13 w 75"/>
                  <a:gd name="T33" fmla="*/ 123 h 294"/>
                  <a:gd name="T34" fmla="*/ 19 w 75"/>
                  <a:gd name="T35" fmla="*/ 81 h 294"/>
                  <a:gd name="T36" fmla="*/ 27 w 75"/>
                  <a:gd name="T37" fmla="*/ 48 h 294"/>
                  <a:gd name="T38" fmla="*/ 34 w 75"/>
                  <a:gd name="T39" fmla="*/ 23 h 294"/>
                  <a:gd name="T40" fmla="*/ 38 w 75"/>
                  <a:gd name="T41" fmla="*/ 6 h 294"/>
                  <a:gd name="T42" fmla="*/ 40 w 75"/>
                  <a:gd name="T4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294">
                    <a:moveTo>
                      <a:pt x="40" y="0"/>
                    </a:moveTo>
                    <a:lnTo>
                      <a:pt x="40" y="0"/>
                    </a:lnTo>
                    <a:lnTo>
                      <a:pt x="75" y="14"/>
                    </a:lnTo>
                    <a:lnTo>
                      <a:pt x="75" y="16"/>
                    </a:lnTo>
                    <a:lnTo>
                      <a:pt x="75" y="17"/>
                    </a:lnTo>
                    <a:lnTo>
                      <a:pt x="73" y="23"/>
                    </a:lnTo>
                    <a:lnTo>
                      <a:pt x="69" y="33"/>
                    </a:lnTo>
                    <a:lnTo>
                      <a:pt x="63" y="56"/>
                    </a:lnTo>
                    <a:lnTo>
                      <a:pt x="55" y="89"/>
                    </a:lnTo>
                    <a:lnTo>
                      <a:pt x="50" y="129"/>
                    </a:lnTo>
                    <a:lnTo>
                      <a:pt x="42" y="177"/>
                    </a:lnTo>
                    <a:lnTo>
                      <a:pt x="38" y="233"/>
                    </a:lnTo>
                    <a:lnTo>
                      <a:pt x="36" y="294"/>
                    </a:lnTo>
                    <a:lnTo>
                      <a:pt x="0" y="294"/>
                    </a:lnTo>
                    <a:lnTo>
                      <a:pt x="2" y="231"/>
                    </a:lnTo>
                    <a:lnTo>
                      <a:pt x="5" y="173"/>
                    </a:lnTo>
                    <a:lnTo>
                      <a:pt x="13" y="123"/>
                    </a:lnTo>
                    <a:lnTo>
                      <a:pt x="19" y="81"/>
                    </a:lnTo>
                    <a:lnTo>
                      <a:pt x="27" y="48"/>
                    </a:lnTo>
                    <a:lnTo>
                      <a:pt x="34" y="23"/>
                    </a:lnTo>
                    <a:lnTo>
                      <a:pt x="38" y="6"/>
                    </a:lnTo>
                    <a:lnTo>
                      <a:pt x="40" y="0"/>
                    </a:lnTo>
                    <a:close/>
                  </a:path>
                </a:pathLst>
              </a:custGeom>
              <a:solidFill>
                <a:srgbClr val="FDB813"/>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95" name="Freeform 298"/>
              <p:cNvSpPr>
                <a:spLocks/>
              </p:cNvSpPr>
              <p:nvPr/>
            </p:nvSpPr>
            <p:spPr bwMode="auto">
              <a:xfrm>
                <a:off x="1831631" y="1923227"/>
                <a:ext cx="84758" cy="104022"/>
              </a:xfrm>
              <a:custGeom>
                <a:avLst/>
                <a:gdLst>
                  <a:gd name="T0" fmla="*/ 30 w 44"/>
                  <a:gd name="T1" fmla="*/ 0 h 54"/>
                  <a:gd name="T2" fmla="*/ 44 w 44"/>
                  <a:gd name="T3" fmla="*/ 6 h 54"/>
                  <a:gd name="T4" fmla="*/ 40 w 44"/>
                  <a:gd name="T5" fmla="*/ 8 h 54"/>
                  <a:gd name="T6" fmla="*/ 36 w 44"/>
                  <a:gd name="T7" fmla="*/ 12 h 54"/>
                  <a:gd name="T8" fmla="*/ 34 w 44"/>
                  <a:gd name="T9" fmla="*/ 18 h 54"/>
                  <a:gd name="T10" fmla="*/ 32 w 44"/>
                  <a:gd name="T11" fmla="*/ 22 h 54"/>
                  <a:gd name="T12" fmla="*/ 30 w 44"/>
                  <a:gd name="T13" fmla="*/ 27 h 54"/>
                  <a:gd name="T14" fmla="*/ 30 w 44"/>
                  <a:gd name="T15" fmla="*/ 31 h 54"/>
                  <a:gd name="T16" fmla="*/ 30 w 44"/>
                  <a:gd name="T17" fmla="*/ 54 h 54"/>
                  <a:gd name="T18" fmla="*/ 0 w 44"/>
                  <a:gd name="T19" fmla="*/ 54 h 54"/>
                  <a:gd name="T20" fmla="*/ 0 w 44"/>
                  <a:gd name="T21" fmla="*/ 6 h 54"/>
                  <a:gd name="T22" fmla="*/ 25 w 44"/>
                  <a:gd name="T23" fmla="*/ 12 h 54"/>
                  <a:gd name="T24" fmla="*/ 30 w 44"/>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4">
                    <a:moveTo>
                      <a:pt x="30" y="0"/>
                    </a:moveTo>
                    <a:lnTo>
                      <a:pt x="44" y="6"/>
                    </a:lnTo>
                    <a:lnTo>
                      <a:pt x="40" y="8"/>
                    </a:lnTo>
                    <a:lnTo>
                      <a:pt x="36" y="12"/>
                    </a:lnTo>
                    <a:lnTo>
                      <a:pt x="34" y="18"/>
                    </a:lnTo>
                    <a:lnTo>
                      <a:pt x="32" y="22"/>
                    </a:lnTo>
                    <a:lnTo>
                      <a:pt x="30" y="27"/>
                    </a:lnTo>
                    <a:lnTo>
                      <a:pt x="30" y="31"/>
                    </a:lnTo>
                    <a:lnTo>
                      <a:pt x="30" y="54"/>
                    </a:lnTo>
                    <a:lnTo>
                      <a:pt x="0" y="54"/>
                    </a:lnTo>
                    <a:lnTo>
                      <a:pt x="0" y="6"/>
                    </a:lnTo>
                    <a:lnTo>
                      <a:pt x="25" y="12"/>
                    </a:lnTo>
                    <a:lnTo>
                      <a:pt x="30" y="0"/>
                    </a:lnTo>
                    <a:close/>
                  </a:path>
                </a:pathLst>
              </a:custGeom>
              <a:solidFill>
                <a:srgbClr val="FF8107"/>
              </a:solidFill>
              <a:ln w="0">
                <a:solidFill>
                  <a:srgbClr val="FF8107"/>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96" name="Freeform 299"/>
              <p:cNvSpPr>
                <a:spLocks/>
              </p:cNvSpPr>
              <p:nvPr/>
            </p:nvSpPr>
            <p:spPr bwMode="auto">
              <a:xfrm>
                <a:off x="1927947" y="1805721"/>
                <a:ext cx="57790" cy="88611"/>
              </a:xfrm>
              <a:custGeom>
                <a:avLst/>
                <a:gdLst>
                  <a:gd name="T0" fmla="*/ 0 w 30"/>
                  <a:gd name="T1" fmla="*/ 0 h 46"/>
                  <a:gd name="T2" fmla="*/ 30 w 30"/>
                  <a:gd name="T3" fmla="*/ 35 h 46"/>
                  <a:gd name="T4" fmla="*/ 9 w 30"/>
                  <a:gd name="T5" fmla="*/ 46 h 46"/>
                  <a:gd name="T6" fmla="*/ 0 w 30"/>
                  <a:gd name="T7" fmla="*/ 0 h 46"/>
                </a:gdLst>
                <a:ahLst/>
                <a:cxnLst>
                  <a:cxn ang="0">
                    <a:pos x="T0" y="T1"/>
                  </a:cxn>
                  <a:cxn ang="0">
                    <a:pos x="T2" y="T3"/>
                  </a:cxn>
                  <a:cxn ang="0">
                    <a:pos x="T4" y="T5"/>
                  </a:cxn>
                  <a:cxn ang="0">
                    <a:pos x="T6" y="T7"/>
                  </a:cxn>
                </a:cxnLst>
                <a:rect l="0" t="0" r="r" b="b"/>
                <a:pathLst>
                  <a:path w="30" h="46">
                    <a:moveTo>
                      <a:pt x="0" y="0"/>
                    </a:moveTo>
                    <a:lnTo>
                      <a:pt x="30" y="35"/>
                    </a:lnTo>
                    <a:lnTo>
                      <a:pt x="9" y="46"/>
                    </a:lnTo>
                    <a:lnTo>
                      <a:pt x="0" y="0"/>
                    </a:lnTo>
                    <a:close/>
                  </a:path>
                </a:pathLst>
              </a:custGeom>
              <a:solidFill>
                <a:srgbClr val="888D6A"/>
              </a:solidFill>
              <a:ln w="0">
                <a:solidFill>
                  <a:srgbClr val="888D6A"/>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97" name="Freeform 300"/>
              <p:cNvSpPr>
                <a:spLocks/>
              </p:cNvSpPr>
              <p:nvPr/>
            </p:nvSpPr>
            <p:spPr bwMode="auto">
              <a:xfrm>
                <a:off x="1893273" y="1838469"/>
                <a:ext cx="11558" cy="11558"/>
              </a:xfrm>
              <a:custGeom>
                <a:avLst/>
                <a:gdLst>
                  <a:gd name="T0" fmla="*/ 4 w 6"/>
                  <a:gd name="T1" fmla="*/ 0 h 6"/>
                  <a:gd name="T2" fmla="*/ 6 w 6"/>
                  <a:gd name="T3" fmla="*/ 2 h 6"/>
                  <a:gd name="T4" fmla="*/ 6 w 6"/>
                  <a:gd name="T5" fmla="*/ 4 h 6"/>
                  <a:gd name="T6" fmla="*/ 4 w 6"/>
                  <a:gd name="T7" fmla="*/ 6 h 6"/>
                  <a:gd name="T8" fmla="*/ 2 w 6"/>
                  <a:gd name="T9" fmla="*/ 6 h 6"/>
                  <a:gd name="T10" fmla="*/ 0 w 6"/>
                  <a:gd name="T11" fmla="*/ 4 h 6"/>
                  <a:gd name="T12" fmla="*/ 0 w 6"/>
                  <a:gd name="T13" fmla="*/ 2 h 6"/>
                  <a:gd name="T14" fmla="*/ 2 w 6"/>
                  <a:gd name="T15" fmla="*/ 0 h 6"/>
                  <a:gd name="T16" fmla="*/ 4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0"/>
                    </a:moveTo>
                    <a:lnTo>
                      <a:pt x="6" y="2"/>
                    </a:lnTo>
                    <a:lnTo>
                      <a:pt x="6" y="4"/>
                    </a:lnTo>
                    <a:lnTo>
                      <a:pt x="4" y="6"/>
                    </a:lnTo>
                    <a:lnTo>
                      <a:pt x="2" y="6"/>
                    </a:lnTo>
                    <a:lnTo>
                      <a:pt x="0" y="4"/>
                    </a:lnTo>
                    <a:lnTo>
                      <a:pt x="0" y="2"/>
                    </a:lnTo>
                    <a:lnTo>
                      <a:pt x="2" y="0"/>
                    </a:lnTo>
                    <a:lnTo>
                      <a:pt x="4" y="0"/>
                    </a:lnTo>
                    <a:close/>
                  </a:path>
                </a:pathLst>
              </a:custGeom>
              <a:solidFill>
                <a:srgbClr val="000000"/>
              </a:solidFill>
              <a:ln w="0">
                <a:solidFill>
                  <a:srgbClr val="000000"/>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98" name="Freeform 301"/>
              <p:cNvSpPr>
                <a:spLocks/>
              </p:cNvSpPr>
              <p:nvPr/>
            </p:nvSpPr>
            <p:spPr bwMode="auto">
              <a:xfrm>
                <a:off x="2559782" y="2083113"/>
                <a:ext cx="15411" cy="15411"/>
              </a:xfrm>
              <a:custGeom>
                <a:avLst/>
                <a:gdLst>
                  <a:gd name="T0" fmla="*/ 4 w 8"/>
                  <a:gd name="T1" fmla="*/ 0 h 8"/>
                  <a:gd name="T2" fmla="*/ 6 w 8"/>
                  <a:gd name="T3" fmla="*/ 2 h 8"/>
                  <a:gd name="T4" fmla="*/ 8 w 8"/>
                  <a:gd name="T5" fmla="*/ 4 h 8"/>
                  <a:gd name="T6" fmla="*/ 6 w 8"/>
                  <a:gd name="T7" fmla="*/ 6 h 8"/>
                  <a:gd name="T8" fmla="*/ 4 w 8"/>
                  <a:gd name="T9" fmla="*/ 8 h 8"/>
                  <a:gd name="T10" fmla="*/ 2 w 8"/>
                  <a:gd name="T11" fmla="*/ 6 h 8"/>
                  <a:gd name="T12" fmla="*/ 0 w 8"/>
                  <a:gd name="T13" fmla="*/ 4 h 8"/>
                  <a:gd name="T14" fmla="*/ 2 w 8"/>
                  <a:gd name="T15" fmla="*/ 2 h 8"/>
                  <a:gd name="T16" fmla="*/ 4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0"/>
                    </a:moveTo>
                    <a:lnTo>
                      <a:pt x="6" y="2"/>
                    </a:lnTo>
                    <a:lnTo>
                      <a:pt x="8" y="4"/>
                    </a:lnTo>
                    <a:lnTo>
                      <a:pt x="6" y="6"/>
                    </a:lnTo>
                    <a:lnTo>
                      <a:pt x="4" y="8"/>
                    </a:lnTo>
                    <a:lnTo>
                      <a:pt x="2" y="6"/>
                    </a:lnTo>
                    <a:lnTo>
                      <a:pt x="0" y="4"/>
                    </a:lnTo>
                    <a:lnTo>
                      <a:pt x="2" y="2"/>
                    </a:lnTo>
                    <a:lnTo>
                      <a:pt x="4" y="0"/>
                    </a:lnTo>
                    <a:close/>
                  </a:path>
                </a:pathLst>
              </a:custGeom>
              <a:solidFill>
                <a:srgbClr val="000000"/>
              </a:solidFill>
              <a:ln w="0">
                <a:solidFill>
                  <a:srgbClr val="000000"/>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399" name="Freeform 302"/>
              <p:cNvSpPr>
                <a:spLocks noEditPoints="1"/>
              </p:cNvSpPr>
              <p:nvPr/>
            </p:nvSpPr>
            <p:spPr bwMode="auto">
              <a:xfrm>
                <a:off x="2249643" y="2293083"/>
                <a:ext cx="269685" cy="260055"/>
              </a:xfrm>
              <a:custGeom>
                <a:avLst/>
                <a:gdLst>
                  <a:gd name="T0" fmla="*/ 136 w 140"/>
                  <a:gd name="T1" fmla="*/ 10 h 135"/>
                  <a:gd name="T2" fmla="*/ 140 w 140"/>
                  <a:gd name="T3" fmla="*/ 95 h 135"/>
                  <a:gd name="T4" fmla="*/ 119 w 140"/>
                  <a:gd name="T5" fmla="*/ 112 h 135"/>
                  <a:gd name="T6" fmla="*/ 92 w 140"/>
                  <a:gd name="T7" fmla="*/ 125 h 135"/>
                  <a:gd name="T8" fmla="*/ 63 w 140"/>
                  <a:gd name="T9" fmla="*/ 133 h 135"/>
                  <a:gd name="T10" fmla="*/ 28 w 140"/>
                  <a:gd name="T11" fmla="*/ 135 h 135"/>
                  <a:gd name="T12" fmla="*/ 13 w 140"/>
                  <a:gd name="T13" fmla="*/ 135 h 135"/>
                  <a:gd name="T14" fmla="*/ 0 w 140"/>
                  <a:gd name="T15" fmla="*/ 133 h 135"/>
                  <a:gd name="T16" fmla="*/ 3 w 140"/>
                  <a:gd name="T17" fmla="*/ 98 h 135"/>
                  <a:gd name="T18" fmla="*/ 38 w 140"/>
                  <a:gd name="T19" fmla="*/ 100 h 135"/>
                  <a:gd name="T20" fmla="*/ 69 w 140"/>
                  <a:gd name="T21" fmla="*/ 96 h 135"/>
                  <a:gd name="T22" fmla="*/ 94 w 140"/>
                  <a:gd name="T23" fmla="*/ 87 h 135"/>
                  <a:gd name="T24" fmla="*/ 113 w 140"/>
                  <a:gd name="T25" fmla="*/ 71 h 135"/>
                  <a:gd name="T26" fmla="*/ 126 w 140"/>
                  <a:gd name="T27" fmla="*/ 54 h 135"/>
                  <a:gd name="T28" fmla="*/ 132 w 140"/>
                  <a:gd name="T29" fmla="*/ 35 h 135"/>
                  <a:gd name="T30" fmla="*/ 136 w 140"/>
                  <a:gd name="T31" fmla="*/ 18 h 135"/>
                  <a:gd name="T32" fmla="*/ 136 w 140"/>
                  <a:gd name="T33" fmla="*/ 10 h 135"/>
                  <a:gd name="T34" fmla="*/ 134 w 140"/>
                  <a:gd name="T35" fmla="*/ 0 h 135"/>
                  <a:gd name="T36" fmla="*/ 136 w 140"/>
                  <a:gd name="T37" fmla="*/ 6 h 135"/>
                  <a:gd name="T38" fmla="*/ 136 w 140"/>
                  <a:gd name="T39" fmla="*/ 10 h 135"/>
                  <a:gd name="T40" fmla="*/ 134 w 140"/>
                  <a:gd name="T41"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135">
                    <a:moveTo>
                      <a:pt x="136" y="10"/>
                    </a:moveTo>
                    <a:lnTo>
                      <a:pt x="140" y="95"/>
                    </a:lnTo>
                    <a:lnTo>
                      <a:pt x="119" y="112"/>
                    </a:lnTo>
                    <a:lnTo>
                      <a:pt x="92" y="125"/>
                    </a:lnTo>
                    <a:lnTo>
                      <a:pt x="63" y="133"/>
                    </a:lnTo>
                    <a:lnTo>
                      <a:pt x="28" y="135"/>
                    </a:lnTo>
                    <a:lnTo>
                      <a:pt x="13" y="135"/>
                    </a:lnTo>
                    <a:lnTo>
                      <a:pt x="0" y="133"/>
                    </a:lnTo>
                    <a:lnTo>
                      <a:pt x="3" y="98"/>
                    </a:lnTo>
                    <a:lnTo>
                      <a:pt x="38" y="100"/>
                    </a:lnTo>
                    <a:lnTo>
                      <a:pt x="69" y="96"/>
                    </a:lnTo>
                    <a:lnTo>
                      <a:pt x="94" y="87"/>
                    </a:lnTo>
                    <a:lnTo>
                      <a:pt x="113" y="71"/>
                    </a:lnTo>
                    <a:lnTo>
                      <a:pt x="126" y="54"/>
                    </a:lnTo>
                    <a:lnTo>
                      <a:pt x="132" y="35"/>
                    </a:lnTo>
                    <a:lnTo>
                      <a:pt x="136" y="18"/>
                    </a:lnTo>
                    <a:lnTo>
                      <a:pt x="136" y="10"/>
                    </a:lnTo>
                    <a:close/>
                    <a:moveTo>
                      <a:pt x="134" y="0"/>
                    </a:moveTo>
                    <a:lnTo>
                      <a:pt x="136" y="6"/>
                    </a:lnTo>
                    <a:lnTo>
                      <a:pt x="136" y="10"/>
                    </a:lnTo>
                    <a:lnTo>
                      <a:pt x="134" y="0"/>
                    </a:lnTo>
                    <a:close/>
                  </a:path>
                </a:pathLst>
              </a:custGeom>
              <a:solidFill>
                <a:srgbClr val="FA2801"/>
              </a:solidFill>
              <a:ln w="0">
                <a:solidFill>
                  <a:srgbClr val="FA2801"/>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00" name="Freeform 303"/>
              <p:cNvSpPr>
                <a:spLocks/>
              </p:cNvSpPr>
              <p:nvPr/>
            </p:nvSpPr>
            <p:spPr bwMode="auto">
              <a:xfrm>
                <a:off x="2394118" y="2389400"/>
                <a:ext cx="125211" cy="132917"/>
              </a:xfrm>
              <a:custGeom>
                <a:avLst/>
                <a:gdLst>
                  <a:gd name="T0" fmla="*/ 53 w 65"/>
                  <a:gd name="T1" fmla="*/ 0 h 69"/>
                  <a:gd name="T2" fmla="*/ 65 w 65"/>
                  <a:gd name="T3" fmla="*/ 10 h 69"/>
                  <a:gd name="T4" fmla="*/ 11 w 65"/>
                  <a:gd name="T5" fmla="*/ 69 h 69"/>
                  <a:gd name="T6" fmla="*/ 0 w 65"/>
                  <a:gd name="T7" fmla="*/ 60 h 69"/>
                  <a:gd name="T8" fmla="*/ 53 w 65"/>
                  <a:gd name="T9" fmla="*/ 0 h 69"/>
                </a:gdLst>
                <a:ahLst/>
                <a:cxnLst>
                  <a:cxn ang="0">
                    <a:pos x="T0" y="T1"/>
                  </a:cxn>
                  <a:cxn ang="0">
                    <a:pos x="T2" y="T3"/>
                  </a:cxn>
                  <a:cxn ang="0">
                    <a:pos x="T4" y="T5"/>
                  </a:cxn>
                  <a:cxn ang="0">
                    <a:pos x="T6" y="T7"/>
                  </a:cxn>
                  <a:cxn ang="0">
                    <a:pos x="T8" y="T9"/>
                  </a:cxn>
                </a:cxnLst>
                <a:rect l="0" t="0" r="r" b="b"/>
                <a:pathLst>
                  <a:path w="65" h="69">
                    <a:moveTo>
                      <a:pt x="53" y="0"/>
                    </a:moveTo>
                    <a:lnTo>
                      <a:pt x="65" y="10"/>
                    </a:lnTo>
                    <a:lnTo>
                      <a:pt x="11" y="69"/>
                    </a:lnTo>
                    <a:lnTo>
                      <a:pt x="0" y="60"/>
                    </a:lnTo>
                    <a:lnTo>
                      <a:pt x="53" y="0"/>
                    </a:lnTo>
                    <a:close/>
                  </a:path>
                </a:pathLst>
              </a:custGeom>
              <a:solidFill>
                <a:srgbClr val="F1FF0F"/>
              </a:solidFill>
              <a:ln w="0">
                <a:solidFill>
                  <a:srgbClr val="F1FF0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01" name="Freeform 304"/>
              <p:cNvSpPr>
                <a:spLocks/>
              </p:cNvSpPr>
              <p:nvPr/>
            </p:nvSpPr>
            <p:spPr bwMode="auto">
              <a:xfrm>
                <a:off x="2475023" y="2389400"/>
                <a:ext cx="44305" cy="40453"/>
              </a:xfrm>
              <a:custGeom>
                <a:avLst/>
                <a:gdLst>
                  <a:gd name="T0" fmla="*/ 11 w 23"/>
                  <a:gd name="T1" fmla="*/ 0 h 21"/>
                  <a:gd name="T2" fmla="*/ 23 w 23"/>
                  <a:gd name="T3" fmla="*/ 10 h 21"/>
                  <a:gd name="T4" fmla="*/ 11 w 23"/>
                  <a:gd name="T5" fmla="*/ 21 h 21"/>
                  <a:gd name="T6" fmla="*/ 0 w 23"/>
                  <a:gd name="T7" fmla="*/ 12 h 21"/>
                  <a:gd name="T8" fmla="*/ 11 w 23"/>
                  <a:gd name="T9" fmla="*/ 0 h 21"/>
                </a:gdLst>
                <a:ahLst/>
                <a:cxnLst>
                  <a:cxn ang="0">
                    <a:pos x="T0" y="T1"/>
                  </a:cxn>
                  <a:cxn ang="0">
                    <a:pos x="T2" y="T3"/>
                  </a:cxn>
                  <a:cxn ang="0">
                    <a:pos x="T4" y="T5"/>
                  </a:cxn>
                  <a:cxn ang="0">
                    <a:pos x="T6" y="T7"/>
                  </a:cxn>
                  <a:cxn ang="0">
                    <a:pos x="T8" y="T9"/>
                  </a:cxn>
                </a:cxnLst>
                <a:rect l="0" t="0" r="r" b="b"/>
                <a:pathLst>
                  <a:path w="23" h="21">
                    <a:moveTo>
                      <a:pt x="11" y="0"/>
                    </a:moveTo>
                    <a:lnTo>
                      <a:pt x="23" y="10"/>
                    </a:lnTo>
                    <a:lnTo>
                      <a:pt x="11" y="21"/>
                    </a:lnTo>
                    <a:lnTo>
                      <a:pt x="0" y="12"/>
                    </a:lnTo>
                    <a:lnTo>
                      <a:pt x="11" y="0"/>
                    </a:lnTo>
                    <a:close/>
                  </a:path>
                </a:pathLst>
              </a:custGeom>
              <a:solidFill>
                <a:srgbClr val="FF8048"/>
              </a:solidFill>
              <a:ln w="0">
                <a:solidFill>
                  <a:srgbClr val="FF8048"/>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02" name="Freeform 305"/>
              <p:cNvSpPr>
                <a:spLocks/>
              </p:cNvSpPr>
              <p:nvPr/>
            </p:nvSpPr>
            <p:spPr bwMode="auto">
              <a:xfrm>
                <a:off x="2463465" y="2412516"/>
                <a:ext cx="32748" cy="32748"/>
              </a:xfrm>
              <a:custGeom>
                <a:avLst/>
                <a:gdLst>
                  <a:gd name="T0" fmla="*/ 6 w 17"/>
                  <a:gd name="T1" fmla="*/ 0 h 17"/>
                  <a:gd name="T2" fmla="*/ 17 w 17"/>
                  <a:gd name="T3" fmla="*/ 9 h 17"/>
                  <a:gd name="T4" fmla="*/ 12 w 17"/>
                  <a:gd name="T5" fmla="*/ 17 h 17"/>
                  <a:gd name="T6" fmla="*/ 0 w 17"/>
                  <a:gd name="T7" fmla="*/ 8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7" y="9"/>
                    </a:lnTo>
                    <a:lnTo>
                      <a:pt x="12" y="17"/>
                    </a:lnTo>
                    <a:lnTo>
                      <a:pt x="0" y="8"/>
                    </a:lnTo>
                    <a:lnTo>
                      <a:pt x="6" y="0"/>
                    </a:lnTo>
                    <a:close/>
                  </a:path>
                </a:pathLst>
              </a:custGeom>
              <a:solidFill>
                <a:srgbClr val="001DBF"/>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03" name="Freeform 306"/>
              <p:cNvSpPr>
                <a:spLocks/>
              </p:cNvSpPr>
              <p:nvPr/>
            </p:nvSpPr>
            <p:spPr bwMode="auto">
              <a:xfrm>
                <a:off x="2382560" y="2504980"/>
                <a:ext cx="32748" cy="32748"/>
              </a:xfrm>
              <a:custGeom>
                <a:avLst/>
                <a:gdLst>
                  <a:gd name="T0" fmla="*/ 6 w 17"/>
                  <a:gd name="T1" fmla="*/ 0 h 17"/>
                  <a:gd name="T2" fmla="*/ 17 w 17"/>
                  <a:gd name="T3" fmla="*/ 9 h 17"/>
                  <a:gd name="T4" fmla="*/ 0 w 17"/>
                  <a:gd name="T5" fmla="*/ 17 h 17"/>
                  <a:gd name="T6" fmla="*/ 6 w 17"/>
                  <a:gd name="T7" fmla="*/ 0 h 17"/>
                </a:gdLst>
                <a:ahLst/>
                <a:cxnLst>
                  <a:cxn ang="0">
                    <a:pos x="T0" y="T1"/>
                  </a:cxn>
                  <a:cxn ang="0">
                    <a:pos x="T2" y="T3"/>
                  </a:cxn>
                  <a:cxn ang="0">
                    <a:pos x="T4" y="T5"/>
                  </a:cxn>
                  <a:cxn ang="0">
                    <a:pos x="T6" y="T7"/>
                  </a:cxn>
                </a:cxnLst>
                <a:rect l="0" t="0" r="r" b="b"/>
                <a:pathLst>
                  <a:path w="17" h="17">
                    <a:moveTo>
                      <a:pt x="6" y="0"/>
                    </a:moveTo>
                    <a:lnTo>
                      <a:pt x="17" y="9"/>
                    </a:lnTo>
                    <a:lnTo>
                      <a:pt x="0" y="17"/>
                    </a:lnTo>
                    <a:lnTo>
                      <a:pt x="6" y="0"/>
                    </a:lnTo>
                    <a:close/>
                  </a:path>
                </a:pathLst>
              </a:custGeom>
              <a:solidFill>
                <a:srgbClr val="F8FF88"/>
              </a:solidFill>
              <a:ln w="0">
                <a:solidFill>
                  <a:srgbClr val="F8FF88"/>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04" name="Freeform 307"/>
              <p:cNvSpPr>
                <a:spLocks/>
              </p:cNvSpPr>
              <p:nvPr/>
            </p:nvSpPr>
            <p:spPr bwMode="auto">
              <a:xfrm>
                <a:off x="2382560" y="2520390"/>
                <a:ext cx="17337" cy="17337"/>
              </a:xfrm>
              <a:custGeom>
                <a:avLst/>
                <a:gdLst>
                  <a:gd name="T0" fmla="*/ 4 w 9"/>
                  <a:gd name="T1" fmla="*/ 0 h 9"/>
                  <a:gd name="T2" fmla="*/ 9 w 9"/>
                  <a:gd name="T3" fmla="*/ 5 h 9"/>
                  <a:gd name="T4" fmla="*/ 0 w 9"/>
                  <a:gd name="T5" fmla="*/ 9 h 9"/>
                  <a:gd name="T6" fmla="*/ 4 w 9"/>
                  <a:gd name="T7" fmla="*/ 0 h 9"/>
                </a:gdLst>
                <a:ahLst/>
                <a:cxnLst>
                  <a:cxn ang="0">
                    <a:pos x="T0" y="T1"/>
                  </a:cxn>
                  <a:cxn ang="0">
                    <a:pos x="T2" y="T3"/>
                  </a:cxn>
                  <a:cxn ang="0">
                    <a:pos x="T4" y="T5"/>
                  </a:cxn>
                  <a:cxn ang="0">
                    <a:pos x="T6" y="T7"/>
                  </a:cxn>
                </a:cxnLst>
                <a:rect l="0" t="0" r="r" b="b"/>
                <a:pathLst>
                  <a:path w="9" h="9">
                    <a:moveTo>
                      <a:pt x="4" y="0"/>
                    </a:moveTo>
                    <a:lnTo>
                      <a:pt x="9" y="5"/>
                    </a:lnTo>
                    <a:lnTo>
                      <a:pt x="0" y="9"/>
                    </a:lnTo>
                    <a:lnTo>
                      <a:pt x="4" y="0"/>
                    </a:lnTo>
                    <a:close/>
                  </a:path>
                </a:pathLst>
              </a:custGeom>
              <a:solidFill>
                <a:srgbClr val="001DBF"/>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05" name="Freeform 308"/>
              <p:cNvSpPr>
                <a:spLocks/>
              </p:cNvSpPr>
              <p:nvPr/>
            </p:nvSpPr>
            <p:spPr bwMode="auto">
              <a:xfrm>
                <a:off x="2403749" y="2424074"/>
                <a:ext cx="104022" cy="102096"/>
              </a:xfrm>
              <a:custGeom>
                <a:avLst/>
                <a:gdLst>
                  <a:gd name="T0" fmla="*/ 25 w 54"/>
                  <a:gd name="T1" fmla="*/ 0 h 53"/>
                  <a:gd name="T2" fmla="*/ 37 w 54"/>
                  <a:gd name="T3" fmla="*/ 3 h 53"/>
                  <a:gd name="T4" fmla="*/ 37 w 54"/>
                  <a:gd name="T5" fmla="*/ 5 h 53"/>
                  <a:gd name="T6" fmla="*/ 37 w 54"/>
                  <a:gd name="T7" fmla="*/ 5 h 53"/>
                  <a:gd name="T8" fmla="*/ 54 w 54"/>
                  <a:gd name="T9" fmla="*/ 21 h 53"/>
                  <a:gd name="T10" fmla="*/ 25 w 54"/>
                  <a:gd name="T11" fmla="*/ 53 h 53"/>
                  <a:gd name="T12" fmla="*/ 8 w 54"/>
                  <a:gd name="T13" fmla="*/ 38 h 53"/>
                  <a:gd name="T14" fmla="*/ 8 w 54"/>
                  <a:gd name="T15" fmla="*/ 38 h 53"/>
                  <a:gd name="T16" fmla="*/ 8 w 54"/>
                  <a:gd name="T17" fmla="*/ 38 h 53"/>
                  <a:gd name="T18" fmla="*/ 0 w 54"/>
                  <a:gd name="T19" fmla="*/ 28 h 53"/>
                  <a:gd name="T20" fmla="*/ 0 w 54"/>
                  <a:gd name="T21" fmla="*/ 17 h 53"/>
                  <a:gd name="T22" fmla="*/ 6 w 54"/>
                  <a:gd name="T23" fmla="*/ 7 h 53"/>
                  <a:gd name="T24" fmla="*/ 16 w 54"/>
                  <a:gd name="T25" fmla="*/ 0 h 53"/>
                  <a:gd name="T26" fmla="*/ 25 w 54"/>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3">
                    <a:moveTo>
                      <a:pt x="25" y="0"/>
                    </a:moveTo>
                    <a:lnTo>
                      <a:pt x="37" y="3"/>
                    </a:lnTo>
                    <a:lnTo>
                      <a:pt x="37" y="5"/>
                    </a:lnTo>
                    <a:lnTo>
                      <a:pt x="37" y="5"/>
                    </a:lnTo>
                    <a:lnTo>
                      <a:pt x="54" y="21"/>
                    </a:lnTo>
                    <a:lnTo>
                      <a:pt x="25" y="53"/>
                    </a:lnTo>
                    <a:lnTo>
                      <a:pt x="8" y="38"/>
                    </a:lnTo>
                    <a:lnTo>
                      <a:pt x="8" y="38"/>
                    </a:lnTo>
                    <a:lnTo>
                      <a:pt x="8" y="38"/>
                    </a:lnTo>
                    <a:lnTo>
                      <a:pt x="0" y="28"/>
                    </a:lnTo>
                    <a:lnTo>
                      <a:pt x="0" y="17"/>
                    </a:lnTo>
                    <a:lnTo>
                      <a:pt x="6" y="7"/>
                    </a:lnTo>
                    <a:lnTo>
                      <a:pt x="16" y="0"/>
                    </a:lnTo>
                    <a:lnTo>
                      <a:pt x="25" y="0"/>
                    </a:lnTo>
                    <a:close/>
                  </a:path>
                </a:pathLst>
              </a:custGeom>
              <a:solidFill>
                <a:srgbClr val="FEE3A1"/>
              </a:solidFill>
              <a:ln w="0">
                <a:solidFill>
                  <a:srgbClr val="F8FF88"/>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06" name="Freeform 309"/>
              <p:cNvSpPr>
                <a:spLocks/>
              </p:cNvSpPr>
              <p:nvPr/>
            </p:nvSpPr>
            <p:spPr bwMode="auto">
              <a:xfrm>
                <a:off x="2174517" y="2481864"/>
                <a:ext cx="92464" cy="88611"/>
              </a:xfrm>
              <a:custGeom>
                <a:avLst/>
                <a:gdLst>
                  <a:gd name="T0" fmla="*/ 23 w 48"/>
                  <a:gd name="T1" fmla="*/ 0 h 46"/>
                  <a:gd name="T2" fmla="*/ 25 w 48"/>
                  <a:gd name="T3" fmla="*/ 0 h 46"/>
                  <a:gd name="T4" fmla="*/ 25 w 48"/>
                  <a:gd name="T5" fmla="*/ 0 h 46"/>
                  <a:gd name="T6" fmla="*/ 48 w 48"/>
                  <a:gd name="T7" fmla="*/ 2 h 46"/>
                  <a:gd name="T8" fmla="*/ 44 w 48"/>
                  <a:gd name="T9" fmla="*/ 46 h 46"/>
                  <a:gd name="T10" fmla="*/ 21 w 48"/>
                  <a:gd name="T11" fmla="*/ 45 h 46"/>
                  <a:gd name="T12" fmla="*/ 21 w 48"/>
                  <a:gd name="T13" fmla="*/ 45 h 46"/>
                  <a:gd name="T14" fmla="*/ 21 w 48"/>
                  <a:gd name="T15" fmla="*/ 45 h 46"/>
                  <a:gd name="T16" fmla="*/ 21 w 48"/>
                  <a:gd name="T17" fmla="*/ 45 h 46"/>
                  <a:gd name="T18" fmla="*/ 14 w 48"/>
                  <a:gd name="T19" fmla="*/ 43 h 46"/>
                  <a:gd name="T20" fmla="*/ 8 w 48"/>
                  <a:gd name="T21" fmla="*/ 39 h 46"/>
                  <a:gd name="T22" fmla="*/ 4 w 48"/>
                  <a:gd name="T23" fmla="*/ 35 h 46"/>
                  <a:gd name="T24" fmla="*/ 0 w 48"/>
                  <a:gd name="T25" fmla="*/ 27 h 46"/>
                  <a:gd name="T26" fmla="*/ 0 w 48"/>
                  <a:gd name="T27" fmla="*/ 21 h 46"/>
                  <a:gd name="T28" fmla="*/ 2 w 48"/>
                  <a:gd name="T29" fmla="*/ 14 h 46"/>
                  <a:gd name="T30" fmla="*/ 4 w 48"/>
                  <a:gd name="T31" fmla="*/ 8 h 46"/>
                  <a:gd name="T32" fmla="*/ 10 w 48"/>
                  <a:gd name="T33" fmla="*/ 4 h 46"/>
                  <a:gd name="T34" fmla="*/ 16 w 48"/>
                  <a:gd name="T35" fmla="*/ 0 h 46"/>
                  <a:gd name="T36" fmla="*/ 23 w 48"/>
                  <a:gd name="T3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46">
                    <a:moveTo>
                      <a:pt x="23" y="0"/>
                    </a:moveTo>
                    <a:lnTo>
                      <a:pt x="25" y="0"/>
                    </a:lnTo>
                    <a:lnTo>
                      <a:pt x="25" y="0"/>
                    </a:lnTo>
                    <a:lnTo>
                      <a:pt x="48" y="2"/>
                    </a:lnTo>
                    <a:lnTo>
                      <a:pt x="44" y="46"/>
                    </a:lnTo>
                    <a:lnTo>
                      <a:pt x="21" y="45"/>
                    </a:lnTo>
                    <a:lnTo>
                      <a:pt x="21" y="45"/>
                    </a:lnTo>
                    <a:lnTo>
                      <a:pt x="21" y="45"/>
                    </a:lnTo>
                    <a:lnTo>
                      <a:pt x="21" y="45"/>
                    </a:lnTo>
                    <a:lnTo>
                      <a:pt x="14" y="43"/>
                    </a:lnTo>
                    <a:lnTo>
                      <a:pt x="8" y="39"/>
                    </a:lnTo>
                    <a:lnTo>
                      <a:pt x="4" y="35"/>
                    </a:lnTo>
                    <a:lnTo>
                      <a:pt x="0" y="27"/>
                    </a:lnTo>
                    <a:lnTo>
                      <a:pt x="0" y="21"/>
                    </a:lnTo>
                    <a:lnTo>
                      <a:pt x="2" y="14"/>
                    </a:lnTo>
                    <a:lnTo>
                      <a:pt x="4" y="8"/>
                    </a:lnTo>
                    <a:lnTo>
                      <a:pt x="10" y="4"/>
                    </a:lnTo>
                    <a:lnTo>
                      <a:pt x="16" y="0"/>
                    </a:lnTo>
                    <a:lnTo>
                      <a:pt x="23" y="0"/>
                    </a:lnTo>
                    <a:close/>
                  </a:path>
                </a:pathLst>
              </a:custGeom>
              <a:solidFill>
                <a:schemeClr val="accent4">
                  <a:lumMod val="40000"/>
                  <a:lumOff val="60000"/>
                </a:schemeClr>
              </a:solidFill>
              <a:ln w="0">
                <a:solidFill>
                  <a:srgbClr val="F8FF88"/>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07" name="Rectangle 310"/>
              <p:cNvSpPr>
                <a:spLocks noChangeArrowheads="1"/>
              </p:cNvSpPr>
              <p:nvPr/>
            </p:nvSpPr>
            <p:spPr bwMode="auto">
              <a:xfrm>
                <a:off x="1084217" y="2614937"/>
                <a:ext cx="61642" cy="706964"/>
              </a:xfrm>
              <a:prstGeom prst="rect">
                <a:avLst/>
              </a:prstGeom>
              <a:solidFill>
                <a:schemeClr val="tx2"/>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08" name="Rectangle 311"/>
              <p:cNvSpPr>
                <a:spLocks noChangeArrowheads="1"/>
              </p:cNvSpPr>
              <p:nvPr/>
            </p:nvSpPr>
            <p:spPr bwMode="auto">
              <a:xfrm>
                <a:off x="1402061" y="2618790"/>
                <a:ext cx="63569" cy="703111"/>
              </a:xfrm>
              <a:prstGeom prst="rect">
                <a:avLst/>
              </a:prstGeom>
              <a:solidFill>
                <a:schemeClr val="tx2"/>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09" name="Rectangle 312"/>
              <p:cNvSpPr>
                <a:spLocks noChangeArrowheads="1"/>
              </p:cNvSpPr>
              <p:nvPr/>
            </p:nvSpPr>
            <p:spPr bwMode="auto">
              <a:xfrm>
                <a:off x="2632982" y="2618790"/>
                <a:ext cx="63569" cy="703111"/>
              </a:xfrm>
              <a:prstGeom prst="rect">
                <a:avLst/>
              </a:prstGeom>
              <a:solidFill>
                <a:srgbClr val="341547"/>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10" name="Rectangle 313"/>
              <p:cNvSpPr>
                <a:spLocks noChangeArrowheads="1"/>
              </p:cNvSpPr>
              <p:nvPr/>
            </p:nvSpPr>
            <p:spPr bwMode="auto">
              <a:xfrm>
                <a:off x="2315138" y="2618790"/>
                <a:ext cx="63569" cy="703111"/>
              </a:xfrm>
              <a:prstGeom prst="rect">
                <a:avLst/>
              </a:prstGeom>
              <a:solidFill>
                <a:schemeClr val="tx2"/>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11" name="Rectangle 314"/>
              <p:cNvSpPr>
                <a:spLocks noChangeArrowheads="1"/>
              </p:cNvSpPr>
              <p:nvPr/>
            </p:nvSpPr>
            <p:spPr bwMode="auto">
              <a:xfrm>
                <a:off x="1084218" y="2549285"/>
                <a:ext cx="1612334" cy="73201"/>
              </a:xfrm>
              <a:prstGeom prst="rect">
                <a:avLst/>
              </a:prstGeom>
              <a:solidFill>
                <a:srgbClr val="541868"/>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12" name="Rectangle 315"/>
              <p:cNvSpPr>
                <a:spLocks noChangeArrowheads="1"/>
              </p:cNvSpPr>
              <p:nvPr/>
            </p:nvSpPr>
            <p:spPr bwMode="auto">
              <a:xfrm>
                <a:off x="1113112" y="2618790"/>
                <a:ext cx="32748" cy="703111"/>
              </a:xfrm>
              <a:prstGeom prst="rect">
                <a:avLst/>
              </a:prstGeom>
              <a:solidFill>
                <a:srgbClr val="341547"/>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13" name="Rectangle 316"/>
              <p:cNvSpPr>
                <a:spLocks noChangeArrowheads="1"/>
              </p:cNvSpPr>
              <p:nvPr/>
            </p:nvSpPr>
            <p:spPr bwMode="auto">
              <a:xfrm>
                <a:off x="1434808" y="2618790"/>
                <a:ext cx="30821" cy="703111"/>
              </a:xfrm>
              <a:prstGeom prst="rect">
                <a:avLst/>
              </a:prstGeom>
              <a:solidFill>
                <a:srgbClr val="341547"/>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14" name="Rectangle 317"/>
              <p:cNvSpPr>
                <a:spLocks noChangeArrowheads="1"/>
              </p:cNvSpPr>
              <p:nvPr/>
            </p:nvSpPr>
            <p:spPr bwMode="auto">
              <a:xfrm>
                <a:off x="2663803" y="2618790"/>
                <a:ext cx="32748" cy="703111"/>
              </a:xfrm>
              <a:prstGeom prst="rect">
                <a:avLst/>
              </a:prstGeom>
              <a:solidFill>
                <a:srgbClr val="4D1F5C"/>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15" name="Rectangle 318"/>
              <p:cNvSpPr>
                <a:spLocks noChangeArrowheads="1"/>
              </p:cNvSpPr>
              <p:nvPr/>
            </p:nvSpPr>
            <p:spPr bwMode="auto">
              <a:xfrm>
                <a:off x="2345960" y="2618790"/>
                <a:ext cx="32748" cy="703111"/>
              </a:xfrm>
              <a:prstGeom prst="rect">
                <a:avLst/>
              </a:prstGeom>
              <a:solidFill>
                <a:srgbClr val="341547"/>
              </a:solidFill>
              <a:ln w="0">
                <a:no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17" name="Rectangle 320"/>
              <p:cNvSpPr>
                <a:spLocks noChangeArrowheads="1"/>
              </p:cNvSpPr>
              <p:nvPr/>
            </p:nvSpPr>
            <p:spPr bwMode="auto">
              <a:xfrm>
                <a:off x="1305744" y="2508832"/>
                <a:ext cx="414160" cy="40453"/>
              </a:xfrm>
              <a:prstGeom prst="rect">
                <a:avLst/>
              </a:prstGeom>
              <a:solidFill>
                <a:srgbClr val="FA2801"/>
              </a:solidFill>
              <a:ln w="0">
                <a:solidFill>
                  <a:srgbClr val="FA2801"/>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18" name="Rectangle 321"/>
              <p:cNvSpPr>
                <a:spLocks noChangeArrowheads="1"/>
              </p:cNvSpPr>
              <p:nvPr/>
            </p:nvSpPr>
            <p:spPr bwMode="auto">
              <a:xfrm>
                <a:off x="1450219" y="2312347"/>
                <a:ext cx="269685" cy="213823"/>
              </a:xfrm>
              <a:prstGeom prst="rect">
                <a:avLst/>
              </a:prstGeom>
              <a:solidFill>
                <a:srgbClr val="FA2801"/>
              </a:solidFill>
              <a:ln w="0">
                <a:solidFill>
                  <a:srgbClr val="FA2801"/>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19" name="Freeform 322"/>
              <p:cNvSpPr>
                <a:spLocks/>
              </p:cNvSpPr>
              <p:nvPr/>
            </p:nvSpPr>
            <p:spPr bwMode="auto">
              <a:xfrm>
                <a:off x="1305744" y="2508832"/>
                <a:ext cx="165664" cy="40453"/>
              </a:xfrm>
              <a:custGeom>
                <a:avLst/>
                <a:gdLst>
                  <a:gd name="T0" fmla="*/ 0 w 86"/>
                  <a:gd name="T1" fmla="*/ 0 h 21"/>
                  <a:gd name="T2" fmla="*/ 75 w 86"/>
                  <a:gd name="T3" fmla="*/ 0 h 21"/>
                  <a:gd name="T4" fmla="*/ 75 w 86"/>
                  <a:gd name="T5" fmla="*/ 9 h 21"/>
                  <a:gd name="T6" fmla="*/ 86 w 86"/>
                  <a:gd name="T7" fmla="*/ 9 h 21"/>
                  <a:gd name="T8" fmla="*/ 86 w 86"/>
                  <a:gd name="T9" fmla="*/ 21 h 21"/>
                  <a:gd name="T10" fmla="*/ 0 w 86"/>
                  <a:gd name="T11" fmla="*/ 21 h 21"/>
                  <a:gd name="T12" fmla="*/ 0 w 86"/>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86" h="21">
                    <a:moveTo>
                      <a:pt x="0" y="0"/>
                    </a:moveTo>
                    <a:lnTo>
                      <a:pt x="75" y="0"/>
                    </a:lnTo>
                    <a:lnTo>
                      <a:pt x="75" y="9"/>
                    </a:lnTo>
                    <a:lnTo>
                      <a:pt x="86" y="9"/>
                    </a:lnTo>
                    <a:lnTo>
                      <a:pt x="86" y="21"/>
                    </a:lnTo>
                    <a:lnTo>
                      <a:pt x="0" y="21"/>
                    </a:lnTo>
                    <a:lnTo>
                      <a:pt x="0" y="0"/>
                    </a:lnTo>
                    <a:close/>
                  </a:path>
                </a:pathLst>
              </a:custGeom>
              <a:solidFill>
                <a:srgbClr val="DC1E00"/>
              </a:solidFill>
              <a:ln w="0">
                <a:solidFill>
                  <a:srgbClr val="DC1E00"/>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20" name="Rectangle 323"/>
              <p:cNvSpPr>
                <a:spLocks noChangeArrowheads="1"/>
              </p:cNvSpPr>
              <p:nvPr/>
            </p:nvSpPr>
            <p:spPr bwMode="auto">
              <a:xfrm>
                <a:off x="1450219" y="2508832"/>
                <a:ext cx="21190" cy="17337"/>
              </a:xfrm>
              <a:prstGeom prst="rect">
                <a:avLst/>
              </a:prstGeom>
              <a:solidFill>
                <a:srgbClr val="DC1E00"/>
              </a:solidFill>
              <a:ln w="0">
                <a:solidFill>
                  <a:srgbClr val="DC1E00"/>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21" name="Rectangle 324"/>
              <p:cNvSpPr>
                <a:spLocks noChangeArrowheads="1"/>
              </p:cNvSpPr>
              <p:nvPr/>
            </p:nvSpPr>
            <p:spPr bwMode="auto">
              <a:xfrm>
                <a:off x="1450219" y="2312347"/>
                <a:ext cx="1926" cy="196486"/>
              </a:xfrm>
              <a:prstGeom prst="rect">
                <a:avLst/>
              </a:prstGeom>
              <a:solidFill>
                <a:srgbClr val="D3DEDD"/>
              </a:solidFill>
              <a:ln w="0">
                <a:solidFill>
                  <a:srgbClr val="D3DEDD"/>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22" name="Rectangle 325"/>
              <p:cNvSpPr>
                <a:spLocks noChangeArrowheads="1"/>
              </p:cNvSpPr>
              <p:nvPr/>
            </p:nvSpPr>
            <p:spPr bwMode="auto">
              <a:xfrm>
                <a:off x="1450219" y="2312347"/>
                <a:ext cx="21190" cy="196486"/>
              </a:xfrm>
              <a:prstGeom prst="rect">
                <a:avLst/>
              </a:prstGeom>
              <a:solidFill>
                <a:srgbClr val="DC1E00"/>
              </a:solidFill>
              <a:ln w="0">
                <a:solidFill>
                  <a:srgbClr val="DC1E00"/>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23" name="Freeform 326"/>
              <p:cNvSpPr>
                <a:spLocks/>
              </p:cNvSpPr>
              <p:nvPr/>
            </p:nvSpPr>
            <p:spPr bwMode="auto">
              <a:xfrm>
                <a:off x="1920242" y="2146682"/>
                <a:ext cx="44305" cy="32748"/>
              </a:xfrm>
              <a:custGeom>
                <a:avLst/>
                <a:gdLst>
                  <a:gd name="T0" fmla="*/ 11 w 23"/>
                  <a:gd name="T1" fmla="*/ 0 h 17"/>
                  <a:gd name="T2" fmla="*/ 23 w 23"/>
                  <a:gd name="T3" fmla="*/ 17 h 17"/>
                  <a:gd name="T4" fmla="*/ 0 w 23"/>
                  <a:gd name="T5" fmla="*/ 17 h 17"/>
                  <a:gd name="T6" fmla="*/ 11 w 23"/>
                  <a:gd name="T7" fmla="*/ 0 h 17"/>
                </a:gdLst>
                <a:ahLst/>
                <a:cxnLst>
                  <a:cxn ang="0">
                    <a:pos x="T0" y="T1"/>
                  </a:cxn>
                  <a:cxn ang="0">
                    <a:pos x="T2" y="T3"/>
                  </a:cxn>
                  <a:cxn ang="0">
                    <a:pos x="T4" y="T5"/>
                  </a:cxn>
                  <a:cxn ang="0">
                    <a:pos x="T6" y="T7"/>
                  </a:cxn>
                </a:cxnLst>
                <a:rect l="0" t="0" r="r" b="b"/>
                <a:pathLst>
                  <a:path w="23" h="17">
                    <a:moveTo>
                      <a:pt x="11" y="0"/>
                    </a:moveTo>
                    <a:lnTo>
                      <a:pt x="23" y="17"/>
                    </a:lnTo>
                    <a:lnTo>
                      <a:pt x="0" y="17"/>
                    </a:lnTo>
                    <a:lnTo>
                      <a:pt x="11" y="0"/>
                    </a:lnTo>
                    <a:close/>
                  </a:path>
                </a:pathLst>
              </a:custGeom>
              <a:solidFill>
                <a:srgbClr val="FFFFFF"/>
              </a:solidFill>
              <a:ln w="0">
                <a:solidFill>
                  <a:srgbClr val="FFFFF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24" name="Freeform 327"/>
              <p:cNvSpPr>
                <a:spLocks/>
              </p:cNvSpPr>
              <p:nvPr/>
            </p:nvSpPr>
            <p:spPr bwMode="auto">
              <a:xfrm>
                <a:off x="1941431" y="2146682"/>
                <a:ext cx="44305" cy="32748"/>
              </a:xfrm>
              <a:custGeom>
                <a:avLst/>
                <a:gdLst>
                  <a:gd name="T0" fmla="*/ 12 w 23"/>
                  <a:gd name="T1" fmla="*/ 0 h 17"/>
                  <a:gd name="T2" fmla="*/ 23 w 23"/>
                  <a:gd name="T3" fmla="*/ 17 h 17"/>
                  <a:gd name="T4" fmla="*/ 0 w 23"/>
                  <a:gd name="T5" fmla="*/ 17 h 17"/>
                  <a:gd name="T6" fmla="*/ 12 w 23"/>
                  <a:gd name="T7" fmla="*/ 0 h 17"/>
                </a:gdLst>
                <a:ahLst/>
                <a:cxnLst>
                  <a:cxn ang="0">
                    <a:pos x="T0" y="T1"/>
                  </a:cxn>
                  <a:cxn ang="0">
                    <a:pos x="T2" y="T3"/>
                  </a:cxn>
                  <a:cxn ang="0">
                    <a:pos x="T4" y="T5"/>
                  </a:cxn>
                  <a:cxn ang="0">
                    <a:pos x="T6" y="T7"/>
                  </a:cxn>
                </a:cxnLst>
                <a:rect l="0" t="0" r="r" b="b"/>
                <a:pathLst>
                  <a:path w="23" h="17">
                    <a:moveTo>
                      <a:pt x="12" y="0"/>
                    </a:moveTo>
                    <a:lnTo>
                      <a:pt x="23" y="17"/>
                    </a:lnTo>
                    <a:lnTo>
                      <a:pt x="0" y="17"/>
                    </a:lnTo>
                    <a:lnTo>
                      <a:pt x="12" y="0"/>
                    </a:lnTo>
                    <a:close/>
                  </a:path>
                </a:pathLst>
              </a:custGeom>
              <a:solidFill>
                <a:srgbClr val="FFFFFF"/>
              </a:solidFill>
              <a:ln w="0">
                <a:solidFill>
                  <a:srgbClr val="FFFFF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25" name="Freeform 328"/>
              <p:cNvSpPr>
                <a:spLocks/>
              </p:cNvSpPr>
              <p:nvPr/>
            </p:nvSpPr>
            <p:spPr bwMode="auto">
              <a:xfrm>
                <a:off x="1823926" y="2027249"/>
                <a:ext cx="73200" cy="26969"/>
              </a:xfrm>
              <a:custGeom>
                <a:avLst/>
                <a:gdLst>
                  <a:gd name="T0" fmla="*/ 0 w 38"/>
                  <a:gd name="T1" fmla="*/ 0 h 14"/>
                  <a:gd name="T2" fmla="*/ 38 w 38"/>
                  <a:gd name="T3" fmla="*/ 0 h 14"/>
                  <a:gd name="T4" fmla="*/ 19 w 38"/>
                  <a:gd name="T5" fmla="*/ 14 h 14"/>
                  <a:gd name="T6" fmla="*/ 0 w 38"/>
                  <a:gd name="T7" fmla="*/ 0 h 14"/>
                </a:gdLst>
                <a:ahLst/>
                <a:cxnLst>
                  <a:cxn ang="0">
                    <a:pos x="T0" y="T1"/>
                  </a:cxn>
                  <a:cxn ang="0">
                    <a:pos x="T2" y="T3"/>
                  </a:cxn>
                  <a:cxn ang="0">
                    <a:pos x="T4" y="T5"/>
                  </a:cxn>
                  <a:cxn ang="0">
                    <a:pos x="T6" y="T7"/>
                  </a:cxn>
                </a:cxnLst>
                <a:rect l="0" t="0" r="r" b="b"/>
                <a:pathLst>
                  <a:path w="38" h="14">
                    <a:moveTo>
                      <a:pt x="0" y="0"/>
                    </a:moveTo>
                    <a:lnTo>
                      <a:pt x="38" y="0"/>
                    </a:lnTo>
                    <a:lnTo>
                      <a:pt x="19" y="14"/>
                    </a:lnTo>
                    <a:lnTo>
                      <a:pt x="0" y="0"/>
                    </a:lnTo>
                    <a:close/>
                  </a:path>
                </a:pathLst>
              </a:custGeom>
              <a:solidFill>
                <a:srgbClr val="FF8107"/>
              </a:solidFill>
              <a:ln w="0">
                <a:solidFill>
                  <a:srgbClr val="FF8107"/>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26" name="Freeform 329"/>
              <p:cNvSpPr>
                <a:spLocks/>
              </p:cNvSpPr>
              <p:nvPr/>
            </p:nvSpPr>
            <p:spPr bwMode="auto">
              <a:xfrm>
                <a:off x="1823926" y="2054218"/>
                <a:ext cx="73200" cy="261981"/>
              </a:xfrm>
              <a:custGeom>
                <a:avLst/>
                <a:gdLst>
                  <a:gd name="T0" fmla="*/ 0 w 38"/>
                  <a:gd name="T1" fmla="*/ 0 h 136"/>
                  <a:gd name="T2" fmla="*/ 38 w 38"/>
                  <a:gd name="T3" fmla="*/ 0 h 136"/>
                  <a:gd name="T4" fmla="*/ 21 w 38"/>
                  <a:gd name="T5" fmla="*/ 136 h 136"/>
                  <a:gd name="T6" fmla="*/ 0 w 38"/>
                  <a:gd name="T7" fmla="*/ 0 h 136"/>
                </a:gdLst>
                <a:ahLst/>
                <a:cxnLst>
                  <a:cxn ang="0">
                    <a:pos x="T0" y="T1"/>
                  </a:cxn>
                  <a:cxn ang="0">
                    <a:pos x="T2" y="T3"/>
                  </a:cxn>
                  <a:cxn ang="0">
                    <a:pos x="T4" y="T5"/>
                  </a:cxn>
                  <a:cxn ang="0">
                    <a:pos x="T6" y="T7"/>
                  </a:cxn>
                </a:cxnLst>
                <a:rect l="0" t="0" r="r" b="b"/>
                <a:pathLst>
                  <a:path w="38" h="136">
                    <a:moveTo>
                      <a:pt x="0" y="0"/>
                    </a:moveTo>
                    <a:lnTo>
                      <a:pt x="38" y="0"/>
                    </a:lnTo>
                    <a:lnTo>
                      <a:pt x="21" y="136"/>
                    </a:lnTo>
                    <a:lnTo>
                      <a:pt x="0" y="0"/>
                    </a:lnTo>
                    <a:close/>
                  </a:path>
                </a:pathLst>
              </a:custGeom>
              <a:solidFill>
                <a:srgbClr val="DDC300"/>
              </a:solidFill>
              <a:ln w="0">
                <a:solidFill>
                  <a:srgbClr val="DDC300"/>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27" name="Freeform 330"/>
              <p:cNvSpPr>
                <a:spLocks/>
              </p:cNvSpPr>
              <p:nvPr/>
            </p:nvSpPr>
            <p:spPr bwMode="auto">
              <a:xfrm>
                <a:off x="1841263" y="2054218"/>
                <a:ext cx="38526" cy="52011"/>
              </a:xfrm>
              <a:custGeom>
                <a:avLst/>
                <a:gdLst>
                  <a:gd name="T0" fmla="*/ 10 w 20"/>
                  <a:gd name="T1" fmla="*/ 0 h 27"/>
                  <a:gd name="T2" fmla="*/ 20 w 20"/>
                  <a:gd name="T3" fmla="*/ 13 h 27"/>
                  <a:gd name="T4" fmla="*/ 16 w 20"/>
                  <a:gd name="T5" fmla="*/ 27 h 27"/>
                  <a:gd name="T6" fmla="*/ 4 w 20"/>
                  <a:gd name="T7" fmla="*/ 27 h 27"/>
                  <a:gd name="T8" fmla="*/ 0 w 20"/>
                  <a:gd name="T9" fmla="*/ 17 h 27"/>
                  <a:gd name="T10" fmla="*/ 10 w 20"/>
                  <a:gd name="T11" fmla="*/ 0 h 27"/>
                </a:gdLst>
                <a:ahLst/>
                <a:cxnLst>
                  <a:cxn ang="0">
                    <a:pos x="T0" y="T1"/>
                  </a:cxn>
                  <a:cxn ang="0">
                    <a:pos x="T2" y="T3"/>
                  </a:cxn>
                  <a:cxn ang="0">
                    <a:pos x="T4" y="T5"/>
                  </a:cxn>
                  <a:cxn ang="0">
                    <a:pos x="T6" y="T7"/>
                  </a:cxn>
                  <a:cxn ang="0">
                    <a:pos x="T8" y="T9"/>
                  </a:cxn>
                  <a:cxn ang="0">
                    <a:pos x="T10" y="T11"/>
                  </a:cxn>
                </a:cxnLst>
                <a:rect l="0" t="0" r="r" b="b"/>
                <a:pathLst>
                  <a:path w="20" h="27">
                    <a:moveTo>
                      <a:pt x="10" y="0"/>
                    </a:moveTo>
                    <a:lnTo>
                      <a:pt x="20" y="13"/>
                    </a:lnTo>
                    <a:lnTo>
                      <a:pt x="16" y="27"/>
                    </a:lnTo>
                    <a:lnTo>
                      <a:pt x="4" y="27"/>
                    </a:lnTo>
                    <a:lnTo>
                      <a:pt x="0" y="17"/>
                    </a:lnTo>
                    <a:lnTo>
                      <a:pt x="10" y="0"/>
                    </a:lnTo>
                    <a:close/>
                  </a:path>
                </a:pathLst>
              </a:custGeom>
              <a:solidFill>
                <a:srgbClr val="67297A"/>
              </a:solidFill>
              <a:ln w="0">
                <a:solidFill>
                  <a:srgbClr val="902DED"/>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28" name="Freeform 331"/>
              <p:cNvSpPr>
                <a:spLocks/>
              </p:cNvSpPr>
              <p:nvPr/>
            </p:nvSpPr>
            <p:spPr bwMode="auto">
              <a:xfrm>
                <a:off x="1839336" y="2106229"/>
                <a:ext cx="44305" cy="209970"/>
              </a:xfrm>
              <a:custGeom>
                <a:avLst/>
                <a:gdLst>
                  <a:gd name="T0" fmla="*/ 5 w 23"/>
                  <a:gd name="T1" fmla="*/ 0 h 109"/>
                  <a:gd name="T2" fmla="*/ 17 w 23"/>
                  <a:gd name="T3" fmla="*/ 0 h 109"/>
                  <a:gd name="T4" fmla="*/ 23 w 23"/>
                  <a:gd name="T5" fmla="*/ 32 h 109"/>
                  <a:gd name="T6" fmla="*/ 13 w 23"/>
                  <a:gd name="T7" fmla="*/ 109 h 109"/>
                  <a:gd name="T8" fmla="*/ 0 w 23"/>
                  <a:gd name="T9" fmla="*/ 26 h 109"/>
                  <a:gd name="T10" fmla="*/ 5 w 23"/>
                  <a:gd name="T11" fmla="*/ 0 h 109"/>
                </a:gdLst>
                <a:ahLst/>
                <a:cxnLst>
                  <a:cxn ang="0">
                    <a:pos x="T0" y="T1"/>
                  </a:cxn>
                  <a:cxn ang="0">
                    <a:pos x="T2" y="T3"/>
                  </a:cxn>
                  <a:cxn ang="0">
                    <a:pos x="T4" y="T5"/>
                  </a:cxn>
                  <a:cxn ang="0">
                    <a:pos x="T6" y="T7"/>
                  </a:cxn>
                  <a:cxn ang="0">
                    <a:pos x="T8" y="T9"/>
                  </a:cxn>
                  <a:cxn ang="0">
                    <a:pos x="T10" y="T11"/>
                  </a:cxn>
                </a:cxnLst>
                <a:rect l="0" t="0" r="r" b="b"/>
                <a:pathLst>
                  <a:path w="23" h="109">
                    <a:moveTo>
                      <a:pt x="5" y="0"/>
                    </a:moveTo>
                    <a:lnTo>
                      <a:pt x="17" y="0"/>
                    </a:lnTo>
                    <a:lnTo>
                      <a:pt x="23" y="32"/>
                    </a:lnTo>
                    <a:lnTo>
                      <a:pt x="13" y="109"/>
                    </a:lnTo>
                    <a:lnTo>
                      <a:pt x="0" y="26"/>
                    </a:lnTo>
                    <a:lnTo>
                      <a:pt x="5" y="0"/>
                    </a:lnTo>
                    <a:close/>
                  </a:path>
                </a:pathLst>
              </a:custGeom>
              <a:solidFill>
                <a:srgbClr val="6F2D98"/>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29" name="Freeform 332"/>
              <p:cNvSpPr>
                <a:spLocks/>
              </p:cNvSpPr>
              <p:nvPr/>
            </p:nvSpPr>
            <p:spPr bwMode="auto">
              <a:xfrm>
                <a:off x="1823926" y="2027249"/>
                <a:ext cx="36600" cy="67422"/>
              </a:xfrm>
              <a:custGeom>
                <a:avLst/>
                <a:gdLst>
                  <a:gd name="T0" fmla="*/ 0 w 19"/>
                  <a:gd name="T1" fmla="*/ 0 h 35"/>
                  <a:gd name="T2" fmla="*/ 19 w 19"/>
                  <a:gd name="T3" fmla="*/ 14 h 35"/>
                  <a:gd name="T4" fmla="*/ 8 w 19"/>
                  <a:gd name="T5" fmla="*/ 35 h 35"/>
                  <a:gd name="T6" fmla="*/ 0 w 19"/>
                  <a:gd name="T7" fmla="*/ 14 h 35"/>
                  <a:gd name="T8" fmla="*/ 0 w 19"/>
                  <a:gd name="T9" fmla="*/ 0 h 35"/>
                </a:gdLst>
                <a:ahLst/>
                <a:cxnLst>
                  <a:cxn ang="0">
                    <a:pos x="T0" y="T1"/>
                  </a:cxn>
                  <a:cxn ang="0">
                    <a:pos x="T2" y="T3"/>
                  </a:cxn>
                  <a:cxn ang="0">
                    <a:pos x="T4" y="T5"/>
                  </a:cxn>
                  <a:cxn ang="0">
                    <a:pos x="T6" y="T7"/>
                  </a:cxn>
                  <a:cxn ang="0">
                    <a:pos x="T8" y="T9"/>
                  </a:cxn>
                </a:cxnLst>
                <a:rect l="0" t="0" r="r" b="b"/>
                <a:pathLst>
                  <a:path w="19" h="35">
                    <a:moveTo>
                      <a:pt x="0" y="0"/>
                    </a:moveTo>
                    <a:lnTo>
                      <a:pt x="19" y="14"/>
                    </a:lnTo>
                    <a:lnTo>
                      <a:pt x="8" y="35"/>
                    </a:lnTo>
                    <a:lnTo>
                      <a:pt x="0" y="14"/>
                    </a:lnTo>
                    <a:lnTo>
                      <a:pt x="0" y="0"/>
                    </a:lnTo>
                    <a:close/>
                  </a:path>
                </a:pathLst>
              </a:custGeom>
              <a:solidFill>
                <a:srgbClr val="FFFFFF"/>
              </a:solidFill>
              <a:ln w="0">
                <a:solidFill>
                  <a:srgbClr val="FFFFF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30" name="Freeform 333"/>
              <p:cNvSpPr>
                <a:spLocks/>
              </p:cNvSpPr>
              <p:nvPr/>
            </p:nvSpPr>
            <p:spPr bwMode="auto">
              <a:xfrm>
                <a:off x="1860526" y="2027249"/>
                <a:ext cx="36600" cy="67422"/>
              </a:xfrm>
              <a:custGeom>
                <a:avLst/>
                <a:gdLst>
                  <a:gd name="T0" fmla="*/ 19 w 19"/>
                  <a:gd name="T1" fmla="*/ 0 h 35"/>
                  <a:gd name="T2" fmla="*/ 19 w 19"/>
                  <a:gd name="T3" fmla="*/ 14 h 35"/>
                  <a:gd name="T4" fmla="*/ 13 w 19"/>
                  <a:gd name="T5" fmla="*/ 35 h 35"/>
                  <a:gd name="T6" fmla="*/ 0 w 19"/>
                  <a:gd name="T7" fmla="*/ 14 h 35"/>
                  <a:gd name="T8" fmla="*/ 19 w 19"/>
                  <a:gd name="T9" fmla="*/ 0 h 35"/>
                </a:gdLst>
                <a:ahLst/>
                <a:cxnLst>
                  <a:cxn ang="0">
                    <a:pos x="T0" y="T1"/>
                  </a:cxn>
                  <a:cxn ang="0">
                    <a:pos x="T2" y="T3"/>
                  </a:cxn>
                  <a:cxn ang="0">
                    <a:pos x="T4" y="T5"/>
                  </a:cxn>
                  <a:cxn ang="0">
                    <a:pos x="T6" y="T7"/>
                  </a:cxn>
                  <a:cxn ang="0">
                    <a:pos x="T8" y="T9"/>
                  </a:cxn>
                </a:cxnLst>
                <a:rect l="0" t="0" r="r" b="b"/>
                <a:pathLst>
                  <a:path w="19" h="35">
                    <a:moveTo>
                      <a:pt x="19" y="0"/>
                    </a:moveTo>
                    <a:lnTo>
                      <a:pt x="19" y="14"/>
                    </a:lnTo>
                    <a:lnTo>
                      <a:pt x="13" y="35"/>
                    </a:lnTo>
                    <a:lnTo>
                      <a:pt x="0" y="14"/>
                    </a:lnTo>
                    <a:lnTo>
                      <a:pt x="19" y="0"/>
                    </a:lnTo>
                    <a:close/>
                  </a:path>
                </a:pathLst>
              </a:custGeom>
              <a:solidFill>
                <a:srgbClr val="FFFFFF"/>
              </a:solidFill>
              <a:ln w="0">
                <a:solidFill>
                  <a:srgbClr val="FFFFF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32" name="Freeform 335"/>
              <p:cNvSpPr>
                <a:spLocks/>
              </p:cNvSpPr>
              <p:nvPr/>
            </p:nvSpPr>
            <p:spPr bwMode="auto">
              <a:xfrm>
                <a:off x="2226527" y="1576488"/>
                <a:ext cx="75127" cy="144475"/>
              </a:xfrm>
              <a:custGeom>
                <a:avLst/>
                <a:gdLst>
                  <a:gd name="T0" fmla="*/ 6 w 39"/>
                  <a:gd name="T1" fmla="*/ 0 h 75"/>
                  <a:gd name="T2" fmla="*/ 10 w 39"/>
                  <a:gd name="T3" fmla="*/ 0 h 75"/>
                  <a:gd name="T4" fmla="*/ 12 w 39"/>
                  <a:gd name="T5" fmla="*/ 2 h 75"/>
                  <a:gd name="T6" fmla="*/ 14 w 39"/>
                  <a:gd name="T7" fmla="*/ 6 h 75"/>
                  <a:gd name="T8" fmla="*/ 14 w 39"/>
                  <a:gd name="T9" fmla="*/ 6 h 75"/>
                  <a:gd name="T10" fmla="*/ 14 w 39"/>
                  <a:gd name="T11" fmla="*/ 6 h 75"/>
                  <a:gd name="T12" fmla="*/ 14 w 39"/>
                  <a:gd name="T13" fmla="*/ 36 h 75"/>
                  <a:gd name="T14" fmla="*/ 19 w 39"/>
                  <a:gd name="T15" fmla="*/ 35 h 75"/>
                  <a:gd name="T16" fmla="*/ 27 w 39"/>
                  <a:gd name="T17" fmla="*/ 36 h 75"/>
                  <a:gd name="T18" fmla="*/ 31 w 39"/>
                  <a:gd name="T19" fmla="*/ 38 h 75"/>
                  <a:gd name="T20" fmla="*/ 37 w 39"/>
                  <a:gd name="T21" fmla="*/ 42 h 75"/>
                  <a:gd name="T22" fmla="*/ 39 w 39"/>
                  <a:gd name="T23" fmla="*/ 48 h 75"/>
                  <a:gd name="T24" fmla="*/ 39 w 39"/>
                  <a:gd name="T25" fmla="*/ 54 h 75"/>
                  <a:gd name="T26" fmla="*/ 39 w 39"/>
                  <a:gd name="T27" fmla="*/ 56 h 75"/>
                  <a:gd name="T28" fmla="*/ 39 w 39"/>
                  <a:gd name="T29" fmla="*/ 56 h 75"/>
                  <a:gd name="T30" fmla="*/ 39 w 39"/>
                  <a:gd name="T31" fmla="*/ 75 h 75"/>
                  <a:gd name="T32" fmla="*/ 0 w 39"/>
                  <a:gd name="T33" fmla="*/ 75 h 75"/>
                  <a:gd name="T34" fmla="*/ 0 w 39"/>
                  <a:gd name="T35" fmla="*/ 6 h 75"/>
                  <a:gd name="T36" fmla="*/ 0 w 39"/>
                  <a:gd name="T37" fmla="*/ 6 h 75"/>
                  <a:gd name="T38" fmla="*/ 0 w 39"/>
                  <a:gd name="T39" fmla="*/ 6 h 75"/>
                  <a:gd name="T40" fmla="*/ 0 w 39"/>
                  <a:gd name="T41" fmla="*/ 2 h 75"/>
                  <a:gd name="T42" fmla="*/ 4 w 39"/>
                  <a:gd name="T43" fmla="*/ 0 h 75"/>
                  <a:gd name="T44" fmla="*/ 6 w 39"/>
                  <a:gd name="T4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75">
                    <a:moveTo>
                      <a:pt x="6" y="0"/>
                    </a:moveTo>
                    <a:lnTo>
                      <a:pt x="10" y="0"/>
                    </a:lnTo>
                    <a:lnTo>
                      <a:pt x="12" y="2"/>
                    </a:lnTo>
                    <a:lnTo>
                      <a:pt x="14" y="6"/>
                    </a:lnTo>
                    <a:lnTo>
                      <a:pt x="14" y="6"/>
                    </a:lnTo>
                    <a:lnTo>
                      <a:pt x="14" y="6"/>
                    </a:lnTo>
                    <a:lnTo>
                      <a:pt x="14" y="36"/>
                    </a:lnTo>
                    <a:lnTo>
                      <a:pt x="19" y="35"/>
                    </a:lnTo>
                    <a:lnTo>
                      <a:pt x="27" y="36"/>
                    </a:lnTo>
                    <a:lnTo>
                      <a:pt x="31" y="38"/>
                    </a:lnTo>
                    <a:lnTo>
                      <a:pt x="37" y="42"/>
                    </a:lnTo>
                    <a:lnTo>
                      <a:pt x="39" y="48"/>
                    </a:lnTo>
                    <a:lnTo>
                      <a:pt x="39" y="54"/>
                    </a:lnTo>
                    <a:lnTo>
                      <a:pt x="39" y="56"/>
                    </a:lnTo>
                    <a:lnTo>
                      <a:pt x="39" y="56"/>
                    </a:lnTo>
                    <a:lnTo>
                      <a:pt x="39" y="75"/>
                    </a:lnTo>
                    <a:lnTo>
                      <a:pt x="0" y="75"/>
                    </a:lnTo>
                    <a:lnTo>
                      <a:pt x="0" y="6"/>
                    </a:lnTo>
                    <a:lnTo>
                      <a:pt x="0" y="6"/>
                    </a:lnTo>
                    <a:lnTo>
                      <a:pt x="0" y="6"/>
                    </a:lnTo>
                    <a:lnTo>
                      <a:pt x="0" y="2"/>
                    </a:lnTo>
                    <a:lnTo>
                      <a:pt x="4" y="0"/>
                    </a:lnTo>
                    <a:lnTo>
                      <a:pt x="6" y="0"/>
                    </a:lnTo>
                    <a:close/>
                  </a:path>
                </a:pathLst>
              </a:custGeom>
              <a:solidFill>
                <a:srgbClr val="FE2905"/>
              </a:solidFill>
              <a:ln w="0">
                <a:solidFill>
                  <a:srgbClr val="FE2905"/>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33" name="Rectangle 336"/>
              <p:cNvSpPr>
                <a:spLocks noChangeArrowheads="1"/>
              </p:cNvSpPr>
              <p:nvPr/>
            </p:nvSpPr>
            <p:spPr bwMode="auto">
              <a:xfrm>
                <a:off x="1586988" y="2427926"/>
                <a:ext cx="32748" cy="36600"/>
              </a:xfrm>
              <a:prstGeom prst="rect">
                <a:avLst/>
              </a:prstGeom>
              <a:solidFill>
                <a:srgbClr val="BB0A00"/>
              </a:solidFill>
              <a:ln w="0">
                <a:solidFill>
                  <a:srgbClr val="BB0A00"/>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34" name="Freeform 337"/>
              <p:cNvSpPr>
                <a:spLocks/>
              </p:cNvSpPr>
              <p:nvPr/>
            </p:nvSpPr>
            <p:spPr bwMode="auto">
              <a:xfrm>
                <a:off x="2552076" y="2160166"/>
                <a:ext cx="80906" cy="132917"/>
              </a:xfrm>
              <a:custGeom>
                <a:avLst/>
                <a:gdLst>
                  <a:gd name="T0" fmla="*/ 15 w 42"/>
                  <a:gd name="T1" fmla="*/ 0 h 69"/>
                  <a:gd name="T2" fmla="*/ 17 w 42"/>
                  <a:gd name="T3" fmla="*/ 14 h 69"/>
                  <a:gd name="T4" fmla="*/ 42 w 42"/>
                  <a:gd name="T5" fmla="*/ 18 h 69"/>
                  <a:gd name="T6" fmla="*/ 37 w 42"/>
                  <a:gd name="T7" fmla="*/ 52 h 69"/>
                  <a:gd name="T8" fmla="*/ 17 w 42"/>
                  <a:gd name="T9" fmla="*/ 69 h 69"/>
                  <a:gd name="T10" fmla="*/ 4 w 42"/>
                  <a:gd name="T11" fmla="*/ 52 h 69"/>
                  <a:gd name="T12" fmla="*/ 10 w 42"/>
                  <a:gd name="T13" fmla="*/ 29 h 69"/>
                  <a:gd name="T14" fmla="*/ 10 w 42"/>
                  <a:gd name="T15" fmla="*/ 25 h 69"/>
                  <a:gd name="T16" fmla="*/ 10 w 42"/>
                  <a:gd name="T17" fmla="*/ 20 h 69"/>
                  <a:gd name="T18" fmla="*/ 10 w 42"/>
                  <a:gd name="T19" fmla="*/ 16 h 69"/>
                  <a:gd name="T20" fmla="*/ 8 w 42"/>
                  <a:gd name="T21" fmla="*/ 10 h 69"/>
                  <a:gd name="T22" fmla="*/ 6 w 42"/>
                  <a:gd name="T23" fmla="*/ 6 h 69"/>
                  <a:gd name="T24" fmla="*/ 0 w 42"/>
                  <a:gd name="T25" fmla="*/ 2 h 69"/>
                  <a:gd name="T26" fmla="*/ 15 w 42"/>
                  <a:gd name="T2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69">
                    <a:moveTo>
                      <a:pt x="15" y="0"/>
                    </a:moveTo>
                    <a:lnTo>
                      <a:pt x="17" y="14"/>
                    </a:lnTo>
                    <a:lnTo>
                      <a:pt x="42" y="18"/>
                    </a:lnTo>
                    <a:lnTo>
                      <a:pt x="37" y="52"/>
                    </a:lnTo>
                    <a:lnTo>
                      <a:pt x="17" y="69"/>
                    </a:lnTo>
                    <a:lnTo>
                      <a:pt x="4" y="52"/>
                    </a:lnTo>
                    <a:lnTo>
                      <a:pt x="10" y="29"/>
                    </a:lnTo>
                    <a:lnTo>
                      <a:pt x="10" y="25"/>
                    </a:lnTo>
                    <a:lnTo>
                      <a:pt x="10" y="20"/>
                    </a:lnTo>
                    <a:lnTo>
                      <a:pt x="10" y="16"/>
                    </a:lnTo>
                    <a:lnTo>
                      <a:pt x="8" y="10"/>
                    </a:lnTo>
                    <a:lnTo>
                      <a:pt x="6" y="6"/>
                    </a:lnTo>
                    <a:lnTo>
                      <a:pt x="0" y="2"/>
                    </a:lnTo>
                    <a:lnTo>
                      <a:pt x="15" y="0"/>
                    </a:lnTo>
                    <a:close/>
                  </a:path>
                </a:pathLst>
              </a:custGeom>
              <a:solidFill>
                <a:srgbClr val="FEE3A1"/>
              </a:solidFill>
              <a:ln w="0">
                <a:solidFill>
                  <a:srgbClr val="F8FF88"/>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35" name="Freeform 338"/>
              <p:cNvSpPr>
                <a:spLocks/>
              </p:cNvSpPr>
              <p:nvPr/>
            </p:nvSpPr>
            <p:spPr bwMode="auto">
              <a:xfrm>
                <a:off x="1157417" y="2142829"/>
                <a:ext cx="88611" cy="148328"/>
              </a:xfrm>
              <a:custGeom>
                <a:avLst/>
                <a:gdLst>
                  <a:gd name="T0" fmla="*/ 31 w 46"/>
                  <a:gd name="T1" fmla="*/ 0 h 77"/>
                  <a:gd name="T2" fmla="*/ 46 w 46"/>
                  <a:gd name="T3" fmla="*/ 5 h 77"/>
                  <a:gd name="T4" fmla="*/ 41 w 46"/>
                  <a:gd name="T5" fmla="*/ 9 h 77"/>
                  <a:gd name="T6" fmla="*/ 37 w 46"/>
                  <a:gd name="T7" fmla="*/ 13 h 77"/>
                  <a:gd name="T8" fmla="*/ 35 w 46"/>
                  <a:gd name="T9" fmla="*/ 17 h 77"/>
                  <a:gd name="T10" fmla="*/ 33 w 46"/>
                  <a:gd name="T11" fmla="*/ 23 h 77"/>
                  <a:gd name="T12" fmla="*/ 33 w 46"/>
                  <a:gd name="T13" fmla="*/ 27 h 77"/>
                  <a:gd name="T14" fmla="*/ 31 w 46"/>
                  <a:gd name="T15" fmla="*/ 32 h 77"/>
                  <a:gd name="T16" fmla="*/ 31 w 46"/>
                  <a:gd name="T17" fmla="*/ 57 h 77"/>
                  <a:gd name="T18" fmla="*/ 16 w 46"/>
                  <a:gd name="T19" fmla="*/ 77 h 77"/>
                  <a:gd name="T20" fmla="*/ 0 w 46"/>
                  <a:gd name="T21" fmla="*/ 57 h 77"/>
                  <a:gd name="T22" fmla="*/ 0 w 46"/>
                  <a:gd name="T23" fmla="*/ 13 h 77"/>
                  <a:gd name="T24" fmla="*/ 27 w 46"/>
                  <a:gd name="T25" fmla="*/ 13 h 77"/>
                  <a:gd name="T26" fmla="*/ 31 w 46"/>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7">
                    <a:moveTo>
                      <a:pt x="31" y="0"/>
                    </a:moveTo>
                    <a:lnTo>
                      <a:pt x="46" y="5"/>
                    </a:lnTo>
                    <a:lnTo>
                      <a:pt x="41" y="9"/>
                    </a:lnTo>
                    <a:lnTo>
                      <a:pt x="37" y="13"/>
                    </a:lnTo>
                    <a:lnTo>
                      <a:pt x="35" y="17"/>
                    </a:lnTo>
                    <a:lnTo>
                      <a:pt x="33" y="23"/>
                    </a:lnTo>
                    <a:lnTo>
                      <a:pt x="33" y="27"/>
                    </a:lnTo>
                    <a:lnTo>
                      <a:pt x="31" y="32"/>
                    </a:lnTo>
                    <a:lnTo>
                      <a:pt x="31" y="57"/>
                    </a:lnTo>
                    <a:lnTo>
                      <a:pt x="16" y="77"/>
                    </a:lnTo>
                    <a:lnTo>
                      <a:pt x="0" y="57"/>
                    </a:lnTo>
                    <a:lnTo>
                      <a:pt x="0" y="13"/>
                    </a:lnTo>
                    <a:lnTo>
                      <a:pt x="27" y="13"/>
                    </a:lnTo>
                    <a:lnTo>
                      <a:pt x="31" y="0"/>
                    </a:lnTo>
                    <a:close/>
                  </a:path>
                </a:pathLst>
              </a:custGeom>
              <a:solidFill>
                <a:srgbClr val="F8FF88"/>
              </a:solidFill>
              <a:ln w="0">
                <a:solidFill>
                  <a:srgbClr val="F8FF88"/>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36" name="Freeform 339"/>
              <p:cNvSpPr>
                <a:spLocks/>
              </p:cNvSpPr>
              <p:nvPr/>
            </p:nvSpPr>
            <p:spPr bwMode="auto">
              <a:xfrm>
                <a:off x="2492360" y="2050365"/>
                <a:ext cx="40453" cy="73201"/>
              </a:xfrm>
              <a:custGeom>
                <a:avLst/>
                <a:gdLst>
                  <a:gd name="T0" fmla="*/ 21 w 21"/>
                  <a:gd name="T1" fmla="*/ 0 h 38"/>
                  <a:gd name="T2" fmla="*/ 18 w 21"/>
                  <a:gd name="T3" fmla="*/ 38 h 38"/>
                  <a:gd name="T4" fmla="*/ 0 w 21"/>
                  <a:gd name="T5" fmla="*/ 36 h 38"/>
                  <a:gd name="T6" fmla="*/ 6 w 21"/>
                  <a:gd name="T7" fmla="*/ 21 h 38"/>
                  <a:gd name="T8" fmla="*/ 14 w 21"/>
                  <a:gd name="T9" fmla="*/ 9 h 38"/>
                  <a:gd name="T10" fmla="*/ 20 w 21"/>
                  <a:gd name="T11" fmla="*/ 2 h 38"/>
                  <a:gd name="T12" fmla="*/ 21 w 2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1" h="38">
                    <a:moveTo>
                      <a:pt x="21" y="0"/>
                    </a:moveTo>
                    <a:lnTo>
                      <a:pt x="18" y="38"/>
                    </a:lnTo>
                    <a:lnTo>
                      <a:pt x="0" y="36"/>
                    </a:lnTo>
                    <a:lnTo>
                      <a:pt x="6" y="21"/>
                    </a:lnTo>
                    <a:lnTo>
                      <a:pt x="14" y="9"/>
                    </a:lnTo>
                    <a:lnTo>
                      <a:pt x="20" y="2"/>
                    </a:lnTo>
                    <a:lnTo>
                      <a:pt x="21" y="0"/>
                    </a:lnTo>
                    <a:close/>
                  </a:path>
                </a:pathLst>
              </a:custGeom>
              <a:solidFill>
                <a:srgbClr val="FBC005"/>
              </a:solidFill>
              <a:ln w="0">
                <a:solidFill>
                  <a:srgbClr val="FBC005"/>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37" name="Freeform 340"/>
              <p:cNvSpPr>
                <a:spLocks/>
              </p:cNvSpPr>
              <p:nvPr/>
            </p:nvSpPr>
            <p:spPr bwMode="auto">
              <a:xfrm>
                <a:off x="2500066" y="2002207"/>
                <a:ext cx="196485" cy="217676"/>
              </a:xfrm>
              <a:custGeom>
                <a:avLst/>
                <a:gdLst>
                  <a:gd name="T0" fmla="*/ 21 w 102"/>
                  <a:gd name="T1" fmla="*/ 0 h 113"/>
                  <a:gd name="T2" fmla="*/ 102 w 102"/>
                  <a:gd name="T3" fmla="*/ 15 h 113"/>
                  <a:gd name="T4" fmla="*/ 90 w 102"/>
                  <a:gd name="T5" fmla="*/ 71 h 113"/>
                  <a:gd name="T6" fmla="*/ 90 w 102"/>
                  <a:gd name="T7" fmla="*/ 73 h 113"/>
                  <a:gd name="T8" fmla="*/ 81 w 102"/>
                  <a:gd name="T9" fmla="*/ 92 h 113"/>
                  <a:gd name="T10" fmla="*/ 65 w 102"/>
                  <a:gd name="T11" fmla="*/ 105 h 113"/>
                  <a:gd name="T12" fmla="*/ 46 w 102"/>
                  <a:gd name="T13" fmla="*/ 111 h 113"/>
                  <a:gd name="T14" fmla="*/ 23 w 102"/>
                  <a:gd name="T15" fmla="*/ 113 h 113"/>
                  <a:gd name="T16" fmla="*/ 0 w 102"/>
                  <a:gd name="T17" fmla="*/ 109 h 113"/>
                  <a:gd name="T18" fmla="*/ 0 w 102"/>
                  <a:gd name="T19" fmla="*/ 105 h 113"/>
                  <a:gd name="T20" fmla="*/ 6 w 102"/>
                  <a:gd name="T21" fmla="*/ 75 h 113"/>
                  <a:gd name="T22" fmla="*/ 16 w 102"/>
                  <a:gd name="T23" fmla="*/ 34 h 113"/>
                  <a:gd name="T24" fmla="*/ 21 w 102"/>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13">
                    <a:moveTo>
                      <a:pt x="21" y="0"/>
                    </a:moveTo>
                    <a:lnTo>
                      <a:pt x="102" y="15"/>
                    </a:lnTo>
                    <a:lnTo>
                      <a:pt x="90" y="71"/>
                    </a:lnTo>
                    <a:lnTo>
                      <a:pt x="90" y="73"/>
                    </a:lnTo>
                    <a:lnTo>
                      <a:pt x="81" y="92"/>
                    </a:lnTo>
                    <a:lnTo>
                      <a:pt x="65" y="105"/>
                    </a:lnTo>
                    <a:lnTo>
                      <a:pt x="46" y="111"/>
                    </a:lnTo>
                    <a:lnTo>
                      <a:pt x="23" y="113"/>
                    </a:lnTo>
                    <a:lnTo>
                      <a:pt x="0" y="109"/>
                    </a:lnTo>
                    <a:lnTo>
                      <a:pt x="0" y="105"/>
                    </a:lnTo>
                    <a:lnTo>
                      <a:pt x="6" y="75"/>
                    </a:lnTo>
                    <a:lnTo>
                      <a:pt x="16" y="34"/>
                    </a:lnTo>
                    <a:lnTo>
                      <a:pt x="21" y="0"/>
                    </a:lnTo>
                    <a:close/>
                  </a:path>
                </a:pathLst>
              </a:custGeom>
              <a:solidFill>
                <a:srgbClr val="FEE3A1"/>
              </a:solidFill>
              <a:ln w="0">
                <a:solidFill>
                  <a:srgbClr val="F8FF88"/>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38" name="Freeform 341"/>
              <p:cNvSpPr>
                <a:spLocks/>
              </p:cNvSpPr>
              <p:nvPr/>
            </p:nvSpPr>
            <p:spPr bwMode="auto">
              <a:xfrm>
                <a:off x="2559782" y="2083113"/>
                <a:ext cx="15411" cy="15411"/>
              </a:xfrm>
              <a:custGeom>
                <a:avLst/>
                <a:gdLst>
                  <a:gd name="T0" fmla="*/ 4 w 8"/>
                  <a:gd name="T1" fmla="*/ 0 h 8"/>
                  <a:gd name="T2" fmla="*/ 6 w 8"/>
                  <a:gd name="T3" fmla="*/ 2 h 8"/>
                  <a:gd name="T4" fmla="*/ 8 w 8"/>
                  <a:gd name="T5" fmla="*/ 4 h 8"/>
                  <a:gd name="T6" fmla="*/ 6 w 8"/>
                  <a:gd name="T7" fmla="*/ 6 h 8"/>
                  <a:gd name="T8" fmla="*/ 4 w 8"/>
                  <a:gd name="T9" fmla="*/ 8 h 8"/>
                  <a:gd name="T10" fmla="*/ 2 w 8"/>
                  <a:gd name="T11" fmla="*/ 6 h 8"/>
                  <a:gd name="T12" fmla="*/ 0 w 8"/>
                  <a:gd name="T13" fmla="*/ 4 h 8"/>
                  <a:gd name="T14" fmla="*/ 2 w 8"/>
                  <a:gd name="T15" fmla="*/ 2 h 8"/>
                  <a:gd name="T16" fmla="*/ 4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0"/>
                    </a:moveTo>
                    <a:lnTo>
                      <a:pt x="6" y="2"/>
                    </a:lnTo>
                    <a:lnTo>
                      <a:pt x="8" y="4"/>
                    </a:lnTo>
                    <a:lnTo>
                      <a:pt x="6" y="6"/>
                    </a:lnTo>
                    <a:lnTo>
                      <a:pt x="4" y="8"/>
                    </a:lnTo>
                    <a:lnTo>
                      <a:pt x="2" y="6"/>
                    </a:lnTo>
                    <a:lnTo>
                      <a:pt x="0" y="4"/>
                    </a:lnTo>
                    <a:lnTo>
                      <a:pt x="2" y="2"/>
                    </a:lnTo>
                    <a:lnTo>
                      <a:pt x="4" y="0"/>
                    </a:lnTo>
                    <a:close/>
                  </a:path>
                </a:pathLst>
              </a:custGeom>
              <a:solidFill>
                <a:srgbClr val="001DBF"/>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39" name="Freeform 342"/>
              <p:cNvSpPr>
                <a:spLocks/>
              </p:cNvSpPr>
              <p:nvPr/>
            </p:nvSpPr>
            <p:spPr bwMode="auto">
              <a:xfrm>
                <a:off x="2500066" y="1957901"/>
                <a:ext cx="240791" cy="265834"/>
              </a:xfrm>
              <a:custGeom>
                <a:avLst/>
                <a:gdLst>
                  <a:gd name="T0" fmla="*/ 71 w 125"/>
                  <a:gd name="T1" fmla="*/ 5 h 138"/>
                  <a:gd name="T2" fmla="*/ 81 w 125"/>
                  <a:gd name="T3" fmla="*/ 9 h 138"/>
                  <a:gd name="T4" fmla="*/ 92 w 125"/>
                  <a:gd name="T5" fmla="*/ 13 h 138"/>
                  <a:gd name="T6" fmla="*/ 100 w 125"/>
                  <a:gd name="T7" fmla="*/ 21 h 138"/>
                  <a:gd name="T8" fmla="*/ 108 w 125"/>
                  <a:gd name="T9" fmla="*/ 27 h 138"/>
                  <a:gd name="T10" fmla="*/ 117 w 125"/>
                  <a:gd name="T11" fmla="*/ 30 h 138"/>
                  <a:gd name="T12" fmla="*/ 125 w 125"/>
                  <a:gd name="T13" fmla="*/ 46 h 138"/>
                  <a:gd name="T14" fmla="*/ 117 w 125"/>
                  <a:gd name="T15" fmla="*/ 67 h 138"/>
                  <a:gd name="T16" fmla="*/ 106 w 125"/>
                  <a:gd name="T17" fmla="*/ 77 h 138"/>
                  <a:gd name="T18" fmla="*/ 98 w 125"/>
                  <a:gd name="T19" fmla="*/ 88 h 138"/>
                  <a:gd name="T20" fmla="*/ 96 w 125"/>
                  <a:gd name="T21" fmla="*/ 98 h 138"/>
                  <a:gd name="T22" fmla="*/ 92 w 125"/>
                  <a:gd name="T23" fmla="*/ 105 h 138"/>
                  <a:gd name="T24" fmla="*/ 83 w 125"/>
                  <a:gd name="T25" fmla="*/ 111 h 138"/>
                  <a:gd name="T26" fmla="*/ 83 w 125"/>
                  <a:gd name="T27" fmla="*/ 111 h 138"/>
                  <a:gd name="T28" fmla="*/ 71 w 125"/>
                  <a:gd name="T29" fmla="*/ 84 h 138"/>
                  <a:gd name="T30" fmla="*/ 65 w 125"/>
                  <a:gd name="T31" fmla="*/ 96 h 138"/>
                  <a:gd name="T32" fmla="*/ 50 w 125"/>
                  <a:gd name="T33" fmla="*/ 128 h 138"/>
                  <a:gd name="T34" fmla="*/ 27 w 125"/>
                  <a:gd name="T35" fmla="*/ 138 h 138"/>
                  <a:gd name="T36" fmla="*/ 8 w 125"/>
                  <a:gd name="T37" fmla="*/ 136 h 138"/>
                  <a:gd name="T38" fmla="*/ 0 w 125"/>
                  <a:gd name="T39" fmla="*/ 132 h 138"/>
                  <a:gd name="T40" fmla="*/ 14 w 125"/>
                  <a:gd name="T41" fmla="*/ 88 h 138"/>
                  <a:gd name="T42" fmla="*/ 19 w 125"/>
                  <a:gd name="T43" fmla="*/ 94 h 138"/>
                  <a:gd name="T44" fmla="*/ 21 w 125"/>
                  <a:gd name="T45" fmla="*/ 101 h 138"/>
                  <a:gd name="T46" fmla="*/ 21 w 125"/>
                  <a:gd name="T47" fmla="*/ 103 h 138"/>
                  <a:gd name="T48" fmla="*/ 46 w 125"/>
                  <a:gd name="T49" fmla="*/ 94 h 138"/>
                  <a:gd name="T50" fmla="*/ 62 w 125"/>
                  <a:gd name="T51" fmla="*/ 69 h 138"/>
                  <a:gd name="T52" fmla="*/ 65 w 125"/>
                  <a:gd name="T53" fmla="*/ 53 h 138"/>
                  <a:gd name="T54" fmla="*/ 56 w 125"/>
                  <a:gd name="T55" fmla="*/ 50 h 138"/>
                  <a:gd name="T56" fmla="*/ 44 w 125"/>
                  <a:gd name="T57" fmla="*/ 48 h 138"/>
                  <a:gd name="T58" fmla="*/ 33 w 125"/>
                  <a:gd name="T59" fmla="*/ 40 h 138"/>
                  <a:gd name="T60" fmla="*/ 23 w 125"/>
                  <a:gd name="T61" fmla="*/ 29 h 138"/>
                  <a:gd name="T62" fmla="*/ 23 w 125"/>
                  <a:gd name="T63" fmla="*/ 23 h 138"/>
                  <a:gd name="T64" fmla="*/ 29 w 125"/>
                  <a:gd name="T65" fmla="*/ 9 h 138"/>
                  <a:gd name="T66" fmla="*/ 58 w 125"/>
                  <a:gd name="T6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 h="138">
                    <a:moveTo>
                      <a:pt x="58" y="0"/>
                    </a:moveTo>
                    <a:lnTo>
                      <a:pt x="71" y="5"/>
                    </a:lnTo>
                    <a:lnTo>
                      <a:pt x="75" y="7"/>
                    </a:lnTo>
                    <a:lnTo>
                      <a:pt x="81" y="9"/>
                    </a:lnTo>
                    <a:lnTo>
                      <a:pt x="87" y="11"/>
                    </a:lnTo>
                    <a:lnTo>
                      <a:pt x="92" y="13"/>
                    </a:lnTo>
                    <a:lnTo>
                      <a:pt x="98" y="17"/>
                    </a:lnTo>
                    <a:lnTo>
                      <a:pt x="100" y="21"/>
                    </a:lnTo>
                    <a:lnTo>
                      <a:pt x="102" y="27"/>
                    </a:lnTo>
                    <a:lnTo>
                      <a:pt x="108" y="27"/>
                    </a:lnTo>
                    <a:lnTo>
                      <a:pt x="113" y="29"/>
                    </a:lnTo>
                    <a:lnTo>
                      <a:pt x="117" y="30"/>
                    </a:lnTo>
                    <a:lnTo>
                      <a:pt x="121" y="34"/>
                    </a:lnTo>
                    <a:lnTo>
                      <a:pt x="125" y="46"/>
                    </a:lnTo>
                    <a:lnTo>
                      <a:pt x="121" y="57"/>
                    </a:lnTo>
                    <a:lnTo>
                      <a:pt x="117" y="67"/>
                    </a:lnTo>
                    <a:lnTo>
                      <a:pt x="112" y="71"/>
                    </a:lnTo>
                    <a:lnTo>
                      <a:pt x="106" y="77"/>
                    </a:lnTo>
                    <a:lnTo>
                      <a:pt x="102" y="82"/>
                    </a:lnTo>
                    <a:lnTo>
                      <a:pt x="98" y="88"/>
                    </a:lnTo>
                    <a:lnTo>
                      <a:pt x="96" y="92"/>
                    </a:lnTo>
                    <a:lnTo>
                      <a:pt x="96" y="98"/>
                    </a:lnTo>
                    <a:lnTo>
                      <a:pt x="94" y="101"/>
                    </a:lnTo>
                    <a:lnTo>
                      <a:pt x="92" y="105"/>
                    </a:lnTo>
                    <a:lnTo>
                      <a:pt x="89" y="109"/>
                    </a:lnTo>
                    <a:lnTo>
                      <a:pt x="83" y="111"/>
                    </a:lnTo>
                    <a:lnTo>
                      <a:pt x="83" y="111"/>
                    </a:lnTo>
                    <a:lnTo>
                      <a:pt x="83" y="111"/>
                    </a:lnTo>
                    <a:lnTo>
                      <a:pt x="75" y="100"/>
                    </a:lnTo>
                    <a:lnTo>
                      <a:pt x="71" y="84"/>
                    </a:lnTo>
                    <a:lnTo>
                      <a:pt x="71" y="73"/>
                    </a:lnTo>
                    <a:lnTo>
                      <a:pt x="65" y="96"/>
                    </a:lnTo>
                    <a:lnTo>
                      <a:pt x="58" y="115"/>
                    </a:lnTo>
                    <a:lnTo>
                      <a:pt x="50" y="128"/>
                    </a:lnTo>
                    <a:lnTo>
                      <a:pt x="39" y="136"/>
                    </a:lnTo>
                    <a:lnTo>
                      <a:pt x="27" y="138"/>
                    </a:lnTo>
                    <a:lnTo>
                      <a:pt x="17" y="138"/>
                    </a:lnTo>
                    <a:lnTo>
                      <a:pt x="8" y="136"/>
                    </a:lnTo>
                    <a:lnTo>
                      <a:pt x="2" y="134"/>
                    </a:lnTo>
                    <a:lnTo>
                      <a:pt x="0" y="132"/>
                    </a:lnTo>
                    <a:lnTo>
                      <a:pt x="10" y="86"/>
                    </a:lnTo>
                    <a:lnTo>
                      <a:pt x="14" y="88"/>
                    </a:lnTo>
                    <a:lnTo>
                      <a:pt x="17" y="90"/>
                    </a:lnTo>
                    <a:lnTo>
                      <a:pt x="19" y="94"/>
                    </a:lnTo>
                    <a:lnTo>
                      <a:pt x="21" y="98"/>
                    </a:lnTo>
                    <a:lnTo>
                      <a:pt x="21" y="101"/>
                    </a:lnTo>
                    <a:lnTo>
                      <a:pt x="21" y="103"/>
                    </a:lnTo>
                    <a:lnTo>
                      <a:pt x="21" y="103"/>
                    </a:lnTo>
                    <a:lnTo>
                      <a:pt x="35" y="101"/>
                    </a:lnTo>
                    <a:lnTo>
                      <a:pt x="46" y="94"/>
                    </a:lnTo>
                    <a:lnTo>
                      <a:pt x="56" y="80"/>
                    </a:lnTo>
                    <a:lnTo>
                      <a:pt x="62" y="69"/>
                    </a:lnTo>
                    <a:lnTo>
                      <a:pt x="65" y="57"/>
                    </a:lnTo>
                    <a:lnTo>
                      <a:pt x="65" y="53"/>
                    </a:lnTo>
                    <a:lnTo>
                      <a:pt x="62" y="52"/>
                    </a:lnTo>
                    <a:lnTo>
                      <a:pt x="56" y="50"/>
                    </a:lnTo>
                    <a:lnTo>
                      <a:pt x="52" y="50"/>
                    </a:lnTo>
                    <a:lnTo>
                      <a:pt x="44" y="48"/>
                    </a:lnTo>
                    <a:lnTo>
                      <a:pt x="39" y="44"/>
                    </a:lnTo>
                    <a:lnTo>
                      <a:pt x="33" y="40"/>
                    </a:lnTo>
                    <a:lnTo>
                      <a:pt x="27" y="34"/>
                    </a:lnTo>
                    <a:lnTo>
                      <a:pt x="23" y="29"/>
                    </a:lnTo>
                    <a:lnTo>
                      <a:pt x="23" y="23"/>
                    </a:lnTo>
                    <a:lnTo>
                      <a:pt x="23" y="23"/>
                    </a:lnTo>
                    <a:lnTo>
                      <a:pt x="23" y="23"/>
                    </a:lnTo>
                    <a:lnTo>
                      <a:pt x="29" y="9"/>
                    </a:lnTo>
                    <a:lnTo>
                      <a:pt x="42" y="0"/>
                    </a:lnTo>
                    <a:lnTo>
                      <a:pt x="58" y="0"/>
                    </a:lnTo>
                    <a:close/>
                  </a:path>
                </a:pathLst>
              </a:custGeom>
              <a:solidFill>
                <a:srgbClr val="1D4579"/>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40" name="Freeform 343"/>
              <p:cNvSpPr>
                <a:spLocks/>
              </p:cNvSpPr>
              <p:nvPr/>
            </p:nvSpPr>
            <p:spPr bwMode="auto">
              <a:xfrm>
                <a:off x="1927947" y="1805721"/>
                <a:ext cx="57790" cy="88611"/>
              </a:xfrm>
              <a:custGeom>
                <a:avLst/>
                <a:gdLst>
                  <a:gd name="T0" fmla="*/ 0 w 30"/>
                  <a:gd name="T1" fmla="*/ 0 h 46"/>
                  <a:gd name="T2" fmla="*/ 30 w 30"/>
                  <a:gd name="T3" fmla="*/ 35 h 46"/>
                  <a:gd name="T4" fmla="*/ 9 w 30"/>
                  <a:gd name="T5" fmla="*/ 46 h 46"/>
                  <a:gd name="T6" fmla="*/ 0 w 30"/>
                  <a:gd name="T7" fmla="*/ 0 h 46"/>
                </a:gdLst>
                <a:ahLst/>
                <a:cxnLst>
                  <a:cxn ang="0">
                    <a:pos x="T0" y="T1"/>
                  </a:cxn>
                  <a:cxn ang="0">
                    <a:pos x="T2" y="T3"/>
                  </a:cxn>
                  <a:cxn ang="0">
                    <a:pos x="T4" y="T5"/>
                  </a:cxn>
                  <a:cxn ang="0">
                    <a:pos x="T6" y="T7"/>
                  </a:cxn>
                </a:cxnLst>
                <a:rect l="0" t="0" r="r" b="b"/>
                <a:pathLst>
                  <a:path w="30" h="46">
                    <a:moveTo>
                      <a:pt x="0" y="0"/>
                    </a:moveTo>
                    <a:lnTo>
                      <a:pt x="30" y="35"/>
                    </a:lnTo>
                    <a:lnTo>
                      <a:pt x="9" y="46"/>
                    </a:lnTo>
                    <a:lnTo>
                      <a:pt x="0" y="0"/>
                    </a:lnTo>
                    <a:close/>
                  </a:path>
                </a:pathLst>
              </a:custGeom>
              <a:solidFill>
                <a:srgbClr val="FE2905"/>
              </a:solidFill>
              <a:ln w="0">
                <a:solidFill>
                  <a:srgbClr val="FE2905"/>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41" name="Freeform 344"/>
              <p:cNvSpPr>
                <a:spLocks/>
              </p:cNvSpPr>
              <p:nvPr/>
            </p:nvSpPr>
            <p:spPr bwMode="auto">
              <a:xfrm>
                <a:off x="1764210" y="1753710"/>
                <a:ext cx="229233" cy="217676"/>
              </a:xfrm>
              <a:custGeom>
                <a:avLst/>
                <a:gdLst>
                  <a:gd name="T0" fmla="*/ 71 w 119"/>
                  <a:gd name="T1" fmla="*/ 0 h 113"/>
                  <a:gd name="T2" fmla="*/ 87 w 119"/>
                  <a:gd name="T3" fmla="*/ 31 h 113"/>
                  <a:gd name="T4" fmla="*/ 104 w 119"/>
                  <a:gd name="T5" fmla="*/ 67 h 113"/>
                  <a:gd name="T6" fmla="*/ 117 w 119"/>
                  <a:gd name="T7" fmla="*/ 96 h 113"/>
                  <a:gd name="T8" fmla="*/ 119 w 119"/>
                  <a:gd name="T9" fmla="*/ 100 h 113"/>
                  <a:gd name="T10" fmla="*/ 96 w 119"/>
                  <a:gd name="T11" fmla="*/ 110 h 113"/>
                  <a:gd name="T12" fmla="*/ 75 w 119"/>
                  <a:gd name="T13" fmla="*/ 113 h 113"/>
                  <a:gd name="T14" fmla="*/ 56 w 119"/>
                  <a:gd name="T15" fmla="*/ 111 h 113"/>
                  <a:gd name="T16" fmla="*/ 39 w 119"/>
                  <a:gd name="T17" fmla="*/ 102 h 113"/>
                  <a:gd name="T18" fmla="*/ 25 w 119"/>
                  <a:gd name="T19" fmla="*/ 85 h 113"/>
                  <a:gd name="T20" fmla="*/ 23 w 119"/>
                  <a:gd name="T21" fmla="*/ 85 h 113"/>
                  <a:gd name="T22" fmla="*/ 0 w 119"/>
                  <a:gd name="T23" fmla="*/ 35 h 113"/>
                  <a:gd name="T24" fmla="*/ 71 w 119"/>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13">
                    <a:moveTo>
                      <a:pt x="71" y="0"/>
                    </a:moveTo>
                    <a:lnTo>
                      <a:pt x="87" y="31"/>
                    </a:lnTo>
                    <a:lnTo>
                      <a:pt x="104" y="67"/>
                    </a:lnTo>
                    <a:lnTo>
                      <a:pt x="117" y="96"/>
                    </a:lnTo>
                    <a:lnTo>
                      <a:pt x="119" y="100"/>
                    </a:lnTo>
                    <a:lnTo>
                      <a:pt x="96" y="110"/>
                    </a:lnTo>
                    <a:lnTo>
                      <a:pt x="75" y="113"/>
                    </a:lnTo>
                    <a:lnTo>
                      <a:pt x="56" y="111"/>
                    </a:lnTo>
                    <a:lnTo>
                      <a:pt x="39" y="102"/>
                    </a:lnTo>
                    <a:lnTo>
                      <a:pt x="25" y="85"/>
                    </a:lnTo>
                    <a:lnTo>
                      <a:pt x="23" y="85"/>
                    </a:lnTo>
                    <a:lnTo>
                      <a:pt x="0" y="35"/>
                    </a:lnTo>
                    <a:lnTo>
                      <a:pt x="71" y="0"/>
                    </a:lnTo>
                    <a:close/>
                  </a:path>
                </a:pathLst>
              </a:custGeom>
              <a:solidFill>
                <a:srgbClr val="FF8107"/>
              </a:solidFill>
              <a:ln w="0">
                <a:solidFill>
                  <a:srgbClr val="FF8107"/>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42" name="Freeform 345"/>
              <p:cNvSpPr>
                <a:spLocks/>
              </p:cNvSpPr>
              <p:nvPr/>
            </p:nvSpPr>
            <p:spPr bwMode="auto">
              <a:xfrm>
                <a:off x="1893273" y="1838469"/>
                <a:ext cx="11558" cy="11558"/>
              </a:xfrm>
              <a:custGeom>
                <a:avLst/>
                <a:gdLst>
                  <a:gd name="T0" fmla="*/ 4 w 6"/>
                  <a:gd name="T1" fmla="*/ 0 h 6"/>
                  <a:gd name="T2" fmla="*/ 6 w 6"/>
                  <a:gd name="T3" fmla="*/ 2 h 6"/>
                  <a:gd name="T4" fmla="*/ 6 w 6"/>
                  <a:gd name="T5" fmla="*/ 4 h 6"/>
                  <a:gd name="T6" fmla="*/ 4 w 6"/>
                  <a:gd name="T7" fmla="*/ 6 h 6"/>
                  <a:gd name="T8" fmla="*/ 2 w 6"/>
                  <a:gd name="T9" fmla="*/ 6 h 6"/>
                  <a:gd name="T10" fmla="*/ 0 w 6"/>
                  <a:gd name="T11" fmla="*/ 4 h 6"/>
                  <a:gd name="T12" fmla="*/ 0 w 6"/>
                  <a:gd name="T13" fmla="*/ 2 h 6"/>
                  <a:gd name="T14" fmla="*/ 2 w 6"/>
                  <a:gd name="T15" fmla="*/ 0 h 6"/>
                  <a:gd name="T16" fmla="*/ 4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0"/>
                    </a:moveTo>
                    <a:lnTo>
                      <a:pt x="6" y="2"/>
                    </a:lnTo>
                    <a:lnTo>
                      <a:pt x="6" y="4"/>
                    </a:lnTo>
                    <a:lnTo>
                      <a:pt x="4" y="6"/>
                    </a:lnTo>
                    <a:lnTo>
                      <a:pt x="2" y="6"/>
                    </a:lnTo>
                    <a:lnTo>
                      <a:pt x="0" y="4"/>
                    </a:lnTo>
                    <a:lnTo>
                      <a:pt x="0" y="2"/>
                    </a:lnTo>
                    <a:lnTo>
                      <a:pt x="2" y="0"/>
                    </a:lnTo>
                    <a:lnTo>
                      <a:pt x="4" y="0"/>
                    </a:lnTo>
                    <a:close/>
                  </a:path>
                </a:pathLst>
              </a:custGeom>
              <a:solidFill>
                <a:srgbClr val="001DBF"/>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43" name="Freeform 346"/>
              <p:cNvSpPr>
                <a:spLocks/>
              </p:cNvSpPr>
              <p:nvPr/>
            </p:nvSpPr>
            <p:spPr bwMode="auto">
              <a:xfrm>
                <a:off x="1748799" y="1720962"/>
                <a:ext cx="152180" cy="225381"/>
              </a:xfrm>
              <a:custGeom>
                <a:avLst/>
                <a:gdLst>
                  <a:gd name="T0" fmla="*/ 54 w 79"/>
                  <a:gd name="T1" fmla="*/ 0 h 117"/>
                  <a:gd name="T2" fmla="*/ 70 w 79"/>
                  <a:gd name="T3" fmla="*/ 6 h 117"/>
                  <a:gd name="T4" fmla="*/ 79 w 79"/>
                  <a:gd name="T5" fmla="*/ 17 h 117"/>
                  <a:gd name="T6" fmla="*/ 79 w 79"/>
                  <a:gd name="T7" fmla="*/ 17 h 117"/>
                  <a:gd name="T8" fmla="*/ 79 w 79"/>
                  <a:gd name="T9" fmla="*/ 17 h 117"/>
                  <a:gd name="T10" fmla="*/ 77 w 79"/>
                  <a:gd name="T11" fmla="*/ 29 h 117"/>
                  <a:gd name="T12" fmla="*/ 68 w 79"/>
                  <a:gd name="T13" fmla="*/ 40 h 117"/>
                  <a:gd name="T14" fmla="*/ 58 w 79"/>
                  <a:gd name="T15" fmla="*/ 50 h 117"/>
                  <a:gd name="T16" fmla="*/ 54 w 79"/>
                  <a:gd name="T17" fmla="*/ 52 h 117"/>
                  <a:gd name="T18" fmla="*/ 50 w 79"/>
                  <a:gd name="T19" fmla="*/ 54 h 117"/>
                  <a:gd name="T20" fmla="*/ 47 w 79"/>
                  <a:gd name="T21" fmla="*/ 56 h 117"/>
                  <a:gd name="T22" fmla="*/ 45 w 79"/>
                  <a:gd name="T23" fmla="*/ 59 h 117"/>
                  <a:gd name="T24" fmla="*/ 41 w 79"/>
                  <a:gd name="T25" fmla="*/ 63 h 117"/>
                  <a:gd name="T26" fmla="*/ 41 w 79"/>
                  <a:gd name="T27" fmla="*/ 65 h 117"/>
                  <a:gd name="T28" fmla="*/ 43 w 79"/>
                  <a:gd name="T29" fmla="*/ 69 h 117"/>
                  <a:gd name="T30" fmla="*/ 45 w 79"/>
                  <a:gd name="T31" fmla="*/ 77 h 117"/>
                  <a:gd name="T32" fmla="*/ 47 w 79"/>
                  <a:gd name="T33" fmla="*/ 90 h 117"/>
                  <a:gd name="T34" fmla="*/ 47 w 79"/>
                  <a:gd name="T35" fmla="*/ 104 h 117"/>
                  <a:gd name="T36" fmla="*/ 43 w 79"/>
                  <a:gd name="T37" fmla="*/ 117 h 117"/>
                  <a:gd name="T38" fmla="*/ 39 w 79"/>
                  <a:gd name="T39" fmla="*/ 113 h 117"/>
                  <a:gd name="T40" fmla="*/ 33 w 79"/>
                  <a:gd name="T41" fmla="*/ 107 h 117"/>
                  <a:gd name="T42" fmla="*/ 23 w 79"/>
                  <a:gd name="T43" fmla="*/ 98 h 117"/>
                  <a:gd name="T44" fmla="*/ 14 w 79"/>
                  <a:gd name="T45" fmla="*/ 86 h 117"/>
                  <a:gd name="T46" fmla="*/ 6 w 79"/>
                  <a:gd name="T47" fmla="*/ 75 h 117"/>
                  <a:gd name="T48" fmla="*/ 0 w 79"/>
                  <a:gd name="T49" fmla="*/ 63 h 117"/>
                  <a:gd name="T50" fmla="*/ 0 w 79"/>
                  <a:gd name="T51" fmla="*/ 54 h 117"/>
                  <a:gd name="T52" fmla="*/ 6 w 79"/>
                  <a:gd name="T53" fmla="*/ 46 h 117"/>
                  <a:gd name="T54" fmla="*/ 4 w 79"/>
                  <a:gd name="T55" fmla="*/ 40 h 117"/>
                  <a:gd name="T56" fmla="*/ 4 w 79"/>
                  <a:gd name="T57" fmla="*/ 34 h 117"/>
                  <a:gd name="T58" fmla="*/ 6 w 79"/>
                  <a:gd name="T59" fmla="*/ 31 h 117"/>
                  <a:gd name="T60" fmla="*/ 10 w 79"/>
                  <a:gd name="T61" fmla="*/ 25 h 117"/>
                  <a:gd name="T62" fmla="*/ 16 w 79"/>
                  <a:gd name="T63" fmla="*/ 21 h 117"/>
                  <a:gd name="T64" fmla="*/ 22 w 79"/>
                  <a:gd name="T65" fmla="*/ 19 h 117"/>
                  <a:gd name="T66" fmla="*/ 25 w 79"/>
                  <a:gd name="T67" fmla="*/ 15 h 117"/>
                  <a:gd name="T68" fmla="*/ 27 w 79"/>
                  <a:gd name="T69" fmla="*/ 11 h 117"/>
                  <a:gd name="T70" fmla="*/ 39 w 79"/>
                  <a:gd name="T71" fmla="*/ 2 h 117"/>
                  <a:gd name="T72" fmla="*/ 54 w 79"/>
                  <a:gd name="T7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9" h="117">
                    <a:moveTo>
                      <a:pt x="54" y="0"/>
                    </a:moveTo>
                    <a:lnTo>
                      <a:pt x="70" y="6"/>
                    </a:lnTo>
                    <a:lnTo>
                      <a:pt x="79" y="17"/>
                    </a:lnTo>
                    <a:lnTo>
                      <a:pt x="79" y="17"/>
                    </a:lnTo>
                    <a:lnTo>
                      <a:pt x="79" y="17"/>
                    </a:lnTo>
                    <a:lnTo>
                      <a:pt x="77" y="29"/>
                    </a:lnTo>
                    <a:lnTo>
                      <a:pt x="68" y="40"/>
                    </a:lnTo>
                    <a:lnTo>
                      <a:pt x="58" y="50"/>
                    </a:lnTo>
                    <a:lnTo>
                      <a:pt x="54" y="52"/>
                    </a:lnTo>
                    <a:lnTo>
                      <a:pt x="50" y="54"/>
                    </a:lnTo>
                    <a:lnTo>
                      <a:pt x="47" y="56"/>
                    </a:lnTo>
                    <a:lnTo>
                      <a:pt x="45" y="59"/>
                    </a:lnTo>
                    <a:lnTo>
                      <a:pt x="41" y="63"/>
                    </a:lnTo>
                    <a:lnTo>
                      <a:pt x="41" y="65"/>
                    </a:lnTo>
                    <a:lnTo>
                      <a:pt x="43" y="69"/>
                    </a:lnTo>
                    <a:lnTo>
                      <a:pt x="45" y="77"/>
                    </a:lnTo>
                    <a:lnTo>
                      <a:pt x="47" y="90"/>
                    </a:lnTo>
                    <a:lnTo>
                      <a:pt x="47" y="104"/>
                    </a:lnTo>
                    <a:lnTo>
                      <a:pt x="43" y="117"/>
                    </a:lnTo>
                    <a:lnTo>
                      <a:pt x="39" y="113"/>
                    </a:lnTo>
                    <a:lnTo>
                      <a:pt x="33" y="107"/>
                    </a:lnTo>
                    <a:lnTo>
                      <a:pt x="23" y="98"/>
                    </a:lnTo>
                    <a:lnTo>
                      <a:pt x="14" y="86"/>
                    </a:lnTo>
                    <a:lnTo>
                      <a:pt x="6" y="75"/>
                    </a:lnTo>
                    <a:lnTo>
                      <a:pt x="0" y="63"/>
                    </a:lnTo>
                    <a:lnTo>
                      <a:pt x="0" y="54"/>
                    </a:lnTo>
                    <a:lnTo>
                      <a:pt x="6" y="46"/>
                    </a:lnTo>
                    <a:lnTo>
                      <a:pt x="4" y="40"/>
                    </a:lnTo>
                    <a:lnTo>
                      <a:pt x="4" y="34"/>
                    </a:lnTo>
                    <a:lnTo>
                      <a:pt x="6" y="31"/>
                    </a:lnTo>
                    <a:lnTo>
                      <a:pt x="10" y="25"/>
                    </a:lnTo>
                    <a:lnTo>
                      <a:pt x="16" y="21"/>
                    </a:lnTo>
                    <a:lnTo>
                      <a:pt x="22" y="19"/>
                    </a:lnTo>
                    <a:lnTo>
                      <a:pt x="25" y="15"/>
                    </a:lnTo>
                    <a:lnTo>
                      <a:pt x="27" y="11"/>
                    </a:lnTo>
                    <a:lnTo>
                      <a:pt x="39" y="2"/>
                    </a:lnTo>
                    <a:lnTo>
                      <a:pt x="54" y="0"/>
                    </a:lnTo>
                    <a:close/>
                  </a:path>
                </a:pathLst>
              </a:custGeom>
              <a:solidFill>
                <a:srgbClr val="1D4579"/>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44" name="Freeform 347"/>
              <p:cNvSpPr>
                <a:spLocks/>
              </p:cNvSpPr>
              <p:nvPr/>
            </p:nvSpPr>
            <p:spPr bwMode="auto">
              <a:xfrm>
                <a:off x="2625277" y="2075408"/>
                <a:ext cx="42379" cy="67422"/>
              </a:xfrm>
              <a:custGeom>
                <a:avLst/>
                <a:gdLst>
                  <a:gd name="T0" fmla="*/ 8 w 22"/>
                  <a:gd name="T1" fmla="*/ 0 h 35"/>
                  <a:gd name="T2" fmla="*/ 12 w 22"/>
                  <a:gd name="T3" fmla="*/ 2 h 35"/>
                  <a:gd name="T4" fmla="*/ 18 w 22"/>
                  <a:gd name="T5" fmla="*/ 6 h 35"/>
                  <a:gd name="T6" fmla="*/ 20 w 22"/>
                  <a:gd name="T7" fmla="*/ 10 h 35"/>
                  <a:gd name="T8" fmla="*/ 22 w 22"/>
                  <a:gd name="T9" fmla="*/ 16 h 35"/>
                  <a:gd name="T10" fmla="*/ 22 w 22"/>
                  <a:gd name="T11" fmla="*/ 21 h 35"/>
                  <a:gd name="T12" fmla="*/ 20 w 22"/>
                  <a:gd name="T13" fmla="*/ 27 h 35"/>
                  <a:gd name="T14" fmla="*/ 16 w 22"/>
                  <a:gd name="T15" fmla="*/ 31 h 35"/>
                  <a:gd name="T16" fmla="*/ 12 w 22"/>
                  <a:gd name="T17" fmla="*/ 35 h 35"/>
                  <a:gd name="T18" fmla="*/ 6 w 22"/>
                  <a:gd name="T19" fmla="*/ 35 h 35"/>
                  <a:gd name="T20" fmla="*/ 0 w 22"/>
                  <a:gd name="T21" fmla="*/ 35 h 35"/>
                  <a:gd name="T22" fmla="*/ 8 w 22"/>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5">
                    <a:moveTo>
                      <a:pt x="8" y="0"/>
                    </a:moveTo>
                    <a:lnTo>
                      <a:pt x="12" y="2"/>
                    </a:lnTo>
                    <a:lnTo>
                      <a:pt x="18" y="6"/>
                    </a:lnTo>
                    <a:lnTo>
                      <a:pt x="20" y="10"/>
                    </a:lnTo>
                    <a:lnTo>
                      <a:pt x="22" y="16"/>
                    </a:lnTo>
                    <a:lnTo>
                      <a:pt x="22" y="21"/>
                    </a:lnTo>
                    <a:lnTo>
                      <a:pt x="20" y="27"/>
                    </a:lnTo>
                    <a:lnTo>
                      <a:pt x="16" y="31"/>
                    </a:lnTo>
                    <a:lnTo>
                      <a:pt x="12" y="35"/>
                    </a:lnTo>
                    <a:lnTo>
                      <a:pt x="6" y="35"/>
                    </a:lnTo>
                    <a:lnTo>
                      <a:pt x="0" y="35"/>
                    </a:lnTo>
                    <a:lnTo>
                      <a:pt x="8" y="0"/>
                    </a:lnTo>
                    <a:close/>
                  </a:path>
                </a:pathLst>
              </a:custGeom>
              <a:solidFill>
                <a:srgbClr val="FEE3A1"/>
              </a:solidFill>
              <a:ln w="0">
                <a:solidFill>
                  <a:srgbClr val="F8FF88"/>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45" name="Freeform 348"/>
              <p:cNvSpPr>
                <a:spLocks/>
              </p:cNvSpPr>
              <p:nvPr/>
            </p:nvSpPr>
            <p:spPr bwMode="auto">
              <a:xfrm>
                <a:off x="2629129" y="2090818"/>
                <a:ext cx="19263" cy="36600"/>
              </a:xfrm>
              <a:custGeom>
                <a:avLst/>
                <a:gdLst>
                  <a:gd name="T0" fmla="*/ 4 w 10"/>
                  <a:gd name="T1" fmla="*/ 0 h 19"/>
                  <a:gd name="T2" fmla="*/ 8 w 10"/>
                  <a:gd name="T3" fmla="*/ 4 h 19"/>
                  <a:gd name="T4" fmla="*/ 10 w 10"/>
                  <a:gd name="T5" fmla="*/ 8 h 19"/>
                  <a:gd name="T6" fmla="*/ 10 w 10"/>
                  <a:gd name="T7" fmla="*/ 11 h 19"/>
                  <a:gd name="T8" fmla="*/ 8 w 10"/>
                  <a:gd name="T9" fmla="*/ 15 h 19"/>
                  <a:gd name="T10" fmla="*/ 6 w 10"/>
                  <a:gd name="T11" fmla="*/ 17 h 19"/>
                  <a:gd name="T12" fmla="*/ 2 w 10"/>
                  <a:gd name="T13" fmla="*/ 19 h 19"/>
                  <a:gd name="T14" fmla="*/ 0 w 10"/>
                  <a:gd name="T15" fmla="*/ 19 h 19"/>
                  <a:gd name="T16" fmla="*/ 4 w 10"/>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9">
                    <a:moveTo>
                      <a:pt x="4" y="0"/>
                    </a:moveTo>
                    <a:lnTo>
                      <a:pt x="8" y="4"/>
                    </a:lnTo>
                    <a:lnTo>
                      <a:pt x="10" y="8"/>
                    </a:lnTo>
                    <a:lnTo>
                      <a:pt x="10" y="11"/>
                    </a:lnTo>
                    <a:lnTo>
                      <a:pt x="8" y="15"/>
                    </a:lnTo>
                    <a:lnTo>
                      <a:pt x="6" y="17"/>
                    </a:lnTo>
                    <a:lnTo>
                      <a:pt x="2" y="19"/>
                    </a:lnTo>
                    <a:lnTo>
                      <a:pt x="0" y="19"/>
                    </a:lnTo>
                    <a:lnTo>
                      <a:pt x="4" y="0"/>
                    </a:lnTo>
                    <a:close/>
                  </a:path>
                </a:pathLst>
              </a:custGeom>
              <a:solidFill>
                <a:srgbClr val="D5E465"/>
              </a:solidFill>
              <a:ln w="0">
                <a:solidFill>
                  <a:srgbClr val="D5E465"/>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46" name="Freeform 349"/>
              <p:cNvSpPr>
                <a:spLocks/>
              </p:cNvSpPr>
              <p:nvPr/>
            </p:nvSpPr>
            <p:spPr bwMode="auto">
              <a:xfrm>
                <a:off x="1808515" y="1846174"/>
                <a:ext cx="48158" cy="67422"/>
              </a:xfrm>
              <a:custGeom>
                <a:avLst/>
                <a:gdLst>
                  <a:gd name="T0" fmla="*/ 10 w 25"/>
                  <a:gd name="T1" fmla="*/ 0 h 35"/>
                  <a:gd name="T2" fmla="*/ 25 w 25"/>
                  <a:gd name="T3" fmla="*/ 33 h 35"/>
                  <a:gd name="T4" fmla="*/ 19 w 25"/>
                  <a:gd name="T5" fmla="*/ 35 h 35"/>
                  <a:gd name="T6" fmla="*/ 14 w 25"/>
                  <a:gd name="T7" fmla="*/ 35 h 35"/>
                  <a:gd name="T8" fmla="*/ 10 w 25"/>
                  <a:gd name="T9" fmla="*/ 33 h 35"/>
                  <a:gd name="T10" fmla="*/ 4 w 25"/>
                  <a:gd name="T11" fmla="*/ 29 h 35"/>
                  <a:gd name="T12" fmla="*/ 2 w 25"/>
                  <a:gd name="T13" fmla="*/ 25 h 35"/>
                  <a:gd name="T14" fmla="*/ 0 w 25"/>
                  <a:gd name="T15" fmla="*/ 19 h 35"/>
                  <a:gd name="T16" fmla="*/ 0 w 25"/>
                  <a:gd name="T17" fmla="*/ 14 h 35"/>
                  <a:gd name="T18" fmla="*/ 2 w 25"/>
                  <a:gd name="T19" fmla="*/ 8 h 35"/>
                  <a:gd name="T20" fmla="*/ 6 w 25"/>
                  <a:gd name="T21" fmla="*/ 4 h 35"/>
                  <a:gd name="T22" fmla="*/ 10 w 2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0" y="0"/>
                    </a:moveTo>
                    <a:lnTo>
                      <a:pt x="25" y="33"/>
                    </a:lnTo>
                    <a:lnTo>
                      <a:pt x="19" y="35"/>
                    </a:lnTo>
                    <a:lnTo>
                      <a:pt x="14" y="35"/>
                    </a:lnTo>
                    <a:lnTo>
                      <a:pt x="10" y="33"/>
                    </a:lnTo>
                    <a:lnTo>
                      <a:pt x="4" y="29"/>
                    </a:lnTo>
                    <a:lnTo>
                      <a:pt x="2" y="25"/>
                    </a:lnTo>
                    <a:lnTo>
                      <a:pt x="0" y="19"/>
                    </a:lnTo>
                    <a:lnTo>
                      <a:pt x="0" y="14"/>
                    </a:lnTo>
                    <a:lnTo>
                      <a:pt x="2" y="8"/>
                    </a:lnTo>
                    <a:lnTo>
                      <a:pt x="6" y="4"/>
                    </a:lnTo>
                    <a:lnTo>
                      <a:pt x="10" y="0"/>
                    </a:lnTo>
                    <a:close/>
                  </a:path>
                </a:pathLst>
              </a:custGeom>
              <a:solidFill>
                <a:srgbClr val="FF8107"/>
              </a:solidFill>
              <a:ln w="0">
                <a:solidFill>
                  <a:srgbClr val="FF8107"/>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47" name="Freeform 350"/>
              <p:cNvSpPr>
                <a:spLocks/>
              </p:cNvSpPr>
              <p:nvPr/>
            </p:nvSpPr>
            <p:spPr bwMode="auto">
              <a:xfrm>
                <a:off x="1835484" y="1861585"/>
                <a:ext cx="13484" cy="32748"/>
              </a:xfrm>
              <a:custGeom>
                <a:avLst/>
                <a:gdLst>
                  <a:gd name="T0" fmla="*/ 0 w 7"/>
                  <a:gd name="T1" fmla="*/ 0 h 17"/>
                  <a:gd name="T2" fmla="*/ 7 w 7"/>
                  <a:gd name="T3" fmla="*/ 17 h 17"/>
                  <a:gd name="T4" fmla="*/ 7 w 7"/>
                  <a:gd name="T5" fmla="*/ 17 h 17"/>
                  <a:gd name="T6" fmla="*/ 0 w 7"/>
                  <a:gd name="T7" fmla="*/ 0 h 17"/>
                  <a:gd name="T8" fmla="*/ 0 w 7"/>
                  <a:gd name="T9" fmla="*/ 0 h 17"/>
                </a:gdLst>
                <a:ahLst/>
                <a:cxnLst>
                  <a:cxn ang="0">
                    <a:pos x="T0" y="T1"/>
                  </a:cxn>
                  <a:cxn ang="0">
                    <a:pos x="T2" y="T3"/>
                  </a:cxn>
                  <a:cxn ang="0">
                    <a:pos x="T4" y="T5"/>
                  </a:cxn>
                  <a:cxn ang="0">
                    <a:pos x="T6" y="T7"/>
                  </a:cxn>
                  <a:cxn ang="0">
                    <a:pos x="T8" y="T9"/>
                  </a:cxn>
                </a:cxnLst>
                <a:rect l="0" t="0" r="r" b="b"/>
                <a:pathLst>
                  <a:path w="7" h="17">
                    <a:moveTo>
                      <a:pt x="0" y="0"/>
                    </a:moveTo>
                    <a:lnTo>
                      <a:pt x="7" y="17"/>
                    </a:lnTo>
                    <a:lnTo>
                      <a:pt x="7" y="17"/>
                    </a:lnTo>
                    <a:lnTo>
                      <a:pt x="0" y="0"/>
                    </a:lnTo>
                    <a:lnTo>
                      <a:pt x="0" y="0"/>
                    </a:lnTo>
                    <a:close/>
                  </a:path>
                </a:pathLst>
              </a:custGeom>
              <a:solidFill>
                <a:srgbClr val="D16800"/>
              </a:solidFill>
              <a:ln w="0">
                <a:solidFill>
                  <a:srgbClr val="D16800"/>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48" name="Freeform 351"/>
              <p:cNvSpPr>
                <a:spLocks/>
              </p:cNvSpPr>
              <p:nvPr/>
            </p:nvSpPr>
            <p:spPr bwMode="auto">
              <a:xfrm>
                <a:off x="1823926" y="1861585"/>
                <a:ext cx="25042" cy="32748"/>
              </a:xfrm>
              <a:custGeom>
                <a:avLst/>
                <a:gdLst>
                  <a:gd name="T0" fmla="*/ 6 w 13"/>
                  <a:gd name="T1" fmla="*/ 0 h 17"/>
                  <a:gd name="T2" fmla="*/ 13 w 13"/>
                  <a:gd name="T3" fmla="*/ 17 h 17"/>
                  <a:gd name="T4" fmla="*/ 9 w 13"/>
                  <a:gd name="T5" fmla="*/ 17 h 17"/>
                  <a:gd name="T6" fmla="*/ 6 w 13"/>
                  <a:gd name="T7" fmla="*/ 17 h 17"/>
                  <a:gd name="T8" fmla="*/ 4 w 13"/>
                  <a:gd name="T9" fmla="*/ 15 h 17"/>
                  <a:gd name="T10" fmla="*/ 2 w 13"/>
                  <a:gd name="T11" fmla="*/ 11 h 17"/>
                  <a:gd name="T12" fmla="*/ 0 w 13"/>
                  <a:gd name="T13" fmla="*/ 9 h 17"/>
                  <a:gd name="T14" fmla="*/ 2 w 13"/>
                  <a:gd name="T15" fmla="*/ 6 h 17"/>
                  <a:gd name="T16" fmla="*/ 4 w 13"/>
                  <a:gd name="T17" fmla="*/ 2 h 17"/>
                  <a:gd name="T18" fmla="*/ 6 w 13"/>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7">
                    <a:moveTo>
                      <a:pt x="6" y="0"/>
                    </a:moveTo>
                    <a:lnTo>
                      <a:pt x="13" y="17"/>
                    </a:lnTo>
                    <a:lnTo>
                      <a:pt x="9" y="17"/>
                    </a:lnTo>
                    <a:lnTo>
                      <a:pt x="6" y="17"/>
                    </a:lnTo>
                    <a:lnTo>
                      <a:pt x="4" y="15"/>
                    </a:lnTo>
                    <a:lnTo>
                      <a:pt x="2" y="11"/>
                    </a:lnTo>
                    <a:lnTo>
                      <a:pt x="0" y="9"/>
                    </a:lnTo>
                    <a:lnTo>
                      <a:pt x="2" y="6"/>
                    </a:lnTo>
                    <a:lnTo>
                      <a:pt x="4" y="2"/>
                    </a:lnTo>
                    <a:lnTo>
                      <a:pt x="6" y="0"/>
                    </a:lnTo>
                    <a:close/>
                  </a:path>
                </a:pathLst>
              </a:custGeom>
              <a:solidFill>
                <a:srgbClr val="D16800"/>
              </a:solidFill>
              <a:ln w="0">
                <a:solidFill>
                  <a:srgbClr val="D16800"/>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49" name="Freeform 352"/>
              <p:cNvSpPr>
                <a:spLocks/>
              </p:cNvSpPr>
              <p:nvPr/>
            </p:nvSpPr>
            <p:spPr bwMode="auto">
              <a:xfrm>
                <a:off x="2238085" y="1643909"/>
                <a:ext cx="63569" cy="61643"/>
              </a:xfrm>
              <a:custGeom>
                <a:avLst/>
                <a:gdLst>
                  <a:gd name="T0" fmla="*/ 13 w 33"/>
                  <a:gd name="T1" fmla="*/ 0 h 32"/>
                  <a:gd name="T2" fmla="*/ 21 w 33"/>
                  <a:gd name="T3" fmla="*/ 1 h 32"/>
                  <a:gd name="T4" fmla="*/ 25 w 33"/>
                  <a:gd name="T5" fmla="*/ 3 h 32"/>
                  <a:gd name="T6" fmla="*/ 31 w 33"/>
                  <a:gd name="T7" fmla="*/ 7 h 32"/>
                  <a:gd name="T8" fmla="*/ 33 w 33"/>
                  <a:gd name="T9" fmla="*/ 13 h 32"/>
                  <a:gd name="T10" fmla="*/ 33 w 33"/>
                  <a:gd name="T11" fmla="*/ 19 h 32"/>
                  <a:gd name="T12" fmla="*/ 33 w 33"/>
                  <a:gd name="T13" fmla="*/ 21 h 32"/>
                  <a:gd name="T14" fmla="*/ 33 w 33"/>
                  <a:gd name="T15" fmla="*/ 21 h 32"/>
                  <a:gd name="T16" fmla="*/ 33 w 33"/>
                  <a:gd name="T17" fmla="*/ 28 h 32"/>
                  <a:gd name="T18" fmla="*/ 29 w 33"/>
                  <a:gd name="T19" fmla="*/ 32 h 32"/>
                  <a:gd name="T20" fmla="*/ 23 w 33"/>
                  <a:gd name="T21" fmla="*/ 32 h 32"/>
                  <a:gd name="T22" fmla="*/ 17 w 33"/>
                  <a:gd name="T23" fmla="*/ 32 h 32"/>
                  <a:gd name="T24" fmla="*/ 11 w 33"/>
                  <a:gd name="T25" fmla="*/ 32 h 32"/>
                  <a:gd name="T26" fmla="*/ 6 w 33"/>
                  <a:gd name="T27" fmla="*/ 28 h 32"/>
                  <a:gd name="T28" fmla="*/ 4 w 33"/>
                  <a:gd name="T29" fmla="*/ 23 h 32"/>
                  <a:gd name="T30" fmla="*/ 2 w 33"/>
                  <a:gd name="T31" fmla="*/ 19 h 32"/>
                  <a:gd name="T32" fmla="*/ 0 w 33"/>
                  <a:gd name="T33" fmla="*/ 13 h 32"/>
                  <a:gd name="T34" fmla="*/ 2 w 33"/>
                  <a:gd name="T35" fmla="*/ 7 h 32"/>
                  <a:gd name="T36" fmla="*/ 4 w 33"/>
                  <a:gd name="T37" fmla="*/ 1 h 32"/>
                  <a:gd name="T38" fmla="*/ 9 w 33"/>
                  <a:gd name="T39" fmla="*/ 0 h 32"/>
                  <a:gd name="T40" fmla="*/ 13 w 33"/>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2">
                    <a:moveTo>
                      <a:pt x="13" y="0"/>
                    </a:moveTo>
                    <a:lnTo>
                      <a:pt x="21" y="1"/>
                    </a:lnTo>
                    <a:lnTo>
                      <a:pt x="25" y="3"/>
                    </a:lnTo>
                    <a:lnTo>
                      <a:pt x="31" y="7"/>
                    </a:lnTo>
                    <a:lnTo>
                      <a:pt x="33" y="13"/>
                    </a:lnTo>
                    <a:lnTo>
                      <a:pt x="33" y="19"/>
                    </a:lnTo>
                    <a:lnTo>
                      <a:pt x="33" y="21"/>
                    </a:lnTo>
                    <a:lnTo>
                      <a:pt x="33" y="21"/>
                    </a:lnTo>
                    <a:lnTo>
                      <a:pt x="33" y="28"/>
                    </a:lnTo>
                    <a:lnTo>
                      <a:pt x="29" y="32"/>
                    </a:lnTo>
                    <a:lnTo>
                      <a:pt x="23" y="32"/>
                    </a:lnTo>
                    <a:lnTo>
                      <a:pt x="17" y="32"/>
                    </a:lnTo>
                    <a:lnTo>
                      <a:pt x="11" y="32"/>
                    </a:lnTo>
                    <a:lnTo>
                      <a:pt x="6" y="28"/>
                    </a:lnTo>
                    <a:lnTo>
                      <a:pt x="4" y="23"/>
                    </a:lnTo>
                    <a:lnTo>
                      <a:pt x="2" y="19"/>
                    </a:lnTo>
                    <a:lnTo>
                      <a:pt x="0" y="13"/>
                    </a:lnTo>
                    <a:lnTo>
                      <a:pt x="2" y="7"/>
                    </a:lnTo>
                    <a:lnTo>
                      <a:pt x="4" y="1"/>
                    </a:lnTo>
                    <a:lnTo>
                      <a:pt x="9" y="0"/>
                    </a:lnTo>
                    <a:lnTo>
                      <a:pt x="13" y="0"/>
                    </a:lnTo>
                    <a:close/>
                  </a:path>
                </a:pathLst>
              </a:custGeom>
              <a:solidFill>
                <a:srgbClr val="FF8107">
                  <a:alpha val="36000"/>
                </a:srgbClr>
              </a:solidFill>
              <a:ln w="0">
                <a:no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50" name="Freeform 353"/>
              <p:cNvSpPr>
                <a:spLocks/>
              </p:cNvSpPr>
              <p:nvPr/>
            </p:nvSpPr>
            <p:spPr bwMode="auto">
              <a:xfrm>
                <a:off x="1145859" y="2002207"/>
                <a:ext cx="184927" cy="225381"/>
              </a:xfrm>
              <a:custGeom>
                <a:avLst/>
                <a:gdLst>
                  <a:gd name="T0" fmla="*/ 12 w 96"/>
                  <a:gd name="T1" fmla="*/ 0 h 117"/>
                  <a:gd name="T2" fmla="*/ 96 w 96"/>
                  <a:gd name="T3" fmla="*/ 15 h 117"/>
                  <a:gd name="T4" fmla="*/ 89 w 96"/>
                  <a:gd name="T5" fmla="*/ 54 h 117"/>
                  <a:gd name="T6" fmla="*/ 81 w 96"/>
                  <a:gd name="T7" fmla="*/ 96 h 117"/>
                  <a:gd name="T8" fmla="*/ 77 w 96"/>
                  <a:gd name="T9" fmla="*/ 117 h 117"/>
                  <a:gd name="T10" fmla="*/ 58 w 96"/>
                  <a:gd name="T11" fmla="*/ 115 h 117"/>
                  <a:gd name="T12" fmla="*/ 43 w 96"/>
                  <a:gd name="T13" fmla="*/ 109 h 117"/>
                  <a:gd name="T14" fmla="*/ 31 w 96"/>
                  <a:gd name="T15" fmla="*/ 100 h 117"/>
                  <a:gd name="T16" fmla="*/ 24 w 96"/>
                  <a:gd name="T17" fmla="*/ 92 h 117"/>
                  <a:gd name="T18" fmla="*/ 20 w 96"/>
                  <a:gd name="T19" fmla="*/ 84 h 117"/>
                  <a:gd name="T20" fmla="*/ 18 w 96"/>
                  <a:gd name="T21" fmla="*/ 77 h 117"/>
                  <a:gd name="T22" fmla="*/ 16 w 96"/>
                  <a:gd name="T23" fmla="*/ 67 h 117"/>
                  <a:gd name="T24" fmla="*/ 0 w 96"/>
                  <a:gd name="T25" fmla="*/ 69 h 117"/>
                  <a:gd name="T26" fmla="*/ 0 w 96"/>
                  <a:gd name="T27" fmla="*/ 59 h 117"/>
                  <a:gd name="T28" fmla="*/ 0 w 96"/>
                  <a:gd name="T29" fmla="*/ 59 h 117"/>
                  <a:gd name="T30" fmla="*/ 12 w 96"/>
                  <a:gd name="T3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17">
                    <a:moveTo>
                      <a:pt x="12" y="0"/>
                    </a:moveTo>
                    <a:lnTo>
                      <a:pt x="96" y="15"/>
                    </a:lnTo>
                    <a:lnTo>
                      <a:pt x="89" y="54"/>
                    </a:lnTo>
                    <a:lnTo>
                      <a:pt x="81" y="96"/>
                    </a:lnTo>
                    <a:lnTo>
                      <a:pt x="77" y="117"/>
                    </a:lnTo>
                    <a:lnTo>
                      <a:pt x="58" y="115"/>
                    </a:lnTo>
                    <a:lnTo>
                      <a:pt x="43" y="109"/>
                    </a:lnTo>
                    <a:lnTo>
                      <a:pt x="31" y="100"/>
                    </a:lnTo>
                    <a:lnTo>
                      <a:pt x="24" y="92"/>
                    </a:lnTo>
                    <a:lnTo>
                      <a:pt x="20" y="84"/>
                    </a:lnTo>
                    <a:lnTo>
                      <a:pt x="18" y="77"/>
                    </a:lnTo>
                    <a:lnTo>
                      <a:pt x="16" y="67"/>
                    </a:lnTo>
                    <a:lnTo>
                      <a:pt x="0" y="69"/>
                    </a:lnTo>
                    <a:lnTo>
                      <a:pt x="0" y="59"/>
                    </a:lnTo>
                    <a:lnTo>
                      <a:pt x="0" y="59"/>
                    </a:lnTo>
                    <a:lnTo>
                      <a:pt x="12" y="0"/>
                    </a:lnTo>
                    <a:close/>
                  </a:path>
                </a:pathLst>
              </a:custGeom>
              <a:solidFill>
                <a:srgbClr val="F8FF88"/>
              </a:solidFill>
              <a:ln w="0">
                <a:solidFill>
                  <a:srgbClr val="F8FF88"/>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51" name="Freeform 354"/>
              <p:cNvSpPr>
                <a:spLocks/>
              </p:cNvSpPr>
              <p:nvPr/>
            </p:nvSpPr>
            <p:spPr bwMode="auto">
              <a:xfrm>
                <a:off x="1328860" y="2031102"/>
                <a:ext cx="1926"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solidFill>
                <a:srgbClr val="001DBF"/>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52" name="Rectangle 355"/>
              <p:cNvSpPr>
                <a:spLocks noChangeArrowheads="1"/>
              </p:cNvSpPr>
              <p:nvPr/>
            </p:nvSpPr>
            <p:spPr bwMode="auto">
              <a:xfrm>
                <a:off x="1328860" y="2031102"/>
                <a:ext cx="1926" cy="1926"/>
              </a:xfrm>
              <a:prstGeom prst="rect">
                <a:avLst/>
              </a:prstGeom>
              <a:solidFill>
                <a:srgbClr val="001DBF"/>
              </a:solidFill>
              <a:ln w="0">
                <a:solidFill>
                  <a:srgbClr val="001DBF"/>
                </a:solidFill>
                <a:prstDash val="solid"/>
                <a:miter lim="800000"/>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53" name="Freeform 356"/>
              <p:cNvSpPr>
                <a:spLocks/>
              </p:cNvSpPr>
              <p:nvPr/>
            </p:nvSpPr>
            <p:spPr bwMode="auto">
              <a:xfrm>
                <a:off x="1076512" y="1961754"/>
                <a:ext cx="254275" cy="217676"/>
              </a:xfrm>
              <a:custGeom>
                <a:avLst/>
                <a:gdLst>
                  <a:gd name="T0" fmla="*/ 106 w 132"/>
                  <a:gd name="T1" fmla="*/ 0 h 113"/>
                  <a:gd name="T2" fmla="*/ 119 w 132"/>
                  <a:gd name="T3" fmla="*/ 7 h 113"/>
                  <a:gd name="T4" fmla="*/ 131 w 132"/>
                  <a:gd name="T5" fmla="*/ 21 h 113"/>
                  <a:gd name="T6" fmla="*/ 132 w 132"/>
                  <a:gd name="T7" fmla="*/ 36 h 113"/>
                  <a:gd name="T8" fmla="*/ 132 w 132"/>
                  <a:gd name="T9" fmla="*/ 36 h 113"/>
                  <a:gd name="T10" fmla="*/ 131 w 132"/>
                  <a:gd name="T11" fmla="*/ 36 h 113"/>
                  <a:gd name="T12" fmla="*/ 131 w 132"/>
                  <a:gd name="T13" fmla="*/ 36 h 113"/>
                  <a:gd name="T14" fmla="*/ 131 w 132"/>
                  <a:gd name="T15" fmla="*/ 36 h 113"/>
                  <a:gd name="T16" fmla="*/ 121 w 132"/>
                  <a:gd name="T17" fmla="*/ 46 h 113"/>
                  <a:gd name="T18" fmla="*/ 106 w 132"/>
                  <a:gd name="T19" fmla="*/ 51 h 113"/>
                  <a:gd name="T20" fmla="*/ 92 w 132"/>
                  <a:gd name="T21" fmla="*/ 51 h 113"/>
                  <a:gd name="T22" fmla="*/ 86 w 132"/>
                  <a:gd name="T23" fmla="*/ 50 h 113"/>
                  <a:gd name="T24" fmla="*/ 83 w 132"/>
                  <a:gd name="T25" fmla="*/ 50 h 113"/>
                  <a:gd name="T26" fmla="*/ 77 w 132"/>
                  <a:gd name="T27" fmla="*/ 50 h 113"/>
                  <a:gd name="T28" fmla="*/ 73 w 132"/>
                  <a:gd name="T29" fmla="*/ 51 h 113"/>
                  <a:gd name="T30" fmla="*/ 69 w 132"/>
                  <a:gd name="T31" fmla="*/ 53 h 113"/>
                  <a:gd name="T32" fmla="*/ 65 w 132"/>
                  <a:gd name="T33" fmla="*/ 55 h 113"/>
                  <a:gd name="T34" fmla="*/ 63 w 132"/>
                  <a:gd name="T35" fmla="*/ 63 h 113"/>
                  <a:gd name="T36" fmla="*/ 60 w 132"/>
                  <a:gd name="T37" fmla="*/ 76 h 113"/>
                  <a:gd name="T38" fmla="*/ 52 w 132"/>
                  <a:gd name="T39" fmla="*/ 90 h 113"/>
                  <a:gd name="T40" fmla="*/ 56 w 132"/>
                  <a:gd name="T41" fmla="*/ 101 h 113"/>
                  <a:gd name="T42" fmla="*/ 60 w 132"/>
                  <a:gd name="T43" fmla="*/ 111 h 113"/>
                  <a:gd name="T44" fmla="*/ 56 w 132"/>
                  <a:gd name="T45" fmla="*/ 113 h 113"/>
                  <a:gd name="T46" fmla="*/ 50 w 132"/>
                  <a:gd name="T47" fmla="*/ 113 h 113"/>
                  <a:gd name="T48" fmla="*/ 46 w 132"/>
                  <a:gd name="T49" fmla="*/ 113 h 113"/>
                  <a:gd name="T50" fmla="*/ 35 w 132"/>
                  <a:gd name="T51" fmla="*/ 107 h 113"/>
                  <a:gd name="T52" fmla="*/ 29 w 132"/>
                  <a:gd name="T53" fmla="*/ 98 h 113"/>
                  <a:gd name="T54" fmla="*/ 23 w 132"/>
                  <a:gd name="T55" fmla="*/ 86 h 113"/>
                  <a:gd name="T56" fmla="*/ 17 w 132"/>
                  <a:gd name="T57" fmla="*/ 75 h 113"/>
                  <a:gd name="T58" fmla="*/ 8 w 132"/>
                  <a:gd name="T59" fmla="*/ 65 h 113"/>
                  <a:gd name="T60" fmla="*/ 2 w 132"/>
                  <a:gd name="T61" fmla="*/ 57 h 113"/>
                  <a:gd name="T62" fmla="*/ 0 w 132"/>
                  <a:gd name="T63" fmla="*/ 46 h 113"/>
                  <a:gd name="T64" fmla="*/ 4 w 132"/>
                  <a:gd name="T65" fmla="*/ 34 h 113"/>
                  <a:gd name="T66" fmla="*/ 12 w 132"/>
                  <a:gd name="T67" fmla="*/ 25 h 113"/>
                  <a:gd name="T68" fmla="*/ 23 w 132"/>
                  <a:gd name="T69" fmla="*/ 19 h 113"/>
                  <a:gd name="T70" fmla="*/ 36 w 132"/>
                  <a:gd name="T71" fmla="*/ 17 h 113"/>
                  <a:gd name="T72" fmla="*/ 50 w 132"/>
                  <a:gd name="T73" fmla="*/ 17 h 113"/>
                  <a:gd name="T74" fmla="*/ 50 w 132"/>
                  <a:gd name="T75" fmla="*/ 13 h 113"/>
                  <a:gd name="T76" fmla="*/ 52 w 132"/>
                  <a:gd name="T77" fmla="*/ 7 h 113"/>
                  <a:gd name="T78" fmla="*/ 56 w 132"/>
                  <a:gd name="T79" fmla="*/ 3 h 113"/>
                  <a:gd name="T80" fmla="*/ 60 w 132"/>
                  <a:gd name="T81" fmla="*/ 2 h 113"/>
                  <a:gd name="T82" fmla="*/ 63 w 132"/>
                  <a:gd name="T83" fmla="*/ 2 h 113"/>
                  <a:gd name="T84" fmla="*/ 69 w 132"/>
                  <a:gd name="T85" fmla="*/ 0 h 113"/>
                  <a:gd name="T86" fmla="*/ 73 w 132"/>
                  <a:gd name="T87" fmla="*/ 2 h 113"/>
                  <a:gd name="T88" fmla="*/ 79 w 132"/>
                  <a:gd name="T89" fmla="*/ 2 h 113"/>
                  <a:gd name="T90" fmla="*/ 84 w 132"/>
                  <a:gd name="T91" fmla="*/ 2 h 113"/>
                  <a:gd name="T92" fmla="*/ 90 w 132"/>
                  <a:gd name="T93" fmla="*/ 0 h 113"/>
                  <a:gd name="T94" fmla="*/ 106 w 132"/>
                  <a:gd name="T9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 h="113">
                    <a:moveTo>
                      <a:pt x="106" y="0"/>
                    </a:moveTo>
                    <a:lnTo>
                      <a:pt x="119" y="7"/>
                    </a:lnTo>
                    <a:lnTo>
                      <a:pt x="131" y="21"/>
                    </a:lnTo>
                    <a:lnTo>
                      <a:pt x="132" y="36"/>
                    </a:lnTo>
                    <a:lnTo>
                      <a:pt x="132" y="36"/>
                    </a:lnTo>
                    <a:lnTo>
                      <a:pt x="131" y="36"/>
                    </a:lnTo>
                    <a:lnTo>
                      <a:pt x="131" y="36"/>
                    </a:lnTo>
                    <a:lnTo>
                      <a:pt x="131" y="36"/>
                    </a:lnTo>
                    <a:lnTo>
                      <a:pt x="121" y="46"/>
                    </a:lnTo>
                    <a:lnTo>
                      <a:pt x="106" y="51"/>
                    </a:lnTo>
                    <a:lnTo>
                      <a:pt x="92" y="51"/>
                    </a:lnTo>
                    <a:lnTo>
                      <a:pt x="86" y="50"/>
                    </a:lnTo>
                    <a:lnTo>
                      <a:pt x="83" y="50"/>
                    </a:lnTo>
                    <a:lnTo>
                      <a:pt x="77" y="50"/>
                    </a:lnTo>
                    <a:lnTo>
                      <a:pt x="73" y="51"/>
                    </a:lnTo>
                    <a:lnTo>
                      <a:pt x="69" y="53"/>
                    </a:lnTo>
                    <a:lnTo>
                      <a:pt x="65" y="55"/>
                    </a:lnTo>
                    <a:lnTo>
                      <a:pt x="63" y="63"/>
                    </a:lnTo>
                    <a:lnTo>
                      <a:pt x="60" y="76"/>
                    </a:lnTo>
                    <a:lnTo>
                      <a:pt x="52" y="90"/>
                    </a:lnTo>
                    <a:lnTo>
                      <a:pt x="56" y="101"/>
                    </a:lnTo>
                    <a:lnTo>
                      <a:pt x="60" y="111"/>
                    </a:lnTo>
                    <a:lnTo>
                      <a:pt x="56" y="113"/>
                    </a:lnTo>
                    <a:lnTo>
                      <a:pt x="50" y="113"/>
                    </a:lnTo>
                    <a:lnTo>
                      <a:pt x="46" y="113"/>
                    </a:lnTo>
                    <a:lnTo>
                      <a:pt x="35" y="107"/>
                    </a:lnTo>
                    <a:lnTo>
                      <a:pt x="29" y="98"/>
                    </a:lnTo>
                    <a:lnTo>
                      <a:pt x="23" y="86"/>
                    </a:lnTo>
                    <a:lnTo>
                      <a:pt x="17" y="75"/>
                    </a:lnTo>
                    <a:lnTo>
                      <a:pt x="8" y="65"/>
                    </a:lnTo>
                    <a:lnTo>
                      <a:pt x="2" y="57"/>
                    </a:lnTo>
                    <a:lnTo>
                      <a:pt x="0" y="46"/>
                    </a:lnTo>
                    <a:lnTo>
                      <a:pt x="4" y="34"/>
                    </a:lnTo>
                    <a:lnTo>
                      <a:pt x="12" y="25"/>
                    </a:lnTo>
                    <a:lnTo>
                      <a:pt x="23" y="19"/>
                    </a:lnTo>
                    <a:lnTo>
                      <a:pt x="36" y="17"/>
                    </a:lnTo>
                    <a:lnTo>
                      <a:pt x="50" y="17"/>
                    </a:lnTo>
                    <a:lnTo>
                      <a:pt x="50" y="13"/>
                    </a:lnTo>
                    <a:lnTo>
                      <a:pt x="52" y="7"/>
                    </a:lnTo>
                    <a:lnTo>
                      <a:pt x="56" y="3"/>
                    </a:lnTo>
                    <a:lnTo>
                      <a:pt x="60" y="2"/>
                    </a:lnTo>
                    <a:lnTo>
                      <a:pt x="63" y="2"/>
                    </a:lnTo>
                    <a:lnTo>
                      <a:pt x="69" y="0"/>
                    </a:lnTo>
                    <a:lnTo>
                      <a:pt x="73" y="2"/>
                    </a:lnTo>
                    <a:lnTo>
                      <a:pt x="79" y="2"/>
                    </a:lnTo>
                    <a:lnTo>
                      <a:pt x="84" y="2"/>
                    </a:lnTo>
                    <a:lnTo>
                      <a:pt x="90" y="0"/>
                    </a:lnTo>
                    <a:lnTo>
                      <a:pt x="106" y="0"/>
                    </a:lnTo>
                    <a:close/>
                  </a:path>
                </a:pathLst>
              </a:custGeom>
              <a:solidFill>
                <a:srgbClr val="1D4579"/>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54" name="Freeform 357"/>
              <p:cNvSpPr>
                <a:spLocks/>
              </p:cNvSpPr>
              <p:nvPr/>
            </p:nvSpPr>
            <p:spPr bwMode="auto">
              <a:xfrm>
                <a:off x="1168975" y="2063850"/>
                <a:ext cx="36600" cy="67422"/>
              </a:xfrm>
              <a:custGeom>
                <a:avLst/>
                <a:gdLst>
                  <a:gd name="T0" fmla="*/ 13 w 19"/>
                  <a:gd name="T1" fmla="*/ 0 h 35"/>
                  <a:gd name="T2" fmla="*/ 19 w 19"/>
                  <a:gd name="T3" fmla="*/ 0 h 35"/>
                  <a:gd name="T4" fmla="*/ 13 w 19"/>
                  <a:gd name="T5" fmla="*/ 35 h 35"/>
                  <a:gd name="T6" fmla="*/ 8 w 19"/>
                  <a:gd name="T7" fmla="*/ 33 h 35"/>
                  <a:gd name="T8" fmla="*/ 4 w 19"/>
                  <a:gd name="T9" fmla="*/ 29 h 35"/>
                  <a:gd name="T10" fmla="*/ 2 w 19"/>
                  <a:gd name="T11" fmla="*/ 25 h 35"/>
                  <a:gd name="T12" fmla="*/ 0 w 19"/>
                  <a:gd name="T13" fmla="*/ 22 h 35"/>
                  <a:gd name="T14" fmla="*/ 0 w 19"/>
                  <a:gd name="T15" fmla="*/ 16 h 35"/>
                  <a:gd name="T16" fmla="*/ 2 w 19"/>
                  <a:gd name="T17" fmla="*/ 10 h 35"/>
                  <a:gd name="T18" fmla="*/ 4 w 19"/>
                  <a:gd name="T19" fmla="*/ 6 h 35"/>
                  <a:gd name="T20" fmla="*/ 10 w 19"/>
                  <a:gd name="T21" fmla="*/ 2 h 35"/>
                  <a:gd name="T22" fmla="*/ 13 w 19"/>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5">
                    <a:moveTo>
                      <a:pt x="13" y="0"/>
                    </a:moveTo>
                    <a:lnTo>
                      <a:pt x="19" y="0"/>
                    </a:lnTo>
                    <a:lnTo>
                      <a:pt x="13" y="35"/>
                    </a:lnTo>
                    <a:lnTo>
                      <a:pt x="8" y="33"/>
                    </a:lnTo>
                    <a:lnTo>
                      <a:pt x="4" y="29"/>
                    </a:lnTo>
                    <a:lnTo>
                      <a:pt x="2" y="25"/>
                    </a:lnTo>
                    <a:lnTo>
                      <a:pt x="0" y="22"/>
                    </a:lnTo>
                    <a:lnTo>
                      <a:pt x="0" y="16"/>
                    </a:lnTo>
                    <a:lnTo>
                      <a:pt x="2" y="10"/>
                    </a:lnTo>
                    <a:lnTo>
                      <a:pt x="4" y="6"/>
                    </a:lnTo>
                    <a:lnTo>
                      <a:pt x="10" y="2"/>
                    </a:lnTo>
                    <a:lnTo>
                      <a:pt x="13" y="0"/>
                    </a:lnTo>
                    <a:close/>
                  </a:path>
                </a:pathLst>
              </a:custGeom>
              <a:solidFill>
                <a:srgbClr val="F8FF88"/>
              </a:solidFill>
              <a:ln w="0">
                <a:solidFill>
                  <a:srgbClr val="F8FF88"/>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55" name="Freeform 358"/>
              <p:cNvSpPr>
                <a:spLocks/>
              </p:cNvSpPr>
              <p:nvPr/>
            </p:nvSpPr>
            <p:spPr bwMode="auto">
              <a:xfrm>
                <a:off x="1184386" y="2083113"/>
                <a:ext cx="17337" cy="32748"/>
              </a:xfrm>
              <a:custGeom>
                <a:avLst/>
                <a:gdLst>
                  <a:gd name="T0" fmla="*/ 9 w 9"/>
                  <a:gd name="T1" fmla="*/ 0 h 17"/>
                  <a:gd name="T2" fmla="*/ 9 w 9"/>
                  <a:gd name="T3" fmla="*/ 0 h 17"/>
                  <a:gd name="T4" fmla="*/ 7 w 9"/>
                  <a:gd name="T5" fmla="*/ 13 h 17"/>
                  <a:gd name="T6" fmla="*/ 7 w 9"/>
                  <a:gd name="T7" fmla="*/ 17 h 17"/>
                  <a:gd name="T8" fmla="*/ 4 w 9"/>
                  <a:gd name="T9" fmla="*/ 15 h 17"/>
                  <a:gd name="T10" fmla="*/ 0 w 9"/>
                  <a:gd name="T11" fmla="*/ 12 h 17"/>
                  <a:gd name="T12" fmla="*/ 0 w 9"/>
                  <a:gd name="T13" fmla="*/ 6 h 17"/>
                  <a:gd name="T14" fmla="*/ 2 w 9"/>
                  <a:gd name="T15" fmla="*/ 2 h 17"/>
                  <a:gd name="T16" fmla="*/ 5 w 9"/>
                  <a:gd name="T17" fmla="*/ 0 h 17"/>
                  <a:gd name="T18" fmla="*/ 9 w 9"/>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7">
                    <a:moveTo>
                      <a:pt x="9" y="0"/>
                    </a:moveTo>
                    <a:lnTo>
                      <a:pt x="9" y="0"/>
                    </a:lnTo>
                    <a:lnTo>
                      <a:pt x="7" y="13"/>
                    </a:lnTo>
                    <a:lnTo>
                      <a:pt x="7" y="17"/>
                    </a:lnTo>
                    <a:lnTo>
                      <a:pt x="4" y="15"/>
                    </a:lnTo>
                    <a:lnTo>
                      <a:pt x="0" y="12"/>
                    </a:lnTo>
                    <a:lnTo>
                      <a:pt x="0" y="6"/>
                    </a:lnTo>
                    <a:lnTo>
                      <a:pt x="2" y="2"/>
                    </a:lnTo>
                    <a:lnTo>
                      <a:pt x="5" y="0"/>
                    </a:lnTo>
                    <a:lnTo>
                      <a:pt x="9" y="0"/>
                    </a:lnTo>
                    <a:close/>
                  </a:path>
                </a:pathLst>
              </a:custGeom>
              <a:solidFill>
                <a:srgbClr val="D5E465"/>
              </a:solidFill>
              <a:ln w="0">
                <a:solidFill>
                  <a:srgbClr val="D5E465"/>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56" name="Freeform 359"/>
              <p:cNvSpPr>
                <a:spLocks/>
              </p:cNvSpPr>
              <p:nvPr/>
            </p:nvSpPr>
            <p:spPr bwMode="auto">
              <a:xfrm>
                <a:off x="1265292" y="2106229"/>
                <a:ext cx="15411" cy="9632"/>
              </a:xfrm>
              <a:custGeom>
                <a:avLst/>
                <a:gdLst>
                  <a:gd name="T0" fmla="*/ 4 w 8"/>
                  <a:gd name="T1" fmla="*/ 0 h 5"/>
                  <a:gd name="T2" fmla="*/ 6 w 8"/>
                  <a:gd name="T3" fmla="*/ 0 h 5"/>
                  <a:gd name="T4" fmla="*/ 8 w 8"/>
                  <a:gd name="T5" fmla="*/ 3 h 5"/>
                  <a:gd name="T6" fmla="*/ 6 w 8"/>
                  <a:gd name="T7" fmla="*/ 5 h 5"/>
                  <a:gd name="T8" fmla="*/ 2 w 8"/>
                  <a:gd name="T9" fmla="*/ 5 h 5"/>
                  <a:gd name="T10" fmla="*/ 0 w 8"/>
                  <a:gd name="T11" fmla="*/ 3 h 5"/>
                  <a:gd name="T12" fmla="*/ 0 w 8"/>
                  <a:gd name="T13" fmla="*/ 1 h 5"/>
                  <a:gd name="T14" fmla="*/ 2 w 8"/>
                  <a:gd name="T15" fmla="*/ 0 h 5"/>
                  <a:gd name="T16" fmla="*/ 4 w 8"/>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4" y="0"/>
                    </a:moveTo>
                    <a:lnTo>
                      <a:pt x="6" y="0"/>
                    </a:lnTo>
                    <a:lnTo>
                      <a:pt x="8" y="3"/>
                    </a:lnTo>
                    <a:lnTo>
                      <a:pt x="6" y="5"/>
                    </a:lnTo>
                    <a:lnTo>
                      <a:pt x="2" y="5"/>
                    </a:lnTo>
                    <a:lnTo>
                      <a:pt x="0" y="3"/>
                    </a:lnTo>
                    <a:lnTo>
                      <a:pt x="0" y="1"/>
                    </a:lnTo>
                    <a:lnTo>
                      <a:pt x="2" y="0"/>
                    </a:lnTo>
                    <a:lnTo>
                      <a:pt x="4" y="0"/>
                    </a:lnTo>
                    <a:close/>
                  </a:path>
                </a:pathLst>
              </a:custGeom>
              <a:solidFill>
                <a:srgbClr val="001DBF"/>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57" name="Freeform 360"/>
              <p:cNvSpPr>
                <a:spLocks/>
              </p:cNvSpPr>
              <p:nvPr/>
            </p:nvSpPr>
            <p:spPr bwMode="auto">
              <a:xfrm>
                <a:off x="2532813" y="2260336"/>
                <a:ext cx="115579" cy="44306"/>
              </a:xfrm>
              <a:custGeom>
                <a:avLst/>
                <a:gdLst>
                  <a:gd name="T0" fmla="*/ 0 w 60"/>
                  <a:gd name="T1" fmla="*/ 0 h 23"/>
                  <a:gd name="T2" fmla="*/ 2 w 60"/>
                  <a:gd name="T3" fmla="*/ 0 h 23"/>
                  <a:gd name="T4" fmla="*/ 20 w 60"/>
                  <a:gd name="T5" fmla="*/ 23 h 23"/>
                  <a:gd name="T6" fmla="*/ 27 w 60"/>
                  <a:gd name="T7" fmla="*/ 17 h 23"/>
                  <a:gd name="T8" fmla="*/ 35 w 60"/>
                  <a:gd name="T9" fmla="*/ 23 h 23"/>
                  <a:gd name="T10" fmla="*/ 60 w 60"/>
                  <a:gd name="T11" fmla="*/ 0 h 23"/>
                  <a:gd name="T12" fmla="*/ 60 w 60"/>
                  <a:gd name="T13" fmla="*/ 0 h 23"/>
                  <a:gd name="T14" fmla="*/ 37 w 60"/>
                  <a:gd name="T15" fmla="*/ 23 h 23"/>
                  <a:gd name="T16" fmla="*/ 27 w 60"/>
                  <a:gd name="T17" fmla="*/ 19 h 23"/>
                  <a:gd name="T18" fmla="*/ 20 w 60"/>
                  <a:gd name="T19" fmla="*/ 23 h 23"/>
                  <a:gd name="T20" fmla="*/ 0 w 60"/>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3">
                    <a:moveTo>
                      <a:pt x="0" y="0"/>
                    </a:moveTo>
                    <a:lnTo>
                      <a:pt x="2" y="0"/>
                    </a:lnTo>
                    <a:lnTo>
                      <a:pt x="20" y="23"/>
                    </a:lnTo>
                    <a:lnTo>
                      <a:pt x="27" y="17"/>
                    </a:lnTo>
                    <a:lnTo>
                      <a:pt x="35" y="23"/>
                    </a:lnTo>
                    <a:lnTo>
                      <a:pt x="60" y="0"/>
                    </a:lnTo>
                    <a:lnTo>
                      <a:pt x="60" y="0"/>
                    </a:lnTo>
                    <a:lnTo>
                      <a:pt x="37" y="23"/>
                    </a:lnTo>
                    <a:lnTo>
                      <a:pt x="27" y="19"/>
                    </a:lnTo>
                    <a:lnTo>
                      <a:pt x="20" y="23"/>
                    </a:lnTo>
                    <a:lnTo>
                      <a:pt x="0" y="0"/>
                    </a:lnTo>
                    <a:close/>
                  </a:path>
                </a:pathLst>
              </a:custGeom>
              <a:solidFill>
                <a:srgbClr val="001DBF"/>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58" name="Freeform 361"/>
              <p:cNvSpPr>
                <a:spLocks/>
              </p:cNvSpPr>
              <p:nvPr/>
            </p:nvSpPr>
            <p:spPr bwMode="auto">
              <a:xfrm>
                <a:off x="2584824" y="2293083"/>
                <a:ext cx="19263" cy="71274"/>
              </a:xfrm>
              <a:custGeom>
                <a:avLst/>
                <a:gdLst>
                  <a:gd name="T0" fmla="*/ 0 w 10"/>
                  <a:gd name="T1" fmla="*/ 0 h 37"/>
                  <a:gd name="T2" fmla="*/ 2 w 10"/>
                  <a:gd name="T3" fmla="*/ 0 h 37"/>
                  <a:gd name="T4" fmla="*/ 2 w 10"/>
                  <a:gd name="T5" fmla="*/ 35 h 37"/>
                  <a:gd name="T6" fmla="*/ 10 w 10"/>
                  <a:gd name="T7" fmla="*/ 35 h 37"/>
                  <a:gd name="T8" fmla="*/ 10 w 10"/>
                  <a:gd name="T9" fmla="*/ 35 h 37"/>
                  <a:gd name="T10" fmla="*/ 10 w 10"/>
                  <a:gd name="T11" fmla="*/ 37 h 37"/>
                  <a:gd name="T12" fmla="*/ 0 w 10"/>
                  <a:gd name="T13" fmla="*/ 37 h 37"/>
                  <a:gd name="T14" fmla="*/ 0 w 10"/>
                  <a:gd name="T15" fmla="*/ 0 h 37"/>
                  <a:gd name="T16" fmla="*/ 0 w 10"/>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7">
                    <a:moveTo>
                      <a:pt x="0" y="0"/>
                    </a:moveTo>
                    <a:lnTo>
                      <a:pt x="2" y="0"/>
                    </a:lnTo>
                    <a:lnTo>
                      <a:pt x="2" y="35"/>
                    </a:lnTo>
                    <a:lnTo>
                      <a:pt x="10" y="35"/>
                    </a:lnTo>
                    <a:lnTo>
                      <a:pt x="10" y="35"/>
                    </a:lnTo>
                    <a:lnTo>
                      <a:pt x="10" y="37"/>
                    </a:lnTo>
                    <a:lnTo>
                      <a:pt x="0" y="37"/>
                    </a:lnTo>
                    <a:lnTo>
                      <a:pt x="0" y="0"/>
                    </a:lnTo>
                    <a:lnTo>
                      <a:pt x="0" y="0"/>
                    </a:lnTo>
                    <a:close/>
                  </a:path>
                </a:pathLst>
              </a:custGeom>
              <a:solidFill>
                <a:srgbClr val="001DBF"/>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59" name="Freeform 362"/>
              <p:cNvSpPr>
                <a:spLocks/>
              </p:cNvSpPr>
              <p:nvPr/>
            </p:nvSpPr>
            <p:spPr bwMode="auto">
              <a:xfrm>
                <a:off x="1120817" y="2252630"/>
                <a:ext cx="121358" cy="55864"/>
              </a:xfrm>
              <a:custGeom>
                <a:avLst/>
                <a:gdLst>
                  <a:gd name="T0" fmla="*/ 0 w 63"/>
                  <a:gd name="T1" fmla="*/ 0 h 29"/>
                  <a:gd name="T2" fmla="*/ 2 w 63"/>
                  <a:gd name="T3" fmla="*/ 0 h 29"/>
                  <a:gd name="T4" fmla="*/ 27 w 63"/>
                  <a:gd name="T5" fmla="*/ 27 h 29"/>
                  <a:gd name="T6" fmla="*/ 35 w 63"/>
                  <a:gd name="T7" fmla="*/ 20 h 29"/>
                  <a:gd name="T8" fmla="*/ 44 w 63"/>
                  <a:gd name="T9" fmla="*/ 27 h 29"/>
                  <a:gd name="T10" fmla="*/ 63 w 63"/>
                  <a:gd name="T11" fmla="*/ 0 h 29"/>
                  <a:gd name="T12" fmla="*/ 63 w 63"/>
                  <a:gd name="T13" fmla="*/ 0 h 29"/>
                  <a:gd name="T14" fmla="*/ 63 w 63"/>
                  <a:gd name="T15" fmla="*/ 0 h 29"/>
                  <a:gd name="T16" fmla="*/ 44 w 63"/>
                  <a:gd name="T17" fmla="*/ 29 h 29"/>
                  <a:gd name="T18" fmla="*/ 35 w 63"/>
                  <a:gd name="T19" fmla="*/ 20 h 29"/>
                  <a:gd name="T20" fmla="*/ 27 w 63"/>
                  <a:gd name="T21" fmla="*/ 29 h 29"/>
                  <a:gd name="T22" fmla="*/ 0 w 63"/>
                  <a:gd name="T23" fmla="*/ 0 h 29"/>
                  <a:gd name="T24" fmla="*/ 0 w 63"/>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29">
                    <a:moveTo>
                      <a:pt x="0" y="0"/>
                    </a:moveTo>
                    <a:lnTo>
                      <a:pt x="2" y="0"/>
                    </a:lnTo>
                    <a:lnTo>
                      <a:pt x="27" y="27"/>
                    </a:lnTo>
                    <a:lnTo>
                      <a:pt x="35" y="20"/>
                    </a:lnTo>
                    <a:lnTo>
                      <a:pt x="44" y="27"/>
                    </a:lnTo>
                    <a:lnTo>
                      <a:pt x="63" y="0"/>
                    </a:lnTo>
                    <a:lnTo>
                      <a:pt x="63" y="0"/>
                    </a:lnTo>
                    <a:lnTo>
                      <a:pt x="63" y="0"/>
                    </a:lnTo>
                    <a:lnTo>
                      <a:pt x="44" y="29"/>
                    </a:lnTo>
                    <a:lnTo>
                      <a:pt x="35" y="20"/>
                    </a:lnTo>
                    <a:lnTo>
                      <a:pt x="27" y="29"/>
                    </a:lnTo>
                    <a:lnTo>
                      <a:pt x="0" y="0"/>
                    </a:lnTo>
                    <a:lnTo>
                      <a:pt x="0" y="0"/>
                    </a:lnTo>
                    <a:close/>
                  </a:path>
                </a:pathLst>
              </a:custGeom>
              <a:solidFill>
                <a:srgbClr val="1D4579"/>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60" name="Freeform 363"/>
              <p:cNvSpPr>
                <a:spLocks/>
              </p:cNvSpPr>
              <p:nvPr/>
            </p:nvSpPr>
            <p:spPr bwMode="auto">
              <a:xfrm>
                <a:off x="1028354" y="2171724"/>
                <a:ext cx="140622" cy="169517"/>
              </a:xfrm>
              <a:custGeom>
                <a:avLst/>
                <a:gdLst>
                  <a:gd name="T0" fmla="*/ 73 w 73"/>
                  <a:gd name="T1" fmla="*/ 0 h 88"/>
                  <a:gd name="T2" fmla="*/ 73 w 73"/>
                  <a:gd name="T3" fmla="*/ 27 h 88"/>
                  <a:gd name="T4" fmla="*/ 65 w 73"/>
                  <a:gd name="T5" fmla="*/ 48 h 88"/>
                  <a:gd name="T6" fmla="*/ 54 w 73"/>
                  <a:gd name="T7" fmla="*/ 63 h 88"/>
                  <a:gd name="T8" fmla="*/ 38 w 73"/>
                  <a:gd name="T9" fmla="*/ 75 h 88"/>
                  <a:gd name="T10" fmla="*/ 25 w 73"/>
                  <a:gd name="T11" fmla="*/ 83 h 88"/>
                  <a:gd name="T12" fmla="*/ 12 w 73"/>
                  <a:gd name="T13" fmla="*/ 86 h 88"/>
                  <a:gd name="T14" fmla="*/ 4 w 73"/>
                  <a:gd name="T15" fmla="*/ 88 h 88"/>
                  <a:gd name="T16" fmla="*/ 0 w 73"/>
                  <a:gd name="T17" fmla="*/ 88 h 88"/>
                  <a:gd name="T18" fmla="*/ 0 w 73"/>
                  <a:gd name="T19" fmla="*/ 62 h 88"/>
                  <a:gd name="T20" fmla="*/ 8 w 73"/>
                  <a:gd name="T21" fmla="*/ 40 h 88"/>
                  <a:gd name="T22" fmla="*/ 19 w 73"/>
                  <a:gd name="T23" fmla="*/ 25 h 88"/>
                  <a:gd name="T24" fmla="*/ 35 w 73"/>
                  <a:gd name="T25" fmla="*/ 14 h 88"/>
                  <a:gd name="T26" fmla="*/ 48 w 73"/>
                  <a:gd name="T27" fmla="*/ 8 h 88"/>
                  <a:gd name="T28" fmla="*/ 61 w 73"/>
                  <a:gd name="T29" fmla="*/ 2 h 88"/>
                  <a:gd name="T30" fmla="*/ 69 w 73"/>
                  <a:gd name="T31" fmla="*/ 0 h 88"/>
                  <a:gd name="T32" fmla="*/ 73 w 73"/>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88">
                    <a:moveTo>
                      <a:pt x="73" y="0"/>
                    </a:moveTo>
                    <a:lnTo>
                      <a:pt x="73" y="27"/>
                    </a:lnTo>
                    <a:lnTo>
                      <a:pt x="65" y="48"/>
                    </a:lnTo>
                    <a:lnTo>
                      <a:pt x="54" y="63"/>
                    </a:lnTo>
                    <a:lnTo>
                      <a:pt x="38" y="75"/>
                    </a:lnTo>
                    <a:lnTo>
                      <a:pt x="25" y="83"/>
                    </a:lnTo>
                    <a:lnTo>
                      <a:pt x="12" y="86"/>
                    </a:lnTo>
                    <a:lnTo>
                      <a:pt x="4" y="88"/>
                    </a:lnTo>
                    <a:lnTo>
                      <a:pt x="0" y="88"/>
                    </a:lnTo>
                    <a:lnTo>
                      <a:pt x="0" y="62"/>
                    </a:lnTo>
                    <a:lnTo>
                      <a:pt x="8" y="40"/>
                    </a:lnTo>
                    <a:lnTo>
                      <a:pt x="19" y="25"/>
                    </a:lnTo>
                    <a:lnTo>
                      <a:pt x="35" y="14"/>
                    </a:lnTo>
                    <a:lnTo>
                      <a:pt x="48" y="8"/>
                    </a:lnTo>
                    <a:lnTo>
                      <a:pt x="61" y="2"/>
                    </a:lnTo>
                    <a:lnTo>
                      <a:pt x="69" y="0"/>
                    </a:lnTo>
                    <a:lnTo>
                      <a:pt x="73" y="0"/>
                    </a:lnTo>
                    <a:close/>
                  </a:path>
                </a:pathLst>
              </a:custGeom>
              <a:solidFill>
                <a:srgbClr val="1D4579"/>
              </a:solidFill>
              <a:ln w="0">
                <a:solidFill>
                  <a:srgbClr val="001DBF"/>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461" name="Rectangle 460"/>
              <p:cNvSpPr/>
              <p:nvPr/>
            </p:nvSpPr>
            <p:spPr>
              <a:xfrm>
                <a:off x="555380" y="1991907"/>
                <a:ext cx="423477" cy="322531"/>
              </a:xfrm>
              <a:prstGeom prst="rect">
                <a:avLst/>
              </a:prstGeom>
            </p:spPr>
            <p:txBody>
              <a:bodyPr wrap="square" lIns="0" tIns="0" rIns="0" bIns="0">
                <a:spAutoFit/>
              </a:bodyPr>
              <a:lstStyle/>
              <a:p>
                <a:pPr defTabSz="932357">
                  <a:spcBef>
                    <a:spcPts val="102"/>
                  </a:spcBef>
                  <a:spcAft>
                    <a:spcPts val="204"/>
                  </a:spcAft>
                  <a:defRPr/>
                </a:pPr>
                <a:r>
                  <a:rPr lang="en-US" sz="1836" b="1" kern="0" dirty="0">
                    <a:solidFill>
                      <a:srgbClr val="616161"/>
                    </a:solidFill>
                    <a:latin typeface="Segoe UI Light"/>
                    <a:cs typeface="Segoe"/>
                  </a:rPr>
                  <a:t>DEV</a:t>
                </a:r>
                <a:endParaRPr lang="en-US" sz="1224" b="1" kern="0" dirty="0">
                  <a:solidFill>
                    <a:srgbClr val="616161"/>
                  </a:solidFill>
                  <a:latin typeface="Segoe UI Light"/>
                  <a:cs typeface="Segoe"/>
                </a:endParaRPr>
              </a:p>
            </p:txBody>
          </p:sp>
          <p:sp>
            <p:nvSpPr>
              <p:cNvPr id="462" name="Rectangle 461"/>
              <p:cNvSpPr/>
              <p:nvPr/>
            </p:nvSpPr>
            <p:spPr>
              <a:xfrm>
                <a:off x="1337699" y="1585508"/>
                <a:ext cx="423477" cy="322531"/>
              </a:xfrm>
              <a:prstGeom prst="rect">
                <a:avLst/>
              </a:prstGeom>
            </p:spPr>
            <p:txBody>
              <a:bodyPr wrap="square" lIns="0" tIns="0" rIns="0" bIns="0">
                <a:spAutoFit/>
              </a:bodyPr>
              <a:lstStyle/>
              <a:p>
                <a:pPr defTabSz="932357">
                  <a:spcBef>
                    <a:spcPts val="102"/>
                  </a:spcBef>
                  <a:spcAft>
                    <a:spcPts val="204"/>
                  </a:spcAft>
                  <a:defRPr/>
                </a:pPr>
                <a:r>
                  <a:rPr lang="en-US" sz="1836" b="1" kern="0" dirty="0">
                    <a:solidFill>
                      <a:srgbClr val="616161"/>
                    </a:solidFill>
                    <a:latin typeface="Segoe UI Light"/>
                    <a:cs typeface="Segoe"/>
                  </a:rPr>
                  <a:t>BIZ</a:t>
                </a:r>
                <a:endParaRPr lang="en-US" sz="1224" b="1" kern="0" dirty="0">
                  <a:solidFill>
                    <a:srgbClr val="616161"/>
                  </a:solidFill>
                  <a:latin typeface="Segoe UI Light"/>
                  <a:cs typeface="Segoe"/>
                </a:endParaRPr>
              </a:p>
            </p:txBody>
          </p:sp>
          <p:sp>
            <p:nvSpPr>
              <p:cNvPr id="463" name="Rectangle 462"/>
              <p:cNvSpPr/>
              <p:nvPr/>
            </p:nvSpPr>
            <p:spPr>
              <a:xfrm>
                <a:off x="2983619" y="2489746"/>
                <a:ext cx="423477" cy="322531"/>
              </a:xfrm>
              <a:prstGeom prst="rect">
                <a:avLst/>
              </a:prstGeom>
            </p:spPr>
            <p:txBody>
              <a:bodyPr wrap="square" lIns="0" tIns="0" rIns="0" bIns="0">
                <a:spAutoFit/>
              </a:bodyPr>
              <a:lstStyle/>
              <a:p>
                <a:pPr defTabSz="932357">
                  <a:spcBef>
                    <a:spcPts val="102"/>
                  </a:spcBef>
                  <a:spcAft>
                    <a:spcPts val="204"/>
                  </a:spcAft>
                  <a:defRPr/>
                </a:pPr>
                <a:r>
                  <a:rPr lang="en-US" sz="1836" b="1" kern="0" dirty="0">
                    <a:solidFill>
                      <a:srgbClr val="616161"/>
                    </a:solidFill>
                    <a:latin typeface="Segoe UI Light"/>
                    <a:cs typeface="Segoe"/>
                  </a:rPr>
                  <a:t>OPS</a:t>
                </a:r>
                <a:endParaRPr lang="en-US" sz="1224" b="1" kern="0" dirty="0">
                  <a:solidFill>
                    <a:srgbClr val="616161"/>
                  </a:solidFill>
                  <a:latin typeface="Segoe UI Light"/>
                  <a:cs typeface="Segoe"/>
                </a:endParaRPr>
              </a:p>
            </p:txBody>
          </p:sp>
        </p:grpSp>
      </p:grpSp>
      <p:sp>
        <p:nvSpPr>
          <p:cNvPr id="467" name="TextBox 466"/>
          <p:cNvSpPr txBox="1"/>
          <p:nvPr/>
        </p:nvSpPr>
        <p:spPr>
          <a:xfrm>
            <a:off x="519477" y="3070508"/>
            <a:ext cx="2881799" cy="499008"/>
          </a:xfrm>
          <a:prstGeom prst="rect">
            <a:avLst/>
          </a:prstGeom>
          <a:noFill/>
        </p:spPr>
        <p:txBody>
          <a:bodyPr wrap="square" lIns="186468" tIns="149174" rIns="186468" bIns="149174" rtlCol="0">
            <a:spAutoFit/>
          </a:bodyPr>
          <a:lstStyle/>
          <a:p>
            <a:pPr algn="ctr" defTabSz="932357" eaLnBrk="0" fontAlgn="base" hangingPunct="0">
              <a:lnSpc>
                <a:spcPct val="90000"/>
              </a:lnSpc>
              <a:spcBef>
                <a:spcPct val="0"/>
              </a:spcBef>
              <a:spcAft>
                <a:spcPts val="612"/>
              </a:spcAft>
              <a:defRPr/>
            </a:pPr>
            <a:r>
              <a:rPr lang="en-US" sz="1428" kern="0" dirty="0">
                <a:latin typeface="+mj-lt"/>
              </a:rPr>
              <a:t>Developer Workstations</a:t>
            </a:r>
          </a:p>
        </p:txBody>
      </p:sp>
      <p:grpSp>
        <p:nvGrpSpPr>
          <p:cNvPr id="471" name="Group 470"/>
          <p:cNvGrpSpPr/>
          <p:nvPr/>
        </p:nvGrpSpPr>
        <p:grpSpPr>
          <a:xfrm>
            <a:off x="2567127" y="3462906"/>
            <a:ext cx="601526" cy="463098"/>
            <a:chOff x="688638" y="3388251"/>
            <a:chExt cx="453196" cy="372941"/>
          </a:xfrm>
        </p:grpSpPr>
        <p:sp>
          <p:nvSpPr>
            <p:cNvPr id="472" name="Rectangle 471"/>
            <p:cNvSpPr/>
            <p:nvPr/>
          </p:nvSpPr>
          <p:spPr bwMode="auto">
            <a:xfrm>
              <a:off x="688638" y="3388251"/>
              <a:ext cx="453196" cy="274517"/>
            </a:xfrm>
            <a:prstGeom prst="rect">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3" name="Straight Connector 472"/>
            <p:cNvCxnSpPr/>
            <p:nvPr/>
          </p:nvCxnSpPr>
          <p:spPr>
            <a:xfrm>
              <a:off x="754507" y="3755068"/>
              <a:ext cx="328241"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4" name="Arc 473"/>
            <p:cNvSpPr/>
            <p:nvPr/>
          </p:nvSpPr>
          <p:spPr>
            <a:xfrm rot="5400000">
              <a:off x="722648" y="3601268"/>
              <a:ext cx="177012" cy="141648"/>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57" eaLnBrk="0" fontAlgn="base" hangingPunct="0">
                <a:spcBef>
                  <a:spcPct val="0"/>
                </a:spcBef>
                <a:spcAft>
                  <a:spcPct val="0"/>
                </a:spcAft>
                <a:defRPr/>
              </a:pPr>
              <a:endParaRPr lang="en-US" sz="1836" kern="0">
                <a:solidFill>
                  <a:prstClr val="white"/>
                </a:solidFill>
                <a:latin typeface="Segoe UI"/>
              </a:endParaRPr>
            </a:p>
          </p:txBody>
        </p:sp>
        <p:sp>
          <p:nvSpPr>
            <p:cNvPr id="475" name="Arc 474"/>
            <p:cNvSpPr/>
            <p:nvPr/>
          </p:nvSpPr>
          <p:spPr>
            <a:xfrm rot="5400000" flipV="1">
              <a:off x="938694" y="3602133"/>
              <a:ext cx="177012" cy="141105"/>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57" eaLnBrk="0" fontAlgn="base" hangingPunct="0">
                <a:spcBef>
                  <a:spcPct val="0"/>
                </a:spcBef>
                <a:spcAft>
                  <a:spcPct val="0"/>
                </a:spcAft>
                <a:defRPr/>
              </a:pPr>
              <a:endParaRPr lang="en-US" sz="1836" kern="0">
                <a:solidFill>
                  <a:prstClr val="white"/>
                </a:solidFill>
                <a:latin typeface="Segoe UI"/>
              </a:endParaRPr>
            </a:p>
          </p:txBody>
        </p:sp>
        <p:sp>
          <p:nvSpPr>
            <p:cNvPr id="476" name="Rectangle 475"/>
            <p:cNvSpPr/>
            <p:nvPr/>
          </p:nvSpPr>
          <p:spPr bwMode="auto">
            <a:xfrm>
              <a:off x="881979" y="3671499"/>
              <a:ext cx="74669" cy="835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7" name="Isosceles Triangle 476"/>
            <p:cNvSpPr/>
            <p:nvPr/>
          </p:nvSpPr>
          <p:spPr bwMode="auto">
            <a:xfrm>
              <a:off x="850876" y="3697428"/>
              <a:ext cx="65293" cy="4652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8" name="Isosceles Triangle 477"/>
            <p:cNvSpPr/>
            <p:nvPr/>
          </p:nvSpPr>
          <p:spPr bwMode="auto">
            <a:xfrm>
              <a:off x="904999" y="3685595"/>
              <a:ext cx="85838" cy="620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6" name="TextBox 495"/>
          <p:cNvSpPr txBox="1"/>
          <p:nvPr/>
        </p:nvSpPr>
        <p:spPr>
          <a:xfrm>
            <a:off x="674001" y="4510477"/>
            <a:ext cx="1106503" cy="725287"/>
          </a:xfrm>
          <a:prstGeom prst="rect">
            <a:avLst/>
          </a:prstGeom>
          <a:noFill/>
        </p:spPr>
        <p:txBody>
          <a:bodyPr wrap="none" lIns="182776" tIns="146221" rIns="182776" bIns="146221" rtlCol="0">
            <a:spAutoFit/>
          </a:bodyPr>
          <a:lstStyle/>
          <a:p>
            <a:pPr algn="ctr" defTabSz="931999">
              <a:defRPr/>
            </a:pPr>
            <a:r>
              <a:rPr lang="en-US" sz="1397" kern="0" dirty="0">
                <a:latin typeface="+mj-lt"/>
                <a:ea typeface="Segoe UI" pitchFamily="34" charset="0"/>
                <a:cs typeface="Segoe UI" pitchFamily="34" charset="0"/>
              </a:rPr>
              <a:t>GitHub</a:t>
            </a:r>
          </a:p>
          <a:p>
            <a:pPr defTabSz="931999">
              <a:defRPr/>
            </a:pPr>
            <a:r>
              <a:rPr lang="en-US" sz="1397" kern="0" dirty="0" err="1">
                <a:latin typeface="+mj-lt"/>
                <a:ea typeface="Segoe UI" pitchFamily="34" charset="0"/>
                <a:cs typeface="Segoe UI" pitchFamily="34" charset="0"/>
              </a:rPr>
              <a:t>Codeplex</a:t>
            </a:r>
            <a:endParaRPr lang="en-US" sz="1197" kern="0" dirty="0">
              <a:latin typeface="+mj-lt"/>
            </a:endParaRPr>
          </a:p>
        </p:txBody>
      </p:sp>
      <p:grpSp>
        <p:nvGrpSpPr>
          <p:cNvPr id="8" name="Group 7"/>
          <p:cNvGrpSpPr/>
          <p:nvPr/>
        </p:nvGrpSpPr>
        <p:grpSpPr>
          <a:xfrm>
            <a:off x="800340" y="3461550"/>
            <a:ext cx="601526" cy="463095"/>
            <a:chOff x="782344" y="3393987"/>
            <a:chExt cx="589953" cy="454187"/>
          </a:xfrm>
        </p:grpSpPr>
        <p:sp>
          <p:nvSpPr>
            <p:cNvPr id="488" name="Rectangle 487"/>
            <p:cNvSpPr/>
            <p:nvPr/>
          </p:nvSpPr>
          <p:spPr bwMode="auto">
            <a:xfrm>
              <a:off x="782344" y="3393987"/>
              <a:ext cx="589953" cy="334322"/>
            </a:xfrm>
            <a:prstGeom prst="rect">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89" name="Straight Connector 488"/>
            <p:cNvCxnSpPr/>
            <p:nvPr/>
          </p:nvCxnSpPr>
          <p:spPr>
            <a:xfrm>
              <a:off x="868090" y="3840717"/>
              <a:ext cx="427291"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0" name="Arc 489"/>
            <p:cNvSpPr/>
            <p:nvPr/>
          </p:nvSpPr>
          <p:spPr>
            <a:xfrm rot="5400000">
              <a:off x="834043" y="3647468"/>
              <a:ext cx="215575" cy="184392"/>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57" eaLnBrk="0" fontAlgn="base" hangingPunct="0">
                <a:spcBef>
                  <a:spcPct val="0"/>
                </a:spcBef>
                <a:spcAft>
                  <a:spcPct val="0"/>
                </a:spcAft>
                <a:defRPr/>
              </a:pPr>
              <a:endParaRPr lang="en-US" sz="1836" kern="0">
                <a:solidFill>
                  <a:prstClr val="white"/>
                </a:solidFill>
                <a:latin typeface="Segoe UI"/>
              </a:endParaRPr>
            </a:p>
          </p:txBody>
        </p:sp>
        <p:sp>
          <p:nvSpPr>
            <p:cNvPr id="491" name="Arc 490"/>
            <p:cNvSpPr/>
            <p:nvPr/>
          </p:nvSpPr>
          <p:spPr>
            <a:xfrm rot="5400000" flipV="1">
              <a:off x="1115283" y="3648544"/>
              <a:ext cx="215575" cy="183685"/>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57" eaLnBrk="0" fontAlgn="base" hangingPunct="0">
                <a:spcBef>
                  <a:spcPct val="0"/>
                </a:spcBef>
                <a:spcAft>
                  <a:spcPct val="0"/>
                </a:spcAft>
                <a:defRPr/>
              </a:pPr>
              <a:endParaRPr lang="en-US" sz="1836" kern="0">
                <a:solidFill>
                  <a:prstClr val="white"/>
                </a:solidFill>
                <a:latin typeface="Segoe UI"/>
              </a:endParaRPr>
            </a:p>
          </p:txBody>
        </p:sp>
        <p:sp>
          <p:nvSpPr>
            <p:cNvPr id="492" name="Rectangle 491"/>
            <p:cNvSpPr/>
            <p:nvPr/>
          </p:nvSpPr>
          <p:spPr bwMode="auto">
            <a:xfrm>
              <a:off x="1034028" y="3738942"/>
              <a:ext cx="97201" cy="1017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3" name="Isosceles Triangle 492"/>
            <p:cNvSpPr/>
            <p:nvPr/>
          </p:nvSpPr>
          <p:spPr bwMode="auto">
            <a:xfrm>
              <a:off x="993539" y="3770520"/>
              <a:ext cx="84996" cy="56655"/>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4" name="Isosceles Triangle 493"/>
            <p:cNvSpPr/>
            <p:nvPr/>
          </p:nvSpPr>
          <p:spPr bwMode="auto">
            <a:xfrm>
              <a:off x="1063994" y="3756109"/>
              <a:ext cx="111741" cy="75625"/>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 name="Group 5"/>
          <p:cNvGrpSpPr/>
          <p:nvPr/>
        </p:nvGrpSpPr>
        <p:grpSpPr>
          <a:xfrm>
            <a:off x="1687152" y="3459142"/>
            <a:ext cx="601526" cy="464260"/>
            <a:chOff x="1652094" y="3391612"/>
            <a:chExt cx="589953" cy="455328"/>
          </a:xfrm>
        </p:grpSpPr>
        <p:grpSp>
          <p:nvGrpSpPr>
            <p:cNvPr id="470" name="Group 469"/>
            <p:cNvGrpSpPr/>
            <p:nvPr/>
          </p:nvGrpSpPr>
          <p:grpSpPr>
            <a:xfrm>
              <a:off x="1652094" y="3392752"/>
              <a:ext cx="589953" cy="454188"/>
              <a:chOff x="688638" y="3388251"/>
              <a:chExt cx="453196" cy="372941"/>
            </a:xfrm>
          </p:grpSpPr>
          <p:sp>
            <p:nvSpPr>
              <p:cNvPr id="480" name="Rectangle 479"/>
              <p:cNvSpPr/>
              <p:nvPr/>
            </p:nvSpPr>
            <p:spPr bwMode="auto">
              <a:xfrm>
                <a:off x="688638" y="3388251"/>
                <a:ext cx="453196" cy="274517"/>
              </a:xfrm>
              <a:prstGeom prst="rect">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81" name="Straight Connector 480"/>
              <p:cNvCxnSpPr/>
              <p:nvPr/>
            </p:nvCxnSpPr>
            <p:spPr>
              <a:xfrm>
                <a:off x="754507" y="3755068"/>
                <a:ext cx="328241"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2" name="Arc 481"/>
              <p:cNvSpPr/>
              <p:nvPr/>
            </p:nvSpPr>
            <p:spPr>
              <a:xfrm rot="5400000">
                <a:off x="722648" y="3601268"/>
                <a:ext cx="177012" cy="141648"/>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57" eaLnBrk="0" fontAlgn="base" hangingPunct="0">
                  <a:spcBef>
                    <a:spcPct val="0"/>
                  </a:spcBef>
                  <a:spcAft>
                    <a:spcPct val="0"/>
                  </a:spcAft>
                  <a:defRPr/>
                </a:pPr>
                <a:endParaRPr lang="en-US" sz="1836" kern="0">
                  <a:solidFill>
                    <a:prstClr val="white"/>
                  </a:solidFill>
                  <a:latin typeface="Segoe UI"/>
                </a:endParaRPr>
              </a:p>
            </p:txBody>
          </p:sp>
          <p:sp>
            <p:nvSpPr>
              <p:cNvPr id="483" name="Arc 482"/>
              <p:cNvSpPr/>
              <p:nvPr/>
            </p:nvSpPr>
            <p:spPr>
              <a:xfrm rot="5400000" flipV="1">
                <a:off x="938694" y="3602133"/>
                <a:ext cx="177012" cy="141105"/>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57" eaLnBrk="0" fontAlgn="base" hangingPunct="0">
                  <a:spcBef>
                    <a:spcPct val="0"/>
                  </a:spcBef>
                  <a:spcAft>
                    <a:spcPct val="0"/>
                  </a:spcAft>
                  <a:defRPr/>
                </a:pPr>
                <a:endParaRPr lang="en-US" sz="1836" kern="0">
                  <a:solidFill>
                    <a:prstClr val="white"/>
                  </a:solidFill>
                  <a:latin typeface="Segoe UI"/>
                </a:endParaRPr>
              </a:p>
            </p:txBody>
          </p:sp>
          <p:sp>
            <p:nvSpPr>
              <p:cNvPr id="484" name="Rectangle 483"/>
              <p:cNvSpPr/>
              <p:nvPr/>
            </p:nvSpPr>
            <p:spPr bwMode="auto">
              <a:xfrm>
                <a:off x="881979" y="3671499"/>
                <a:ext cx="74669" cy="835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5" name="Isosceles Triangle 484"/>
              <p:cNvSpPr/>
              <p:nvPr/>
            </p:nvSpPr>
            <p:spPr bwMode="auto">
              <a:xfrm>
                <a:off x="850876" y="3697428"/>
                <a:ext cx="65293" cy="4652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Isosceles Triangle 485"/>
              <p:cNvSpPr/>
              <p:nvPr/>
            </p:nvSpPr>
            <p:spPr bwMode="auto">
              <a:xfrm>
                <a:off x="904999" y="3685595"/>
                <a:ext cx="85838" cy="620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eaLnBrk="0" fontAlgn="base" hangingPunct="0">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 name="Picture 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786940" y="3391612"/>
              <a:ext cx="334409" cy="334409"/>
            </a:xfrm>
            <a:prstGeom prst="rect">
              <a:avLst/>
            </a:prstGeom>
          </p:spPr>
        </p:pic>
      </p:grpSp>
      <p:sp>
        <p:nvSpPr>
          <p:cNvPr id="221" name="Freeform 266"/>
          <p:cNvSpPr>
            <a:spLocks/>
          </p:cNvSpPr>
          <p:nvPr/>
        </p:nvSpPr>
        <p:spPr bwMode="auto">
          <a:xfrm>
            <a:off x="2747978" y="2239918"/>
            <a:ext cx="86420" cy="259847"/>
          </a:xfrm>
          <a:custGeom>
            <a:avLst/>
            <a:gdLst>
              <a:gd name="T0" fmla="*/ 44 w 44"/>
              <a:gd name="T1" fmla="*/ 0 h 154"/>
              <a:gd name="T2" fmla="*/ 44 w 44"/>
              <a:gd name="T3" fmla="*/ 154 h 154"/>
              <a:gd name="T4" fmla="*/ 0 w 44"/>
              <a:gd name="T5" fmla="*/ 154 h 154"/>
              <a:gd name="T6" fmla="*/ 0 w 44"/>
              <a:gd name="T7" fmla="*/ 42 h 154"/>
              <a:gd name="T8" fmla="*/ 0 w 44"/>
              <a:gd name="T9" fmla="*/ 42 h 154"/>
              <a:gd name="T10" fmla="*/ 0 w 44"/>
              <a:gd name="T11" fmla="*/ 27 h 154"/>
              <a:gd name="T12" fmla="*/ 44 w 44"/>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44" h="154">
                <a:moveTo>
                  <a:pt x="44" y="0"/>
                </a:moveTo>
                <a:lnTo>
                  <a:pt x="44" y="154"/>
                </a:lnTo>
                <a:lnTo>
                  <a:pt x="0" y="154"/>
                </a:lnTo>
                <a:lnTo>
                  <a:pt x="0" y="42"/>
                </a:lnTo>
                <a:lnTo>
                  <a:pt x="0" y="42"/>
                </a:lnTo>
                <a:lnTo>
                  <a:pt x="0" y="27"/>
                </a:lnTo>
                <a:lnTo>
                  <a:pt x="44" y="0"/>
                </a:lnTo>
                <a:close/>
              </a:path>
            </a:pathLst>
          </a:custGeom>
          <a:solidFill>
            <a:srgbClr val="DC1E00"/>
          </a:solidFill>
          <a:ln w="0">
            <a:solidFill>
              <a:srgbClr val="DC1E00"/>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sp>
        <p:nvSpPr>
          <p:cNvPr id="222" name="Freeform 279"/>
          <p:cNvSpPr>
            <a:spLocks/>
          </p:cNvSpPr>
          <p:nvPr/>
        </p:nvSpPr>
        <p:spPr bwMode="auto">
          <a:xfrm>
            <a:off x="1017611" y="2233169"/>
            <a:ext cx="86420" cy="259847"/>
          </a:xfrm>
          <a:custGeom>
            <a:avLst/>
            <a:gdLst>
              <a:gd name="T0" fmla="*/ 0 w 44"/>
              <a:gd name="T1" fmla="*/ 0 h 154"/>
              <a:gd name="T2" fmla="*/ 44 w 44"/>
              <a:gd name="T3" fmla="*/ 23 h 154"/>
              <a:gd name="T4" fmla="*/ 44 w 44"/>
              <a:gd name="T5" fmla="*/ 154 h 154"/>
              <a:gd name="T6" fmla="*/ 0 w 44"/>
              <a:gd name="T7" fmla="*/ 154 h 154"/>
              <a:gd name="T8" fmla="*/ 0 w 44"/>
              <a:gd name="T9" fmla="*/ 0 h 154"/>
            </a:gdLst>
            <a:ahLst/>
            <a:cxnLst>
              <a:cxn ang="0">
                <a:pos x="T0" y="T1"/>
              </a:cxn>
              <a:cxn ang="0">
                <a:pos x="T2" y="T3"/>
              </a:cxn>
              <a:cxn ang="0">
                <a:pos x="T4" y="T5"/>
              </a:cxn>
              <a:cxn ang="0">
                <a:pos x="T6" y="T7"/>
              </a:cxn>
              <a:cxn ang="0">
                <a:pos x="T8" y="T9"/>
              </a:cxn>
            </a:cxnLst>
            <a:rect l="0" t="0" r="r" b="b"/>
            <a:pathLst>
              <a:path w="44" h="154">
                <a:moveTo>
                  <a:pt x="0" y="0"/>
                </a:moveTo>
                <a:lnTo>
                  <a:pt x="44" y="23"/>
                </a:lnTo>
                <a:lnTo>
                  <a:pt x="44" y="154"/>
                </a:lnTo>
                <a:lnTo>
                  <a:pt x="0" y="154"/>
                </a:lnTo>
                <a:lnTo>
                  <a:pt x="0" y="0"/>
                </a:lnTo>
                <a:close/>
              </a:path>
            </a:pathLst>
          </a:custGeom>
          <a:solidFill>
            <a:schemeClr val="bg1">
              <a:alpha val="13000"/>
            </a:schemeClr>
          </a:solidFill>
          <a:ln w="0">
            <a:solidFill>
              <a:srgbClr val="44D7EE"/>
            </a:solidFill>
            <a:prstDash val="solid"/>
            <a:round/>
            <a:headEnd/>
            <a:tailEnd/>
          </a:ln>
        </p:spPr>
        <p:txBody>
          <a:bodyPr vert="horz" wrap="square" lIns="93233" tIns="46617" rIns="93233" bIns="46617" numCol="1" anchor="t" anchorCtr="0" compatLnSpc="1">
            <a:prstTxWarp prst="textNoShape">
              <a:avLst/>
            </a:prstTxWarp>
          </a:bodyPr>
          <a:lstStyle/>
          <a:p>
            <a:pPr defTabSz="932357">
              <a:defRPr/>
            </a:pPr>
            <a:endParaRPr lang="en-US" sz="1836" kern="0">
              <a:solidFill>
                <a:prstClr val="white"/>
              </a:solidFill>
              <a:latin typeface="Segoe UI"/>
            </a:endParaRPr>
          </a:p>
        </p:txBody>
      </p:sp>
      <p:cxnSp>
        <p:nvCxnSpPr>
          <p:cNvPr id="223" name="Straight Connector 222"/>
          <p:cNvCxnSpPr/>
          <p:nvPr/>
        </p:nvCxnSpPr>
        <p:spPr>
          <a:xfrm>
            <a:off x="645016" y="6588342"/>
            <a:ext cx="1123727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a:off x="645015" y="5649774"/>
            <a:ext cx="276444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3752804" y="5649774"/>
            <a:ext cx="179976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3752804" y="2973119"/>
            <a:ext cx="179976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5908135" y="5649774"/>
            <a:ext cx="179976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0157963" y="5649774"/>
            <a:ext cx="179976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5" name="Picture 214"/>
          <p:cNvPicPr>
            <a:picLocks noChangeAspect="1"/>
          </p:cNvPicPr>
          <p:nvPr/>
        </p:nvPicPr>
        <p:blipFill>
          <a:blip r:embed="rId11" cstate="screen">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571852" y="4496184"/>
            <a:ext cx="852231" cy="761032"/>
          </a:xfrm>
          <a:prstGeom prst="rect">
            <a:avLst/>
          </a:prstGeom>
        </p:spPr>
      </p:pic>
      <p:sp>
        <p:nvSpPr>
          <p:cNvPr id="217" name="Rectangle 216"/>
          <p:cNvSpPr/>
          <p:nvPr/>
        </p:nvSpPr>
        <p:spPr bwMode="auto">
          <a:xfrm>
            <a:off x="654517" y="4485999"/>
            <a:ext cx="1124210" cy="802992"/>
          </a:xfrm>
          <a:prstGeom prst="rect">
            <a:avLst/>
          </a:prstGeom>
          <a:noFill/>
          <a:ln w="28575">
            <a:solidFill>
              <a:srgbClr val="FFFFFF">
                <a:alpha val="7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889" eaLnBrk="0" fontAlgn="base" hangingPunct="0">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a:xfrm>
            <a:off x="873336" y="4206391"/>
            <a:ext cx="739305" cy="312073"/>
          </a:xfrm>
          <a:prstGeom prst="rect">
            <a:avLst/>
          </a:prstGeom>
        </p:spPr>
        <p:txBody>
          <a:bodyPr wrap="none">
            <a:spAutoFit/>
          </a:bodyPr>
          <a:lstStyle/>
          <a:p>
            <a:pPr algn="ctr" defTabSz="931999">
              <a:defRPr/>
            </a:pPr>
            <a:r>
              <a:rPr lang="en-US" sz="1428" kern="0" dirty="0">
                <a:latin typeface="+mj-lt"/>
                <a:ea typeface="Segoe UI" pitchFamily="34" charset="0"/>
                <a:cs typeface="Segoe UI" pitchFamily="34" charset="0"/>
              </a:rPr>
              <a:t>Source</a:t>
            </a:r>
          </a:p>
        </p:txBody>
      </p:sp>
      <p:grpSp>
        <p:nvGrpSpPr>
          <p:cNvPr id="10" name="Group 9"/>
          <p:cNvGrpSpPr/>
          <p:nvPr/>
        </p:nvGrpSpPr>
        <p:grpSpPr>
          <a:xfrm>
            <a:off x="2040767" y="4683233"/>
            <a:ext cx="402355" cy="461182"/>
            <a:chOff x="2331310" y="4180366"/>
            <a:chExt cx="394556" cy="452244"/>
          </a:xfrm>
        </p:grpSpPr>
        <p:pic>
          <p:nvPicPr>
            <p:cNvPr id="5" name="Picture 4" descr="logo_wide-cab47086.png"/>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2362645" y="4180366"/>
              <a:ext cx="352530" cy="321344"/>
            </a:xfrm>
            <a:prstGeom prst="rect">
              <a:avLst/>
            </a:prstGeom>
          </p:spPr>
        </p:pic>
        <p:sp>
          <p:nvSpPr>
            <p:cNvPr id="201" name="TextBox 200"/>
            <p:cNvSpPr txBox="1"/>
            <p:nvPr/>
          </p:nvSpPr>
          <p:spPr>
            <a:xfrm>
              <a:off x="2331310" y="4510376"/>
              <a:ext cx="394556" cy="122234"/>
            </a:xfrm>
            <a:prstGeom prst="rect">
              <a:avLst/>
            </a:prstGeom>
            <a:noFill/>
          </p:spPr>
          <p:txBody>
            <a:bodyPr wrap="none" lIns="0" tIns="0" rIns="0" bIns="0" rtlCol="0">
              <a:spAutoFit/>
            </a:bodyPr>
            <a:lstStyle/>
            <a:p>
              <a:pPr defTabSz="932357">
                <a:lnSpc>
                  <a:spcPct val="90000"/>
                </a:lnSpc>
                <a:spcAft>
                  <a:spcPts val="600"/>
                </a:spcAft>
                <a:defRPr/>
              </a:pPr>
              <a:r>
                <a:rPr lang="en-US" sz="900" kern="0" dirty="0">
                  <a:latin typeface="Segoe UI"/>
                </a:rPr>
                <a:t>Vagrant</a:t>
              </a:r>
            </a:p>
          </p:txBody>
        </p:sp>
      </p:grpSp>
      <p:pic>
        <p:nvPicPr>
          <p:cNvPr id="241" name="Picture 4" descr="http://www.jbase.com/new/products/images/java.png"/>
          <p:cNvPicPr>
            <a:picLocks noChangeAspect="1" noChangeArrowheads="1"/>
          </p:cNvPicPr>
          <p:nvPr/>
        </p:nvPicPr>
        <p:blipFill>
          <a:blip r:embed="rId14" cstate="screen">
            <a:duotone>
              <a:prstClr val="black"/>
              <a:schemeClr val="tx1">
                <a:tint val="45000"/>
                <a:satMod val="400000"/>
              </a:schemeClr>
            </a:duotone>
            <a:extLst>
              <a:ext uri="{BEBA8EAE-BF5A-486C-A8C5-ECC9F3942E4B}">
                <a14:imgProps xmlns:a14="http://schemas.microsoft.com/office/drawing/2010/main">
                  <a14:imgLayer r:embed="rId15">
                    <a14:imgEffect>
                      <a14:brightnessContrast contrast="-20000"/>
                    </a14:imgEffect>
                  </a14:imgLayer>
                </a14:imgProps>
              </a:ext>
              <a:ext uri="{28A0092B-C50C-407E-A947-70E740481C1C}">
                <a14:useLocalDpi xmlns:a14="http://schemas.microsoft.com/office/drawing/2010/main"/>
              </a:ext>
            </a:extLst>
          </a:blip>
          <a:srcRect/>
          <a:stretch>
            <a:fillRect/>
          </a:stretch>
        </p:blipFill>
        <p:spPr bwMode="auto">
          <a:xfrm>
            <a:off x="9300664" y="2657047"/>
            <a:ext cx="286529" cy="564388"/>
          </a:xfrm>
          <a:prstGeom prst="rect">
            <a:avLst/>
          </a:prstGeom>
          <a:noFill/>
        </p:spPr>
      </p:pic>
      <p:pic>
        <p:nvPicPr>
          <p:cNvPr id="242" name="Picture 241" descr="PHP.png"/>
          <p:cNvPicPr>
            <a:picLocks noChangeAspect="1"/>
          </p:cNvPicPr>
          <p:nvPr/>
        </p:nvPicPr>
        <p:blipFill>
          <a:blip r:embed="rId16" cstate="screen">
            <a:duotone>
              <a:prstClr val="black"/>
              <a:schemeClr val="tx1">
                <a:tint val="45000"/>
                <a:satMod val="400000"/>
              </a:schemeClr>
            </a:duotone>
            <a:extLst>
              <a:ext uri="{BEBA8EAE-BF5A-486C-A8C5-ECC9F3942E4B}">
                <a14:imgProps xmlns:a14="http://schemas.microsoft.com/office/drawing/2010/main">
                  <a14:imgLayer r:embed="rId17">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8360697" y="3127390"/>
            <a:ext cx="405703" cy="225257"/>
          </a:xfrm>
          <a:prstGeom prst="rect">
            <a:avLst/>
          </a:prstGeom>
          <a:noFill/>
        </p:spPr>
      </p:pic>
      <p:pic>
        <p:nvPicPr>
          <p:cNvPr id="243" name="Picture 242"/>
          <p:cNvPicPr>
            <a:picLocks noChangeAspect="1"/>
          </p:cNvPicPr>
          <p:nvPr/>
        </p:nvPicPr>
        <p:blipFill>
          <a:blip r:embed="rId18" cstate="screen">
            <a:duotone>
              <a:prstClr val="black"/>
              <a:schemeClr val="tx1">
                <a:tint val="45000"/>
                <a:satMod val="400000"/>
              </a:schemeClr>
            </a:duotone>
            <a:extLst>
              <a:ext uri="{BEBA8EAE-BF5A-486C-A8C5-ECC9F3942E4B}">
                <a14:imgProps xmlns:a14="http://schemas.microsoft.com/office/drawing/2010/main">
                  <a14:imgLayer r:embed="rId19">
                    <a14:imgEffect>
                      <a14:colorTemperature colorTemp="10900"/>
                    </a14:imgEffect>
                    <a14:imgEffect>
                      <a14:saturation sat="400000"/>
                    </a14:imgEffect>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8193794" y="2762398"/>
            <a:ext cx="669282" cy="186782"/>
          </a:xfrm>
          <a:prstGeom prst="rect">
            <a:avLst/>
          </a:prstGeom>
        </p:spPr>
      </p:pic>
      <p:grpSp>
        <p:nvGrpSpPr>
          <p:cNvPr id="12" name="Group 11">
            <a:extLst>
              <a:ext uri="{FF2B5EF4-FFF2-40B4-BE49-F238E27FC236}">
                <a16:creationId xmlns:a16="http://schemas.microsoft.com/office/drawing/2014/main" id="{C7E97DEE-8EAB-4471-916A-980275E7E65E}"/>
              </a:ext>
            </a:extLst>
          </p:cNvPr>
          <p:cNvGrpSpPr/>
          <p:nvPr/>
        </p:nvGrpSpPr>
        <p:grpSpPr>
          <a:xfrm>
            <a:off x="8098228" y="3458647"/>
            <a:ext cx="863209" cy="244213"/>
            <a:chOff x="8098228" y="3458647"/>
            <a:chExt cx="863209" cy="244213"/>
          </a:xfrm>
        </p:grpSpPr>
        <p:sp>
          <p:nvSpPr>
            <p:cNvPr id="11" name="Rectangle 10">
              <a:extLst>
                <a:ext uri="{FF2B5EF4-FFF2-40B4-BE49-F238E27FC236}">
                  <a16:creationId xmlns:a16="http://schemas.microsoft.com/office/drawing/2014/main" id="{172EC836-9C57-4659-97D8-9C51B8D6C6C3}"/>
                </a:ext>
              </a:extLst>
            </p:cNvPr>
            <p:cNvSpPr/>
            <p:nvPr/>
          </p:nvSpPr>
          <p:spPr bwMode="auto">
            <a:xfrm>
              <a:off x="8098228" y="3458647"/>
              <a:ext cx="863209" cy="2442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4" name="Picture 243"/>
            <p:cNvPicPr>
              <a:picLocks noChangeAspect="1"/>
            </p:cNvPicPr>
            <p:nvPr/>
          </p:nvPicPr>
          <p:blipFill>
            <a:blip r:embed="rId20" cstate="screen">
              <a:duotone>
                <a:prstClr val="black"/>
                <a:schemeClr val="tx1">
                  <a:tint val="45000"/>
                  <a:satMod val="400000"/>
                </a:schemeClr>
              </a:duotone>
              <a:lum bright="100000"/>
              <a:extLst>
                <a:ext uri="{28A0092B-C50C-407E-A947-70E740481C1C}">
                  <a14:useLocalDpi xmlns:a14="http://schemas.microsoft.com/office/drawing/2010/main"/>
                </a:ext>
              </a:extLst>
            </a:blip>
            <a:stretch>
              <a:fillRect/>
            </a:stretch>
          </p:blipFill>
          <p:spPr>
            <a:xfrm>
              <a:off x="8138832" y="3490469"/>
              <a:ext cx="812427" cy="210629"/>
            </a:xfrm>
            <a:prstGeom prst="rect">
              <a:avLst/>
            </a:prstGeom>
          </p:spPr>
        </p:pic>
      </p:grpSp>
      <p:sp>
        <p:nvSpPr>
          <p:cNvPr id="245" name="Freeform 6"/>
          <p:cNvSpPr>
            <a:spLocks noEditPoints="1"/>
          </p:cNvSpPr>
          <p:nvPr/>
        </p:nvSpPr>
        <p:spPr bwMode="auto">
          <a:xfrm>
            <a:off x="9253554" y="3364006"/>
            <a:ext cx="380750" cy="401778"/>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32229" eaLnBrk="0" fontAlgn="base" hangingPunct="0">
              <a:lnSpc>
                <a:spcPct val="90000"/>
              </a:lnSpc>
              <a:spcBef>
                <a:spcPct val="0"/>
              </a:spcBef>
              <a:spcAft>
                <a:spcPct val="0"/>
              </a:spcAft>
              <a:defRPr/>
            </a:pPr>
            <a:endParaRPr lang="en-US" sz="2040" kern="0" spc="-52" dirty="0">
              <a:gradFill>
                <a:gsLst>
                  <a:gs pos="1250">
                    <a:srgbClr val="EFEFEF"/>
                  </a:gs>
                  <a:gs pos="10417">
                    <a:srgbClr val="EFEFEF"/>
                  </a:gs>
                </a:gsLst>
                <a:lin ang="5400000" scaled="0"/>
              </a:gradFill>
              <a:latin typeface="Segoe UI"/>
            </a:endParaRPr>
          </a:p>
        </p:txBody>
      </p:sp>
      <p:pic>
        <p:nvPicPr>
          <p:cNvPr id="248" name="Picture 2"/>
          <p:cNvPicPr>
            <a:picLocks noChangeAspect="1" noChangeArrowheads="1"/>
          </p:cNvPicPr>
          <p:nvPr/>
        </p:nvPicPr>
        <p:blipFill>
          <a:blip r:embed="rId21" cstate="screen">
            <a:extLst>
              <a:ext uri="{28A0092B-C50C-407E-A947-70E740481C1C}">
                <a14:useLocalDpi xmlns:a14="http://schemas.microsoft.com/office/drawing/2010/main"/>
              </a:ext>
            </a:extLst>
          </a:blip>
          <a:stretch>
            <a:fillRect/>
          </a:stretch>
        </p:blipFill>
        <p:spPr bwMode="auto">
          <a:xfrm>
            <a:off x="8058643" y="4023461"/>
            <a:ext cx="455820" cy="344540"/>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48"/>
          <p:cNvPicPr>
            <a:picLocks noChangeAspect="1"/>
          </p:cNvPicPr>
          <p:nvPr/>
        </p:nvPicPr>
        <p:blipFill>
          <a:blip r:embed="rId22" cstate="screen">
            <a:extLst>
              <a:ext uri="{BEBA8EAE-BF5A-486C-A8C5-ECC9F3942E4B}">
                <a14:imgProps xmlns:a14="http://schemas.microsoft.com/office/drawing/2010/main">
                  <a14:imgLayer r:embed="rId2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126705" y="3889245"/>
            <a:ext cx="634449" cy="566557"/>
          </a:xfrm>
          <a:prstGeom prst="rect">
            <a:avLst/>
          </a:prstGeom>
        </p:spPr>
      </p:pic>
      <p:grpSp>
        <p:nvGrpSpPr>
          <p:cNvPr id="250" name="Group 249"/>
          <p:cNvGrpSpPr/>
          <p:nvPr/>
        </p:nvGrpSpPr>
        <p:grpSpPr>
          <a:xfrm>
            <a:off x="8695834" y="4019809"/>
            <a:ext cx="402354" cy="375184"/>
            <a:chOff x="2331310" y="4180366"/>
            <a:chExt cx="529992" cy="494202"/>
          </a:xfrm>
        </p:grpSpPr>
        <p:pic>
          <p:nvPicPr>
            <p:cNvPr id="251" name="Picture 250" descr="logo_wide-cab47086.png"/>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2362645" y="4180366"/>
              <a:ext cx="352530" cy="321344"/>
            </a:xfrm>
            <a:prstGeom prst="rect">
              <a:avLst/>
            </a:prstGeom>
          </p:spPr>
        </p:pic>
        <p:sp>
          <p:nvSpPr>
            <p:cNvPr id="252" name="TextBox 251"/>
            <p:cNvSpPr txBox="1"/>
            <p:nvPr/>
          </p:nvSpPr>
          <p:spPr>
            <a:xfrm>
              <a:off x="2331310" y="4510376"/>
              <a:ext cx="529992" cy="164192"/>
            </a:xfrm>
            <a:prstGeom prst="rect">
              <a:avLst/>
            </a:prstGeom>
            <a:noFill/>
          </p:spPr>
          <p:txBody>
            <a:bodyPr wrap="none" lIns="0" tIns="0" rIns="0" bIns="0" rtlCol="0">
              <a:spAutoFit/>
            </a:bodyPr>
            <a:lstStyle/>
            <a:p>
              <a:pPr defTabSz="932357">
                <a:lnSpc>
                  <a:spcPct val="90000"/>
                </a:lnSpc>
                <a:spcAft>
                  <a:spcPts val="600"/>
                </a:spcAft>
                <a:defRPr/>
              </a:pPr>
              <a:r>
                <a:rPr lang="en-US" sz="900" kern="0" dirty="0">
                  <a:solidFill>
                    <a:srgbClr val="353535"/>
                  </a:solidFill>
                  <a:latin typeface="Segoe UI"/>
                </a:rPr>
                <a:t>Vagrant</a:t>
              </a:r>
            </a:p>
          </p:txBody>
        </p:sp>
      </p:grpSp>
      <p:grpSp>
        <p:nvGrpSpPr>
          <p:cNvPr id="4" name="Group 3"/>
          <p:cNvGrpSpPr/>
          <p:nvPr/>
        </p:nvGrpSpPr>
        <p:grpSpPr>
          <a:xfrm>
            <a:off x="6565113" y="3383681"/>
            <a:ext cx="444031" cy="549306"/>
            <a:chOff x="6404113" y="3317615"/>
            <a:chExt cx="435426" cy="538660"/>
          </a:xfrm>
        </p:grpSpPr>
        <p:sp>
          <p:nvSpPr>
            <p:cNvPr id="213" name="TextBox 212"/>
            <p:cNvSpPr txBox="1"/>
            <p:nvPr/>
          </p:nvSpPr>
          <p:spPr>
            <a:xfrm>
              <a:off x="6404113" y="3734041"/>
              <a:ext cx="435426" cy="122234"/>
            </a:xfrm>
            <a:prstGeom prst="rect">
              <a:avLst/>
            </a:prstGeom>
            <a:noFill/>
          </p:spPr>
          <p:txBody>
            <a:bodyPr wrap="none" lIns="0" tIns="0" rIns="0" bIns="0" rtlCol="0">
              <a:spAutoFit/>
            </a:bodyPr>
            <a:lstStyle/>
            <a:p>
              <a:pPr algn="ctr" defTabSz="932357">
                <a:lnSpc>
                  <a:spcPct val="90000"/>
                </a:lnSpc>
                <a:spcAft>
                  <a:spcPts val="600"/>
                </a:spcAft>
                <a:defRPr/>
              </a:pPr>
              <a:r>
                <a:rPr lang="en-US" sz="900" kern="0" dirty="0" err="1">
                  <a:latin typeface="Segoe UI"/>
                </a:rPr>
                <a:t>Saltstack</a:t>
              </a:r>
              <a:endParaRPr lang="en-US" sz="900" kern="0" dirty="0">
                <a:latin typeface="Segoe UI"/>
              </a:endParaRPr>
            </a:p>
          </p:txBody>
        </p:sp>
        <p:pic>
          <p:nvPicPr>
            <p:cNvPr id="2" name="Picture 1"/>
            <p:cNvPicPr>
              <a:picLocks noChangeAspect="1"/>
            </p:cNvPicPr>
            <p:nvPr/>
          </p:nvPicPr>
          <p:blipFill>
            <a:blip r:embed="rId25" cstate="screen">
              <a:extLst>
                <a:ext uri="{BEBA8EAE-BF5A-486C-A8C5-ECC9F3942E4B}">
                  <a14:imgProps xmlns:a14="http://schemas.microsoft.com/office/drawing/2010/main">
                    <a14:imgLayer r:embed="rId26">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422153" y="3317615"/>
              <a:ext cx="399342" cy="399342"/>
            </a:xfrm>
            <a:prstGeom prst="rect">
              <a:avLst/>
            </a:prstGeom>
          </p:spPr>
        </p:pic>
      </p:grpSp>
      <p:grpSp>
        <p:nvGrpSpPr>
          <p:cNvPr id="210" name="Group 209"/>
          <p:cNvGrpSpPr/>
          <p:nvPr/>
        </p:nvGrpSpPr>
        <p:grpSpPr>
          <a:xfrm>
            <a:off x="8037433" y="1407617"/>
            <a:ext cx="1750041" cy="993250"/>
            <a:chOff x="8154077" y="1500188"/>
            <a:chExt cx="2496095" cy="1416683"/>
          </a:xfrm>
        </p:grpSpPr>
        <p:sp>
          <p:nvSpPr>
            <p:cNvPr id="214" name="original cloud"/>
            <p:cNvSpPr>
              <a:spLocks noChangeAspect="1"/>
            </p:cNvSpPr>
            <p:nvPr/>
          </p:nvSpPr>
          <p:spPr bwMode="black">
            <a:xfrm>
              <a:off x="8154077" y="1500188"/>
              <a:ext cx="2496095" cy="141668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E6E6E6"/>
            </a:solidFill>
            <a:ln>
              <a:noFill/>
            </a:ln>
          </p:spPr>
          <p:txBody>
            <a:bodyPr vert="horz" wrap="square" lIns="91377" tIns="45689" rIns="91377" bIns="45689" numCol="1" anchor="t" anchorCtr="0" compatLnSpc="1">
              <a:prstTxWarp prst="textNoShape">
                <a:avLst/>
              </a:prstTxWarp>
            </a:bodyPr>
            <a:lstStyle/>
            <a:p>
              <a:pPr defTabSz="792358" eaLnBrk="0" fontAlgn="base" hangingPunct="0">
                <a:spcBef>
                  <a:spcPct val="0"/>
                </a:spcBef>
                <a:spcAft>
                  <a:spcPct val="0"/>
                </a:spcAft>
                <a:defRPr/>
              </a:pPr>
              <a:endParaRPr lang="en-US" sz="1798" kern="0" dirty="0">
                <a:solidFill>
                  <a:srgbClr val="00188F"/>
                </a:solidFill>
                <a:latin typeface="Calibri" panose="020F0502020204030204" pitchFamily="34" charset="0"/>
              </a:endParaRPr>
            </a:p>
          </p:txBody>
        </p:sp>
        <p:sp>
          <p:nvSpPr>
            <p:cNvPr id="216" name="arrow cycle"/>
            <p:cNvSpPr>
              <a:spLocks noChangeAspect="1" noEditPoints="1"/>
            </p:cNvSpPr>
            <p:nvPr/>
          </p:nvSpPr>
          <p:spPr bwMode="auto">
            <a:xfrm rot="11880000">
              <a:off x="9049600" y="1936321"/>
              <a:ext cx="831010" cy="737611"/>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1"/>
            </a:solidFill>
            <a:ln>
              <a:noFill/>
            </a:ln>
          </p:spPr>
          <p:txBody>
            <a:bodyPr vert="horz" wrap="square" lIns="91377" tIns="45689" rIns="91377" bIns="45689" numCol="1" anchor="t" anchorCtr="0" compatLnSpc="1">
              <a:prstTxWarp prst="textNoShape">
                <a:avLst/>
              </a:prstTxWarp>
            </a:bodyPr>
            <a:lstStyle/>
            <a:p>
              <a:pPr defTabSz="792358" eaLnBrk="0" fontAlgn="base" hangingPunct="0">
                <a:spcBef>
                  <a:spcPct val="0"/>
                </a:spcBef>
                <a:spcAft>
                  <a:spcPct val="0"/>
                </a:spcAft>
                <a:defRPr/>
              </a:pPr>
              <a:endParaRPr lang="en-US" sz="1798" kern="0" dirty="0">
                <a:solidFill>
                  <a:srgbClr val="505050"/>
                </a:solidFill>
                <a:latin typeface="Calibri" panose="020F0502020204030204" pitchFamily="34" charset="0"/>
              </a:endParaRPr>
            </a:p>
          </p:txBody>
        </p:sp>
        <p:sp>
          <p:nvSpPr>
            <p:cNvPr id="218" name="TextBox 217"/>
            <p:cNvSpPr txBox="1"/>
            <p:nvPr/>
          </p:nvSpPr>
          <p:spPr>
            <a:xfrm>
              <a:off x="9132154" y="2128044"/>
              <a:ext cx="643377" cy="362711"/>
            </a:xfrm>
            <a:prstGeom prst="rect">
              <a:avLst/>
            </a:prstGeom>
            <a:noFill/>
          </p:spPr>
          <p:txBody>
            <a:bodyPr wrap="square" lIns="0" tIns="0" rIns="0" bIns="0" rtlCol="0">
              <a:spAutoFit/>
            </a:bodyPr>
            <a:lstStyle/>
            <a:p>
              <a:pPr algn="ctr" defTabSz="951058" eaLnBrk="0" fontAlgn="base" hangingPunct="0">
                <a:lnSpc>
                  <a:spcPct val="90000"/>
                </a:lnSpc>
                <a:spcBef>
                  <a:spcPct val="0"/>
                </a:spcBef>
                <a:spcAft>
                  <a:spcPts val="612"/>
                </a:spcAft>
                <a:defRPr/>
              </a:pPr>
              <a:r>
                <a:rPr lang="en-US" sz="612" kern="0" spc="-52"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ONE </a:t>
              </a:r>
              <a:br>
                <a:rPr lang="en-US" sz="612" kern="0" spc="-52"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br>
              <a:r>
                <a:rPr lang="en-US" sz="612" kern="0" spc="-52"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CONSISTENT PLATFORM</a:t>
              </a:r>
            </a:p>
          </p:txBody>
        </p:sp>
        <p:sp>
          <p:nvSpPr>
            <p:cNvPr id="246" name="TextBox 245"/>
            <p:cNvSpPr txBox="1"/>
            <p:nvPr/>
          </p:nvSpPr>
          <p:spPr>
            <a:xfrm>
              <a:off x="8347510" y="2452301"/>
              <a:ext cx="699817" cy="322288"/>
            </a:xfrm>
            <a:prstGeom prst="rect">
              <a:avLst/>
            </a:prstGeom>
            <a:noFill/>
          </p:spPr>
          <p:txBody>
            <a:bodyPr wrap="square" lIns="0" tIns="0" rIns="0" bIns="0" rtlCol="0">
              <a:spAutoFit/>
            </a:bodyPr>
            <a:lstStyle/>
            <a:p>
              <a:pPr algn="ctr" defTabSz="951058" eaLnBrk="0" fontAlgn="base" hangingPunct="0">
                <a:lnSpc>
                  <a:spcPct val="90000"/>
                </a:lnSpc>
                <a:spcBef>
                  <a:spcPct val="0"/>
                </a:spcBef>
                <a:spcAft>
                  <a:spcPts val="612"/>
                </a:spcAft>
                <a:defRPr/>
              </a:pPr>
              <a:r>
                <a:rPr lang="en-US" sz="816" kern="0" spc="-52"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ON-PREMISES</a:t>
              </a:r>
            </a:p>
          </p:txBody>
        </p:sp>
        <p:sp>
          <p:nvSpPr>
            <p:cNvPr id="247" name="TextBox 246"/>
            <p:cNvSpPr txBox="1"/>
            <p:nvPr/>
          </p:nvSpPr>
          <p:spPr>
            <a:xfrm>
              <a:off x="9730369" y="2439259"/>
              <a:ext cx="826732" cy="322288"/>
            </a:xfrm>
            <a:prstGeom prst="rect">
              <a:avLst/>
            </a:prstGeom>
            <a:noFill/>
          </p:spPr>
          <p:txBody>
            <a:bodyPr wrap="square" lIns="0" tIns="0" rIns="0" bIns="0" rtlCol="0">
              <a:spAutoFit/>
            </a:bodyPr>
            <a:lstStyle/>
            <a:p>
              <a:pPr algn="ctr" defTabSz="951058" eaLnBrk="0" fontAlgn="base" hangingPunct="0">
                <a:lnSpc>
                  <a:spcPct val="90000"/>
                </a:lnSpc>
                <a:spcBef>
                  <a:spcPct val="0"/>
                </a:spcBef>
                <a:spcAft>
                  <a:spcPts val="612"/>
                </a:spcAft>
                <a:defRPr/>
              </a:pPr>
              <a:r>
                <a:rPr lang="en-US" sz="816" kern="0" spc="-52"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SERVICE PROVIDER</a:t>
              </a:r>
            </a:p>
          </p:txBody>
        </p:sp>
        <p:cxnSp>
          <p:nvCxnSpPr>
            <p:cNvPr id="253" name="Straight Connector 252"/>
            <p:cNvCxnSpPr/>
            <p:nvPr/>
          </p:nvCxnSpPr>
          <p:spPr>
            <a:xfrm>
              <a:off x="9415530" y="2690913"/>
              <a:ext cx="0" cy="20985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a:off x="9831280" y="1938449"/>
              <a:ext cx="598065" cy="26138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endCxn id="214" idx="4"/>
            </p:cNvCxnSpPr>
            <p:nvPr/>
          </p:nvCxnSpPr>
          <p:spPr>
            <a:xfrm flipH="1" flipV="1">
              <a:off x="8693511" y="2085011"/>
              <a:ext cx="382898" cy="146561"/>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56" name="TextBox 255"/>
            <p:cNvSpPr txBox="1"/>
            <p:nvPr/>
          </p:nvSpPr>
          <p:spPr>
            <a:xfrm>
              <a:off x="8920275" y="1614654"/>
              <a:ext cx="692137" cy="402951"/>
            </a:xfrm>
            <a:prstGeom prst="rect">
              <a:avLst/>
            </a:prstGeom>
            <a:noFill/>
          </p:spPr>
          <p:txBody>
            <a:bodyPr wrap="square" lIns="0" tIns="0" rIns="0" bIns="0" rtlCol="0">
              <a:spAutoFit/>
            </a:bodyPr>
            <a:lstStyle/>
            <a:p>
              <a:pPr defTabSz="951058" eaLnBrk="0" fontAlgn="base" hangingPunct="0">
                <a:lnSpc>
                  <a:spcPct val="90000"/>
                </a:lnSpc>
                <a:spcBef>
                  <a:spcPct val="0"/>
                </a:spcBef>
                <a:spcAft>
                  <a:spcPts val="612"/>
                </a:spcAft>
                <a:defRPr/>
              </a:pPr>
              <a:r>
                <a:rPr lang="en-US" sz="1020" kern="0" spc="-52" dirty="0">
                  <a:gradFill>
                    <a:gsLst>
                      <a:gs pos="2917">
                        <a:srgbClr val="00BCF2"/>
                      </a:gs>
                      <a:gs pos="30000">
                        <a:srgbClr val="00BCF2"/>
                      </a:gs>
                    </a:gsLst>
                    <a:lin ang="5400000" scaled="0"/>
                  </a:gradFill>
                  <a:latin typeface="Calibri" panose="020F0502020204030204" pitchFamily="34" charset="0"/>
                </a:rPr>
                <a:t>Microsoft Azure</a:t>
              </a:r>
            </a:p>
          </p:txBody>
        </p:sp>
      </p:grpSp>
      <p:pic>
        <p:nvPicPr>
          <p:cNvPr id="219" name="Picture 6" descr="C:\temp\VS_Wht_rgb.png"/>
          <p:cNvPicPr>
            <a:picLocks noChangeAspect="1" noChangeArrowheads="1"/>
          </p:cNvPicPr>
          <p:nvPr/>
        </p:nvPicPr>
        <p:blipFill>
          <a:blip r:embed="rId27" cstate="screen">
            <a:extLst>
              <a:ext uri="{28A0092B-C50C-407E-A947-70E740481C1C}">
                <a14:useLocalDpi xmlns:a14="http://schemas.microsoft.com/office/drawing/2010/main"/>
              </a:ext>
            </a:extLst>
          </a:blip>
          <a:srcRect l="4938" t="21764" r="76846" b="19292"/>
          <a:stretch>
            <a:fillRect/>
          </a:stretch>
        </p:blipFill>
        <p:spPr bwMode="auto">
          <a:xfrm>
            <a:off x="958547" y="3502369"/>
            <a:ext cx="292840" cy="26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4338258" y="1392417"/>
            <a:ext cx="685557" cy="416810"/>
          </a:xfrm>
          <a:prstGeom prst="rect">
            <a:avLst/>
          </a:prstGeom>
        </p:spPr>
      </p:pic>
      <p:pic>
        <p:nvPicPr>
          <p:cNvPr id="14" name="Picture 13"/>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2500396" y="3458647"/>
            <a:ext cx="743988" cy="371994"/>
          </a:xfrm>
          <a:prstGeom prst="rect">
            <a:avLst/>
          </a:prstGeom>
        </p:spPr>
      </p:pic>
      <p:pic>
        <p:nvPicPr>
          <p:cNvPr id="209" name="Picture 6" descr="C:\temp\VS_Wht_rgb.png">
            <a:extLst>
              <a:ext uri="{FF2B5EF4-FFF2-40B4-BE49-F238E27FC236}">
                <a16:creationId xmlns:a16="http://schemas.microsoft.com/office/drawing/2014/main" id="{86573E64-807B-4E7D-AD5D-E664FB8950A6}"/>
              </a:ext>
            </a:extLst>
          </p:cNvPr>
          <p:cNvPicPr>
            <a:picLocks noChangeAspect="1" noChangeArrowheads="1"/>
          </p:cNvPicPr>
          <p:nvPr/>
        </p:nvPicPr>
        <p:blipFill>
          <a:blip r:embed="rId30" cstate="screen">
            <a:duotone>
              <a:prstClr val="black"/>
              <a:srgbClr val="505050">
                <a:tint val="45000"/>
                <a:satMod val="400000"/>
              </a:srgbClr>
            </a:duotone>
            <a:extLst>
              <a:ext uri="{BEBA8EAE-BF5A-486C-A8C5-ECC9F3942E4B}">
                <a14:imgProps xmlns:a14="http://schemas.microsoft.com/office/drawing/2010/main">
                  <a14:imgLayer r:embed="rId31">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956166" y="3502369"/>
            <a:ext cx="292840" cy="26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712546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nchor="t"/>
          <a:lstStyle/>
          <a:p>
            <a:r>
              <a:rPr lang="en-US" spc="-100" dirty="0"/>
              <a:t>Consistent application development</a:t>
            </a:r>
          </a:p>
        </p:txBody>
      </p:sp>
      <p:sp>
        <p:nvSpPr>
          <p:cNvPr id="6" name="Text Placeholder 5">
            <a:extLst>
              <a:ext uri="{FF2B5EF4-FFF2-40B4-BE49-F238E27FC236}">
                <a16:creationId xmlns:a16="http://schemas.microsoft.com/office/drawing/2014/main" id="{08D5E4A4-E294-4F7A-8AEF-9C1038CEB396}"/>
              </a:ext>
            </a:extLst>
          </p:cNvPr>
          <p:cNvSpPr>
            <a:spLocks noGrp="1"/>
          </p:cNvSpPr>
          <p:nvPr>
            <p:ph type="body" sz="quarter" idx="10"/>
          </p:nvPr>
        </p:nvSpPr>
        <p:spPr>
          <a:xfrm>
            <a:off x="596711" y="1466097"/>
            <a:ext cx="5315839" cy="4564812"/>
          </a:xfrm>
        </p:spPr>
        <p:txBody>
          <a:bodyPr/>
          <a:lstStyle/>
          <a:p>
            <a:pPr marL="285695" indent="-285695">
              <a:lnSpc>
                <a:spcPct val="110000"/>
              </a:lnSpc>
              <a:buFont typeface="Arial" panose="020B0604020202020204" pitchFamily="34" charset="0"/>
              <a:buChar char="•"/>
            </a:pPr>
            <a:endParaRPr lang="en-US" spc="80" dirty="0">
              <a:solidFill>
                <a:schemeClr val="tx1"/>
              </a:solidFill>
            </a:endParaRPr>
          </a:p>
          <a:p>
            <a:pPr marL="285695" indent="-285695">
              <a:lnSpc>
                <a:spcPct val="110000"/>
              </a:lnSpc>
              <a:buFont typeface="Arial" panose="020B0604020202020204" pitchFamily="34" charset="0"/>
              <a:buChar char="•"/>
            </a:pPr>
            <a:r>
              <a:rPr lang="en-US" spc="80" dirty="0">
                <a:solidFill>
                  <a:schemeClr val="tx1"/>
                </a:solidFill>
              </a:rPr>
              <a:t>Build and deploy apps the same way, for any Azure Cloud</a:t>
            </a:r>
          </a:p>
          <a:p>
            <a:pPr marL="285695" indent="-285695">
              <a:lnSpc>
                <a:spcPct val="110000"/>
              </a:lnSpc>
              <a:buFont typeface="Arial" panose="020B0604020202020204" pitchFamily="34" charset="0"/>
              <a:buChar char="•"/>
            </a:pPr>
            <a:r>
              <a:rPr lang="en-US" spc="80" dirty="0">
                <a:solidFill>
                  <a:schemeClr val="tx1"/>
                </a:solidFill>
              </a:rPr>
              <a:t>Implement Common DevOps Practices </a:t>
            </a:r>
          </a:p>
          <a:p>
            <a:pPr marL="285695" indent="-285695">
              <a:lnSpc>
                <a:spcPct val="110000"/>
              </a:lnSpc>
              <a:buFont typeface="Arial" panose="020B0604020202020204" pitchFamily="34" charset="0"/>
              <a:buChar char="•"/>
            </a:pPr>
            <a:r>
              <a:rPr lang="en-US" spc="80" dirty="0">
                <a:solidFill>
                  <a:schemeClr val="tx1"/>
                </a:solidFill>
              </a:rPr>
              <a:t>Use the same tools across Azure Clouds</a:t>
            </a:r>
            <a:endParaRPr lang="en-US" b="0" dirty="0">
              <a:solidFill>
                <a:schemeClr val="tx1"/>
              </a:solidFill>
              <a:latin typeface="Segoe UI Semilight" panose="020B0402040204020203" pitchFamily="34" charset="0"/>
            </a:endParaRPr>
          </a:p>
        </p:txBody>
      </p:sp>
      <p:sp>
        <p:nvSpPr>
          <p:cNvPr id="2" name="Text Placeholder 1">
            <a:extLst>
              <a:ext uri="{FF2B5EF4-FFF2-40B4-BE49-F238E27FC236}">
                <a16:creationId xmlns:a16="http://schemas.microsoft.com/office/drawing/2014/main" id="{F327334F-FD42-4A1C-80D0-6375A096283C}"/>
              </a:ext>
            </a:extLst>
          </p:cNvPr>
          <p:cNvSpPr>
            <a:spLocks noGrp="1"/>
          </p:cNvSpPr>
          <p:nvPr>
            <p:ph type="body" sz="quarter" idx="11"/>
          </p:nvPr>
        </p:nvSpPr>
        <p:spPr>
          <a:xfrm>
            <a:off x="6518045" y="1466097"/>
            <a:ext cx="5316593" cy="580223"/>
          </a:xfrm>
        </p:spPr>
        <p:txBody>
          <a:bodyPr/>
          <a:lstStyle/>
          <a:p>
            <a:endParaRPr lang="en-US"/>
          </a:p>
        </p:txBody>
      </p:sp>
      <p:pic>
        <p:nvPicPr>
          <p:cNvPr id="8" name="Picture 7">
            <a:extLst>
              <a:ext uri="{FF2B5EF4-FFF2-40B4-BE49-F238E27FC236}">
                <a16:creationId xmlns:a16="http://schemas.microsoft.com/office/drawing/2014/main" id="{3A477645-2263-4B81-95F8-6463CFFDD977}"/>
              </a:ext>
            </a:extLst>
          </p:cNvPr>
          <p:cNvPicPr>
            <a:picLocks noChangeAspect="1"/>
          </p:cNvPicPr>
          <p:nvPr/>
        </p:nvPicPr>
        <p:blipFill>
          <a:blip r:embed="rId3"/>
          <a:stretch>
            <a:fillRect/>
          </a:stretch>
        </p:blipFill>
        <p:spPr>
          <a:xfrm>
            <a:off x="5829376" y="1401058"/>
            <a:ext cx="6606217" cy="4332995"/>
          </a:xfrm>
          <a:prstGeom prst="rect">
            <a:avLst/>
          </a:prstGeom>
          <a:solidFill>
            <a:srgbClr val="E6E6E6"/>
          </a:solidFill>
        </p:spPr>
      </p:pic>
    </p:spTree>
    <p:extLst>
      <p:ext uri="{BB962C8B-B14F-4D97-AF65-F5344CB8AC3E}">
        <p14:creationId xmlns:p14="http://schemas.microsoft.com/office/powerpoint/2010/main" val="7479262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0ECE46-3000-4DA4-B972-26C6AAC1025D}"/>
              </a:ext>
            </a:extLst>
          </p:cNvPr>
          <p:cNvSpPr txBox="1"/>
          <p:nvPr/>
        </p:nvSpPr>
        <p:spPr>
          <a:xfrm>
            <a:off x="7434682" y="3902617"/>
            <a:ext cx="4801482" cy="1536820"/>
          </a:xfrm>
          <a:prstGeom prst="rect">
            <a:avLst/>
          </a:prstGeom>
          <a:noFill/>
        </p:spPr>
        <p:txBody>
          <a:bodyPr wrap="square" lIns="0" tIns="0" rIns="0" bIns="0" rtlCol="0">
            <a:spAutoFit/>
          </a:bodyPr>
          <a:lstStyle/>
          <a:p>
            <a:pPr algn="ctr"/>
            <a:r>
              <a:rPr lang="en-US" sz="4896" dirty="0">
                <a:solidFill>
                  <a:srgbClr val="737373"/>
                </a:solidFill>
                <a:latin typeface="Segoe UI Light" panose="020B0502040204020203" pitchFamily="34" charset="0"/>
                <a:cs typeface="Segoe UI Light" panose="020B0502040204020203" pitchFamily="34" charset="0"/>
              </a:rPr>
              <a:t>Tooling</a:t>
            </a:r>
          </a:p>
          <a:p>
            <a:pPr algn="ctr"/>
            <a:r>
              <a:rPr lang="en-US" sz="4896" dirty="0">
                <a:solidFill>
                  <a:srgbClr val="737373"/>
                </a:solidFill>
                <a:latin typeface="Segoe UI Light" panose="020B0502040204020203" pitchFamily="34" charset="0"/>
                <a:cs typeface="Segoe UI Light" panose="020B0502040204020203" pitchFamily="34" charset="0"/>
              </a:rPr>
              <a:t>Consistency</a:t>
            </a:r>
          </a:p>
        </p:txBody>
      </p:sp>
      <p:sp>
        <p:nvSpPr>
          <p:cNvPr id="10" name="TextBox 9">
            <a:extLst>
              <a:ext uri="{FF2B5EF4-FFF2-40B4-BE49-F238E27FC236}">
                <a16:creationId xmlns:a16="http://schemas.microsoft.com/office/drawing/2014/main" id="{C9D60B07-04BB-4BD5-955E-DFCBF4C0B09A}"/>
              </a:ext>
            </a:extLst>
          </p:cNvPr>
          <p:cNvSpPr txBox="1"/>
          <p:nvPr/>
        </p:nvSpPr>
        <p:spPr>
          <a:xfrm>
            <a:off x="200312" y="3902617"/>
            <a:ext cx="4801482" cy="1536820"/>
          </a:xfrm>
          <a:prstGeom prst="rect">
            <a:avLst/>
          </a:prstGeom>
          <a:noFill/>
        </p:spPr>
        <p:txBody>
          <a:bodyPr wrap="square" lIns="0" tIns="0" rIns="0" bIns="0" rtlCol="0">
            <a:spAutoFit/>
          </a:bodyPr>
          <a:lstStyle/>
          <a:p>
            <a:pPr algn="ctr"/>
            <a:r>
              <a:rPr lang="en-US" sz="4896" dirty="0">
                <a:solidFill>
                  <a:srgbClr val="737373"/>
                </a:solidFill>
                <a:latin typeface="Segoe UI Light" panose="020B0502040204020203" pitchFamily="34" charset="0"/>
                <a:cs typeface="Segoe UI Light" panose="020B0502040204020203" pitchFamily="34" charset="0"/>
              </a:rPr>
              <a:t>Service</a:t>
            </a:r>
          </a:p>
          <a:p>
            <a:pPr algn="ctr"/>
            <a:r>
              <a:rPr lang="en-US" sz="4896" dirty="0">
                <a:solidFill>
                  <a:srgbClr val="737373"/>
                </a:solidFill>
                <a:latin typeface="Segoe UI Light" panose="020B0502040204020203" pitchFamily="34" charset="0"/>
                <a:cs typeface="Segoe UI Light" panose="020B0502040204020203" pitchFamily="34" charset="0"/>
              </a:rPr>
              <a:t>Consistency</a:t>
            </a:r>
          </a:p>
        </p:txBody>
      </p:sp>
      <p:cxnSp>
        <p:nvCxnSpPr>
          <p:cNvPr id="5" name="Straight Arrow Connector 4">
            <a:extLst>
              <a:ext uri="{FF2B5EF4-FFF2-40B4-BE49-F238E27FC236}">
                <a16:creationId xmlns:a16="http://schemas.microsoft.com/office/drawing/2014/main" id="{5E6AD221-9FF3-427D-BCD5-B1AC708BA6EF}"/>
              </a:ext>
            </a:extLst>
          </p:cNvPr>
          <p:cNvCxnSpPr/>
          <p:nvPr/>
        </p:nvCxnSpPr>
        <p:spPr>
          <a:xfrm flipH="1">
            <a:off x="3956019" y="3126132"/>
            <a:ext cx="1966332" cy="94384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A32D839-30AC-4ED3-8D59-817BC1B1C9DD}"/>
              </a:ext>
            </a:extLst>
          </p:cNvPr>
          <p:cNvCxnSpPr/>
          <p:nvPr/>
        </p:nvCxnSpPr>
        <p:spPr>
          <a:xfrm>
            <a:off x="6330600" y="3137369"/>
            <a:ext cx="1771572" cy="89889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E4C3874-4786-41C0-87D3-C8A88E14CC9D}"/>
              </a:ext>
            </a:extLst>
          </p:cNvPr>
          <p:cNvSpPr/>
          <p:nvPr/>
        </p:nvSpPr>
        <p:spPr>
          <a:xfrm>
            <a:off x="3297299" y="1585172"/>
            <a:ext cx="5841877" cy="1374897"/>
          </a:xfrm>
          <a:prstGeom prst="rect">
            <a:avLst/>
          </a:prstGeom>
        </p:spPr>
        <p:txBody>
          <a:bodyPr wrap="none">
            <a:spAutoFit/>
          </a:bodyPr>
          <a:lstStyle/>
          <a:p>
            <a:pPr algn="ctr"/>
            <a:r>
              <a:rPr lang="en-US" sz="4080">
                <a:solidFill>
                  <a:srgbClr val="0070C0"/>
                </a:solidFill>
                <a:latin typeface="Segoe UI Light" panose="020B0502040204020203" pitchFamily="34" charset="0"/>
                <a:cs typeface="Segoe UI Light" panose="020B0502040204020203" pitchFamily="34" charset="0"/>
              </a:rPr>
              <a:t>Consistent </a:t>
            </a:r>
          </a:p>
          <a:p>
            <a:pPr algn="ctr"/>
            <a:r>
              <a:rPr lang="en-US" sz="4080">
                <a:solidFill>
                  <a:srgbClr val="0070C0"/>
                </a:solidFill>
                <a:latin typeface="Segoe UI Light" panose="020B0502040204020203" pitchFamily="34" charset="0"/>
                <a:cs typeface="Segoe UI Light" panose="020B0502040204020203" pitchFamily="34" charset="0"/>
              </a:rPr>
              <a:t>Application Development</a:t>
            </a:r>
          </a:p>
        </p:txBody>
      </p:sp>
    </p:spTree>
    <p:extLst>
      <p:ext uri="{BB962C8B-B14F-4D97-AF65-F5344CB8AC3E}">
        <p14:creationId xmlns:p14="http://schemas.microsoft.com/office/powerpoint/2010/main" val="27251271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Agenda</a:t>
            </a:r>
          </a:p>
        </p:txBody>
      </p:sp>
      <p:sp>
        <p:nvSpPr>
          <p:cNvPr id="6" name="Text Placeholder 5"/>
          <p:cNvSpPr>
            <a:spLocks noGrp="1"/>
          </p:cNvSpPr>
          <p:nvPr>
            <p:ph type="body" sz="quarter" idx="10"/>
          </p:nvPr>
        </p:nvSpPr>
        <p:spPr>
          <a:xfrm>
            <a:off x="274638" y="1212850"/>
            <a:ext cx="6747361" cy="2480679"/>
          </a:xfrm>
        </p:spPr>
        <p:txBody>
          <a:bodyPr/>
          <a:lstStyle/>
          <a:p>
            <a:r>
              <a:rPr lang="en-US" sz="2400" dirty="0">
                <a:solidFill>
                  <a:srgbClr val="0078D7"/>
                </a:solidFill>
              </a:rPr>
              <a:t>DevOps concepts and practices</a:t>
            </a:r>
          </a:p>
          <a:p>
            <a:r>
              <a:rPr lang="en-US" sz="2400" dirty="0">
                <a:solidFill>
                  <a:srgbClr val="0078D7"/>
                </a:solidFill>
              </a:rPr>
              <a:t>DevOps on Azure Stack Hub</a:t>
            </a:r>
          </a:p>
          <a:p>
            <a:r>
              <a:rPr lang="en-US" sz="2400" dirty="0">
                <a:solidFill>
                  <a:srgbClr val="0078D7"/>
                </a:solidFill>
              </a:rPr>
              <a:t>DevOps ecosystem</a:t>
            </a:r>
            <a:endParaRPr lang="en-US" sz="2400" dirty="0">
              <a:solidFill>
                <a:srgbClr val="0078D7"/>
              </a:solidFill>
              <a:latin typeface="Segoe UI Light" pitchFamily="34" charset="0"/>
            </a:endParaRPr>
          </a:p>
          <a:p>
            <a:r>
              <a:rPr lang="en-US" sz="2400" dirty="0">
                <a:solidFill>
                  <a:srgbClr val="0078D7"/>
                </a:solidFill>
              </a:rPr>
              <a:t>DevOps pipeline</a:t>
            </a:r>
          </a:p>
          <a:p>
            <a:r>
              <a:rPr lang="en-US" sz="2400" dirty="0">
                <a:solidFill>
                  <a:srgbClr val="0078D7"/>
                </a:solidFill>
              </a:rPr>
              <a:t>Testing and metrics</a:t>
            </a:r>
          </a:p>
          <a:p>
            <a:pPr lvl="1"/>
            <a:endParaRPr lang="en-US" dirty="0"/>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88794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9D60B07-04BB-4BD5-955E-DFCBF4C0B09A}"/>
              </a:ext>
            </a:extLst>
          </p:cNvPr>
          <p:cNvSpPr txBox="1"/>
          <p:nvPr/>
        </p:nvSpPr>
        <p:spPr>
          <a:xfrm>
            <a:off x="2362200" y="2523839"/>
            <a:ext cx="7285037" cy="1506823"/>
          </a:xfrm>
          <a:prstGeom prst="rect">
            <a:avLst/>
          </a:prstGeom>
          <a:noFill/>
        </p:spPr>
        <p:txBody>
          <a:bodyPr wrap="square" lIns="0" tIns="0" rIns="0" bIns="0" rtlCol="0">
            <a:spAutoFit/>
          </a:bodyPr>
          <a:lstStyle/>
          <a:p>
            <a:pPr algn="ctr"/>
            <a:r>
              <a:rPr lang="en-US" sz="4896" dirty="0">
                <a:solidFill>
                  <a:srgbClr val="00B0F0"/>
                </a:solidFill>
                <a:latin typeface="Segoe UI Light" panose="020B0502040204020203" pitchFamily="34" charset="0"/>
                <a:cs typeface="Segoe UI Light" panose="020B0502040204020203" pitchFamily="34" charset="0"/>
              </a:rPr>
              <a:t>Service Consistency</a:t>
            </a:r>
          </a:p>
          <a:p>
            <a:pPr algn="ctr"/>
            <a:r>
              <a:rPr lang="en-US" sz="4896" dirty="0">
                <a:solidFill>
                  <a:srgbClr val="00B0F0"/>
                </a:solidFill>
                <a:latin typeface="Segoe UI Light" panose="020B0502040204020203" pitchFamily="34" charset="0"/>
                <a:cs typeface="Segoe UI Light" panose="020B0502040204020203" pitchFamily="34" charset="0"/>
              </a:rPr>
              <a:t>Across All Azure Clouds</a:t>
            </a:r>
          </a:p>
        </p:txBody>
      </p:sp>
    </p:spTree>
    <p:extLst>
      <p:ext uri="{BB962C8B-B14F-4D97-AF65-F5344CB8AC3E}">
        <p14:creationId xmlns:p14="http://schemas.microsoft.com/office/powerpoint/2010/main" val="10447571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dirty="0">
                <a:solidFill>
                  <a:schemeClr val="tx1"/>
                </a:solidFill>
              </a:rPr>
              <a:t>Deploy repeatedly &amp; reliably using ARM</a:t>
            </a:r>
          </a:p>
        </p:txBody>
      </p:sp>
      <p:sp>
        <p:nvSpPr>
          <p:cNvPr id="6" name="Text Placeholder 5">
            <a:extLst>
              <a:ext uri="{FF2B5EF4-FFF2-40B4-BE49-F238E27FC236}">
                <a16:creationId xmlns:a16="http://schemas.microsoft.com/office/drawing/2014/main" id="{08D5E4A4-E294-4F7A-8AEF-9C1038CEB396}"/>
              </a:ext>
            </a:extLst>
          </p:cNvPr>
          <p:cNvSpPr>
            <a:spLocks noGrp="1"/>
          </p:cNvSpPr>
          <p:nvPr>
            <p:ph type="body" sz="quarter" idx="11"/>
          </p:nvPr>
        </p:nvSpPr>
        <p:spPr>
          <a:xfrm>
            <a:off x="435795" y="2357007"/>
            <a:ext cx="3831297" cy="3494304"/>
          </a:xfrm>
        </p:spPr>
        <p:txBody>
          <a:bodyPr vert="horz" wrap="square" lIns="0" tIns="0" rIns="0" bIns="0" rtlCol="0" anchor="t">
            <a:noAutofit/>
          </a:bodyPr>
          <a:lstStyle/>
          <a:p>
            <a:pPr algn="ctr"/>
            <a:r>
              <a:rPr lang="en-US" sz="2400" b="0" dirty="0">
                <a:solidFill>
                  <a:schemeClr val="tx1"/>
                </a:solidFill>
                <a:latin typeface="Segoe UI Semilight" panose="020B0402040204020203" pitchFamily="34" charset="0"/>
              </a:rPr>
              <a:t>Azure Resource Manager &amp; DevOps Tool Integrations</a:t>
            </a:r>
          </a:p>
          <a:p>
            <a:pPr algn="ctr"/>
            <a:endParaRPr lang="en-US" dirty="0"/>
          </a:p>
          <a:p>
            <a:pPr marL="285115" indent="-285115">
              <a:lnSpc>
                <a:spcPct val="110000"/>
              </a:lnSpc>
              <a:buFont typeface="Arial" panose="020B0604020202020204" pitchFamily="34" charset="0"/>
              <a:buChar char="•"/>
            </a:pPr>
            <a:r>
              <a:rPr lang="en-US" sz="1350" spc="80" dirty="0">
                <a:solidFill>
                  <a:schemeClr val="tx1"/>
                </a:solidFill>
              </a:rPr>
              <a:t>Infrastructure as Code</a:t>
            </a:r>
            <a:r>
              <a:rPr lang="en-US" sz="1350" b="0" spc="80" dirty="0">
                <a:solidFill>
                  <a:schemeClr val="tx1"/>
                </a:solidFill>
              </a:rPr>
              <a:t> built-in with Azure Resource Manager</a:t>
            </a:r>
            <a:endParaRPr lang="en-US" sz="1350" b="0" spc="80" dirty="0">
              <a:solidFill>
                <a:schemeClr val="tx1"/>
              </a:solidFill>
              <a:cs typeface="Segoe UI"/>
            </a:endParaRPr>
          </a:p>
          <a:p>
            <a:pPr marL="285115" indent="-285115">
              <a:lnSpc>
                <a:spcPct val="110000"/>
              </a:lnSpc>
              <a:buFont typeface="Arial" panose="020B0604020202020204" pitchFamily="34" charset="0"/>
              <a:buChar char="•"/>
            </a:pPr>
            <a:r>
              <a:rPr lang="en-US" b="0" spc="80" dirty="0">
                <a:solidFill>
                  <a:schemeClr val="tx1"/>
                </a:solidFill>
              </a:rPr>
              <a:t>Consistent between Azure and Azure Stack Hub</a:t>
            </a:r>
            <a:endParaRPr lang="en-US" b="0" spc="80" dirty="0">
              <a:solidFill>
                <a:schemeClr val="tx1"/>
              </a:solidFill>
              <a:cs typeface="Segoe UI"/>
            </a:endParaRPr>
          </a:p>
          <a:p>
            <a:pPr marL="285115" indent="-285115">
              <a:lnSpc>
                <a:spcPct val="110000"/>
              </a:lnSpc>
              <a:buFont typeface="Arial" panose="020B0604020202020204" pitchFamily="34" charset="0"/>
              <a:buChar char="•"/>
            </a:pPr>
            <a:r>
              <a:rPr lang="en-US" b="0" spc="80" dirty="0">
                <a:solidFill>
                  <a:schemeClr val="tx1"/>
                </a:solidFill>
              </a:rPr>
              <a:t>Support for DevOps tools integrations and OSS tooling</a:t>
            </a:r>
            <a:endParaRPr lang="en-US" b="0" dirty="0">
              <a:solidFill>
                <a:schemeClr val="tx1"/>
              </a:solidFill>
              <a:cs typeface="Segoe UI"/>
            </a:endParaRPr>
          </a:p>
        </p:txBody>
      </p:sp>
      <p:cxnSp>
        <p:nvCxnSpPr>
          <p:cNvPr id="9" name="Straight Connector 8">
            <a:extLst>
              <a:ext uri="{FF2B5EF4-FFF2-40B4-BE49-F238E27FC236}">
                <a16:creationId xmlns:a16="http://schemas.microsoft.com/office/drawing/2014/main" id="{CF7662E3-FD62-460C-BF54-34BE14A5E3C5}"/>
              </a:ext>
            </a:extLst>
          </p:cNvPr>
          <p:cNvCxnSpPr>
            <a:cxnSpLocks/>
          </p:cNvCxnSpPr>
          <p:nvPr/>
        </p:nvCxnSpPr>
        <p:spPr>
          <a:xfrm flipV="1">
            <a:off x="515796" y="3293020"/>
            <a:ext cx="3542798" cy="0"/>
          </a:xfrm>
          <a:prstGeom prst="line">
            <a:avLst/>
          </a:prstGeom>
          <a:noFill/>
          <a:ln w="12700" cap="flat" cmpd="sng" algn="ctr">
            <a:solidFill>
              <a:srgbClr val="4DB0FF"/>
            </a:solidFill>
            <a:prstDash val="solid"/>
            <a:miter lim="800000"/>
          </a:ln>
          <a:effectLst/>
        </p:spPr>
      </p:cxnSp>
      <p:pic>
        <p:nvPicPr>
          <p:cNvPr id="32" name="Graphic 31">
            <a:extLst>
              <a:ext uri="{FF2B5EF4-FFF2-40B4-BE49-F238E27FC236}">
                <a16:creationId xmlns:a16="http://schemas.microsoft.com/office/drawing/2014/main" id="{ADB0FD68-A0A8-45A9-A089-3250C952D4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58018" y="1533999"/>
            <a:ext cx="658350" cy="535405"/>
          </a:xfrm>
          <a:prstGeom prst="rect">
            <a:avLst/>
          </a:prstGeom>
        </p:spPr>
      </p:pic>
      <p:grpSp>
        <p:nvGrpSpPr>
          <p:cNvPr id="3" name="Group 2">
            <a:extLst>
              <a:ext uri="{FF2B5EF4-FFF2-40B4-BE49-F238E27FC236}">
                <a16:creationId xmlns:a16="http://schemas.microsoft.com/office/drawing/2014/main" id="{3ED49EE1-9C62-4C77-B371-65FA83E376D4}"/>
              </a:ext>
            </a:extLst>
          </p:cNvPr>
          <p:cNvGrpSpPr/>
          <p:nvPr/>
        </p:nvGrpSpPr>
        <p:grpSpPr>
          <a:xfrm>
            <a:off x="5880352" y="1534482"/>
            <a:ext cx="5859809" cy="4723545"/>
            <a:chOff x="5764710" y="1504531"/>
            <a:chExt cx="5745432" cy="4631347"/>
          </a:xfrm>
        </p:grpSpPr>
        <p:grpSp>
          <p:nvGrpSpPr>
            <p:cNvPr id="17" name="Group 16">
              <a:extLst>
                <a:ext uri="{FF2B5EF4-FFF2-40B4-BE49-F238E27FC236}">
                  <a16:creationId xmlns:a16="http://schemas.microsoft.com/office/drawing/2014/main" id="{59D4BCEE-0673-4D3C-9D7E-E890D9D0398D}"/>
                </a:ext>
              </a:extLst>
            </p:cNvPr>
            <p:cNvGrpSpPr/>
            <p:nvPr/>
          </p:nvGrpSpPr>
          <p:grpSpPr>
            <a:xfrm>
              <a:off x="5764710" y="1504531"/>
              <a:ext cx="5745432" cy="4631347"/>
              <a:chOff x="6454613" y="1725568"/>
              <a:chExt cx="5747064" cy="4632660"/>
            </a:xfrm>
            <a:solidFill>
              <a:schemeClr val="accent3"/>
            </a:solidFill>
          </p:grpSpPr>
          <p:grpSp>
            <p:nvGrpSpPr>
              <p:cNvPr id="18" name="Group 17">
                <a:extLst>
                  <a:ext uri="{FF2B5EF4-FFF2-40B4-BE49-F238E27FC236}">
                    <a16:creationId xmlns:a16="http://schemas.microsoft.com/office/drawing/2014/main" id="{B15C7A0A-2CC8-4006-8793-AAE0E0C0F986}"/>
                  </a:ext>
                </a:extLst>
              </p:cNvPr>
              <p:cNvGrpSpPr/>
              <p:nvPr/>
            </p:nvGrpSpPr>
            <p:grpSpPr>
              <a:xfrm>
                <a:off x="6454613" y="3339347"/>
                <a:ext cx="2150238" cy="840209"/>
                <a:chOff x="5918843" y="2930912"/>
                <a:chExt cx="2150544" cy="840328"/>
              </a:xfrm>
              <a:grpFill/>
            </p:grpSpPr>
            <p:sp>
              <p:nvSpPr>
                <p:cNvPr id="45" name="Freeform 14">
                  <a:extLst>
                    <a:ext uri="{FF2B5EF4-FFF2-40B4-BE49-F238E27FC236}">
                      <a16:creationId xmlns:a16="http://schemas.microsoft.com/office/drawing/2014/main" id="{42F1CE77-A900-4B6D-BBBA-62C4158BCE38}"/>
                    </a:ext>
                  </a:extLst>
                </p:cNvPr>
                <p:cNvSpPr>
                  <a:spLocks/>
                </p:cNvSpPr>
                <p:nvPr/>
              </p:nvSpPr>
              <p:spPr bwMode="auto">
                <a:xfrm>
                  <a:off x="6300793" y="3181060"/>
                  <a:ext cx="975100" cy="590180"/>
                </a:xfrm>
                <a:custGeom>
                  <a:avLst/>
                  <a:gdLst>
                    <a:gd name="T0" fmla="*/ 700 w 868"/>
                    <a:gd name="T1" fmla="*/ 187 h 524"/>
                    <a:gd name="T2" fmla="*/ 650 w 868"/>
                    <a:gd name="T3" fmla="*/ 195 h 524"/>
                    <a:gd name="T4" fmla="*/ 483 w 868"/>
                    <a:gd name="T5" fmla="*/ 89 h 524"/>
                    <a:gd name="T6" fmla="*/ 463 w 868"/>
                    <a:gd name="T7" fmla="*/ 90 h 524"/>
                    <a:gd name="T8" fmla="*/ 424 w 868"/>
                    <a:gd name="T9" fmla="*/ 47 h 524"/>
                    <a:gd name="T10" fmla="*/ 268 w 868"/>
                    <a:gd name="T11" fmla="*/ 15 h 524"/>
                    <a:gd name="T12" fmla="*/ 153 w 868"/>
                    <a:gd name="T13" fmla="*/ 114 h 524"/>
                    <a:gd name="T14" fmla="*/ 128 w 868"/>
                    <a:gd name="T15" fmla="*/ 112 h 524"/>
                    <a:gd name="T16" fmla="*/ 0 w 868"/>
                    <a:gd name="T17" fmla="*/ 240 h 524"/>
                    <a:gd name="T18" fmla="*/ 128 w 868"/>
                    <a:gd name="T19" fmla="*/ 368 h 524"/>
                    <a:gd name="T20" fmla="*/ 435 w 868"/>
                    <a:gd name="T21" fmla="*/ 368 h 524"/>
                    <a:gd name="T22" fmla="*/ 493 w 868"/>
                    <a:gd name="T23" fmla="*/ 411 h 524"/>
                    <a:gd name="T24" fmla="*/ 554 w 868"/>
                    <a:gd name="T25" fmla="*/ 350 h 524"/>
                    <a:gd name="T26" fmla="*/ 493 w 868"/>
                    <a:gd name="T27" fmla="*/ 290 h 524"/>
                    <a:gd name="T28" fmla="*/ 435 w 868"/>
                    <a:gd name="T29" fmla="*/ 333 h 524"/>
                    <a:gd name="T30" fmla="*/ 128 w 868"/>
                    <a:gd name="T31" fmla="*/ 333 h 524"/>
                    <a:gd name="T32" fmla="*/ 35 w 868"/>
                    <a:gd name="T33" fmla="*/ 240 h 524"/>
                    <a:gd name="T34" fmla="*/ 128 w 868"/>
                    <a:gd name="T35" fmla="*/ 147 h 524"/>
                    <a:gd name="T36" fmla="*/ 172 w 868"/>
                    <a:gd name="T37" fmla="*/ 158 h 524"/>
                    <a:gd name="T38" fmla="*/ 183 w 868"/>
                    <a:gd name="T39" fmla="*/ 135 h 524"/>
                    <a:gd name="T40" fmla="*/ 183 w 868"/>
                    <a:gd name="T41" fmla="*/ 135 h 524"/>
                    <a:gd name="T42" fmla="*/ 184 w 868"/>
                    <a:gd name="T43" fmla="*/ 131 h 524"/>
                    <a:gd name="T44" fmla="*/ 186 w 868"/>
                    <a:gd name="T45" fmla="*/ 126 h 524"/>
                    <a:gd name="T46" fmla="*/ 186 w 868"/>
                    <a:gd name="T47" fmla="*/ 126 h 524"/>
                    <a:gd name="T48" fmla="*/ 277 w 868"/>
                    <a:gd name="T49" fmla="*/ 49 h 524"/>
                    <a:gd name="T50" fmla="*/ 402 w 868"/>
                    <a:gd name="T51" fmla="*/ 74 h 524"/>
                    <a:gd name="T52" fmla="*/ 425 w 868"/>
                    <a:gd name="T53" fmla="*/ 98 h 524"/>
                    <a:gd name="T54" fmla="*/ 305 w 868"/>
                    <a:gd name="T55" fmla="*/ 223 h 524"/>
                    <a:gd name="T56" fmla="*/ 297 w 868"/>
                    <a:gd name="T57" fmla="*/ 223 h 524"/>
                    <a:gd name="T58" fmla="*/ 178 w 868"/>
                    <a:gd name="T59" fmla="*/ 281 h 524"/>
                    <a:gd name="T60" fmla="*/ 405 w 868"/>
                    <a:gd name="T61" fmla="*/ 281 h 524"/>
                    <a:gd name="T62" fmla="*/ 493 w 868"/>
                    <a:gd name="T63" fmla="*/ 239 h 524"/>
                    <a:gd name="T64" fmla="*/ 605 w 868"/>
                    <a:gd name="T65" fmla="*/ 350 h 524"/>
                    <a:gd name="T66" fmla="*/ 493 w 868"/>
                    <a:gd name="T67" fmla="*/ 462 h 524"/>
                    <a:gd name="T68" fmla="*/ 405 w 868"/>
                    <a:gd name="T69" fmla="*/ 419 h 524"/>
                    <a:gd name="T70" fmla="*/ 154 w 868"/>
                    <a:gd name="T71" fmla="*/ 419 h 524"/>
                    <a:gd name="T72" fmla="*/ 297 w 868"/>
                    <a:gd name="T73" fmla="*/ 524 h 524"/>
                    <a:gd name="T74" fmla="*/ 701 w 868"/>
                    <a:gd name="T75" fmla="*/ 524 h 524"/>
                    <a:gd name="T76" fmla="*/ 701 w 868"/>
                    <a:gd name="T77" fmla="*/ 524 h 524"/>
                    <a:gd name="T78" fmla="*/ 868 w 868"/>
                    <a:gd name="T79" fmla="*/ 356 h 524"/>
                    <a:gd name="T80" fmla="*/ 700 w 868"/>
                    <a:gd name="T81" fmla="*/ 1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8" h="524">
                      <a:moveTo>
                        <a:pt x="700" y="187"/>
                      </a:moveTo>
                      <a:cubicBezTo>
                        <a:pt x="682" y="187"/>
                        <a:pt x="666" y="190"/>
                        <a:pt x="650" y="195"/>
                      </a:cubicBezTo>
                      <a:cubicBezTo>
                        <a:pt x="620" y="132"/>
                        <a:pt x="557" y="89"/>
                        <a:pt x="483" y="89"/>
                      </a:cubicBezTo>
                      <a:cubicBezTo>
                        <a:pt x="476" y="89"/>
                        <a:pt x="469" y="89"/>
                        <a:pt x="463" y="90"/>
                      </a:cubicBezTo>
                      <a:cubicBezTo>
                        <a:pt x="452" y="74"/>
                        <a:pt x="439" y="59"/>
                        <a:pt x="424" y="47"/>
                      </a:cubicBezTo>
                      <a:cubicBezTo>
                        <a:pt x="381" y="12"/>
                        <a:pt x="322" y="0"/>
                        <a:pt x="268" y="15"/>
                      </a:cubicBezTo>
                      <a:cubicBezTo>
                        <a:pt x="216" y="30"/>
                        <a:pt x="174" y="66"/>
                        <a:pt x="153" y="114"/>
                      </a:cubicBezTo>
                      <a:cubicBezTo>
                        <a:pt x="145" y="113"/>
                        <a:pt x="136" y="112"/>
                        <a:pt x="128" y="112"/>
                      </a:cubicBezTo>
                      <a:cubicBezTo>
                        <a:pt x="57" y="112"/>
                        <a:pt x="0" y="169"/>
                        <a:pt x="0" y="240"/>
                      </a:cubicBezTo>
                      <a:cubicBezTo>
                        <a:pt x="0" y="310"/>
                        <a:pt x="57" y="368"/>
                        <a:pt x="128" y="368"/>
                      </a:cubicBezTo>
                      <a:cubicBezTo>
                        <a:pt x="435" y="368"/>
                        <a:pt x="435" y="368"/>
                        <a:pt x="435" y="368"/>
                      </a:cubicBezTo>
                      <a:cubicBezTo>
                        <a:pt x="443" y="393"/>
                        <a:pt x="466" y="411"/>
                        <a:pt x="493" y="411"/>
                      </a:cubicBezTo>
                      <a:cubicBezTo>
                        <a:pt x="527" y="411"/>
                        <a:pt x="554" y="384"/>
                        <a:pt x="554" y="350"/>
                      </a:cubicBezTo>
                      <a:cubicBezTo>
                        <a:pt x="554" y="317"/>
                        <a:pt x="527" y="290"/>
                        <a:pt x="493" y="290"/>
                      </a:cubicBezTo>
                      <a:cubicBezTo>
                        <a:pt x="466" y="290"/>
                        <a:pt x="443" y="308"/>
                        <a:pt x="435" y="333"/>
                      </a:cubicBezTo>
                      <a:cubicBezTo>
                        <a:pt x="128" y="333"/>
                        <a:pt x="128" y="333"/>
                        <a:pt x="128" y="333"/>
                      </a:cubicBezTo>
                      <a:cubicBezTo>
                        <a:pt x="77" y="333"/>
                        <a:pt x="35" y="291"/>
                        <a:pt x="35" y="240"/>
                      </a:cubicBezTo>
                      <a:cubicBezTo>
                        <a:pt x="35" y="189"/>
                        <a:pt x="77" y="147"/>
                        <a:pt x="128" y="147"/>
                      </a:cubicBezTo>
                      <a:cubicBezTo>
                        <a:pt x="144" y="147"/>
                        <a:pt x="159" y="151"/>
                        <a:pt x="172" y="158"/>
                      </a:cubicBezTo>
                      <a:cubicBezTo>
                        <a:pt x="183" y="135"/>
                        <a:pt x="183" y="135"/>
                        <a:pt x="183" y="135"/>
                      </a:cubicBezTo>
                      <a:cubicBezTo>
                        <a:pt x="183" y="135"/>
                        <a:pt x="183" y="135"/>
                        <a:pt x="183" y="135"/>
                      </a:cubicBezTo>
                      <a:cubicBezTo>
                        <a:pt x="183" y="134"/>
                        <a:pt x="184" y="132"/>
                        <a:pt x="184" y="131"/>
                      </a:cubicBezTo>
                      <a:cubicBezTo>
                        <a:pt x="186" y="126"/>
                        <a:pt x="186" y="126"/>
                        <a:pt x="186" y="126"/>
                      </a:cubicBezTo>
                      <a:cubicBezTo>
                        <a:pt x="186" y="126"/>
                        <a:pt x="186" y="126"/>
                        <a:pt x="186" y="126"/>
                      </a:cubicBezTo>
                      <a:cubicBezTo>
                        <a:pt x="203" y="88"/>
                        <a:pt x="236" y="61"/>
                        <a:pt x="277" y="49"/>
                      </a:cubicBezTo>
                      <a:cubicBezTo>
                        <a:pt x="322" y="37"/>
                        <a:pt x="367" y="46"/>
                        <a:pt x="402" y="74"/>
                      </a:cubicBezTo>
                      <a:cubicBezTo>
                        <a:pt x="411" y="81"/>
                        <a:pt x="419" y="89"/>
                        <a:pt x="425" y="98"/>
                      </a:cubicBezTo>
                      <a:cubicBezTo>
                        <a:pt x="367" y="117"/>
                        <a:pt x="322" y="164"/>
                        <a:pt x="305" y="223"/>
                      </a:cubicBezTo>
                      <a:cubicBezTo>
                        <a:pt x="303" y="223"/>
                        <a:pt x="300" y="223"/>
                        <a:pt x="297" y="223"/>
                      </a:cubicBezTo>
                      <a:cubicBezTo>
                        <a:pt x="249" y="223"/>
                        <a:pt x="206" y="246"/>
                        <a:pt x="178" y="281"/>
                      </a:cubicBezTo>
                      <a:cubicBezTo>
                        <a:pt x="405" y="281"/>
                        <a:pt x="405" y="281"/>
                        <a:pt x="405" y="281"/>
                      </a:cubicBezTo>
                      <a:cubicBezTo>
                        <a:pt x="426" y="255"/>
                        <a:pt x="458" y="239"/>
                        <a:pt x="493" y="239"/>
                      </a:cubicBezTo>
                      <a:cubicBezTo>
                        <a:pt x="555" y="239"/>
                        <a:pt x="605" y="289"/>
                        <a:pt x="605" y="350"/>
                      </a:cubicBezTo>
                      <a:cubicBezTo>
                        <a:pt x="605" y="412"/>
                        <a:pt x="555" y="462"/>
                        <a:pt x="493" y="462"/>
                      </a:cubicBezTo>
                      <a:cubicBezTo>
                        <a:pt x="458" y="462"/>
                        <a:pt x="426" y="446"/>
                        <a:pt x="405" y="419"/>
                      </a:cubicBezTo>
                      <a:cubicBezTo>
                        <a:pt x="154" y="419"/>
                        <a:pt x="154" y="419"/>
                        <a:pt x="154" y="419"/>
                      </a:cubicBezTo>
                      <a:cubicBezTo>
                        <a:pt x="173" y="480"/>
                        <a:pt x="230" y="524"/>
                        <a:pt x="297" y="524"/>
                      </a:cubicBezTo>
                      <a:cubicBezTo>
                        <a:pt x="701" y="524"/>
                        <a:pt x="701" y="524"/>
                        <a:pt x="701" y="524"/>
                      </a:cubicBezTo>
                      <a:cubicBezTo>
                        <a:pt x="701" y="524"/>
                        <a:pt x="701" y="524"/>
                        <a:pt x="701" y="524"/>
                      </a:cubicBezTo>
                      <a:cubicBezTo>
                        <a:pt x="793" y="524"/>
                        <a:pt x="868" y="448"/>
                        <a:pt x="868" y="356"/>
                      </a:cubicBezTo>
                      <a:cubicBezTo>
                        <a:pt x="868" y="263"/>
                        <a:pt x="793" y="187"/>
                        <a:pt x="700" y="187"/>
                      </a:cubicBezTo>
                      <a:close/>
                    </a:path>
                  </a:pathLst>
                </a:custGeom>
                <a:solidFill>
                  <a:srgbClr val="00BCF2"/>
                </a:solidFill>
                <a:ln>
                  <a:noFill/>
                </a:ln>
              </p:spPr>
              <p:txBody>
                <a:bodyPr vert="horz" wrap="square" lIns="93221" tIns="46610" rIns="93221" bIns="46610" numCol="1" anchor="t" anchorCtr="0" compatLnSpc="1">
                  <a:prstTxWarp prst="textNoShape">
                    <a:avLst/>
                  </a:prstTxWarp>
                </a:bodyPr>
                <a:lstStyle/>
                <a:p>
                  <a:pPr defTabSz="932131">
                    <a:defRPr/>
                  </a:pPr>
                  <a:endParaRPr lang="en-US" sz="1836" kern="0">
                    <a:latin typeface="Segoe UI"/>
                  </a:endParaRPr>
                </a:p>
              </p:txBody>
            </p:sp>
            <p:sp>
              <p:nvSpPr>
                <p:cNvPr id="46" name="TextBox 45">
                  <a:extLst>
                    <a:ext uri="{FF2B5EF4-FFF2-40B4-BE49-F238E27FC236}">
                      <a16:creationId xmlns:a16="http://schemas.microsoft.com/office/drawing/2014/main" id="{722F1BF2-CB77-4C89-AB37-641C95747B76}"/>
                    </a:ext>
                  </a:extLst>
                </p:cNvPr>
                <p:cNvSpPr txBox="1"/>
                <p:nvPr/>
              </p:nvSpPr>
              <p:spPr>
                <a:xfrm>
                  <a:off x="5918843" y="2930912"/>
                  <a:ext cx="2150544" cy="197830"/>
                </a:xfrm>
                <a:prstGeom prst="rect">
                  <a:avLst/>
                </a:prstGeom>
                <a:noFill/>
              </p:spPr>
              <p:txBody>
                <a:bodyPr wrap="none" lIns="0" tIns="0" rIns="0" bIns="0" rtlCol="0">
                  <a:spAutoFit/>
                </a:bodyPr>
                <a:lstStyle/>
                <a:p>
                  <a:pPr defTabSz="932131">
                    <a:lnSpc>
                      <a:spcPct val="90000"/>
                    </a:lnSpc>
                    <a:spcAft>
                      <a:spcPts val="612"/>
                    </a:spcAft>
                    <a:defRPr/>
                  </a:pPr>
                  <a:r>
                    <a:rPr lang="en-US" sz="1428" b="1" kern="0">
                      <a:latin typeface="Segoe UI"/>
                    </a:rPr>
                    <a:t>Azure Resource Manager</a:t>
                  </a:r>
                </a:p>
              </p:txBody>
            </p:sp>
          </p:grpSp>
          <p:grpSp>
            <p:nvGrpSpPr>
              <p:cNvPr id="19" name="Group 18">
                <a:extLst>
                  <a:ext uri="{FF2B5EF4-FFF2-40B4-BE49-F238E27FC236}">
                    <a16:creationId xmlns:a16="http://schemas.microsoft.com/office/drawing/2014/main" id="{8E62E7B1-5129-4DF0-A643-D36AA4E4D244}"/>
                  </a:ext>
                </a:extLst>
              </p:cNvPr>
              <p:cNvGrpSpPr/>
              <p:nvPr/>
            </p:nvGrpSpPr>
            <p:grpSpPr>
              <a:xfrm>
                <a:off x="10051439" y="3344833"/>
                <a:ext cx="2150238" cy="834720"/>
                <a:chOff x="9516187" y="2936401"/>
                <a:chExt cx="2150545" cy="834839"/>
              </a:xfrm>
              <a:grpFill/>
            </p:grpSpPr>
            <p:sp>
              <p:nvSpPr>
                <p:cNvPr id="43" name="Freeform 14">
                  <a:extLst>
                    <a:ext uri="{FF2B5EF4-FFF2-40B4-BE49-F238E27FC236}">
                      <a16:creationId xmlns:a16="http://schemas.microsoft.com/office/drawing/2014/main" id="{5551D8DE-598C-4890-BB1B-3FE2A32F95D5}"/>
                    </a:ext>
                  </a:extLst>
                </p:cNvPr>
                <p:cNvSpPr>
                  <a:spLocks/>
                </p:cNvSpPr>
                <p:nvPr/>
              </p:nvSpPr>
              <p:spPr bwMode="auto">
                <a:xfrm>
                  <a:off x="9801757" y="3181060"/>
                  <a:ext cx="975100" cy="590180"/>
                </a:xfrm>
                <a:custGeom>
                  <a:avLst/>
                  <a:gdLst>
                    <a:gd name="T0" fmla="*/ 700 w 868"/>
                    <a:gd name="T1" fmla="*/ 187 h 524"/>
                    <a:gd name="T2" fmla="*/ 650 w 868"/>
                    <a:gd name="T3" fmla="*/ 195 h 524"/>
                    <a:gd name="T4" fmla="*/ 483 w 868"/>
                    <a:gd name="T5" fmla="*/ 89 h 524"/>
                    <a:gd name="T6" fmla="*/ 463 w 868"/>
                    <a:gd name="T7" fmla="*/ 90 h 524"/>
                    <a:gd name="T8" fmla="*/ 424 w 868"/>
                    <a:gd name="T9" fmla="*/ 47 h 524"/>
                    <a:gd name="T10" fmla="*/ 268 w 868"/>
                    <a:gd name="T11" fmla="*/ 15 h 524"/>
                    <a:gd name="T12" fmla="*/ 153 w 868"/>
                    <a:gd name="T13" fmla="*/ 114 h 524"/>
                    <a:gd name="T14" fmla="*/ 128 w 868"/>
                    <a:gd name="T15" fmla="*/ 112 h 524"/>
                    <a:gd name="T16" fmla="*/ 0 w 868"/>
                    <a:gd name="T17" fmla="*/ 240 h 524"/>
                    <a:gd name="T18" fmla="*/ 128 w 868"/>
                    <a:gd name="T19" fmla="*/ 368 h 524"/>
                    <a:gd name="T20" fmla="*/ 435 w 868"/>
                    <a:gd name="T21" fmla="*/ 368 h 524"/>
                    <a:gd name="T22" fmla="*/ 493 w 868"/>
                    <a:gd name="T23" fmla="*/ 411 h 524"/>
                    <a:gd name="T24" fmla="*/ 554 w 868"/>
                    <a:gd name="T25" fmla="*/ 350 h 524"/>
                    <a:gd name="T26" fmla="*/ 493 w 868"/>
                    <a:gd name="T27" fmla="*/ 290 h 524"/>
                    <a:gd name="T28" fmla="*/ 435 w 868"/>
                    <a:gd name="T29" fmla="*/ 333 h 524"/>
                    <a:gd name="T30" fmla="*/ 128 w 868"/>
                    <a:gd name="T31" fmla="*/ 333 h 524"/>
                    <a:gd name="T32" fmla="*/ 35 w 868"/>
                    <a:gd name="T33" fmla="*/ 240 h 524"/>
                    <a:gd name="T34" fmla="*/ 128 w 868"/>
                    <a:gd name="T35" fmla="*/ 147 h 524"/>
                    <a:gd name="T36" fmla="*/ 172 w 868"/>
                    <a:gd name="T37" fmla="*/ 158 h 524"/>
                    <a:gd name="T38" fmla="*/ 183 w 868"/>
                    <a:gd name="T39" fmla="*/ 135 h 524"/>
                    <a:gd name="T40" fmla="*/ 183 w 868"/>
                    <a:gd name="T41" fmla="*/ 135 h 524"/>
                    <a:gd name="T42" fmla="*/ 184 w 868"/>
                    <a:gd name="T43" fmla="*/ 131 h 524"/>
                    <a:gd name="T44" fmla="*/ 186 w 868"/>
                    <a:gd name="T45" fmla="*/ 126 h 524"/>
                    <a:gd name="T46" fmla="*/ 186 w 868"/>
                    <a:gd name="T47" fmla="*/ 126 h 524"/>
                    <a:gd name="T48" fmla="*/ 277 w 868"/>
                    <a:gd name="T49" fmla="*/ 49 h 524"/>
                    <a:gd name="T50" fmla="*/ 402 w 868"/>
                    <a:gd name="T51" fmla="*/ 74 h 524"/>
                    <a:gd name="T52" fmla="*/ 425 w 868"/>
                    <a:gd name="T53" fmla="*/ 98 h 524"/>
                    <a:gd name="T54" fmla="*/ 305 w 868"/>
                    <a:gd name="T55" fmla="*/ 223 h 524"/>
                    <a:gd name="T56" fmla="*/ 297 w 868"/>
                    <a:gd name="T57" fmla="*/ 223 h 524"/>
                    <a:gd name="T58" fmla="*/ 178 w 868"/>
                    <a:gd name="T59" fmla="*/ 281 h 524"/>
                    <a:gd name="T60" fmla="*/ 405 w 868"/>
                    <a:gd name="T61" fmla="*/ 281 h 524"/>
                    <a:gd name="T62" fmla="*/ 493 w 868"/>
                    <a:gd name="T63" fmla="*/ 239 h 524"/>
                    <a:gd name="T64" fmla="*/ 605 w 868"/>
                    <a:gd name="T65" fmla="*/ 350 h 524"/>
                    <a:gd name="T66" fmla="*/ 493 w 868"/>
                    <a:gd name="T67" fmla="*/ 462 h 524"/>
                    <a:gd name="T68" fmla="*/ 405 w 868"/>
                    <a:gd name="T69" fmla="*/ 419 h 524"/>
                    <a:gd name="T70" fmla="*/ 154 w 868"/>
                    <a:gd name="T71" fmla="*/ 419 h 524"/>
                    <a:gd name="T72" fmla="*/ 297 w 868"/>
                    <a:gd name="T73" fmla="*/ 524 h 524"/>
                    <a:gd name="T74" fmla="*/ 701 w 868"/>
                    <a:gd name="T75" fmla="*/ 524 h 524"/>
                    <a:gd name="T76" fmla="*/ 701 w 868"/>
                    <a:gd name="T77" fmla="*/ 524 h 524"/>
                    <a:gd name="T78" fmla="*/ 868 w 868"/>
                    <a:gd name="T79" fmla="*/ 356 h 524"/>
                    <a:gd name="T80" fmla="*/ 700 w 868"/>
                    <a:gd name="T81" fmla="*/ 1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8" h="524">
                      <a:moveTo>
                        <a:pt x="700" y="187"/>
                      </a:moveTo>
                      <a:cubicBezTo>
                        <a:pt x="682" y="187"/>
                        <a:pt x="666" y="190"/>
                        <a:pt x="650" y="195"/>
                      </a:cubicBezTo>
                      <a:cubicBezTo>
                        <a:pt x="620" y="132"/>
                        <a:pt x="557" y="89"/>
                        <a:pt x="483" y="89"/>
                      </a:cubicBezTo>
                      <a:cubicBezTo>
                        <a:pt x="476" y="89"/>
                        <a:pt x="469" y="89"/>
                        <a:pt x="463" y="90"/>
                      </a:cubicBezTo>
                      <a:cubicBezTo>
                        <a:pt x="452" y="74"/>
                        <a:pt x="439" y="59"/>
                        <a:pt x="424" y="47"/>
                      </a:cubicBezTo>
                      <a:cubicBezTo>
                        <a:pt x="381" y="12"/>
                        <a:pt x="322" y="0"/>
                        <a:pt x="268" y="15"/>
                      </a:cubicBezTo>
                      <a:cubicBezTo>
                        <a:pt x="216" y="30"/>
                        <a:pt x="174" y="66"/>
                        <a:pt x="153" y="114"/>
                      </a:cubicBezTo>
                      <a:cubicBezTo>
                        <a:pt x="145" y="113"/>
                        <a:pt x="136" y="112"/>
                        <a:pt x="128" y="112"/>
                      </a:cubicBezTo>
                      <a:cubicBezTo>
                        <a:pt x="57" y="112"/>
                        <a:pt x="0" y="169"/>
                        <a:pt x="0" y="240"/>
                      </a:cubicBezTo>
                      <a:cubicBezTo>
                        <a:pt x="0" y="310"/>
                        <a:pt x="57" y="368"/>
                        <a:pt x="128" y="368"/>
                      </a:cubicBezTo>
                      <a:cubicBezTo>
                        <a:pt x="435" y="368"/>
                        <a:pt x="435" y="368"/>
                        <a:pt x="435" y="368"/>
                      </a:cubicBezTo>
                      <a:cubicBezTo>
                        <a:pt x="443" y="393"/>
                        <a:pt x="466" y="411"/>
                        <a:pt x="493" y="411"/>
                      </a:cubicBezTo>
                      <a:cubicBezTo>
                        <a:pt x="527" y="411"/>
                        <a:pt x="554" y="384"/>
                        <a:pt x="554" y="350"/>
                      </a:cubicBezTo>
                      <a:cubicBezTo>
                        <a:pt x="554" y="317"/>
                        <a:pt x="527" y="290"/>
                        <a:pt x="493" y="290"/>
                      </a:cubicBezTo>
                      <a:cubicBezTo>
                        <a:pt x="466" y="290"/>
                        <a:pt x="443" y="308"/>
                        <a:pt x="435" y="333"/>
                      </a:cubicBezTo>
                      <a:cubicBezTo>
                        <a:pt x="128" y="333"/>
                        <a:pt x="128" y="333"/>
                        <a:pt x="128" y="333"/>
                      </a:cubicBezTo>
                      <a:cubicBezTo>
                        <a:pt x="77" y="333"/>
                        <a:pt x="35" y="291"/>
                        <a:pt x="35" y="240"/>
                      </a:cubicBezTo>
                      <a:cubicBezTo>
                        <a:pt x="35" y="189"/>
                        <a:pt x="77" y="147"/>
                        <a:pt x="128" y="147"/>
                      </a:cubicBezTo>
                      <a:cubicBezTo>
                        <a:pt x="144" y="147"/>
                        <a:pt x="159" y="151"/>
                        <a:pt x="172" y="158"/>
                      </a:cubicBezTo>
                      <a:cubicBezTo>
                        <a:pt x="183" y="135"/>
                        <a:pt x="183" y="135"/>
                        <a:pt x="183" y="135"/>
                      </a:cubicBezTo>
                      <a:cubicBezTo>
                        <a:pt x="183" y="135"/>
                        <a:pt x="183" y="135"/>
                        <a:pt x="183" y="135"/>
                      </a:cubicBezTo>
                      <a:cubicBezTo>
                        <a:pt x="183" y="134"/>
                        <a:pt x="184" y="132"/>
                        <a:pt x="184" y="131"/>
                      </a:cubicBezTo>
                      <a:cubicBezTo>
                        <a:pt x="186" y="126"/>
                        <a:pt x="186" y="126"/>
                        <a:pt x="186" y="126"/>
                      </a:cubicBezTo>
                      <a:cubicBezTo>
                        <a:pt x="186" y="126"/>
                        <a:pt x="186" y="126"/>
                        <a:pt x="186" y="126"/>
                      </a:cubicBezTo>
                      <a:cubicBezTo>
                        <a:pt x="203" y="88"/>
                        <a:pt x="236" y="61"/>
                        <a:pt x="277" y="49"/>
                      </a:cubicBezTo>
                      <a:cubicBezTo>
                        <a:pt x="322" y="37"/>
                        <a:pt x="367" y="46"/>
                        <a:pt x="402" y="74"/>
                      </a:cubicBezTo>
                      <a:cubicBezTo>
                        <a:pt x="411" y="81"/>
                        <a:pt x="419" y="89"/>
                        <a:pt x="425" y="98"/>
                      </a:cubicBezTo>
                      <a:cubicBezTo>
                        <a:pt x="367" y="117"/>
                        <a:pt x="322" y="164"/>
                        <a:pt x="305" y="223"/>
                      </a:cubicBezTo>
                      <a:cubicBezTo>
                        <a:pt x="303" y="223"/>
                        <a:pt x="300" y="223"/>
                        <a:pt x="297" y="223"/>
                      </a:cubicBezTo>
                      <a:cubicBezTo>
                        <a:pt x="249" y="223"/>
                        <a:pt x="206" y="246"/>
                        <a:pt x="178" y="281"/>
                      </a:cubicBezTo>
                      <a:cubicBezTo>
                        <a:pt x="405" y="281"/>
                        <a:pt x="405" y="281"/>
                        <a:pt x="405" y="281"/>
                      </a:cubicBezTo>
                      <a:cubicBezTo>
                        <a:pt x="426" y="255"/>
                        <a:pt x="458" y="239"/>
                        <a:pt x="493" y="239"/>
                      </a:cubicBezTo>
                      <a:cubicBezTo>
                        <a:pt x="555" y="239"/>
                        <a:pt x="605" y="289"/>
                        <a:pt x="605" y="350"/>
                      </a:cubicBezTo>
                      <a:cubicBezTo>
                        <a:pt x="605" y="412"/>
                        <a:pt x="555" y="462"/>
                        <a:pt x="493" y="462"/>
                      </a:cubicBezTo>
                      <a:cubicBezTo>
                        <a:pt x="458" y="462"/>
                        <a:pt x="426" y="446"/>
                        <a:pt x="405" y="419"/>
                      </a:cubicBezTo>
                      <a:cubicBezTo>
                        <a:pt x="154" y="419"/>
                        <a:pt x="154" y="419"/>
                        <a:pt x="154" y="419"/>
                      </a:cubicBezTo>
                      <a:cubicBezTo>
                        <a:pt x="173" y="480"/>
                        <a:pt x="230" y="524"/>
                        <a:pt x="297" y="524"/>
                      </a:cubicBezTo>
                      <a:cubicBezTo>
                        <a:pt x="701" y="524"/>
                        <a:pt x="701" y="524"/>
                        <a:pt x="701" y="524"/>
                      </a:cubicBezTo>
                      <a:cubicBezTo>
                        <a:pt x="701" y="524"/>
                        <a:pt x="701" y="524"/>
                        <a:pt x="701" y="524"/>
                      </a:cubicBezTo>
                      <a:cubicBezTo>
                        <a:pt x="793" y="524"/>
                        <a:pt x="868" y="448"/>
                        <a:pt x="868" y="356"/>
                      </a:cubicBezTo>
                      <a:cubicBezTo>
                        <a:pt x="868" y="263"/>
                        <a:pt x="793" y="187"/>
                        <a:pt x="700" y="187"/>
                      </a:cubicBezTo>
                      <a:close/>
                    </a:path>
                  </a:pathLst>
                </a:custGeom>
                <a:solidFill>
                  <a:srgbClr val="00BCF2"/>
                </a:solidFill>
                <a:ln>
                  <a:noFill/>
                </a:ln>
              </p:spPr>
              <p:txBody>
                <a:bodyPr vert="horz" wrap="square" lIns="93221" tIns="46610" rIns="93221" bIns="46610" numCol="1" anchor="t" anchorCtr="0" compatLnSpc="1">
                  <a:prstTxWarp prst="textNoShape">
                    <a:avLst/>
                  </a:prstTxWarp>
                </a:bodyPr>
                <a:lstStyle/>
                <a:p>
                  <a:pPr defTabSz="932131">
                    <a:defRPr/>
                  </a:pPr>
                  <a:endParaRPr lang="en-US" sz="1836" kern="0">
                    <a:latin typeface="Segoe UI"/>
                  </a:endParaRPr>
                </a:p>
              </p:txBody>
            </p:sp>
            <p:sp>
              <p:nvSpPr>
                <p:cNvPr id="44" name="TextBox 43">
                  <a:extLst>
                    <a:ext uri="{FF2B5EF4-FFF2-40B4-BE49-F238E27FC236}">
                      <a16:creationId xmlns:a16="http://schemas.microsoft.com/office/drawing/2014/main" id="{164F7C0E-A3F4-497B-AC51-314ED319A831}"/>
                    </a:ext>
                  </a:extLst>
                </p:cNvPr>
                <p:cNvSpPr txBox="1"/>
                <p:nvPr/>
              </p:nvSpPr>
              <p:spPr>
                <a:xfrm>
                  <a:off x="9516187" y="2936401"/>
                  <a:ext cx="2150545" cy="197830"/>
                </a:xfrm>
                <a:prstGeom prst="rect">
                  <a:avLst/>
                </a:prstGeom>
                <a:noFill/>
              </p:spPr>
              <p:txBody>
                <a:bodyPr wrap="none" lIns="0" tIns="0" rIns="0" bIns="0" rtlCol="0">
                  <a:spAutoFit/>
                </a:bodyPr>
                <a:lstStyle/>
                <a:p>
                  <a:pPr defTabSz="932131">
                    <a:lnSpc>
                      <a:spcPct val="90000"/>
                    </a:lnSpc>
                    <a:spcAft>
                      <a:spcPts val="612"/>
                    </a:spcAft>
                    <a:defRPr/>
                  </a:pPr>
                  <a:r>
                    <a:rPr lang="en-US" sz="1428" b="1" kern="0">
                      <a:latin typeface="Segoe UI"/>
                    </a:rPr>
                    <a:t>Azure Resource Manager</a:t>
                  </a:r>
                </a:p>
              </p:txBody>
            </p:sp>
          </p:grpSp>
          <p:sp>
            <p:nvSpPr>
              <p:cNvPr id="20" name="TextBox 19">
                <a:extLst>
                  <a:ext uri="{FF2B5EF4-FFF2-40B4-BE49-F238E27FC236}">
                    <a16:creationId xmlns:a16="http://schemas.microsoft.com/office/drawing/2014/main" id="{63B0B8F3-4EAE-4EBF-80FF-24E784C9A43F}"/>
                  </a:ext>
                </a:extLst>
              </p:cNvPr>
              <p:cNvSpPr txBox="1"/>
              <p:nvPr/>
            </p:nvSpPr>
            <p:spPr>
              <a:xfrm>
                <a:off x="10711084" y="6160426"/>
                <a:ext cx="498676" cy="197802"/>
              </a:xfrm>
              <a:prstGeom prst="rect">
                <a:avLst/>
              </a:prstGeom>
              <a:noFill/>
            </p:spPr>
            <p:txBody>
              <a:bodyPr wrap="none" lIns="0" tIns="0" rIns="0" bIns="0" rtlCol="0">
                <a:spAutoFit/>
              </a:bodyPr>
              <a:lstStyle/>
              <a:p>
                <a:pPr defTabSz="932131">
                  <a:lnSpc>
                    <a:spcPct val="90000"/>
                  </a:lnSpc>
                  <a:spcAft>
                    <a:spcPts val="612"/>
                  </a:spcAft>
                  <a:defRPr/>
                </a:pPr>
                <a:r>
                  <a:rPr lang="en-US" sz="1428" b="1" kern="0">
                    <a:latin typeface="Segoe UI"/>
                  </a:rPr>
                  <a:t>Azure</a:t>
                </a:r>
              </a:p>
            </p:txBody>
          </p:sp>
          <p:sp>
            <p:nvSpPr>
              <p:cNvPr id="21" name="TextBox 20">
                <a:extLst>
                  <a:ext uri="{FF2B5EF4-FFF2-40B4-BE49-F238E27FC236}">
                    <a16:creationId xmlns:a16="http://schemas.microsoft.com/office/drawing/2014/main" id="{8D774901-C1BE-450C-A43E-DD47FD911CBD}"/>
                  </a:ext>
                </a:extLst>
              </p:cNvPr>
              <p:cNvSpPr txBox="1"/>
              <p:nvPr/>
            </p:nvSpPr>
            <p:spPr>
              <a:xfrm>
                <a:off x="6825312" y="6160426"/>
                <a:ext cx="1400795" cy="193941"/>
              </a:xfrm>
              <a:prstGeom prst="rect">
                <a:avLst/>
              </a:prstGeom>
              <a:noFill/>
            </p:spPr>
            <p:txBody>
              <a:bodyPr wrap="none" lIns="0" tIns="0" rIns="0" bIns="0" rtlCol="0">
                <a:spAutoFit/>
              </a:bodyPr>
              <a:lstStyle/>
              <a:p>
                <a:pPr defTabSz="932131">
                  <a:lnSpc>
                    <a:spcPct val="90000"/>
                  </a:lnSpc>
                  <a:spcAft>
                    <a:spcPts val="612"/>
                  </a:spcAft>
                  <a:defRPr/>
                </a:pPr>
                <a:r>
                  <a:rPr lang="en-US" sz="1428" b="1" kern="0" dirty="0">
                    <a:latin typeface="Segoe UI"/>
                  </a:rPr>
                  <a:t>Azure Stack Hub</a:t>
                </a:r>
              </a:p>
            </p:txBody>
          </p:sp>
          <p:grpSp>
            <p:nvGrpSpPr>
              <p:cNvPr id="22" name="Group 21">
                <a:extLst>
                  <a:ext uri="{FF2B5EF4-FFF2-40B4-BE49-F238E27FC236}">
                    <a16:creationId xmlns:a16="http://schemas.microsoft.com/office/drawing/2014/main" id="{CAAAEDCC-2FBC-4733-AB23-70B94545EB02}"/>
                  </a:ext>
                </a:extLst>
              </p:cNvPr>
              <p:cNvGrpSpPr/>
              <p:nvPr/>
            </p:nvGrpSpPr>
            <p:grpSpPr>
              <a:xfrm>
                <a:off x="7279355" y="2885835"/>
                <a:ext cx="1104744" cy="316617"/>
                <a:chOff x="6743700" y="2477338"/>
                <a:chExt cx="1104900" cy="316662"/>
              </a:xfrm>
              <a:grpFill/>
            </p:grpSpPr>
            <p:cxnSp>
              <p:nvCxnSpPr>
                <p:cNvPr id="41" name="Straight Connector 40">
                  <a:extLst>
                    <a:ext uri="{FF2B5EF4-FFF2-40B4-BE49-F238E27FC236}">
                      <a16:creationId xmlns:a16="http://schemas.microsoft.com/office/drawing/2014/main" id="{408DA718-3601-44F5-A544-882F8DB585BB}"/>
                    </a:ext>
                  </a:extLst>
                </p:cNvPr>
                <p:cNvCxnSpPr/>
                <p:nvPr/>
              </p:nvCxnSpPr>
              <p:spPr>
                <a:xfrm>
                  <a:off x="6743700" y="2477338"/>
                  <a:ext cx="1104900" cy="0"/>
                </a:xfrm>
                <a:prstGeom prst="line">
                  <a:avLst/>
                </a:prstGeom>
                <a:grpFill/>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C3F81AC-251B-4D2E-B736-7CB49FAE1474}"/>
                    </a:ext>
                  </a:extLst>
                </p:cNvPr>
                <p:cNvCxnSpPr/>
                <p:nvPr/>
              </p:nvCxnSpPr>
              <p:spPr>
                <a:xfrm flipV="1">
                  <a:off x="6743700" y="2477338"/>
                  <a:ext cx="0" cy="316662"/>
                </a:xfrm>
                <a:prstGeom prst="line">
                  <a:avLst/>
                </a:prstGeom>
                <a:grpFill/>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04B930F-B5D9-4E2F-B309-F240E602691F}"/>
                  </a:ext>
                </a:extLst>
              </p:cNvPr>
              <p:cNvGrpSpPr/>
              <p:nvPr/>
            </p:nvGrpSpPr>
            <p:grpSpPr>
              <a:xfrm>
                <a:off x="9806296" y="2885835"/>
                <a:ext cx="1104744" cy="316617"/>
                <a:chOff x="9271000" y="2477338"/>
                <a:chExt cx="1104900" cy="316662"/>
              </a:xfrm>
              <a:grpFill/>
            </p:grpSpPr>
            <p:cxnSp>
              <p:nvCxnSpPr>
                <p:cNvPr id="39" name="Straight Connector 38">
                  <a:extLst>
                    <a:ext uri="{FF2B5EF4-FFF2-40B4-BE49-F238E27FC236}">
                      <a16:creationId xmlns:a16="http://schemas.microsoft.com/office/drawing/2014/main" id="{B56C0257-998A-4C1D-B579-20632F0300A6}"/>
                    </a:ext>
                  </a:extLst>
                </p:cNvPr>
                <p:cNvCxnSpPr/>
                <p:nvPr/>
              </p:nvCxnSpPr>
              <p:spPr>
                <a:xfrm>
                  <a:off x="9271000" y="2477338"/>
                  <a:ext cx="1104900" cy="0"/>
                </a:xfrm>
                <a:prstGeom prst="line">
                  <a:avLst/>
                </a:prstGeom>
                <a:grpFill/>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E847F17-0BCF-4893-842C-586F912D4A22}"/>
                    </a:ext>
                  </a:extLst>
                </p:cNvPr>
                <p:cNvCxnSpPr/>
                <p:nvPr/>
              </p:nvCxnSpPr>
              <p:spPr>
                <a:xfrm flipV="1">
                  <a:off x="10375900" y="2477338"/>
                  <a:ext cx="0" cy="316662"/>
                </a:xfrm>
                <a:prstGeom prst="line">
                  <a:avLst/>
                </a:prstGeom>
                <a:grpFill/>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D3304463-D465-407A-B19D-49CDFBC8D244}"/>
                  </a:ext>
                </a:extLst>
              </p:cNvPr>
              <p:cNvCxnSpPr/>
              <p:nvPr/>
            </p:nvCxnSpPr>
            <p:spPr>
              <a:xfrm flipV="1">
                <a:off x="7279355" y="4392303"/>
                <a:ext cx="0" cy="316617"/>
              </a:xfrm>
              <a:prstGeom prst="line">
                <a:avLst/>
              </a:prstGeom>
              <a:grpFill/>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CA83E3A-AD28-4DF8-8D29-F71487EDC78B}"/>
                  </a:ext>
                </a:extLst>
              </p:cNvPr>
              <p:cNvCxnSpPr>
                <a:cxnSpLocks/>
              </p:cNvCxnSpPr>
              <p:nvPr/>
            </p:nvCxnSpPr>
            <p:spPr>
              <a:xfrm flipV="1">
                <a:off x="10957215" y="4392304"/>
                <a:ext cx="0" cy="331986"/>
              </a:xfrm>
              <a:prstGeom prst="line">
                <a:avLst/>
              </a:prstGeom>
              <a:grpFill/>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1B33893-2615-4421-BE4E-15F594F8FF42}"/>
                  </a:ext>
                </a:extLst>
              </p:cNvPr>
              <p:cNvSpPr txBox="1"/>
              <p:nvPr/>
            </p:nvSpPr>
            <p:spPr>
              <a:xfrm>
                <a:off x="6711621" y="1725568"/>
                <a:ext cx="1512548" cy="627919"/>
              </a:xfrm>
              <a:prstGeom prst="rect">
                <a:avLst/>
              </a:prstGeom>
              <a:noFill/>
            </p:spPr>
            <p:txBody>
              <a:bodyPr wrap="none" lIns="186442" tIns="149154" rIns="186442" bIns="149154" rtlCol="0">
                <a:spAutoFit/>
              </a:bodyPr>
              <a:lstStyle/>
              <a:p>
                <a:pPr defTabSz="932131">
                  <a:lnSpc>
                    <a:spcPct val="90000"/>
                  </a:lnSpc>
                  <a:spcAft>
                    <a:spcPts val="612"/>
                  </a:spcAft>
                  <a:defRPr/>
                </a:pPr>
                <a:r>
                  <a:rPr lang="en-US" sz="2400" kern="0">
                    <a:latin typeface="Segoe UI Semilight" panose="020B0402040204020203" pitchFamily="34" charset="0"/>
                    <a:cs typeface="Segoe UI Semilight" panose="020B0402040204020203" pitchFamily="34" charset="0"/>
                  </a:rPr>
                  <a:t>Describe</a:t>
                </a:r>
              </a:p>
            </p:txBody>
          </p:sp>
          <p:sp>
            <p:nvSpPr>
              <p:cNvPr id="29" name="TextBox 28">
                <a:extLst>
                  <a:ext uri="{FF2B5EF4-FFF2-40B4-BE49-F238E27FC236}">
                    <a16:creationId xmlns:a16="http://schemas.microsoft.com/office/drawing/2014/main" id="{48A23287-2BC4-4793-A6DE-CAC8EF149697}"/>
                  </a:ext>
                </a:extLst>
              </p:cNvPr>
              <p:cNvSpPr txBox="1"/>
              <p:nvPr/>
            </p:nvSpPr>
            <p:spPr>
              <a:xfrm>
                <a:off x="8477124" y="1725568"/>
                <a:ext cx="1305701" cy="627919"/>
              </a:xfrm>
              <a:prstGeom prst="rect">
                <a:avLst/>
              </a:prstGeom>
              <a:noFill/>
            </p:spPr>
            <p:txBody>
              <a:bodyPr wrap="none" lIns="186442" tIns="149154" rIns="186442" bIns="149154" rtlCol="0">
                <a:spAutoFit/>
              </a:bodyPr>
              <a:lstStyle/>
              <a:p>
                <a:pPr defTabSz="932131">
                  <a:lnSpc>
                    <a:spcPct val="90000"/>
                  </a:lnSpc>
                  <a:spcAft>
                    <a:spcPts val="612"/>
                  </a:spcAft>
                  <a:defRPr/>
                </a:pPr>
                <a:r>
                  <a:rPr lang="en-US" sz="2400" kern="0">
                    <a:latin typeface="Segoe UI Semilight" panose="020B0402040204020203" pitchFamily="34" charset="0"/>
                    <a:cs typeface="Segoe UI Semilight" panose="020B0402040204020203" pitchFamily="34" charset="0"/>
                  </a:rPr>
                  <a:t>Deploy</a:t>
                </a:r>
              </a:p>
            </p:txBody>
          </p:sp>
          <p:sp>
            <p:nvSpPr>
              <p:cNvPr id="31" name="TextBox 30">
                <a:extLst>
                  <a:ext uri="{FF2B5EF4-FFF2-40B4-BE49-F238E27FC236}">
                    <a16:creationId xmlns:a16="http://schemas.microsoft.com/office/drawing/2014/main" id="{727A3DAB-C596-4295-B19A-0747AD1857E8}"/>
                  </a:ext>
                </a:extLst>
              </p:cNvPr>
              <p:cNvSpPr txBox="1"/>
              <p:nvPr/>
            </p:nvSpPr>
            <p:spPr>
              <a:xfrm>
                <a:off x="10005420" y="1725568"/>
                <a:ext cx="1353804" cy="627919"/>
              </a:xfrm>
              <a:prstGeom prst="rect">
                <a:avLst/>
              </a:prstGeom>
              <a:noFill/>
            </p:spPr>
            <p:txBody>
              <a:bodyPr wrap="none" lIns="186442" tIns="149154" rIns="186442" bIns="149154" rtlCol="0">
                <a:spAutoFit/>
              </a:bodyPr>
              <a:lstStyle/>
              <a:p>
                <a:pPr defTabSz="932131">
                  <a:lnSpc>
                    <a:spcPct val="90000"/>
                  </a:lnSpc>
                  <a:spcAft>
                    <a:spcPts val="612"/>
                  </a:spcAft>
                  <a:defRPr/>
                </a:pPr>
                <a:r>
                  <a:rPr lang="en-US" sz="2400" kern="0">
                    <a:latin typeface="Segoe UI Semilight" panose="020B0402040204020203" pitchFamily="34" charset="0"/>
                    <a:cs typeface="Segoe UI Semilight" panose="020B0402040204020203" pitchFamily="34" charset="0"/>
                  </a:rPr>
                  <a:t>Control</a:t>
                </a:r>
              </a:p>
            </p:txBody>
          </p:sp>
          <p:grpSp>
            <p:nvGrpSpPr>
              <p:cNvPr id="33" name="Group 32">
                <a:extLst>
                  <a:ext uri="{FF2B5EF4-FFF2-40B4-BE49-F238E27FC236}">
                    <a16:creationId xmlns:a16="http://schemas.microsoft.com/office/drawing/2014/main" id="{33A1264A-24A1-45FA-87A3-881949E3E8A1}"/>
                  </a:ext>
                </a:extLst>
              </p:cNvPr>
              <p:cNvGrpSpPr/>
              <p:nvPr/>
            </p:nvGrpSpPr>
            <p:grpSpPr>
              <a:xfrm>
                <a:off x="8754373" y="2589965"/>
                <a:ext cx="1070944" cy="926480"/>
                <a:chOff x="7516813" y="3165475"/>
                <a:chExt cx="1423988" cy="1231900"/>
              </a:xfrm>
              <a:grpFill/>
            </p:grpSpPr>
            <p:sp>
              <p:nvSpPr>
                <p:cNvPr id="34" name="Freeform 18">
                  <a:extLst>
                    <a:ext uri="{FF2B5EF4-FFF2-40B4-BE49-F238E27FC236}">
                      <a16:creationId xmlns:a16="http://schemas.microsoft.com/office/drawing/2014/main" id="{7865198D-D1D4-4644-9C46-ED52CCBA3DB1}"/>
                    </a:ext>
                  </a:extLst>
                </p:cNvPr>
                <p:cNvSpPr>
                  <a:spLocks noEditPoints="1"/>
                </p:cNvSpPr>
                <p:nvPr/>
              </p:nvSpPr>
              <p:spPr bwMode="auto">
                <a:xfrm>
                  <a:off x="7516813" y="3165475"/>
                  <a:ext cx="1423988" cy="1231900"/>
                </a:xfrm>
                <a:custGeom>
                  <a:avLst/>
                  <a:gdLst>
                    <a:gd name="T0" fmla="*/ 322 w 377"/>
                    <a:gd name="T1" fmla="*/ 108 h 325"/>
                    <a:gd name="T2" fmla="*/ 304 w 377"/>
                    <a:gd name="T3" fmla="*/ 55 h 325"/>
                    <a:gd name="T4" fmla="*/ 270 w 377"/>
                    <a:gd name="T5" fmla="*/ 18 h 325"/>
                    <a:gd name="T6" fmla="*/ 18 w 377"/>
                    <a:gd name="T7" fmla="*/ 0 h 325"/>
                    <a:gd name="T8" fmla="*/ 0 w 377"/>
                    <a:gd name="T9" fmla="*/ 199 h 325"/>
                    <a:gd name="T10" fmla="*/ 51 w 377"/>
                    <a:gd name="T11" fmla="*/ 217 h 325"/>
                    <a:gd name="T12" fmla="*/ 69 w 377"/>
                    <a:gd name="T13" fmla="*/ 272 h 325"/>
                    <a:gd name="T14" fmla="*/ 107 w 377"/>
                    <a:gd name="T15" fmla="*/ 307 h 325"/>
                    <a:gd name="T16" fmla="*/ 359 w 377"/>
                    <a:gd name="T17" fmla="*/ 325 h 325"/>
                    <a:gd name="T18" fmla="*/ 377 w 377"/>
                    <a:gd name="T19" fmla="*/ 126 h 325"/>
                    <a:gd name="T20" fmla="*/ 50 w 377"/>
                    <a:gd name="T21" fmla="*/ 9 h 325"/>
                    <a:gd name="T22" fmla="*/ 50 w 377"/>
                    <a:gd name="T23" fmla="*/ 24 h 325"/>
                    <a:gd name="T24" fmla="*/ 50 w 377"/>
                    <a:gd name="T25" fmla="*/ 9 h 325"/>
                    <a:gd name="T26" fmla="*/ 34 w 377"/>
                    <a:gd name="T27" fmla="*/ 17 h 325"/>
                    <a:gd name="T28" fmla="*/ 18 w 377"/>
                    <a:gd name="T29" fmla="*/ 17 h 325"/>
                    <a:gd name="T30" fmla="*/ 18 w 377"/>
                    <a:gd name="T31" fmla="*/ 199 h 325"/>
                    <a:gd name="T32" fmla="*/ 252 w 377"/>
                    <a:gd name="T33" fmla="*/ 31 h 325"/>
                    <a:gd name="T34" fmla="*/ 69 w 377"/>
                    <a:gd name="T35" fmla="*/ 55 h 325"/>
                    <a:gd name="T36" fmla="*/ 51 w 377"/>
                    <a:gd name="T37" fmla="*/ 199 h 325"/>
                    <a:gd name="T38" fmla="*/ 109 w 377"/>
                    <a:gd name="T39" fmla="*/ 72 h 325"/>
                    <a:gd name="T40" fmla="*/ 94 w 377"/>
                    <a:gd name="T41" fmla="*/ 72 h 325"/>
                    <a:gd name="T42" fmla="*/ 109 w 377"/>
                    <a:gd name="T43" fmla="*/ 72 h 325"/>
                    <a:gd name="T44" fmla="*/ 78 w 377"/>
                    <a:gd name="T45" fmla="*/ 80 h 325"/>
                    <a:gd name="T46" fmla="*/ 78 w 377"/>
                    <a:gd name="T47" fmla="*/ 64 h 325"/>
                    <a:gd name="T48" fmla="*/ 70 w 377"/>
                    <a:gd name="T49" fmla="*/ 254 h 325"/>
                    <a:gd name="T50" fmla="*/ 70 w 377"/>
                    <a:gd name="T51" fmla="*/ 199 h 325"/>
                    <a:gd name="T52" fmla="*/ 252 w 377"/>
                    <a:gd name="T53" fmla="*/ 87 h 325"/>
                    <a:gd name="T54" fmla="*/ 304 w 377"/>
                    <a:gd name="T55" fmla="*/ 87 h 325"/>
                    <a:gd name="T56" fmla="*/ 270 w 377"/>
                    <a:gd name="T57" fmla="*/ 108 h 325"/>
                    <a:gd name="T58" fmla="*/ 124 w 377"/>
                    <a:gd name="T59" fmla="*/ 108 h 325"/>
                    <a:gd name="T60" fmla="*/ 107 w 377"/>
                    <a:gd name="T61" fmla="*/ 199 h 325"/>
                    <a:gd name="T62" fmla="*/ 107 w 377"/>
                    <a:gd name="T63" fmla="*/ 254 h 325"/>
                    <a:gd name="T64" fmla="*/ 164 w 377"/>
                    <a:gd name="T65" fmla="*/ 125 h 325"/>
                    <a:gd name="T66" fmla="*/ 149 w 377"/>
                    <a:gd name="T67" fmla="*/ 125 h 325"/>
                    <a:gd name="T68" fmla="*/ 164 w 377"/>
                    <a:gd name="T69" fmla="*/ 125 h 325"/>
                    <a:gd name="T70" fmla="*/ 133 w 377"/>
                    <a:gd name="T71" fmla="*/ 133 h 325"/>
                    <a:gd name="T72" fmla="*/ 133 w 377"/>
                    <a:gd name="T73" fmla="*/ 118 h 325"/>
                    <a:gd name="T74" fmla="*/ 359 w 377"/>
                    <a:gd name="T75" fmla="*/ 307 h 325"/>
                    <a:gd name="T76" fmla="*/ 125 w 377"/>
                    <a:gd name="T77" fmla="*/ 272 h 325"/>
                    <a:gd name="T78" fmla="*/ 125 w 377"/>
                    <a:gd name="T79" fmla="*/ 217 h 325"/>
                    <a:gd name="T80" fmla="*/ 125 w 377"/>
                    <a:gd name="T81" fmla="*/ 140 h 325"/>
                    <a:gd name="T82" fmla="*/ 270 w 377"/>
                    <a:gd name="T83" fmla="*/ 140 h 325"/>
                    <a:gd name="T84" fmla="*/ 322 w 377"/>
                    <a:gd name="T85" fmla="*/ 140 h 325"/>
                    <a:gd name="T86" fmla="*/ 359 w 377"/>
                    <a:gd name="T8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7" h="325">
                      <a:moveTo>
                        <a:pt x="359" y="108"/>
                      </a:moveTo>
                      <a:cubicBezTo>
                        <a:pt x="322" y="108"/>
                        <a:pt x="322" y="108"/>
                        <a:pt x="322" y="108"/>
                      </a:cubicBezTo>
                      <a:cubicBezTo>
                        <a:pt x="322" y="73"/>
                        <a:pt x="322" y="73"/>
                        <a:pt x="322" y="73"/>
                      </a:cubicBezTo>
                      <a:cubicBezTo>
                        <a:pt x="322" y="63"/>
                        <a:pt x="314" y="55"/>
                        <a:pt x="304" y="55"/>
                      </a:cubicBezTo>
                      <a:cubicBezTo>
                        <a:pt x="270" y="55"/>
                        <a:pt x="270" y="55"/>
                        <a:pt x="270" y="55"/>
                      </a:cubicBezTo>
                      <a:cubicBezTo>
                        <a:pt x="270" y="18"/>
                        <a:pt x="270" y="18"/>
                        <a:pt x="270" y="18"/>
                      </a:cubicBezTo>
                      <a:cubicBezTo>
                        <a:pt x="270" y="8"/>
                        <a:pt x="262" y="0"/>
                        <a:pt x="252" y="0"/>
                      </a:cubicBezTo>
                      <a:cubicBezTo>
                        <a:pt x="18" y="0"/>
                        <a:pt x="18" y="0"/>
                        <a:pt x="18" y="0"/>
                      </a:cubicBezTo>
                      <a:cubicBezTo>
                        <a:pt x="8" y="0"/>
                        <a:pt x="0" y="8"/>
                        <a:pt x="0" y="18"/>
                      </a:cubicBezTo>
                      <a:cubicBezTo>
                        <a:pt x="0" y="199"/>
                        <a:pt x="0" y="199"/>
                        <a:pt x="0" y="199"/>
                      </a:cubicBezTo>
                      <a:cubicBezTo>
                        <a:pt x="0" y="209"/>
                        <a:pt x="8" y="217"/>
                        <a:pt x="18" y="217"/>
                      </a:cubicBezTo>
                      <a:cubicBezTo>
                        <a:pt x="51" y="217"/>
                        <a:pt x="51" y="217"/>
                        <a:pt x="51" y="217"/>
                      </a:cubicBezTo>
                      <a:cubicBezTo>
                        <a:pt x="51" y="254"/>
                        <a:pt x="51" y="254"/>
                        <a:pt x="51" y="254"/>
                      </a:cubicBezTo>
                      <a:cubicBezTo>
                        <a:pt x="51" y="264"/>
                        <a:pt x="59" y="272"/>
                        <a:pt x="69" y="272"/>
                      </a:cubicBezTo>
                      <a:cubicBezTo>
                        <a:pt x="107" y="272"/>
                        <a:pt x="107" y="272"/>
                        <a:pt x="107" y="272"/>
                      </a:cubicBezTo>
                      <a:cubicBezTo>
                        <a:pt x="107" y="307"/>
                        <a:pt x="107" y="307"/>
                        <a:pt x="107" y="307"/>
                      </a:cubicBezTo>
                      <a:cubicBezTo>
                        <a:pt x="107" y="317"/>
                        <a:pt x="114" y="325"/>
                        <a:pt x="124" y="325"/>
                      </a:cubicBezTo>
                      <a:cubicBezTo>
                        <a:pt x="359" y="325"/>
                        <a:pt x="359" y="325"/>
                        <a:pt x="359" y="325"/>
                      </a:cubicBezTo>
                      <a:cubicBezTo>
                        <a:pt x="369" y="325"/>
                        <a:pt x="377" y="317"/>
                        <a:pt x="377" y="307"/>
                      </a:cubicBezTo>
                      <a:cubicBezTo>
                        <a:pt x="377" y="126"/>
                        <a:pt x="377" y="126"/>
                        <a:pt x="377" y="126"/>
                      </a:cubicBezTo>
                      <a:cubicBezTo>
                        <a:pt x="377" y="116"/>
                        <a:pt x="369" y="108"/>
                        <a:pt x="359" y="108"/>
                      </a:cubicBezTo>
                      <a:close/>
                      <a:moveTo>
                        <a:pt x="50" y="9"/>
                      </a:moveTo>
                      <a:cubicBezTo>
                        <a:pt x="54" y="9"/>
                        <a:pt x="57" y="13"/>
                        <a:pt x="57" y="17"/>
                      </a:cubicBezTo>
                      <a:cubicBezTo>
                        <a:pt x="57" y="21"/>
                        <a:pt x="54" y="24"/>
                        <a:pt x="50" y="24"/>
                      </a:cubicBezTo>
                      <a:cubicBezTo>
                        <a:pt x="46" y="24"/>
                        <a:pt x="42" y="21"/>
                        <a:pt x="42" y="17"/>
                      </a:cubicBezTo>
                      <a:cubicBezTo>
                        <a:pt x="42" y="13"/>
                        <a:pt x="46" y="9"/>
                        <a:pt x="50" y="9"/>
                      </a:cubicBezTo>
                      <a:close/>
                      <a:moveTo>
                        <a:pt x="26" y="9"/>
                      </a:moveTo>
                      <a:cubicBezTo>
                        <a:pt x="30" y="9"/>
                        <a:pt x="34" y="13"/>
                        <a:pt x="34" y="17"/>
                      </a:cubicBezTo>
                      <a:cubicBezTo>
                        <a:pt x="34" y="21"/>
                        <a:pt x="30" y="24"/>
                        <a:pt x="26" y="24"/>
                      </a:cubicBezTo>
                      <a:cubicBezTo>
                        <a:pt x="22" y="24"/>
                        <a:pt x="18" y="21"/>
                        <a:pt x="18" y="17"/>
                      </a:cubicBezTo>
                      <a:cubicBezTo>
                        <a:pt x="18" y="13"/>
                        <a:pt x="22" y="9"/>
                        <a:pt x="26" y="9"/>
                      </a:cubicBezTo>
                      <a:close/>
                      <a:moveTo>
                        <a:pt x="18" y="199"/>
                      </a:moveTo>
                      <a:cubicBezTo>
                        <a:pt x="18" y="31"/>
                        <a:pt x="18" y="31"/>
                        <a:pt x="18" y="31"/>
                      </a:cubicBezTo>
                      <a:cubicBezTo>
                        <a:pt x="252" y="31"/>
                        <a:pt x="252" y="31"/>
                        <a:pt x="252" y="31"/>
                      </a:cubicBezTo>
                      <a:cubicBezTo>
                        <a:pt x="252" y="55"/>
                        <a:pt x="252" y="55"/>
                        <a:pt x="252" y="55"/>
                      </a:cubicBezTo>
                      <a:cubicBezTo>
                        <a:pt x="69" y="55"/>
                        <a:pt x="69" y="55"/>
                        <a:pt x="69" y="55"/>
                      </a:cubicBezTo>
                      <a:cubicBezTo>
                        <a:pt x="59" y="55"/>
                        <a:pt x="51" y="63"/>
                        <a:pt x="51" y="73"/>
                      </a:cubicBezTo>
                      <a:cubicBezTo>
                        <a:pt x="51" y="199"/>
                        <a:pt x="51" y="199"/>
                        <a:pt x="51" y="199"/>
                      </a:cubicBezTo>
                      <a:lnTo>
                        <a:pt x="18" y="199"/>
                      </a:lnTo>
                      <a:close/>
                      <a:moveTo>
                        <a:pt x="109" y="72"/>
                      </a:moveTo>
                      <a:cubicBezTo>
                        <a:pt x="109" y="76"/>
                        <a:pt x="106" y="80"/>
                        <a:pt x="101" y="80"/>
                      </a:cubicBezTo>
                      <a:cubicBezTo>
                        <a:pt x="97" y="80"/>
                        <a:pt x="94" y="76"/>
                        <a:pt x="94" y="72"/>
                      </a:cubicBezTo>
                      <a:cubicBezTo>
                        <a:pt x="94" y="68"/>
                        <a:pt x="97" y="64"/>
                        <a:pt x="101" y="64"/>
                      </a:cubicBezTo>
                      <a:cubicBezTo>
                        <a:pt x="106" y="64"/>
                        <a:pt x="109" y="68"/>
                        <a:pt x="109" y="72"/>
                      </a:cubicBezTo>
                      <a:close/>
                      <a:moveTo>
                        <a:pt x="85" y="72"/>
                      </a:moveTo>
                      <a:cubicBezTo>
                        <a:pt x="85" y="76"/>
                        <a:pt x="82" y="80"/>
                        <a:pt x="78" y="80"/>
                      </a:cubicBezTo>
                      <a:cubicBezTo>
                        <a:pt x="73" y="80"/>
                        <a:pt x="70" y="76"/>
                        <a:pt x="70" y="72"/>
                      </a:cubicBezTo>
                      <a:cubicBezTo>
                        <a:pt x="70" y="68"/>
                        <a:pt x="73" y="64"/>
                        <a:pt x="78" y="64"/>
                      </a:cubicBezTo>
                      <a:cubicBezTo>
                        <a:pt x="82" y="64"/>
                        <a:pt x="85" y="68"/>
                        <a:pt x="85" y="72"/>
                      </a:cubicBezTo>
                      <a:close/>
                      <a:moveTo>
                        <a:pt x="70" y="254"/>
                      </a:moveTo>
                      <a:cubicBezTo>
                        <a:pt x="70" y="217"/>
                        <a:pt x="70" y="217"/>
                        <a:pt x="70" y="217"/>
                      </a:cubicBezTo>
                      <a:cubicBezTo>
                        <a:pt x="70" y="199"/>
                        <a:pt x="70" y="199"/>
                        <a:pt x="70" y="199"/>
                      </a:cubicBezTo>
                      <a:cubicBezTo>
                        <a:pt x="70" y="87"/>
                        <a:pt x="70" y="87"/>
                        <a:pt x="70" y="87"/>
                      </a:cubicBezTo>
                      <a:cubicBezTo>
                        <a:pt x="252" y="87"/>
                        <a:pt x="252" y="87"/>
                        <a:pt x="252" y="87"/>
                      </a:cubicBezTo>
                      <a:cubicBezTo>
                        <a:pt x="270" y="87"/>
                        <a:pt x="270" y="87"/>
                        <a:pt x="270" y="87"/>
                      </a:cubicBezTo>
                      <a:cubicBezTo>
                        <a:pt x="304" y="87"/>
                        <a:pt x="304" y="87"/>
                        <a:pt x="304" y="87"/>
                      </a:cubicBezTo>
                      <a:cubicBezTo>
                        <a:pt x="304" y="108"/>
                        <a:pt x="304" y="108"/>
                        <a:pt x="304" y="108"/>
                      </a:cubicBezTo>
                      <a:cubicBezTo>
                        <a:pt x="270" y="108"/>
                        <a:pt x="270" y="108"/>
                        <a:pt x="270" y="108"/>
                      </a:cubicBezTo>
                      <a:cubicBezTo>
                        <a:pt x="252" y="108"/>
                        <a:pt x="252" y="108"/>
                        <a:pt x="252" y="108"/>
                      </a:cubicBezTo>
                      <a:cubicBezTo>
                        <a:pt x="124" y="108"/>
                        <a:pt x="124" y="108"/>
                        <a:pt x="124" y="108"/>
                      </a:cubicBezTo>
                      <a:cubicBezTo>
                        <a:pt x="114" y="108"/>
                        <a:pt x="107" y="116"/>
                        <a:pt x="107" y="126"/>
                      </a:cubicBezTo>
                      <a:cubicBezTo>
                        <a:pt x="107" y="199"/>
                        <a:pt x="107" y="199"/>
                        <a:pt x="107" y="199"/>
                      </a:cubicBezTo>
                      <a:cubicBezTo>
                        <a:pt x="107" y="217"/>
                        <a:pt x="107" y="217"/>
                        <a:pt x="107" y="217"/>
                      </a:cubicBezTo>
                      <a:cubicBezTo>
                        <a:pt x="107" y="254"/>
                        <a:pt x="107" y="254"/>
                        <a:pt x="107" y="254"/>
                      </a:cubicBezTo>
                      <a:lnTo>
                        <a:pt x="70" y="254"/>
                      </a:lnTo>
                      <a:close/>
                      <a:moveTo>
                        <a:pt x="164" y="125"/>
                      </a:moveTo>
                      <a:cubicBezTo>
                        <a:pt x="164" y="129"/>
                        <a:pt x="161" y="133"/>
                        <a:pt x="156" y="133"/>
                      </a:cubicBezTo>
                      <a:cubicBezTo>
                        <a:pt x="152" y="133"/>
                        <a:pt x="149" y="129"/>
                        <a:pt x="149" y="125"/>
                      </a:cubicBezTo>
                      <a:cubicBezTo>
                        <a:pt x="149" y="121"/>
                        <a:pt x="152" y="118"/>
                        <a:pt x="156" y="118"/>
                      </a:cubicBezTo>
                      <a:cubicBezTo>
                        <a:pt x="161" y="118"/>
                        <a:pt x="164" y="121"/>
                        <a:pt x="164" y="125"/>
                      </a:cubicBezTo>
                      <a:close/>
                      <a:moveTo>
                        <a:pt x="140" y="125"/>
                      </a:moveTo>
                      <a:cubicBezTo>
                        <a:pt x="140" y="129"/>
                        <a:pt x="137" y="133"/>
                        <a:pt x="133" y="133"/>
                      </a:cubicBezTo>
                      <a:cubicBezTo>
                        <a:pt x="129" y="133"/>
                        <a:pt x="125" y="129"/>
                        <a:pt x="125" y="125"/>
                      </a:cubicBezTo>
                      <a:cubicBezTo>
                        <a:pt x="125" y="121"/>
                        <a:pt x="129" y="118"/>
                        <a:pt x="133" y="118"/>
                      </a:cubicBezTo>
                      <a:cubicBezTo>
                        <a:pt x="137" y="118"/>
                        <a:pt x="140" y="121"/>
                        <a:pt x="140" y="125"/>
                      </a:cubicBezTo>
                      <a:close/>
                      <a:moveTo>
                        <a:pt x="359" y="307"/>
                      </a:moveTo>
                      <a:cubicBezTo>
                        <a:pt x="125" y="307"/>
                        <a:pt x="125" y="307"/>
                        <a:pt x="125" y="307"/>
                      </a:cubicBezTo>
                      <a:cubicBezTo>
                        <a:pt x="125" y="272"/>
                        <a:pt x="125" y="272"/>
                        <a:pt x="125" y="272"/>
                      </a:cubicBezTo>
                      <a:cubicBezTo>
                        <a:pt x="125" y="254"/>
                        <a:pt x="125" y="254"/>
                        <a:pt x="125" y="254"/>
                      </a:cubicBezTo>
                      <a:cubicBezTo>
                        <a:pt x="125" y="217"/>
                        <a:pt x="125" y="217"/>
                        <a:pt x="125" y="217"/>
                      </a:cubicBezTo>
                      <a:cubicBezTo>
                        <a:pt x="125" y="199"/>
                        <a:pt x="125" y="199"/>
                        <a:pt x="125" y="199"/>
                      </a:cubicBezTo>
                      <a:cubicBezTo>
                        <a:pt x="125" y="140"/>
                        <a:pt x="125" y="140"/>
                        <a:pt x="125" y="140"/>
                      </a:cubicBezTo>
                      <a:cubicBezTo>
                        <a:pt x="252" y="140"/>
                        <a:pt x="252" y="140"/>
                        <a:pt x="252" y="140"/>
                      </a:cubicBezTo>
                      <a:cubicBezTo>
                        <a:pt x="270" y="140"/>
                        <a:pt x="270" y="140"/>
                        <a:pt x="270" y="140"/>
                      </a:cubicBezTo>
                      <a:cubicBezTo>
                        <a:pt x="304" y="140"/>
                        <a:pt x="304" y="140"/>
                        <a:pt x="304" y="140"/>
                      </a:cubicBezTo>
                      <a:cubicBezTo>
                        <a:pt x="322" y="140"/>
                        <a:pt x="322" y="140"/>
                        <a:pt x="322" y="140"/>
                      </a:cubicBezTo>
                      <a:cubicBezTo>
                        <a:pt x="359" y="140"/>
                        <a:pt x="359" y="140"/>
                        <a:pt x="359" y="140"/>
                      </a:cubicBezTo>
                      <a:lnTo>
                        <a:pt x="359" y="30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defTabSz="932131">
                    <a:defRPr/>
                  </a:pPr>
                  <a:endParaRPr lang="en-US" sz="1836" kern="0">
                    <a:latin typeface="Segoe UI"/>
                  </a:endParaRPr>
                </a:p>
              </p:txBody>
            </p:sp>
            <p:sp>
              <p:nvSpPr>
                <p:cNvPr id="35" name="Rectangle 19">
                  <a:extLst>
                    <a:ext uri="{FF2B5EF4-FFF2-40B4-BE49-F238E27FC236}">
                      <a16:creationId xmlns:a16="http://schemas.microsoft.com/office/drawing/2014/main" id="{A64F66E1-B48A-48B6-B8D3-1DAEF3FD4E63}"/>
                    </a:ext>
                  </a:extLst>
                </p:cNvPr>
                <p:cNvSpPr>
                  <a:spLocks noChangeArrowheads="1"/>
                </p:cNvSpPr>
                <p:nvPr/>
              </p:nvSpPr>
              <p:spPr bwMode="auto">
                <a:xfrm>
                  <a:off x="8135938" y="4025900"/>
                  <a:ext cx="98425" cy="185738"/>
                </a:xfrm>
                <a:prstGeom prst="rect">
                  <a:avLst/>
                </a:prstGeom>
                <a:solidFill>
                  <a:srgbClr val="0078D4"/>
                </a:solidFill>
                <a:ln w="9525">
                  <a:noFill/>
                  <a:miter lim="800000"/>
                  <a:headEnd/>
                  <a:tailEnd/>
                </a:ln>
              </p:spPr>
              <p:txBody>
                <a:bodyPr vert="horz" wrap="square" lIns="93221" tIns="46610" rIns="93221" bIns="46610" numCol="1" anchor="t" anchorCtr="0" compatLnSpc="1">
                  <a:prstTxWarp prst="textNoShape">
                    <a:avLst/>
                  </a:prstTxWarp>
                </a:bodyPr>
                <a:lstStyle/>
                <a:p>
                  <a:pPr defTabSz="932131">
                    <a:defRPr/>
                  </a:pPr>
                  <a:endParaRPr lang="en-US" sz="1836" kern="0">
                    <a:latin typeface="Segoe UI"/>
                  </a:endParaRPr>
                </a:p>
              </p:txBody>
            </p:sp>
            <p:sp>
              <p:nvSpPr>
                <p:cNvPr id="36" name="Rectangle 20">
                  <a:extLst>
                    <a:ext uri="{FF2B5EF4-FFF2-40B4-BE49-F238E27FC236}">
                      <a16:creationId xmlns:a16="http://schemas.microsoft.com/office/drawing/2014/main" id="{C82B6F8C-F640-4D96-A4AD-6547A8F6D02F}"/>
                    </a:ext>
                  </a:extLst>
                </p:cNvPr>
                <p:cNvSpPr>
                  <a:spLocks noChangeArrowheads="1"/>
                </p:cNvSpPr>
                <p:nvPr/>
              </p:nvSpPr>
              <p:spPr bwMode="auto">
                <a:xfrm>
                  <a:off x="8294688" y="3984625"/>
                  <a:ext cx="98425" cy="227013"/>
                </a:xfrm>
                <a:prstGeom prst="rect">
                  <a:avLst/>
                </a:prstGeom>
                <a:solidFill>
                  <a:srgbClr val="0078D4"/>
                </a:solidFill>
                <a:ln w="9525">
                  <a:noFill/>
                  <a:miter lim="800000"/>
                  <a:headEnd/>
                  <a:tailEnd/>
                </a:ln>
              </p:spPr>
              <p:txBody>
                <a:bodyPr vert="horz" wrap="square" lIns="93221" tIns="46610" rIns="93221" bIns="46610" numCol="1" anchor="t" anchorCtr="0" compatLnSpc="1">
                  <a:prstTxWarp prst="textNoShape">
                    <a:avLst/>
                  </a:prstTxWarp>
                </a:bodyPr>
                <a:lstStyle/>
                <a:p>
                  <a:pPr defTabSz="932131">
                    <a:defRPr/>
                  </a:pPr>
                  <a:endParaRPr lang="en-US" sz="1836" kern="0">
                    <a:latin typeface="Segoe UI"/>
                  </a:endParaRPr>
                </a:p>
              </p:txBody>
            </p:sp>
            <p:sp>
              <p:nvSpPr>
                <p:cNvPr id="37" name="Rectangle 21">
                  <a:extLst>
                    <a:ext uri="{FF2B5EF4-FFF2-40B4-BE49-F238E27FC236}">
                      <a16:creationId xmlns:a16="http://schemas.microsoft.com/office/drawing/2014/main" id="{B095999C-4B10-4BE2-AF14-C57C0ECC1BE5}"/>
                    </a:ext>
                  </a:extLst>
                </p:cNvPr>
                <p:cNvSpPr>
                  <a:spLocks noChangeArrowheads="1"/>
                </p:cNvSpPr>
                <p:nvPr/>
              </p:nvSpPr>
              <p:spPr bwMode="auto">
                <a:xfrm>
                  <a:off x="8456613" y="3922713"/>
                  <a:ext cx="98425" cy="288925"/>
                </a:xfrm>
                <a:prstGeom prst="rect">
                  <a:avLst/>
                </a:prstGeom>
                <a:solidFill>
                  <a:srgbClr val="0078D4"/>
                </a:solidFill>
                <a:ln w="9525">
                  <a:noFill/>
                  <a:miter lim="800000"/>
                  <a:headEnd/>
                  <a:tailEnd/>
                </a:ln>
              </p:spPr>
              <p:txBody>
                <a:bodyPr vert="horz" wrap="square" lIns="93221" tIns="46610" rIns="93221" bIns="46610" numCol="1" anchor="t" anchorCtr="0" compatLnSpc="1">
                  <a:prstTxWarp prst="textNoShape">
                    <a:avLst/>
                  </a:prstTxWarp>
                </a:bodyPr>
                <a:lstStyle/>
                <a:p>
                  <a:pPr defTabSz="932131">
                    <a:defRPr/>
                  </a:pPr>
                  <a:endParaRPr lang="en-US" sz="1836" kern="0">
                    <a:latin typeface="Segoe UI"/>
                  </a:endParaRPr>
                </a:p>
              </p:txBody>
            </p:sp>
            <p:sp>
              <p:nvSpPr>
                <p:cNvPr id="38" name="Rectangle 22">
                  <a:extLst>
                    <a:ext uri="{FF2B5EF4-FFF2-40B4-BE49-F238E27FC236}">
                      <a16:creationId xmlns:a16="http://schemas.microsoft.com/office/drawing/2014/main" id="{461A8ABA-438F-4C25-BA20-D652F1CB3CCA}"/>
                    </a:ext>
                  </a:extLst>
                </p:cNvPr>
                <p:cNvSpPr>
                  <a:spLocks noChangeArrowheads="1"/>
                </p:cNvSpPr>
                <p:nvPr/>
              </p:nvSpPr>
              <p:spPr bwMode="auto">
                <a:xfrm>
                  <a:off x="8615363" y="3840163"/>
                  <a:ext cx="98425" cy="371475"/>
                </a:xfrm>
                <a:prstGeom prst="rect">
                  <a:avLst/>
                </a:prstGeom>
                <a:solidFill>
                  <a:srgbClr val="0078D4"/>
                </a:solidFill>
                <a:ln w="9525">
                  <a:noFill/>
                  <a:miter lim="800000"/>
                  <a:headEnd/>
                  <a:tailEnd/>
                </a:ln>
              </p:spPr>
              <p:txBody>
                <a:bodyPr vert="horz" wrap="square" lIns="93221" tIns="46610" rIns="93221" bIns="46610" numCol="1" anchor="t" anchorCtr="0" compatLnSpc="1">
                  <a:prstTxWarp prst="textNoShape">
                    <a:avLst/>
                  </a:prstTxWarp>
                </a:bodyPr>
                <a:lstStyle/>
                <a:p>
                  <a:pPr defTabSz="932131">
                    <a:defRPr/>
                  </a:pPr>
                  <a:endParaRPr lang="en-US" sz="1836" kern="0">
                    <a:latin typeface="Segoe UI"/>
                  </a:endParaRPr>
                </a:p>
              </p:txBody>
            </p:sp>
          </p:grpSp>
        </p:grpSp>
        <p:sp>
          <p:nvSpPr>
            <p:cNvPr id="47" name="server" title="Icon of a server tower">
              <a:extLst>
                <a:ext uri="{FF2B5EF4-FFF2-40B4-BE49-F238E27FC236}">
                  <a16:creationId xmlns:a16="http://schemas.microsoft.com/office/drawing/2014/main" id="{EDFF4712-4DAE-4696-9580-A1388D319BFB}"/>
                </a:ext>
              </a:extLst>
            </p:cNvPr>
            <p:cNvSpPr>
              <a:spLocks noChangeAspect="1" noEditPoints="1"/>
            </p:cNvSpPr>
            <p:nvPr/>
          </p:nvSpPr>
          <p:spPr bwMode="auto">
            <a:xfrm>
              <a:off x="6454046" y="4709742"/>
              <a:ext cx="531247" cy="1005718"/>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pic>
          <p:nvPicPr>
            <p:cNvPr id="48" name="Picture 47">
              <a:extLst>
                <a:ext uri="{FF2B5EF4-FFF2-40B4-BE49-F238E27FC236}">
                  <a16:creationId xmlns:a16="http://schemas.microsoft.com/office/drawing/2014/main" id="{3AF7FA8A-E43B-44CC-9142-E12997758315}"/>
                </a:ext>
              </a:extLst>
            </p:cNvPr>
            <p:cNvPicPr>
              <a:picLocks noChangeAspect="1"/>
            </p:cNvPicPr>
            <p:nvPr/>
          </p:nvPicPr>
          <p:blipFill>
            <a:blip r:embed="rId5"/>
            <a:stretch>
              <a:fillRect/>
            </a:stretch>
          </p:blipFill>
          <p:spPr>
            <a:xfrm>
              <a:off x="9645960" y="4658809"/>
              <a:ext cx="1151320" cy="1146014"/>
            </a:xfrm>
            <a:prstGeom prst="rect">
              <a:avLst/>
            </a:prstGeom>
          </p:spPr>
        </p:pic>
        <p:sp>
          <p:nvSpPr>
            <p:cNvPr id="49" name="server" title="Icon of a server tower">
              <a:extLst>
                <a:ext uri="{FF2B5EF4-FFF2-40B4-BE49-F238E27FC236}">
                  <a16:creationId xmlns:a16="http://schemas.microsoft.com/office/drawing/2014/main" id="{E02E7D57-ADD5-4881-A205-3E4399B4AB4F}"/>
                </a:ext>
              </a:extLst>
            </p:cNvPr>
            <p:cNvSpPr>
              <a:spLocks noChangeAspect="1" noEditPoints="1"/>
            </p:cNvSpPr>
            <p:nvPr/>
          </p:nvSpPr>
          <p:spPr bwMode="auto">
            <a:xfrm>
              <a:off x="6329949" y="4799092"/>
              <a:ext cx="531247" cy="1005718"/>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solidFill>
              <a:srgbClr val="FFFFFF"/>
            </a:solid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pic>
          <p:nvPicPr>
            <p:cNvPr id="50" name="Picture 49">
              <a:extLst>
                <a:ext uri="{FF2B5EF4-FFF2-40B4-BE49-F238E27FC236}">
                  <a16:creationId xmlns:a16="http://schemas.microsoft.com/office/drawing/2014/main" id="{CDBD4127-6F12-43D0-B8C9-110A4177B764}"/>
                </a:ext>
              </a:extLst>
            </p:cNvPr>
            <p:cNvPicPr>
              <a:picLocks noChangeAspect="1"/>
            </p:cNvPicPr>
            <p:nvPr/>
          </p:nvPicPr>
          <p:blipFill>
            <a:blip r:embed="rId5"/>
            <a:stretch>
              <a:fillRect/>
            </a:stretch>
          </p:blipFill>
          <p:spPr>
            <a:xfrm>
              <a:off x="6449121" y="5079568"/>
              <a:ext cx="323436" cy="321945"/>
            </a:xfrm>
            <a:prstGeom prst="rect">
              <a:avLst/>
            </a:prstGeom>
          </p:spPr>
        </p:pic>
      </p:grpSp>
    </p:spTree>
    <p:extLst>
      <p:ext uri="{BB962C8B-B14F-4D97-AF65-F5344CB8AC3E}">
        <p14:creationId xmlns:p14="http://schemas.microsoft.com/office/powerpoint/2010/main" val="21686362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1327-E9AC-40FA-8407-957706E75A10}"/>
              </a:ext>
            </a:extLst>
          </p:cNvPr>
          <p:cNvSpPr>
            <a:spLocks noGrp="1"/>
          </p:cNvSpPr>
          <p:nvPr>
            <p:ph type="title"/>
          </p:nvPr>
        </p:nvSpPr>
        <p:spPr>
          <a:xfrm>
            <a:off x="599302" y="182190"/>
            <a:ext cx="11237870" cy="565027"/>
          </a:xfrm>
        </p:spPr>
        <p:txBody>
          <a:bodyPr/>
          <a:lstStyle/>
          <a:p>
            <a:r>
              <a:rPr lang="en-US" dirty="0">
                <a:solidFill>
                  <a:srgbClr val="000000"/>
                </a:solidFill>
              </a:rPr>
              <a:t>A consistent cloud platform</a:t>
            </a:r>
          </a:p>
        </p:txBody>
      </p:sp>
      <p:grpSp>
        <p:nvGrpSpPr>
          <p:cNvPr id="4" name="Group 3">
            <a:extLst>
              <a:ext uri="{FF2B5EF4-FFF2-40B4-BE49-F238E27FC236}">
                <a16:creationId xmlns:a16="http://schemas.microsoft.com/office/drawing/2014/main" id="{B0783BD3-5DE9-4339-95F2-30C2A6EA1F9B}"/>
              </a:ext>
            </a:extLst>
          </p:cNvPr>
          <p:cNvGrpSpPr/>
          <p:nvPr/>
        </p:nvGrpSpPr>
        <p:grpSpPr>
          <a:xfrm>
            <a:off x="7386926" y="2083774"/>
            <a:ext cx="1715786" cy="464932"/>
            <a:chOff x="7945826" y="2962421"/>
            <a:chExt cx="1682296" cy="455857"/>
          </a:xfrm>
        </p:grpSpPr>
        <p:sp>
          <p:nvSpPr>
            <p:cNvPr id="5" name="TextBox 4">
              <a:extLst>
                <a:ext uri="{FF2B5EF4-FFF2-40B4-BE49-F238E27FC236}">
                  <a16:creationId xmlns:a16="http://schemas.microsoft.com/office/drawing/2014/main" id="{243976D6-B0E1-4064-AD47-38378D706C6D}"/>
                </a:ext>
              </a:extLst>
            </p:cNvPr>
            <p:cNvSpPr txBox="1"/>
            <p:nvPr/>
          </p:nvSpPr>
          <p:spPr>
            <a:xfrm>
              <a:off x="7945826" y="2962421"/>
              <a:ext cx="1682296" cy="45585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solidFill>
                    <a:srgbClr val="44546A"/>
                  </a:solidFill>
                  <a:latin typeface="Segoe UI"/>
                </a:rPr>
                <a:t>Operations</a:t>
              </a:r>
            </a:p>
          </p:txBody>
        </p:sp>
        <p:sp>
          <p:nvSpPr>
            <p:cNvPr id="6" name="Touchscreen" title="Icon of a closed hand with one finger touching a screen">
              <a:extLst>
                <a:ext uri="{FF2B5EF4-FFF2-40B4-BE49-F238E27FC236}">
                  <a16:creationId xmlns:a16="http://schemas.microsoft.com/office/drawing/2014/main" id="{B8730F0A-C8E6-4EE8-9C6C-6745EBDE11A5}"/>
                </a:ext>
              </a:extLst>
            </p:cNvPr>
            <p:cNvSpPr>
              <a:spLocks noChangeAspect="1" noEditPoints="1"/>
            </p:cNvSpPr>
            <p:nvPr/>
          </p:nvSpPr>
          <p:spPr bwMode="auto">
            <a:xfrm>
              <a:off x="7945826" y="3028424"/>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rgbClr val="44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grpSp>
      <p:grpSp>
        <p:nvGrpSpPr>
          <p:cNvPr id="7" name="Group 6">
            <a:extLst>
              <a:ext uri="{FF2B5EF4-FFF2-40B4-BE49-F238E27FC236}">
                <a16:creationId xmlns:a16="http://schemas.microsoft.com/office/drawing/2014/main" id="{0DED0F5D-1DF8-4648-90C6-84B30142DE15}"/>
              </a:ext>
            </a:extLst>
          </p:cNvPr>
          <p:cNvGrpSpPr/>
          <p:nvPr/>
        </p:nvGrpSpPr>
        <p:grpSpPr>
          <a:xfrm>
            <a:off x="5580221" y="2087601"/>
            <a:ext cx="1715786" cy="464932"/>
            <a:chOff x="4895911" y="2955958"/>
            <a:chExt cx="1682296" cy="455857"/>
          </a:xfrm>
        </p:grpSpPr>
        <p:sp>
          <p:nvSpPr>
            <p:cNvPr id="8" name="TextBox 7">
              <a:extLst>
                <a:ext uri="{FF2B5EF4-FFF2-40B4-BE49-F238E27FC236}">
                  <a16:creationId xmlns:a16="http://schemas.microsoft.com/office/drawing/2014/main" id="{0FB5353A-1615-476B-B28B-A611065191DB}"/>
                </a:ext>
              </a:extLst>
            </p:cNvPr>
            <p:cNvSpPr txBox="1"/>
            <p:nvPr/>
          </p:nvSpPr>
          <p:spPr>
            <a:xfrm>
              <a:off x="4895911" y="2955958"/>
              <a:ext cx="1682296" cy="45585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solidFill>
                    <a:srgbClr val="44546A"/>
                  </a:solidFill>
                  <a:latin typeface="Segoe UI"/>
                </a:rPr>
                <a:t>Automations</a:t>
              </a:r>
            </a:p>
          </p:txBody>
        </p:sp>
        <p:sp>
          <p:nvSpPr>
            <p:cNvPr id="9" name="Freeform 96" title="Icon of a gear with a wrench">
              <a:extLst>
                <a:ext uri="{FF2B5EF4-FFF2-40B4-BE49-F238E27FC236}">
                  <a16:creationId xmlns:a16="http://schemas.microsoft.com/office/drawing/2014/main" id="{0F8E9871-F0EB-4B5D-B26A-CD672E572747}"/>
                </a:ext>
              </a:extLst>
            </p:cNvPr>
            <p:cNvSpPr>
              <a:spLocks noChangeAspect="1" noEditPoints="1"/>
            </p:cNvSpPr>
            <p:nvPr/>
          </p:nvSpPr>
          <p:spPr bwMode="auto">
            <a:xfrm>
              <a:off x="4895911" y="2989086"/>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44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grpSp>
      <p:grpSp>
        <p:nvGrpSpPr>
          <p:cNvPr id="10" name="Group 9">
            <a:extLst>
              <a:ext uri="{FF2B5EF4-FFF2-40B4-BE49-F238E27FC236}">
                <a16:creationId xmlns:a16="http://schemas.microsoft.com/office/drawing/2014/main" id="{68B8065B-8BA4-4260-BEFA-F71FA0FF224F}"/>
              </a:ext>
            </a:extLst>
          </p:cNvPr>
          <p:cNvGrpSpPr/>
          <p:nvPr/>
        </p:nvGrpSpPr>
        <p:grpSpPr>
          <a:xfrm>
            <a:off x="7386925" y="1486474"/>
            <a:ext cx="1790829" cy="464932"/>
            <a:chOff x="7862824" y="2221505"/>
            <a:chExt cx="1755874" cy="455857"/>
          </a:xfrm>
        </p:grpSpPr>
        <p:sp>
          <p:nvSpPr>
            <p:cNvPr id="11" name="TextBox 10">
              <a:extLst>
                <a:ext uri="{FF2B5EF4-FFF2-40B4-BE49-F238E27FC236}">
                  <a16:creationId xmlns:a16="http://schemas.microsoft.com/office/drawing/2014/main" id="{DED1668B-DA8C-44C4-8527-084F65228643}"/>
                </a:ext>
              </a:extLst>
            </p:cNvPr>
            <p:cNvSpPr txBox="1"/>
            <p:nvPr/>
          </p:nvSpPr>
          <p:spPr>
            <a:xfrm>
              <a:off x="7936402" y="2221505"/>
              <a:ext cx="1682296" cy="45585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solidFill>
                    <a:srgbClr val="44546A"/>
                  </a:solidFill>
                  <a:latin typeface="Segoe UI"/>
                </a:rPr>
                <a:t>Deployments</a:t>
              </a:r>
            </a:p>
          </p:txBody>
        </p:sp>
        <p:sp>
          <p:nvSpPr>
            <p:cNvPr id="12" name="browser_3" title="Icon of a browser window with an arrow pointing from the outside to the center">
              <a:extLst>
                <a:ext uri="{FF2B5EF4-FFF2-40B4-BE49-F238E27FC236}">
                  <a16:creationId xmlns:a16="http://schemas.microsoft.com/office/drawing/2014/main" id="{D46CD25A-8967-4177-BC46-692CE33E6FFC}"/>
                </a:ext>
              </a:extLst>
            </p:cNvPr>
            <p:cNvSpPr>
              <a:spLocks noChangeAspect="1" noEditPoints="1"/>
            </p:cNvSpPr>
            <p:nvPr/>
          </p:nvSpPr>
          <p:spPr bwMode="auto">
            <a:xfrm>
              <a:off x="7862824" y="2234011"/>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rgbClr val="44546A"/>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solidFill>
                  <a:srgbClr val="44546A"/>
                </a:solidFill>
                <a:latin typeface="Calibri" panose="020F0502020204030204"/>
              </a:endParaRPr>
            </a:p>
          </p:txBody>
        </p:sp>
      </p:grpSp>
      <p:grpSp>
        <p:nvGrpSpPr>
          <p:cNvPr id="13" name="Group 12">
            <a:extLst>
              <a:ext uri="{FF2B5EF4-FFF2-40B4-BE49-F238E27FC236}">
                <a16:creationId xmlns:a16="http://schemas.microsoft.com/office/drawing/2014/main" id="{E58E3096-52EE-45A9-BBD4-20D2E5C14160}"/>
              </a:ext>
            </a:extLst>
          </p:cNvPr>
          <p:cNvGrpSpPr/>
          <p:nvPr/>
        </p:nvGrpSpPr>
        <p:grpSpPr>
          <a:xfrm>
            <a:off x="5515677" y="1483187"/>
            <a:ext cx="1790829" cy="464932"/>
            <a:chOff x="4822333" y="2188963"/>
            <a:chExt cx="1755874" cy="455857"/>
          </a:xfrm>
        </p:grpSpPr>
        <p:sp>
          <p:nvSpPr>
            <p:cNvPr id="14" name="TextBox 13">
              <a:extLst>
                <a:ext uri="{FF2B5EF4-FFF2-40B4-BE49-F238E27FC236}">
                  <a16:creationId xmlns:a16="http://schemas.microsoft.com/office/drawing/2014/main" id="{731EF134-5BCF-4A39-9903-29C277D573AB}"/>
                </a:ext>
              </a:extLst>
            </p:cNvPr>
            <p:cNvSpPr txBox="1"/>
            <p:nvPr/>
          </p:nvSpPr>
          <p:spPr>
            <a:xfrm>
              <a:off x="4895911" y="2188963"/>
              <a:ext cx="1682296" cy="45585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solidFill>
                    <a:srgbClr val="44546A"/>
                  </a:solidFill>
                  <a:latin typeface="Segoe UI"/>
                </a:rPr>
                <a:t>Experiences</a:t>
              </a:r>
            </a:p>
          </p:txBody>
        </p:sp>
        <p:sp>
          <p:nvSpPr>
            <p:cNvPr id="15" name="PhotoCollection_E7AA" title="Icon of a stacked photo of a landscape">
              <a:extLst>
                <a:ext uri="{FF2B5EF4-FFF2-40B4-BE49-F238E27FC236}">
                  <a16:creationId xmlns:a16="http://schemas.microsoft.com/office/drawing/2014/main" id="{7DCFCA9C-D843-4441-B1FB-19ACB6CD3F05}"/>
                </a:ext>
              </a:extLst>
            </p:cNvPr>
            <p:cNvSpPr>
              <a:spLocks noChangeAspect="1" noEditPoints="1"/>
            </p:cNvSpPr>
            <p:nvPr/>
          </p:nvSpPr>
          <p:spPr bwMode="auto">
            <a:xfrm>
              <a:off x="4822333" y="2191483"/>
              <a:ext cx="478697" cy="365760"/>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rgbClr val="44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grpSp>
      <p:grpSp>
        <p:nvGrpSpPr>
          <p:cNvPr id="16" name="Group 15">
            <a:extLst>
              <a:ext uri="{FF2B5EF4-FFF2-40B4-BE49-F238E27FC236}">
                <a16:creationId xmlns:a16="http://schemas.microsoft.com/office/drawing/2014/main" id="{5C8138B9-5E8E-489C-B65A-649CA5E3C2E9}"/>
              </a:ext>
            </a:extLst>
          </p:cNvPr>
          <p:cNvGrpSpPr/>
          <p:nvPr/>
        </p:nvGrpSpPr>
        <p:grpSpPr>
          <a:xfrm>
            <a:off x="3653726" y="1473909"/>
            <a:ext cx="1715786" cy="464932"/>
            <a:chOff x="2488681" y="2259257"/>
            <a:chExt cx="1682296" cy="455857"/>
          </a:xfrm>
        </p:grpSpPr>
        <p:sp>
          <p:nvSpPr>
            <p:cNvPr id="17" name="TextBox 16">
              <a:extLst>
                <a:ext uri="{FF2B5EF4-FFF2-40B4-BE49-F238E27FC236}">
                  <a16:creationId xmlns:a16="http://schemas.microsoft.com/office/drawing/2014/main" id="{547AF797-88BD-499C-9D94-0D9F4FC8659E}"/>
                </a:ext>
              </a:extLst>
            </p:cNvPr>
            <p:cNvSpPr txBox="1"/>
            <p:nvPr/>
          </p:nvSpPr>
          <p:spPr>
            <a:xfrm>
              <a:off x="2488681" y="2259257"/>
              <a:ext cx="1682296" cy="45585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solidFill>
                    <a:srgbClr val="44546A"/>
                  </a:solidFill>
                  <a:latin typeface="Segoe UI"/>
                </a:rPr>
                <a:t>Tools</a:t>
              </a:r>
            </a:p>
          </p:txBody>
        </p:sp>
        <p:sp>
          <p:nvSpPr>
            <p:cNvPr id="18" name="DeveloperTools_EC7A" title="Icon of a wrench and a screwdriver">
              <a:extLst>
                <a:ext uri="{FF2B5EF4-FFF2-40B4-BE49-F238E27FC236}">
                  <a16:creationId xmlns:a16="http://schemas.microsoft.com/office/drawing/2014/main" id="{90E4BD88-A846-4BD4-B792-7A02D50961A8}"/>
                </a:ext>
              </a:extLst>
            </p:cNvPr>
            <p:cNvSpPr>
              <a:spLocks noChangeAspect="1" noEditPoints="1"/>
            </p:cNvSpPr>
            <p:nvPr/>
          </p:nvSpPr>
          <p:spPr bwMode="auto">
            <a:xfrm>
              <a:off x="2843564" y="2273935"/>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rgbClr val="44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grpSp>
      <p:grpSp>
        <p:nvGrpSpPr>
          <p:cNvPr id="19" name="Group 18">
            <a:extLst>
              <a:ext uri="{FF2B5EF4-FFF2-40B4-BE49-F238E27FC236}">
                <a16:creationId xmlns:a16="http://schemas.microsoft.com/office/drawing/2014/main" id="{4BBA1600-B09E-428A-9CD7-058FE26E5193}"/>
              </a:ext>
            </a:extLst>
          </p:cNvPr>
          <p:cNvGrpSpPr/>
          <p:nvPr/>
        </p:nvGrpSpPr>
        <p:grpSpPr>
          <a:xfrm>
            <a:off x="3942929" y="2010609"/>
            <a:ext cx="1715786" cy="641241"/>
            <a:chOff x="2529806" y="2822123"/>
            <a:chExt cx="1682296" cy="628725"/>
          </a:xfrm>
        </p:grpSpPr>
        <p:sp>
          <p:nvSpPr>
            <p:cNvPr id="20" name="TextBox 19">
              <a:extLst>
                <a:ext uri="{FF2B5EF4-FFF2-40B4-BE49-F238E27FC236}">
                  <a16:creationId xmlns:a16="http://schemas.microsoft.com/office/drawing/2014/main" id="{C4DFC778-C7E4-4525-9F8D-34ABB84E3363}"/>
                </a:ext>
              </a:extLst>
            </p:cNvPr>
            <p:cNvSpPr txBox="1"/>
            <p:nvPr/>
          </p:nvSpPr>
          <p:spPr>
            <a:xfrm>
              <a:off x="2529806" y="2822123"/>
              <a:ext cx="1682296" cy="628725"/>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solidFill>
                    <a:srgbClr val="44546A"/>
                  </a:solidFill>
                  <a:latin typeface="Segoe UI"/>
                </a:rPr>
                <a:t>Application Patterns</a:t>
              </a:r>
            </a:p>
          </p:txBody>
        </p:sp>
        <p:sp>
          <p:nvSpPr>
            <p:cNvPr id="21" name="CRMArticles_EFF5" title="Icon of two documents stacked together with writing on them">
              <a:extLst>
                <a:ext uri="{FF2B5EF4-FFF2-40B4-BE49-F238E27FC236}">
                  <a16:creationId xmlns:a16="http://schemas.microsoft.com/office/drawing/2014/main" id="{9C0152FF-B59B-4D1A-99A5-E37FF4CF01FC}"/>
                </a:ext>
              </a:extLst>
            </p:cNvPr>
            <p:cNvSpPr>
              <a:spLocks noChangeAspect="1" noEditPoints="1"/>
            </p:cNvSpPr>
            <p:nvPr/>
          </p:nvSpPr>
          <p:spPr bwMode="auto">
            <a:xfrm>
              <a:off x="2548287" y="2933487"/>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rgbClr val="44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grpSp>
      <p:sp>
        <p:nvSpPr>
          <p:cNvPr id="22" name="Rectangle: Rounded Corners 21">
            <a:extLst>
              <a:ext uri="{FF2B5EF4-FFF2-40B4-BE49-F238E27FC236}">
                <a16:creationId xmlns:a16="http://schemas.microsoft.com/office/drawing/2014/main" id="{5FF5D656-D48A-4211-84F8-74735BFF0E16}"/>
              </a:ext>
            </a:extLst>
          </p:cNvPr>
          <p:cNvSpPr/>
          <p:nvPr/>
        </p:nvSpPr>
        <p:spPr>
          <a:xfrm>
            <a:off x="3194047" y="1284331"/>
            <a:ext cx="6082963" cy="1444667"/>
          </a:xfrm>
          <a:prstGeom prst="roundRect">
            <a:avLst/>
          </a:prstGeom>
          <a:noFill/>
          <a:ln>
            <a:solidFill>
              <a:srgbClr val="4454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grpSp>
        <p:nvGrpSpPr>
          <p:cNvPr id="24" name="Group 23">
            <a:extLst>
              <a:ext uri="{FF2B5EF4-FFF2-40B4-BE49-F238E27FC236}">
                <a16:creationId xmlns:a16="http://schemas.microsoft.com/office/drawing/2014/main" id="{E7A35E75-2ECC-4E36-8E30-86EE573E0858}"/>
              </a:ext>
            </a:extLst>
          </p:cNvPr>
          <p:cNvGrpSpPr/>
          <p:nvPr/>
        </p:nvGrpSpPr>
        <p:grpSpPr>
          <a:xfrm>
            <a:off x="6415522" y="3055701"/>
            <a:ext cx="2018962" cy="464932"/>
            <a:chOff x="5816734" y="544716"/>
            <a:chExt cx="1979554" cy="455857"/>
          </a:xfrm>
        </p:grpSpPr>
        <p:pic>
          <p:nvPicPr>
            <p:cNvPr id="25" name="Picture 24">
              <a:extLst>
                <a:ext uri="{FF2B5EF4-FFF2-40B4-BE49-F238E27FC236}">
                  <a16:creationId xmlns:a16="http://schemas.microsoft.com/office/drawing/2014/main" id="{87DA949B-DBA9-4DE2-AFE6-A01A12913EC9}"/>
                </a:ext>
              </a:extLst>
            </p:cNvPr>
            <p:cNvPicPr>
              <a:picLocks noChangeAspect="1"/>
            </p:cNvPicPr>
            <p:nvPr/>
          </p:nvPicPr>
          <p:blipFill>
            <a:blip r:embed="rId2" cstate="email">
              <a:duotone>
                <a:prstClr val="black"/>
                <a:srgbClr val="6073A0">
                  <a:tint val="45000"/>
                  <a:satMod val="400000"/>
                </a:srgbClr>
              </a:duotone>
              <a:extLst>
                <a:ext uri="{28A0092B-C50C-407E-A947-70E740481C1C}">
                  <a14:useLocalDpi xmlns:a14="http://schemas.microsoft.com/office/drawing/2010/main"/>
                </a:ext>
              </a:extLst>
            </a:blip>
            <a:stretch>
              <a:fillRect/>
            </a:stretch>
          </p:blipFill>
          <p:spPr>
            <a:xfrm>
              <a:off x="5816734" y="561976"/>
              <a:ext cx="359375" cy="421339"/>
            </a:xfrm>
            <a:prstGeom prst="rect">
              <a:avLst/>
            </a:prstGeom>
          </p:spPr>
        </p:pic>
        <p:sp>
          <p:nvSpPr>
            <p:cNvPr id="26" name="TextBox 25">
              <a:extLst>
                <a:ext uri="{FF2B5EF4-FFF2-40B4-BE49-F238E27FC236}">
                  <a16:creationId xmlns:a16="http://schemas.microsoft.com/office/drawing/2014/main" id="{483D889A-C89F-4754-948F-4FD614744CC0}"/>
                </a:ext>
              </a:extLst>
            </p:cNvPr>
            <p:cNvSpPr txBox="1"/>
            <p:nvPr/>
          </p:nvSpPr>
          <p:spPr>
            <a:xfrm>
              <a:off x="6113992" y="544716"/>
              <a:ext cx="1682296" cy="455857"/>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224">
                  <a:gradFill>
                    <a:gsLst>
                      <a:gs pos="2917">
                        <a:srgbClr val="505050"/>
                      </a:gs>
                      <a:gs pos="30000">
                        <a:srgbClr val="505050"/>
                      </a:gs>
                    </a:gsLst>
                    <a:lin ang="5400000" scaled="0"/>
                  </a:gradFill>
                  <a:latin typeface="Segoe UI"/>
                  <a:cs typeface="Segoe UI" pitchFamily="34" charset="0"/>
                </a:rPr>
                <a:t>Containers</a:t>
              </a:r>
              <a:endParaRPr lang="en-US" sz="1224">
                <a:solidFill>
                  <a:srgbClr val="44546A"/>
                </a:solidFill>
                <a:latin typeface="Segoe UI"/>
              </a:endParaRPr>
            </a:p>
          </p:txBody>
        </p:sp>
      </p:grpSp>
      <p:grpSp>
        <p:nvGrpSpPr>
          <p:cNvPr id="27" name="Group 26">
            <a:extLst>
              <a:ext uri="{FF2B5EF4-FFF2-40B4-BE49-F238E27FC236}">
                <a16:creationId xmlns:a16="http://schemas.microsoft.com/office/drawing/2014/main" id="{D4FE55AC-E833-410D-BBB3-4DE3E5065F6F}"/>
              </a:ext>
            </a:extLst>
          </p:cNvPr>
          <p:cNvGrpSpPr/>
          <p:nvPr/>
        </p:nvGrpSpPr>
        <p:grpSpPr>
          <a:xfrm>
            <a:off x="6445247" y="3653526"/>
            <a:ext cx="1990123" cy="464932"/>
            <a:chOff x="5827018" y="1358145"/>
            <a:chExt cx="1951278" cy="455857"/>
          </a:xfrm>
        </p:grpSpPr>
        <p:sp>
          <p:nvSpPr>
            <p:cNvPr id="28" name="Freeform 9">
              <a:extLst>
                <a:ext uri="{FF2B5EF4-FFF2-40B4-BE49-F238E27FC236}">
                  <a16:creationId xmlns:a16="http://schemas.microsoft.com/office/drawing/2014/main" id="{47BD9F43-B182-41B9-B918-44470408C48C}"/>
                </a:ext>
              </a:extLst>
            </p:cNvPr>
            <p:cNvSpPr>
              <a:spLocks noEditPoints="1"/>
            </p:cNvSpPr>
            <p:nvPr/>
          </p:nvSpPr>
          <p:spPr bwMode="auto">
            <a:xfrm>
              <a:off x="5827018" y="1418704"/>
              <a:ext cx="338806" cy="338806"/>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rgbClr val="484E61"/>
            </a:solidFill>
            <a:ln>
              <a:noFill/>
            </a:ln>
          </p:spPr>
          <p:txBody>
            <a:bodyPr vert="horz" wrap="square" lIns="91414" tIns="45706" rIns="91414" bIns="45706" numCol="1" anchor="t" anchorCtr="0" compatLnSpc="1">
              <a:prstTxWarp prst="textNoShape">
                <a:avLst/>
              </a:prstTxWarp>
            </a:bodyPr>
            <a:lstStyle/>
            <a:p>
              <a:pPr algn="ctr" defTabSz="932330">
                <a:defRPr/>
              </a:pPr>
              <a:endParaRPr lang="en-US" sz="1836">
                <a:solidFill>
                  <a:srgbClr val="FFFFFF"/>
                </a:solidFill>
                <a:latin typeface="Segoe UI"/>
              </a:endParaRPr>
            </a:p>
          </p:txBody>
        </p:sp>
        <p:sp>
          <p:nvSpPr>
            <p:cNvPr id="29" name="TextBox 28">
              <a:extLst>
                <a:ext uri="{FF2B5EF4-FFF2-40B4-BE49-F238E27FC236}">
                  <a16:creationId xmlns:a16="http://schemas.microsoft.com/office/drawing/2014/main" id="{42857C21-C357-44C4-B4E5-C3276E85123A}"/>
                </a:ext>
              </a:extLst>
            </p:cNvPr>
            <p:cNvSpPr txBox="1"/>
            <p:nvPr/>
          </p:nvSpPr>
          <p:spPr>
            <a:xfrm>
              <a:off x="6096000" y="1358145"/>
              <a:ext cx="1682296" cy="455857"/>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224">
                  <a:gradFill>
                    <a:gsLst>
                      <a:gs pos="2917">
                        <a:srgbClr val="505050"/>
                      </a:gs>
                      <a:gs pos="30000">
                        <a:srgbClr val="505050"/>
                      </a:gs>
                    </a:gsLst>
                    <a:lin ang="5400000" scaled="0"/>
                  </a:gradFill>
                  <a:latin typeface="Segoe UI"/>
                  <a:cs typeface="Segoe UI" pitchFamily="34" charset="0"/>
                </a:rPr>
                <a:t>Storage</a:t>
              </a:r>
              <a:endParaRPr lang="en-US" sz="1224">
                <a:solidFill>
                  <a:srgbClr val="44546A"/>
                </a:solidFill>
                <a:latin typeface="Segoe UI"/>
              </a:endParaRPr>
            </a:p>
          </p:txBody>
        </p:sp>
      </p:grpSp>
      <p:grpSp>
        <p:nvGrpSpPr>
          <p:cNvPr id="30" name="Group 29">
            <a:extLst>
              <a:ext uri="{FF2B5EF4-FFF2-40B4-BE49-F238E27FC236}">
                <a16:creationId xmlns:a16="http://schemas.microsoft.com/office/drawing/2014/main" id="{1599F353-4E57-41AF-9C79-3686E5F4DFFD}"/>
              </a:ext>
            </a:extLst>
          </p:cNvPr>
          <p:cNvGrpSpPr/>
          <p:nvPr/>
        </p:nvGrpSpPr>
        <p:grpSpPr>
          <a:xfrm>
            <a:off x="3386853" y="3058015"/>
            <a:ext cx="2020635" cy="464932"/>
            <a:chOff x="5797101" y="2158848"/>
            <a:chExt cx="1981195" cy="455857"/>
          </a:xfrm>
        </p:grpSpPr>
        <p:pic>
          <p:nvPicPr>
            <p:cNvPr id="31" name="Picture 30">
              <a:extLst>
                <a:ext uri="{FF2B5EF4-FFF2-40B4-BE49-F238E27FC236}">
                  <a16:creationId xmlns:a16="http://schemas.microsoft.com/office/drawing/2014/main" id="{63A78CB7-09E6-448F-9306-949F11C825B7}"/>
                </a:ext>
              </a:extLst>
            </p:cNvPr>
            <p:cNvPicPr>
              <a:picLocks noChangeAspect="1"/>
            </p:cNvPicPr>
            <p:nvPr/>
          </p:nvPicPr>
          <p:blipFill>
            <a:blip r:embed="rId3" cstate="email">
              <a:duotone>
                <a:prstClr val="black"/>
                <a:srgbClr val="6073A0">
                  <a:tint val="45000"/>
                  <a:satMod val="400000"/>
                </a:srgbClr>
              </a:duotone>
              <a:extLst>
                <a:ext uri="{28A0092B-C50C-407E-A947-70E740481C1C}">
                  <a14:useLocalDpi xmlns:a14="http://schemas.microsoft.com/office/drawing/2010/main"/>
                </a:ext>
              </a:extLst>
            </a:blip>
            <a:stretch>
              <a:fillRect/>
            </a:stretch>
          </p:blipFill>
          <p:spPr>
            <a:xfrm>
              <a:off x="5797101" y="2192899"/>
              <a:ext cx="398641" cy="387756"/>
            </a:xfrm>
            <a:prstGeom prst="rect">
              <a:avLst/>
            </a:prstGeom>
            <a:noFill/>
          </p:spPr>
        </p:pic>
        <p:sp>
          <p:nvSpPr>
            <p:cNvPr id="32" name="TextBox 31">
              <a:extLst>
                <a:ext uri="{FF2B5EF4-FFF2-40B4-BE49-F238E27FC236}">
                  <a16:creationId xmlns:a16="http://schemas.microsoft.com/office/drawing/2014/main" id="{0D3B72F8-9468-402D-82C4-7EC25C82103B}"/>
                </a:ext>
              </a:extLst>
            </p:cNvPr>
            <p:cNvSpPr txBox="1"/>
            <p:nvPr/>
          </p:nvSpPr>
          <p:spPr>
            <a:xfrm>
              <a:off x="6096000" y="2158848"/>
              <a:ext cx="1682296" cy="455857"/>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224">
                  <a:solidFill>
                    <a:srgbClr val="44546A"/>
                  </a:solidFill>
                  <a:latin typeface="Segoe UI"/>
                </a:rPr>
                <a:t>Serverless</a:t>
              </a:r>
            </a:p>
          </p:txBody>
        </p:sp>
      </p:grpSp>
      <p:grpSp>
        <p:nvGrpSpPr>
          <p:cNvPr id="33" name="Group 32">
            <a:extLst>
              <a:ext uri="{FF2B5EF4-FFF2-40B4-BE49-F238E27FC236}">
                <a16:creationId xmlns:a16="http://schemas.microsoft.com/office/drawing/2014/main" id="{E4C18FBE-1C19-450B-821D-B0E757C77AC3}"/>
              </a:ext>
            </a:extLst>
          </p:cNvPr>
          <p:cNvGrpSpPr/>
          <p:nvPr/>
        </p:nvGrpSpPr>
        <p:grpSpPr>
          <a:xfrm>
            <a:off x="3386853" y="3590708"/>
            <a:ext cx="1982286" cy="641241"/>
            <a:chOff x="5834702" y="2890234"/>
            <a:chExt cx="1943594" cy="628725"/>
          </a:xfrm>
        </p:grpSpPr>
        <p:pic>
          <p:nvPicPr>
            <p:cNvPr id="34" name="Picture 33">
              <a:extLst>
                <a:ext uri="{FF2B5EF4-FFF2-40B4-BE49-F238E27FC236}">
                  <a16:creationId xmlns:a16="http://schemas.microsoft.com/office/drawing/2014/main" id="{1F47C8A7-F617-4285-A40D-53CD18A770E9}"/>
                </a:ext>
              </a:extLst>
            </p:cNvPr>
            <p:cNvPicPr>
              <a:picLocks noChangeAspect="1"/>
            </p:cNvPicPr>
            <p:nvPr/>
          </p:nvPicPr>
          <p:blipFill>
            <a:blip r:embed="rId4" cstate="email">
              <a:duotone>
                <a:prstClr val="black"/>
                <a:srgbClr val="6073A0">
                  <a:tint val="45000"/>
                  <a:satMod val="400000"/>
                </a:srgbClr>
              </a:duotone>
              <a:extLst>
                <a:ext uri="{28A0092B-C50C-407E-A947-70E740481C1C}">
                  <a14:useLocalDpi xmlns:a14="http://schemas.microsoft.com/office/drawing/2010/main"/>
                </a:ext>
              </a:extLst>
            </a:blip>
            <a:stretch>
              <a:fillRect/>
            </a:stretch>
          </p:blipFill>
          <p:spPr>
            <a:xfrm>
              <a:off x="5834702" y="3016044"/>
              <a:ext cx="323438" cy="323438"/>
            </a:xfrm>
            <a:prstGeom prst="rect">
              <a:avLst/>
            </a:prstGeom>
          </p:spPr>
        </p:pic>
        <p:sp>
          <p:nvSpPr>
            <p:cNvPr id="35" name="TextBox 34">
              <a:extLst>
                <a:ext uri="{FF2B5EF4-FFF2-40B4-BE49-F238E27FC236}">
                  <a16:creationId xmlns:a16="http://schemas.microsoft.com/office/drawing/2014/main" id="{5B77778D-79A6-47C7-B4ED-87A722E24172}"/>
                </a:ext>
              </a:extLst>
            </p:cNvPr>
            <p:cNvSpPr txBox="1"/>
            <p:nvPr/>
          </p:nvSpPr>
          <p:spPr>
            <a:xfrm>
              <a:off x="6096000" y="2890234"/>
              <a:ext cx="1682296" cy="628725"/>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224">
                  <a:solidFill>
                    <a:srgbClr val="44546A"/>
                  </a:solidFill>
                  <a:latin typeface="Segoe UI"/>
                </a:rPr>
                <a:t>Virtual </a:t>
              </a:r>
              <a:br>
                <a:rPr lang="en-US" sz="1224">
                  <a:solidFill>
                    <a:srgbClr val="44546A"/>
                  </a:solidFill>
                  <a:latin typeface="Segoe UI"/>
                </a:rPr>
              </a:br>
              <a:r>
                <a:rPr lang="en-US" sz="1224">
                  <a:solidFill>
                    <a:srgbClr val="44546A"/>
                  </a:solidFill>
                  <a:latin typeface="Segoe UI"/>
                </a:rPr>
                <a:t>machines </a:t>
              </a:r>
            </a:p>
          </p:txBody>
        </p:sp>
      </p:grpSp>
      <p:grpSp>
        <p:nvGrpSpPr>
          <p:cNvPr id="36" name="Group 35">
            <a:extLst>
              <a:ext uri="{FF2B5EF4-FFF2-40B4-BE49-F238E27FC236}">
                <a16:creationId xmlns:a16="http://schemas.microsoft.com/office/drawing/2014/main" id="{D02913A2-EC83-4C4E-80DC-783A8DA8371D}"/>
              </a:ext>
            </a:extLst>
          </p:cNvPr>
          <p:cNvGrpSpPr/>
          <p:nvPr/>
        </p:nvGrpSpPr>
        <p:grpSpPr>
          <a:xfrm>
            <a:off x="4938563" y="3651494"/>
            <a:ext cx="1937259" cy="464932"/>
            <a:chOff x="5878850" y="3713817"/>
            <a:chExt cx="1899446" cy="455857"/>
          </a:xfrm>
        </p:grpSpPr>
        <p:sp>
          <p:nvSpPr>
            <p:cNvPr id="37" name="Freeform 5">
              <a:extLst>
                <a:ext uri="{FF2B5EF4-FFF2-40B4-BE49-F238E27FC236}">
                  <a16:creationId xmlns:a16="http://schemas.microsoft.com/office/drawing/2014/main" id="{C5564F61-7B05-4524-ACF4-E550C715CC75}"/>
                </a:ext>
              </a:extLst>
            </p:cNvPr>
            <p:cNvSpPr>
              <a:spLocks noEditPoints="1"/>
            </p:cNvSpPr>
            <p:nvPr/>
          </p:nvSpPr>
          <p:spPr bwMode="auto">
            <a:xfrm>
              <a:off x="5878850" y="3774871"/>
              <a:ext cx="235142" cy="333750"/>
            </a:xfrm>
            <a:custGeom>
              <a:avLst/>
              <a:gdLst>
                <a:gd name="T0" fmla="*/ 64 w 88"/>
                <a:gd name="T1" fmla="*/ 30 h 126"/>
                <a:gd name="T2" fmla="*/ 64 w 88"/>
                <a:gd name="T3" fmla="*/ 11 h 126"/>
                <a:gd name="T4" fmla="*/ 64 w 88"/>
                <a:gd name="T5" fmla="*/ 50 h 126"/>
                <a:gd name="T6" fmla="*/ 69 w 88"/>
                <a:gd name="T7" fmla="*/ 56 h 126"/>
                <a:gd name="T8" fmla="*/ 88 w 88"/>
                <a:gd name="T9" fmla="*/ 30 h 126"/>
                <a:gd name="T10" fmla="*/ 69 w 88"/>
                <a:gd name="T11" fmla="*/ 5 h 126"/>
                <a:gd name="T12" fmla="*/ 69 w 88"/>
                <a:gd name="T13" fmla="*/ 56 h 126"/>
                <a:gd name="T14" fmla="*/ 30 w 88"/>
                <a:gd name="T15" fmla="*/ 44 h 126"/>
                <a:gd name="T16" fmla="*/ 30 w 88"/>
                <a:gd name="T17" fmla="*/ 17 h 126"/>
                <a:gd name="T18" fmla="*/ 16 w 88"/>
                <a:gd name="T19" fmla="*/ 30 h 126"/>
                <a:gd name="T20" fmla="*/ 19 w 88"/>
                <a:gd name="T21" fmla="*/ 56 h 126"/>
                <a:gd name="T22" fmla="*/ 19 w 88"/>
                <a:gd name="T23" fmla="*/ 5 h 126"/>
                <a:gd name="T24" fmla="*/ 0 w 88"/>
                <a:gd name="T25" fmla="*/ 30 h 126"/>
                <a:gd name="T26" fmla="*/ 19 w 88"/>
                <a:gd name="T27" fmla="*/ 56 h 126"/>
                <a:gd name="T28" fmla="*/ 32 w 88"/>
                <a:gd name="T29" fmla="*/ 30 h 126"/>
                <a:gd name="T30" fmla="*/ 56 w 88"/>
                <a:gd name="T31" fmla="*/ 30 h 126"/>
                <a:gd name="T32" fmla="*/ 84 w 88"/>
                <a:gd name="T33" fmla="*/ 113 h 126"/>
                <a:gd name="T34" fmla="*/ 69 w 88"/>
                <a:gd name="T35" fmla="*/ 98 h 126"/>
                <a:gd name="T36" fmla="*/ 48 w 88"/>
                <a:gd name="T37" fmla="*/ 126 h 126"/>
                <a:gd name="T38" fmla="*/ 40 w 88"/>
                <a:gd name="T39" fmla="*/ 109 h 126"/>
                <a:gd name="T40" fmla="*/ 12 w 88"/>
                <a:gd name="T41" fmla="*/ 120 h 126"/>
                <a:gd name="T42" fmla="*/ 36 w 88"/>
                <a:gd name="T43" fmla="*/ 39 h 126"/>
                <a:gd name="T44" fmla="*/ 56 w 88"/>
                <a:gd name="T45" fmla="*/ 68 h 126"/>
                <a:gd name="T46" fmla="*/ 48 w 88"/>
                <a:gd name="T47" fmla="*/ 72 h 126"/>
                <a:gd name="T48" fmla="*/ 32 w 88"/>
                <a:gd name="T49" fmla="*/ 68 h 126"/>
                <a:gd name="T50" fmla="*/ 40 w 88"/>
                <a:gd name="T51" fmla="*/ 49 h 126"/>
                <a:gd name="T52" fmla="*/ 40 w 88"/>
                <a:gd name="T53" fmla="*/ 81 h 126"/>
                <a:gd name="T54" fmla="*/ 23 w 88"/>
                <a:gd name="T55" fmla="*/ 92 h 126"/>
                <a:gd name="T56" fmla="*/ 66 w 88"/>
                <a:gd name="T57" fmla="*/ 91 h 126"/>
                <a:gd name="T58" fmla="*/ 48 w 88"/>
                <a:gd name="T59" fmla="*/ 81 h 126"/>
                <a:gd name="T60" fmla="*/ 66 w 88"/>
                <a:gd name="T61" fmla="*/ 91 h 126"/>
                <a:gd name="T62" fmla="*/ 44 w 88"/>
                <a:gd name="T63" fmla="*/ 34 h 126"/>
                <a:gd name="T64" fmla="*/ 44 w 88"/>
                <a:gd name="T6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6">
                  <a:moveTo>
                    <a:pt x="58" y="44"/>
                  </a:moveTo>
                  <a:cubicBezTo>
                    <a:pt x="62" y="40"/>
                    <a:pt x="64" y="36"/>
                    <a:pt x="64" y="30"/>
                  </a:cubicBezTo>
                  <a:cubicBezTo>
                    <a:pt x="64" y="25"/>
                    <a:pt x="62" y="20"/>
                    <a:pt x="58" y="17"/>
                  </a:cubicBezTo>
                  <a:cubicBezTo>
                    <a:pt x="64" y="11"/>
                    <a:pt x="64" y="11"/>
                    <a:pt x="64" y="11"/>
                  </a:cubicBezTo>
                  <a:cubicBezTo>
                    <a:pt x="69" y="16"/>
                    <a:pt x="72" y="23"/>
                    <a:pt x="72" y="30"/>
                  </a:cubicBezTo>
                  <a:cubicBezTo>
                    <a:pt x="72" y="38"/>
                    <a:pt x="69" y="45"/>
                    <a:pt x="64" y="50"/>
                  </a:cubicBezTo>
                  <a:lnTo>
                    <a:pt x="58" y="44"/>
                  </a:lnTo>
                  <a:close/>
                  <a:moveTo>
                    <a:pt x="69" y="56"/>
                  </a:moveTo>
                  <a:cubicBezTo>
                    <a:pt x="75" y="61"/>
                    <a:pt x="75" y="61"/>
                    <a:pt x="75" y="61"/>
                  </a:cubicBezTo>
                  <a:cubicBezTo>
                    <a:pt x="83" y="53"/>
                    <a:pt x="88" y="42"/>
                    <a:pt x="88" y="30"/>
                  </a:cubicBezTo>
                  <a:cubicBezTo>
                    <a:pt x="88" y="19"/>
                    <a:pt x="83" y="8"/>
                    <a:pt x="75" y="0"/>
                  </a:cubicBezTo>
                  <a:cubicBezTo>
                    <a:pt x="69" y="5"/>
                    <a:pt x="69" y="5"/>
                    <a:pt x="69" y="5"/>
                  </a:cubicBezTo>
                  <a:cubicBezTo>
                    <a:pt x="76" y="12"/>
                    <a:pt x="80" y="21"/>
                    <a:pt x="80" y="30"/>
                  </a:cubicBezTo>
                  <a:cubicBezTo>
                    <a:pt x="80" y="40"/>
                    <a:pt x="76" y="49"/>
                    <a:pt x="69" y="56"/>
                  </a:cubicBezTo>
                  <a:close/>
                  <a:moveTo>
                    <a:pt x="24" y="50"/>
                  </a:moveTo>
                  <a:cubicBezTo>
                    <a:pt x="30" y="44"/>
                    <a:pt x="30" y="44"/>
                    <a:pt x="30" y="44"/>
                  </a:cubicBezTo>
                  <a:cubicBezTo>
                    <a:pt x="26" y="40"/>
                    <a:pt x="24" y="36"/>
                    <a:pt x="24" y="30"/>
                  </a:cubicBezTo>
                  <a:cubicBezTo>
                    <a:pt x="24" y="25"/>
                    <a:pt x="26" y="20"/>
                    <a:pt x="30" y="17"/>
                  </a:cubicBezTo>
                  <a:cubicBezTo>
                    <a:pt x="24" y="11"/>
                    <a:pt x="24" y="11"/>
                    <a:pt x="24" y="11"/>
                  </a:cubicBezTo>
                  <a:cubicBezTo>
                    <a:pt x="19" y="16"/>
                    <a:pt x="16" y="23"/>
                    <a:pt x="16" y="30"/>
                  </a:cubicBezTo>
                  <a:cubicBezTo>
                    <a:pt x="16" y="38"/>
                    <a:pt x="19" y="45"/>
                    <a:pt x="24" y="50"/>
                  </a:cubicBezTo>
                  <a:close/>
                  <a:moveTo>
                    <a:pt x="19" y="56"/>
                  </a:moveTo>
                  <a:cubicBezTo>
                    <a:pt x="12" y="49"/>
                    <a:pt x="8" y="40"/>
                    <a:pt x="8" y="30"/>
                  </a:cubicBezTo>
                  <a:cubicBezTo>
                    <a:pt x="8" y="21"/>
                    <a:pt x="12" y="12"/>
                    <a:pt x="19" y="5"/>
                  </a:cubicBezTo>
                  <a:cubicBezTo>
                    <a:pt x="13" y="0"/>
                    <a:pt x="13" y="0"/>
                    <a:pt x="13" y="0"/>
                  </a:cubicBezTo>
                  <a:cubicBezTo>
                    <a:pt x="5" y="8"/>
                    <a:pt x="0" y="19"/>
                    <a:pt x="0" y="30"/>
                  </a:cubicBezTo>
                  <a:cubicBezTo>
                    <a:pt x="0" y="42"/>
                    <a:pt x="5" y="53"/>
                    <a:pt x="13" y="61"/>
                  </a:cubicBezTo>
                  <a:lnTo>
                    <a:pt x="19" y="56"/>
                  </a:lnTo>
                  <a:close/>
                  <a:moveTo>
                    <a:pt x="36" y="39"/>
                  </a:moveTo>
                  <a:cubicBezTo>
                    <a:pt x="33" y="37"/>
                    <a:pt x="32" y="34"/>
                    <a:pt x="32" y="30"/>
                  </a:cubicBezTo>
                  <a:cubicBezTo>
                    <a:pt x="32" y="24"/>
                    <a:pt x="37" y="18"/>
                    <a:pt x="44" y="18"/>
                  </a:cubicBezTo>
                  <a:cubicBezTo>
                    <a:pt x="51" y="18"/>
                    <a:pt x="56" y="24"/>
                    <a:pt x="56" y="30"/>
                  </a:cubicBezTo>
                  <a:cubicBezTo>
                    <a:pt x="56" y="34"/>
                    <a:pt x="55" y="37"/>
                    <a:pt x="53" y="39"/>
                  </a:cubicBezTo>
                  <a:cubicBezTo>
                    <a:pt x="84" y="113"/>
                    <a:pt x="84" y="113"/>
                    <a:pt x="84" y="113"/>
                  </a:cubicBezTo>
                  <a:cubicBezTo>
                    <a:pt x="76" y="116"/>
                    <a:pt x="76" y="116"/>
                    <a:pt x="76" y="116"/>
                  </a:cubicBezTo>
                  <a:cubicBezTo>
                    <a:pt x="69" y="98"/>
                    <a:pt x="69" y="98"/>
                    <a:pt x="69" y="98"/>
                  </a:cubicBezTo>
                  <a:cubicBezTo>
                    <a:pt x="48" y="109"/>
                    <a:pt x="48" y="109"/>
                    <a:pt x="48" y="109"/>
                  </a:cubicBezTo>
                  <a:cubicBezTo>
                    <a:pt x="48" y="126"/>
                    <a:pt x="48" y="126"/>
                    <a:pt x="48" y="126"/>
                  </a:cubicBezTo>
                  <a:cubicBezTo>
                    <a:pt x="40" y="126"/>
                    <a:pt x="40" y="126"/>
                    <a:pt x="40" y="126"/>
                  </a:cubicBezTo>
                  <a:cubicBezTo>
                    <a:pt x="40" y="109"/>
                    <a:pt x="40" y="109"/>
                    <a:pt x="40" y="109"/>
                  </a:cubicBezTo>
                  <a:cubicBezTo>
                    <a:pt x="20" y="99"/>
                    <a:pt x="20" y="99"/>
                    <a:pt x="20" y="99"/>
                  </a:cubicBezTo>
                  <a:cubicBezTo>
                    <a:pt x="12" y="120"/>
                    <a:pt x="12" y="120"/>
                    <a:pt x="12" y="120"/>
                  </a:cubicBezTo>
                  <a:cubicBezTo>
                    <a:pt x="4" y="117"/>
                    <a:pt x="4" y="117"/>
                    <a:pt x="4" y="117"/>
                  </a:cubicBezTo>
                  <a:lnTo>
                    <a:pt x="36" y="39"/>
                  </a:lnTo>
                  <a:close/>
                  <a:moveTo>
                    <a:pt x="48" y="72"/>
                  </a:moveTo>
                  <a:cubicBezTo>
                    <a:pt x="56" y="68"/>
                    <a:pt x="56" y="68"/>
                    <a:pt x="56" y="68"/>
                  </a:cubicBezTo>
                  <a:cubicBezTo>
                    <a:pt x="48" y="49"/>
                    <a:pt x="48" y="49"/>
                    <a:pt x="48" y="49"/>
                  </a:cubicBezTo>
                  <a:lnTo>
                    <a:pt x="48" y="72"/>
                  </a:lnTo>
                  <a:close/>
                  <a:moveTo>
                    <a:pt x="40" y="49"/>
                  </a:moveTo>
                  <a:cubicBezTo>
                    <a:pt x="32" y="68"/>
                    <a:pt x="32" y="68"/>
                    <a:pt x="32" y="68"/>
                  </a:cubicBezTo>
                  <a:cubicBezTo>
                    <a:pt x="40" y="72"/>
                    <a:pt x="40" y="72"/>
                    <a:pt x="40" y="72"/>
                  </a:cubicBezTo>
                  <a:lnTo>
                    <a:pt x="40" y="49"/>
                  </a:lnTo>
                  <a:close/>
                  <a:moveTo>
                    <a:pt x="40" y="100"/>
                  </a:moveTo>
                  <a:cubicBezTo>
                    <a:pt x="40" y="81"/>
                    <a:pt x="40" y="81"/>
                    <a:pt x="40" y="81"/>
                  </a:cubicBezTo>
                  <a:cubicBezTo>
                    <a:pt x="29" y="76"/>
                    <a:pt x="29" y="76"/>
                    <a:pt x="29" y="76"/>
                  </a:cubicBezTo>
                  <a:cubicBezTo>
                    <a:pt x="23" y="92"/>
                    <a:pt x="23" y="92"/>
                    <a:pt x="23" y="92"/>
                  </a:cubicBezTo>
                  <a:lnTo>
                    <a:pt x="40" y="100"/>
                  </a:lnTo>
                  <a:close/>
                  <a:moveTo>
                    <a:pt x="66" y="91"/>
                  </a:moveTo>
                  <a:cubicBezTo>
                    <a:pt x="59" y="75"/>
                    <a:pt x="59" y="75"/>
                    <a:pt x="59" y="75"/>
                  </a:cubicBezTo>
                  <a:cubicBezTo>
                    <a:pt x="48" y="81"/>
                    <a:pt x="48" y="81"/>
                    <a:pt x="48" y="81"/>
                  </a:cubicBezTo>
                  <a:cubicBezTo>
                    <a:pt x="48" y="100"/>
                    <a:pt x="48" y="100"/>
                    <a:pt x="48" y="100"/>
                  </a:cubicBezTo>
                  <a:lnTo>
                    <a:pt x="66" y="91"/>
                  </a:lnTo>
                  <a:close/>
                  <a:moveTo>
                    <a:pt x="40" y="30"/>
                  </a:moveTo>
                  <a:cubicBezTo>
                    <a:pt x="40" y="33"/>
                    <a:pt x="42" y="34"/>
                    <a:pt x="44" y="34"/>
                  </a:cubicBezTo>
                  <a:cubicBezTo>
                    <a:pt x="46" y="34"/>
                    <a:pt x="48" y="33"/>
                    <a:pt x="48" y="30"/>
                  </a:cubicBezTo>
                  <a:cubicBezTo>
                    <a:pt x="48" y="28"/>
                    <a:pt x="46" y="26"/>
                    <a:pt x="44" y="26"/>
                  </a:cubicBezTo>
                  <a:cubicBezTo>
                    <a:pt x="42" y="26"/>
                    <a:pt x="40" y="28"/>
                    <a:pt x="40" y="30"/>
                  </a:cubicBezTo>
                  <a:close/>
                </a:path>
              </a:pathLst>
            </a:custGeom>
            <a:solidFill>
              <a:srgbClr val="484E61"/>
            </a:solidFill>
            <a:ln>
              <a:noFill/>
            </a:ln>
          </p:spPr>
          <p:txBody>
            <a:bodyPr vert="horz" wrap="square" lIns="91414" tIns="45706" rIns="91414" bIns="45706" numCol="1" anchor="t" anchorCtr="0" compatLnSpc="1">
              <a:prstTxWarp prst="textNoShape">
                <a:avLst/>
              </a:prstTxWarp>
            </a:bodyPr>
            <a:lstStyle/>
            <a:p>
              <a:pPr algn="ctr" defTabSz="932330">
                <a:defRPr/>
              </a:pPr>
              <a:endParaRPr lang="en-US" sz="1836">
                <a:solidFill>
                  <a:srgbClr val="FFFFFF"/>
                </a:solidFill>
                <a:latin typeface="Segoe UI"/>
              </a:endParaRPr>
            </a:p>
          </p:txBody>
        </p:sp>
        <p:sp>
          <p:nvSpPr>
            <p:cNvPr id="38" name="TextBox 37">
              <a:extLst>
                <a:ext uri="{FF2B5EF4-FFF2-40B4-BE49-F238E27FC236}">
                  <a16:creationId xmlns:a16="http://schemas.microsoft.com/office/drawing/2014/main" id="{F00C1608-739F-492F-B538-E50C195C6418}"/>
                </a:ext>
              </a:extLst>
            </p:cNvPr>
            <p:cNvSpPr txBox="1"/>
            <p:nvPr/>
          </p:nvSpPr>
          <p:spPr>
            <a:xfrm>
              <a:off x="6096000" y="3713817"/>
              <a:ext cx="1682296" cy="455857"/>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224">
                  <a:gradFill>
                    <a:gsLst>
                      <a:gs pos="2917">
                        <a:srgbClr val="505050"/>
                      </a:gs>
                      <a:gs pos="30000">
                        <a:srgbClr val="505050"/>
                      </a:gs>
                    </a:gsLst>
                    <a:lin ang="5400000" scaled="0"/>
                  </a:gradFill>
                  <a:latin typeface="Segoe UI"/>
                  <a:cs typeface="Segoe UI" pitchFamily="34" charset="0"/>
                </a:rPr>
                <a:t>Networking</a:t>
              </a:r>
            </a:p>
          </p:txBody>
        </p:sp>
      </p:grpSp>
      <p:grpSp>
        <p:nvGrpSpPr>
          <p:cNvPr id="39" name="Group 38">
            <a:extLst>
              <a:ext uri="{FF2B5EF4-FFF2-40B4-BE49-F238E27FC236}">
                <a16:creationId xmlns:a16="http://schemas.microsoft.com/office/drawing/2014/main" id="{B03E3797-A537-45F4-8D24-F4AADAE58730}"/>
              </a:ext>
            </a:extLst>
          </p:cNvPr>
          <p:cNvGrpSpPr/>
          <p:nvPr/>
        </p:nvGrpSpPr>
        <p:grpSpPr>
          <a:xfrm>
            <a:off x="8004794" y="3713763"/>
            <a:ext cx="1956183" cy="422555"/>
            <a:chOff x="5860295" y="4530386"/>
            <a:chExt cx="1918001" cy="414307"/>
          </a:xfrm>
        </p:grpSpPr>
        <p:grpSp>
          <p:nvGrpSpPr>
            <p:cNvPr id="40" name="Group 39">
              <a:extLst>
                <a:ext uri="{FF2B5EF4-FFF2-40B4-BE49-F238E27FC236}">
                  <a16:creationId xmlns:a16="http://schemas.microsoft.com/office/drawing/2014/main" id="{8679E4D7-43B7-427A-A901-AC528AD85970}"/>
                </a:ext>
              </a:extLst>
            </p:cNvPr>
            <p:cNvGrpSpPr/>
            <p:nvPr/>
          </p:nvGrpSpPr>
          <p:grpSpPr>
            <a:xfrm>
              <a:off x="5860295" y="4544010"/>
              <a:ext cx="272253" cy="374944"/>
              <a:chOff x="6557372" y="1963102"/>
              <a:chExt cx="678914" cy="934994"/>
            </a:xfrm>
            <a:solidFill>
              <a:srgbClr val="484E61"/>
            </a:solidFill>
          </p:grpSpPr>
          <p:sp>
            <p:nvSpPr>
              <p:cNvPr id="42" name="Freeform 9">
                <a:extLst>
                  <a:ext uri="{FF2B5EF4-FFF2-40B4-BE49-F238E27FC236}">
                    <a16:creationId xmlns:a16="http://schemas.microsoft.com/office/drawing/2014/main" id="{8E80E00A-1196-4172-9717-0F7789E5CBF2}"/>
                  </a:ext>
                </a:extLst>
              </p:cNvPr>
              <p:cNvSpPr>
                <a:spLocks/>
              </p:cNvSpPr>
              <p:nvPr/>
            </p:nvSpPr>
            <p:spPr bwMode="auto">
              <a:xfrm>
                <a:off x="6557372" y="2243005"/>
                <a:ext cx="678914" cy="655091"/>
              </a:xfrm>
              <a:custGeom>
                <a:avLst/>
                <a:gdLst>
                  <a:gd name="T0" fmla="*/ 69 w 104"/>
                  <a:gd name="T1" fmla="*/ 0 h 101"/>
                  <a:gd name="T2" fmla="*/ 66 w 104"/>
                  <a:gd name="T3" fmla="*/ 8 h 101"/>
                  <a:gd name="T4" fmla="*/ 96 w 104"/>
                  <a:gd name="T5" fmla="*/ 49 h 101"/>
                  <a:gd name="T6" fmla="*/ 52 w 104"/>
                  <a:gd name="T7" fmla="*/ 93 h 101"/>
                  <a:gd name="T8" fmla="*/ 8 w 104"/>
                  <a:gd name="T9" fmla="*/ 49 h 101"/>
                  <a:gd name="T10" fmla="*/ 37 w 104"/>
                  <a:gd name="T11" fmla="*/ 8 h 101"/>
                  <a:gd name="T12" fmla="*/ 34 w 104"/>
                  <a:gd name="T13" fmla="*/ 0 h 101"/>
                  <a:gd name="T14" fmla="*/ 0 w 104"/>
                  <a:gd name="T15" fmla="*/ 49 h 101"/>
                  <a:gd name="T16" fmla="*/ 52 w 104"/>
                  <a:gd name="T17" fmla="*/ 101 h 101"/>
                  <a:gd name="T18" fmla="*/ 104 w 104"/>
                  <a:gd name="T19" fmla="*/ 49 h 101"/>
                  <a:gd name="T20" fmla="*/ 69 w 104"/>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1">
                    <a:moveTo>
                      <a:pt x="69" y="0"/>
                    </a:moveTo>
                    <a:cubicBezTo>
                      <a:pt x="66" y="8"/>
                      <a:pt x="66" y="8"/>
                      <a:pt x="66" y="8"/>
                    </a:cubicBezTo>
                    <a:cubicBezTo>
                      <a:pt x="84" y="14"/>
                      <a:pt x="96" y="30"/>
                      <a:pt x="96" y="49"/>
                    </a:cubicBezTo>
                    <a:cubicBezTo>
                      <a:pt x="96" y="73"/>
                      <a:pt x="76" y="93"/>
                      <a:pt x="52" y="93"/>
                    </a:cubicBezTo>
                    <a:cubicBezTo>
                      <a:pt x="27" y="93"/>
                      <a:pt x="8" y="73"/>
                      <a:pt x="8" y="49"/>
                    </a:cubicBezTo>
                    <a:cubicBezTo>
                      <a:pt x="8" y="30"/>
                      <a:pt x="19" y="14"/>
                      <a:pt x="37" y="8"/>
                    </a:cubicBezTo>
                    <a:cubicBezTo>
                      <a:pt x="34" y="0"/>
                      <a:pt x="34" y="0"/>
                      <a:pt x="34" y="0"/>
                    </a:cubicBezTo>
                    <a:cubicBezTo>
                      <a:pt x="13" y="7"/>
                      <a:pt x="0" y="27"/>
                      <a:pt x="0" y="49"/>
                    </a:cubicBezTo>
                    <a:cubicBezTo>
                      <a:pt x="0" y="78"/>
                      <a:pt x="23" y="101"/>
                      <a:pt x="52" y="101"/>
                    </a:cubicBezTo>
                    <a:cubicBezTo>
                      <a:pt x="80" y="101"/>
                      <a:pt x="104" y="78"/>
                      <a:pt x="104" y="49"/>
                    </a:cubicBezTo>
                    <a:cubicBezTo>
                      <a:pt x="104" y="27"/>
                      <a:pt x="90" y="7"/>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122">
                  <a:solidFill>
                    <a:srgbClr val="FFFFFF"/>
                  </a:solidFill>
                  <a:latin typeface="Segoe UI"/>
                </a:endParaRPr>
              </a:p>
            </p:txBody>
          </p:sp>
          <p:sp>
            <p:nvSpPr>
              <p:cNvPr id="43" name="Freeform 10">
                <a:extLst>
                  <a:ext uri="{FF2B5EF4-FFF2-40B4-BE49-F238E27FC236}">
                    <a16:creationId xmlns:a16="http://schemas.microsoft.com/office/drawing/2014/main" id="{C7B26157-542F-41D7-AF53-5E2EA7F70A96}"/>
                  </a:ext>
                </a:extLst>
              </p:cNvPr>
              <p:cNvSpPr>
                <a:spLocks noEditPoints="1"/>
              </p:cNvSpPr>
              <p:nvPr/>
            </p:nvSpPr>
            <p:spPr bwMode="auto">
              <a:xfrm>
                <a:off x="6771766" y="1963102"/>
                <a:ext cx="256082" cy="672957"/>
              </a:xfrm>
              <a:custGeom>
                <a:avLst/>
                <a:gdLst>
                  <a:gd name="T0" fmla="*/ 20 w 39"/>
                  <a:gd name="T1" fmla="*/ 0 h 104"/>
                  <a:gd name="T2" fmla="*/ 0 w 39"/>
                  <a:gd name="T3" fmla="*/ 19 h 104"/>
                  <a:gd name="T4" fmla="*/ 16 w 39"/>
                  <a:gd name="T5" fmla="*/ 38 h 104"/>
                  <a:gd name="T6" fmla="*/ 16 w 39"/>
                  <a:gd name="T7" fmla="*/ 65 h 104"/>
                  <a:gd name="T8" fmla="*/ 10 w 39"/>
                  <a:gd name="T9" fmla="*/ 65 h 104"/>
                  <a:gd name="T10" fmla="*/ 10 w 39"/>
                  <a:gd name="T11" fmla="*/ 78 h 104"/>
                  <a:gd name="T12" fmla="*/ 16 w 39"/>
                  <a:gd name="T13" fmla="*/ 78 h 104"/>
                  <a:gd name="T14" fmla="*/ 16 w 39"/>
                  <a:gd name="T15" fmla="*/ 84 h 104"/>
                  <a:gd name="T16" fmla="*/ 10 w 39"/>
                  <a:gd name="T17" fmla="*/ 84 h 104"/>
                  <a:gd name="T18" fmla="*/ 10 w 39"/>
                  <a:gd name="T19" fmla="*/ 91 h 104"/>
                  <a:gd name="T20" fmla="*/ 16 w 39"/>
                  <a:gd name="T21" fmla="*/ 91 h 104"/>
                  <a:gd name="T22" fmla="*/ 16 w 39"/>
                  <a:gd name="T23" fmla="*/ 97 h 104"/>
                  <a:gd name="T24" fmla="*/ 10 w 39"/>
                  <a:gd name="T25" fmla="*/ 97 h 104"/>
                  <a:gd name="T26" fmla="*/ 10 w 39"/>
                  <a:gd name="T27" fmla="*/ 104 h 104"/>
                  <a:gd name="T28" fmla="*/ 23 w 39"/>
                  <a:gd name="T29" fmla="*/ 104 h 104"/>
                  <a:gd name="T30" fmla="*/ 23 w 39"/>
                  <a:gd name="T31" fmla="*/ 38 h 104"/>
                  <a:gd name="T32" fmla="*/ 39 w 39"/>
                  <a:gd name="T33" fmla="*/ 19 h 104"/>
                  <a:gd name="T34" fmla="*/ 20 w 39"/>
                  <a:gd name="T35" fmla="*/ 0 h 104"/>
                  <a:gd name="T36" fmla="*/ 20 w 39"/>
                  <a:gd name="T37" fmla="*/ 32 h 104"/>
                  <a:gd name="T38" fmla="*/ 7 w 39"/>
                  <a:gd name="T39" fmla="*/ 19 h 104"/>
                  <a:gd name="T40" fmla="*/ 20 w 39"/>
                  <a:gd name="T41" fmla="*/ 6 h 104"/>
                  <a:gd name="T42" fmla="*/ 33 w 39"/>
                  <a:gd name="T43" fmla="*/ 19 h 104"/>
                  <a:gd name="T44" fmla="*/ 20 w 39"/>
                  <a:gd name="T4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104">
                    <a:moveTo>
                      <a:pt x="20" y="0"/>
                    </a:moveTo>
                    <a:cubicBezTo>
                      <a:pt x="9" y="0"/>
                      <a:pt x="0" y="8"/>
                      <a:pt x="0" y="19"/>
                    </a:cubicBezTo>
                    <a:cubicBezTo>
                      <a:pt x="0" y="29"/>
                      <a:pt x="7" y="37"/>
                      <a:pt x="16" y="38"/>
                    </a:cubicBezTo>
                    <a:cubicBezTo>
                      <a:pt x="16" y="65"/>
                      <a:pt x="16" y="65"/>
                      <a:pt x="16" y="65"/>
                    </a:cubicBezTo>
                    <a:cubicBezTo>
                      <a:pt x="10" y="65"/>
                      <a:pt x="10" y="65"/>
                      <a:pt x="10" y="65"/>
                    </a:cubicBezTo>
                    <a:cubicBezTo>
                      <a:pt x="10" y="78"/>
                      <a:pt x="10" y="78"/>
                      <a:pt x="10" y="78"/>
                    </a:cubicBezTo>
                    <a:cubicBezTo>
                      <a:pt x="16" y="78"/>
                      <a:pt x="16" y="78"/>
                      <a:pt x="16" y="78"/>
                    </a:cubicBezTo>
                    <a:cubicBezTo>
                      <a:pt x="16" y="84"/>
                      <a:pt x="16" y="84"/>
                      <a:pt x="16" y="84"/>
                    </a:cubicBezTo>
                    <a:cubicBezTo>
                      <a:pt x="10" y="84"/>
                      <a:pt x="10" y="84"/>
                      <a:pt x="10" y="84"/>
                    </a:cubicBezTo>
                    <a:cubicBezTo>
                      <a:pt x="10" y="91"/>
                      <a:pt x="10" y="91"/>
                      <a:pt x="10" y="91"/>
                    </a:cubicBezTo>
                    <a:cubicBezTo>
                      <a:pt x="16" y="91"/>
                      <a:pt x="16" y="91"/>
                      <a:pt x="16" y="91"/>
                    </a:cubicBezTo>
                    <a:cubicBezTo>
                      <a:pt x="16" y="97"/>
                      <a:pt x="16" y="97"/>
                      <a:pt x="16" y="97"/>
                    </a:cubicBezTo>
                    <a:cubicBezTo>
                      <a:pt x="10" y="97"/>
                      <a:pt x="10" y="97"/>
                      <a:pt x="10" y="97"/>
                    </a:cubicBezTo>
                    <a:cubicBezTo>
                      <a:pt x="10" y="104"/>
                      <a:pt x="10" y="104"/>
                      <a:pt x="10" y="104"/>
                    </a:cubicBezTo>
                    <a:cubicBezTo>
                      <a:pt x="23" y="104"/>
                      <a:pt x="23" y="104"/>
                      <a:pt x="23" y="104"/>
                    </a:cubicBezTo>
                    <a:cubicBezTo>
                      <a:pt x="23" y="38"/>
                      <a:pt x="23" y="38"/>
                      <a:pt x="23" y="38"/>
                    </a:cubicBezTo>
                    <a:cubicBezTo>
                      <a:pt x="32" y="37"/>
                      <a:pt x="39" y="29"/>
                      <a:pt x="39" y="19"/>
                    </a:cubicBezTo>
                    <a:cubicBezTo>
                      <a:pt x="39" y="8"/>
                      <a:pt x="30" y="0"/>
                      <a:pt x="20" y="0"/>
                    </a:cubicBezTo>
                    <a:close/>
                    <a:moveTo>
                      <a:pt x="20" y="32"/>
                    </a:moveTo>
                    <a:cubicBezTo>
                      <a:pt x="12" y="32"/>
                      <a:pt x="7" y="26"/>
                      <a:pt x="7" y="19"/>
                    </a:cubicBezTo>
                    <a:cubicBezTo>
                      <a:pt x="7" y="12"/>
                      <a:pt x="12" y="6"/>
                      <a:pt x="20" y="6"/>
                    </a:cubicBezTo>
                    <a:cubicBezTo>
                      <a:pt x="27" y="6"/>
                      <a:pt x="33" y="12"/>
                      <a:pt x="33" y="19"/>
                    </a:cubicBezTo>
                    <a:cubicBezTo>
                      <a:pt x="33" y="26"/>
                      <a:pt x="27" y="32"/>
                      <a:pt x="2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122">
                  <a:solidFill>
                    <a:srgbClr val="FFFFFF"/>
                  </a:solidFill>
                  <a:latin typeface="Segoe UI"/>
                </a:endParaRPr>
              </a:p>
            </p:txBody>
          </p:sp>
        </p:grpSp>
        <p:sp>
          <p:nvSpPr>
            <p:cNvPr id="41" name="TextBox 40">
              <a:extLst>
                <a:ext uri="{FF2B5EF4-FFF2-40B4-BE49-F238E27FC236}">
                  <a16:creationId xmlns:a16="http://schemas.microsoft.com/office/drawing/2014/main" id="{64BB49E5-EFE0-48C2-88D1-BA620ED94F89}"/>
                </a:ext>
              </a:extLst>
            </p:cNvPr>
            <p:cNvSpPr txBox="1"/>
            <p:nvPr/>
          </p:nvSpPr>
          <p:spPr>
            <a:xfrm>
              <a:off x="6096000" y="4530386"/>
              <a:ext cx="1682296" cy="414307"/>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918">
                  <a:solidFill>
                    <a:srgbClr val="44546A"/>
                  </a:solidFill>
                  <a:latin typeface="Segoe UI"/>
                </a:rPr>
                <a:t>Key Vault</a:t>
              </a:r>
            </a:p>
          </p:txBody>
        </p:sp>
      </p:grpSp>
      <p:grpSp>
        <p:nvGrpSpPr>
          <p:cNvPr id="44" name="Group 43">
            <a:extLst>
              <a:ext uri="{FF2B5EF4-FFF2-40B4-BE49-F238E27FC236}">
                <a16:creationId xmlns:a16="http://schemas.microsoft.com/office/drawing/2014/main" id="{393D5B22-F4F0-438F-A564-1E555CEFFF8D}"/>
              </a:ext>
            </a:extLst>
          </p:cNvPr>
          <p:cNvGrpSpPr/>
          <p:nvPr/>
        </p:nvGrpSpPr>
        <p:grpSpPr>
          <a:xfrm>
            <a:off x="7956637" y="3055700"/>
            <a:ext cx="2004340" cy="464932"/>
            <a:chOff x="5813078" y="5321372"/>
            <a:chExt cx="1965218" cy="455857"/>
          </a:xfrm>
        </p:grpSpPr>
        <p:pic>
          <p:nvPicPr>
            <p:cNvPr id="45" name="Graphic 44" descr="Shopping basket">
              <a:extLst>
                <a:ext uri="{FF2B5EF4-FFF2-40B4-BE49-F238E27FC236}">
                  <a16:creationId xmlns:a16="http://schemas.microsoft.com/office/drawing/2014/main" id="{1A3EB8C6-E047-41C0-8112-889223BEC86F}"/>
                </a:ext>
              </a:extLst>
            </p:cNvPr>
            <p:cNvPicPr>
              <a:picLocks noChangeAspect="1"/>
            </p:cNvPicPr>
            <p:nvPr/>
          </p:nvPicPr>
          <p:blipFill>
            <a:blip r:embed="rId5">
              <a:duotone>
                <a:prstClr val="black"/>
                <a:srgbClr val="6073A0">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3078" y="5354343"/>
              <a:ext cx="366686" cy="366686"/>
            </a:xfrm>
            <a:prstGeom prst="rect">
              <a:avLst/>
            </a:prstGeom>
          </p:spPr>
        </p:pic>
        <p:sp>
          <p:nvSpPr>
            <p:cNvPr id="46" name="TextBox 45">
              <a:extLst>
                <a:ext uri="{FF2B5EF4-FFF2-40B4-BE49-F238E27FC236}">
                  <a16:creationId xmlns:a16="http://schemas.microsoft.com/office/drawing/2014/main" id="{B5ADAA0F-B0A7-49DA-A30C-321FAB056672}"/>
                </a:ext>
              </a:extLst>
            </p:cNvPr>
            <p:cNvSpPr txBox="1"/>
            <p:nvPr/>
          </p:nvSpPr>
          <p:spPr>
            <a:xfrm>
              <a:off x="6096000" y="5321372"/>
              <a:ext cx="1682296" cy="455857"/>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224">
                  <a:gradFill>
                    <a:gsLst>
                      <a:gs pos="2917">
                        <a:srgbClr val="505050"/>
                      </a:gs>
                      <a:gs pos="30000">
                        <a:srgbClr val="505050"/>
                      </a:gs>
                    </a:gsLst>
                    <a:lin ang="5400000" scaled="0"/>
                  </a:gradFill>
                  <a:latin typeface="Segoe UI"/>
                  <a:ea typeface="Segoe UI" pitchFamily="34" charset="0"/>
                  <a:cs typeface="Segoe UI" pitchFamily="34" charset="0"/>
                </a:rPr>
                <a:t>Marketplace</a:t>
              </a:r>
              <a:endParaRPr lang="en-US" sz="1224">
                <a:solidFill>
                  <a:srgbClr val="44546A"/>
                </a:solidFill>
                <a:latin typeface="Segoe UI"/>
              </a:endParaRPr>
            </a:p>
          </p:txBody>
        </p:sp>
      </p:grpSp>
      <p:grpSp>
        <p:nvGrpSpPr>
          <p:cNvPr id="47" name="Group 46">
            <a:extLst>
              <a:ext uri="{FF2B5EF4-FFF2-40B4-BE49-F238E27FC236}">
                <a16:creationId xmlns:a16="http://schemas.microsoft.com/office/drawing/2014/main" id="{9C7E1BE1-EAAC-4376-B8FC-ECFB4F53C667}"/>
              </a:ext>
            </a:extLst>
          </p:cNvPr>
          <p:cNvGrpSpPr/>
          <p:nvPr/>
        </p:nvGrpSpPr>
        <p:grpSpPr>
          <a:xfrm>
            <a:off x="4929642" y="3058014"/>
            <a:ext cx="1963726" cy="464932"/>
            <a:chOff x="5852900" y="6085355"/>
            <a:chExt cx="1925396" cy="455857"/>
          </a:xfrm>
        </p:grpSpPr>
        <p:sp>
          <p:nvSpPr>
            <p:cNvPr id="48" name="Freeform 5">
              <a:extLst>
                <a:ext uri="{FF2B5EF4-FFF2-40B4-BE49-F238E27FC236}">
                  <a16:creationId xmlns:a16="http://schemas.microsoft.com/office/drawing/2014/main" id="{193574A0-6AF1-4EB3-91A6-44866C880FF2}"/>
                </a:ext>
              </a:extLst>
            </p:cNvPr>
            <p:cNvSpPr>
              <a:spLocks noEditPoints="1"/>
            </p:cNvSpPr>
            <p:nvPr/>
          </p:nvSpPr>
          <p:spPr bwMode="auto">
            <a:xfrm>
              <a:off x="5852900" y="6156421"/>
              <a:ext cx="287042" cy="279205"/>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rgbClr val="484E61"/>
            </a:solidFill>
            <a:ln>
              <a:noFill/>
            </a:ln>
          </p:spPr>
          <p:txBody>
            <a:bodyPr vert="horz" wrap="square" lIns="91414" tIns="45706" rIns="91414" bIns="45706" numCol="1" anchor="t" anchorCtr="0" compatLnSpc="1">
              <a:prstTxWarp prst="textNoShape">
                <a:avLst/>
              </a:prstTxWarp>
            </a:bodyPr>
            <a:lstStyle/>
            <a:p>
              <a:pPr defTabSz="932330">
                <a:defRPr/>
              </a:pPr>
              <a:endParaRPr lang="en-US" sz="1632">
                <a:solidFill>
                  <a:srgbClr val="FFFFFF"/>
                </a:solidFill>
                <a:latin typeface="Segoe UI"/>
              </a:endParaRPr>
            </a:p>
          </p:txBody>
        </p:sp>
        <p:sp>
          <p:nvSpPr>
            <p:cNvPr id="49" name="TextBox 48">
              <a:extLst>
                <a:ext uri="{FF2B5EF4-FFF2-40B4-BE49-F238E27FC236}">
                  <a16:creationId xmlns:a16="http://schemas.microsoft.com/office/drawing/2014/main" id="{79CBC507-7918-4D84-83B7-9F390CE677E9}"/>
                </a:ext>
              </a:extLst>
            </p:cNvPr>
            <p:cNvSpPr txBox="1"/>
            <p:nvPr/>
          </p:nvSpPr>
          <p:spPr>
            <a:xfrm>
              <a:off x="6096000" y="6085355"/>
              <a:ext cx="1682296" cy="455857"/>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224">
                  <a:gradFill>
                    <a:gsLst>
                      <a:gs pos="2917">
                        <a:srgbClr val="505050"/>
                      </a:gs>
                      <a:gs pos="30000">
                        <a:srgbClr val="505050"/>
                      </a:gs>
                    </a:gsLst>
                    <a:lin ang="5400000" scaled="0"/>
                  </a:gradFill>
                  <a:latin typeface="Segoe UI"/>
                  <a:ea typeface="Segoe UI" pitchFamily="34" charset="0"/>
                  <a:cs typeface="Segoe UI" pitchFamily="34" charset="0"/>
                </a:rPr>
                <a:t>App Service</a:t>
              </a:r>
              <a:endParaRPr lang="en-US" sz="1224">
                <a:solidFill>
                  <a:srgbClr val="44546A"/>
                </a:solidFill>
                <a:latin typeface="Segoe UI"/>
              </a:endParaRPr>
            </a:p>
          </p:txBody>
        </p:sp>
      </p:grpSp>
      <p:sp>
        <p:nvSpPr>
          <p:cNvPr id="50" name="TextBox 49">
            <a:extLst>
              <a:ext uri="{FF2B5EF4-FFF2-40B4-BE49-F238E27FC236}">
                <a16:creationId xmlns:a16="http://schemas.microsoft.com/office/drawing/2014/main" id="{AAF19AD4-A662-4195-84B3-38F26071B172}"/>
              </a:ext>
            </a:extLst>
          </p:cNvPr>
          <p:cNvSpPr txBox="1"/>
          <p:nvPr/>
        </p:nvSpPr>
        <p:spPr>
          <a:xfrm>
            <a:off x="9252797" y="1644450"/>
            <a:ext cx="2137867" cy="753268"/>
          </a:xfrm>
          <a:prstGeom prst="rect">
            <a:avLst/>
          </a:prstGeom>
          <a:noFill/>
        </p:spPr>
        <p:txBody>
          <a:bodyPr wrap="square" lIns="186441" tIns="149154" rIns="186441" bIns="149154" rtlCol="0">
            <a:spAutoFit/>
          </a:bodyPr>
          <a:lstStyle/>
          <a:p>
            <a:pPr algn="ctr" defTabSz="932060">
              <a:lnSpc>
                <a:spcPct val="90000"/>
              </a:lnSpc>
              <a:spcAft>
                <a:spcPts val="612"/>
              </a:spcAft>
              <a:defRPr/>
            </a:pPr>
            <a:r>
              <a:rPr lang="en-US" sz="1632" b="1" kern="0">
                <a:solidFill>
                  <a:srgbClr val="44546A"/>
                </a:solidFill>
                <a:latin typeface="Segoe UI"/>
              </a:rPr>
              <a:t>App development and operations </a:t>
            </a:r>
          </a:p>
        </p:txBody>
      </p:sp>
      <p:sp>
        <p:nvSpPr>
          <p:cNvPr id="51" name="TextBox 50">
            <a:extLst>
              <a:ext uri="{FF2B5EF4-FFF2-40B4-BE49-F238E27FC236}">
                <a16:creationId xmlns:a16="http://schemas.microsoft.com/office/drawing/2014/main" id="{5B382E97-47BE-4DE6-9A47-B33FBFA938F2}"/>
              </a:ext>
            </a:extLst>
          </p:cNvPr>
          <p:cNvSpPr txBox="1"/>
          <p:nvPr/>
        </p:nvSpPr>
        <p:spPr>
          <a:xfrm>
            <a:off x="9182868" y="3317253"/>
            <a:ext cx="2023806" cy="527232"/>
          </a:xfrm>
          <a:prstGeom prst="rect">
            <a:avLst/>
          </a:prstGeom>
          <a:noFill/>
        </p:spPr>
        <p:txBody>
          <a:bodyPr wrap="square" lIns="186441" tIns="149154" rIns="186441" bIns="149154" rtlCol="0">
            <a:spAutoFit/>
          </a:bodyPr>
          <a:lstStyle/>
          <a:p>
            <a:pPr algn="ctr" defTabSz="932060">
              <a:lnSpc>
                <a:spcPct val="90000"/>
              </a:lnSpc>
              <a:spcAft>
                <a:spcPts val="612"/>
              </a:spcAft>
              <a:defRPr/>
            </a:pPr>
            <a:r>
              <a:rPr lang="en-US" sz="1632" b="1" kern="0">
                <a:solidFill>
                  <a:srgbClr val="44546A"/>
                </a:solidFill>
                <a:latin typeface="Segoe UI"/>
              </a:rPr>
              <a:t>Azure services </a:t>
            </a:r>
          </a:p>
        </p:txBody>
      </p:sp>
      <p:grpSp>
        <p:nvGrpSpPr>
          <p:cNvPr id="69" name="Group 68">
            <a:extLst>
              <a:ext uri="{FF2B5EF4-FFF2-40B4-BE49-F238E27FC236}">
                <a16:creationId xmlns:a16="http://schemas.microsoft.com/office/drawing/2014/main" id="{FF731136-D548-4DE4-919D-26F02BB0C488}"/>
              </a:ext>
            </a:extLst>
          </p:cNvPr>
          <p:cNvGrpSpPr/>
          <p:nvPr/>
        </p:nvGrpSpPr>
        <p:grpSpPr>
          <a:xfrm>
            <a:off x="3034854" y="4542137"/>
            <a:ext cx="6314515" cy="2349350"/>
            <a:chOff x="96252" y="1672389"/>
            <a:chExt cx="11498220" cy="4235116"/>
          </a:xfrm>
        </p:grpSpPr>
        <p:grpSp>
          <p:nvGrpSpPr>
            <p:cNvPr id="70" name="Group 69">
              <a:extLst>
                <a:ext uri="{FF2B5EF4-FFF2-40B4-BE49-F238E27FC236}">
                  <a16:creationId xmlns:a16="http://schemas.microsoft.com/office/drawing/2014/main" id="{BD937A3E-82CA-489C-80C3-FE3B57033541}"/>
                </a:ext>
              </a:extLst>
            </p:cNvPr>
            <p:cNvGrpSpPr/>
            <p:nvPr/>
          </p:nvGrpSpPr>
          <p:grpSpPr>
            <a:xfrm>
              <a:off x="9200052" y="1672389"/>
              <a:ext cx="2394420" cy="2756513"/>
              <a:chOff x="8931053" y="2074069"/>
              <a:chExt cx="2651760" cy="3052772"/>
            </a:xfrm>
          </p:grpSpPr>
          <p:sp>
            <p:nvSpPr>
              <p:cNvPr id="79" name="Freeform: Shape 78">
                <a:extLst>
                  <a:ext uri="{FF2B5EF4-FFF2-40B4-BE49-F238E27FC236}">
                    <a16:creationId xmlns:a16="http://schemas.microsoft.com/office/drawing/2014/main" id="{CDE2C88F-654C-442A-8637-609C4CC6F3CF}"/>
                  </a:ext>
                </a:extLst>
              </p:cNvPr>
              <p:cNvSpPr/>
              <p:nvPr/>
            </p:nvSpPr>
            <p:spPr bwMode="auto">
              <a:xfrm>
                <a:off x="9087739" y="2074069"/>
                <a:ext cx="2338387" cy="2928937"/>
              </a:xfrm>
              <a:custGeom>
                <a:avLst/>
                <a:gdLst>
                  <a:gd name="connsiteX0" fmla="*/ 0 w 2338387"/>
                  <a:gd name="connsiteY0" fmla="*/ 2928937 h 2928937"/>
                  <a:gd name="connsiteX1" fmla="*/ 0 w 2338387"/>
                  <a:gd name="connsiteY1" fmla="*/ 428625 h 2928937"/>
                  <a:gd name="connsiteX2" fmla="*/ 1595437 w 2338387"/>
                  <a:gd name="connsiteY2" fmla="*/ 428625 h 2928937"/>
                  <a:gd name="connsiteX3" fmla="*/ 1595437 w 2338387"/>
                  <a:gd name="connsiteY3" fmla="*/ 0 h 2928937"/>
                  <a:gd name="connsiteX4" fmla="*/ 2338387 w 2338387"/>
                  <a:gd name="connsiteY4" fmla="*/ 0 h 2928937"/>
                  <a:gd name="connsiteX5" fmla="*/ 2338387 w 2338387"/>
                  <a:gd name="connsiteY5" fmla="*/ 2924175 h 2928937"/>
                  <a:gd name="connsiteX6" fmla="*/ 0 w 2338387"/>
                  <a:gd name="connsiteY6" fmla="*/ 2928937 h 292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387" h="2928937">
                    <a:moveTo>
                      <a:pt x="0" y="2928937"/>
                    </a:moveTo>
                    <a:lnTo>
                      <a:pt x="0" y="428625"/>
                    </a:lnTo>
                    <a:lnTo>
                      <a:pt x="1595437" y="428625"/>
                    </a:lnTo>
                    <a:lnTo>
                      <a:pt x="1595437" y="0"/>
                    </a:lnTo>
                    <a:lnTo>
                      <a:pt x="2338387" y="0"/>
                    </a:lnTo>
                    <a:lnTo>
                      <a:pt x="2338387" y="2924175"/>
                    </a:lnTo>
                    <a:lnTo>
                      <a:pt x="0" y="2928937"/>
                    </a:lnTo>
                    <a:close/>
                  </a:path>
                </a:pathLst>
              </a:cu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48462BA8-0D5E-4098-8683-9DA345449820}"/>
                  </a:ext>
                </a:extLst>
              </p:cNvPr>
              <p:cNvSpPr/>
              <p:nvPr/>
            </p:nvSpPr>
            <p:spPr bwMode="auto">
              <a:xfrm>
                <a:off x="9342532" y="2736948"/>
                <a:ext cx="1828800" cy="274320"/>
              </a:xfrm>
              <a:prstGeom prst="rect">
                <a:avLst/>
              </a:prstGeom>
              <a:solidFill>
                <a:schemeClr val="tx1">
                  <a:lumMod val="40000"/>
                  <a:lumOff val="6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EDF2D38B-1873-4676-989D-C3EC5A6EA56B}"/>
                  </a:ext>
                </a:extLst>
              </p:cNvPr>
              <p:cNvSpPr/>
              <p:nvPr/>
            </p:nvSpPr>
            <p:spPr bwMode="auto">
              <a:xfrm>
                <a:off x="9342532" y="3162491"/>
                <a:ext cx="1828800" cy="274320"/>
              </a:xfrm>
              <a:prstGeom prst="rect">
                <a:avLst/>
              </a:prstGeom>
              <a:solidFill>
                <a:schemeClr val="tx1">
                  <a:lumMod val="40000"/>
                  <a:lumOff val="6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89999D15-789D-4EB0-858D-F191CFC662DB}"/>
                  </a:ext>
                </a:extLst>
              </p:cNvPr>
              <p:cNvSpPr/>
              <p:nvPr/>
            </p:nvSpPr>
            <p:spPr bwMode="auto">
              <a:xfrm>
                <a:off x="9342532" y="3588036"/>
                <a:ext cx="1828800" cy="274320"/>
              </a:xfrm>
              <a:prstGeom prst="rect">
                <a:avLst/>
              </a:prstGeom>
              <a:solidFill>
                <a:schemeClr val="tx1">
                  <a:lumMod val="40000"/>
                  <a:lumOff val="6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2B61DDC3-C57E-490D-BF6E-4938B3DC61C5}"/>
                  </a:ext>
                </a:extLst>
              </p:cNvPr>
              <p:cNvSpPr/>
              <p:nvPr/>
            </p:nvSpPr>
            <p:spPr bwMode="auto">
              <a:xfrm>
                <a:off x="9342532" y="4013579"/>
                <a:ext cx="1828800" cy="274320"/>
              </a:xfrm>
              <a:prstGeom prst="rect">
                <a:avLst/>
              </a:prstGeom>
              <a:solidFill>
                <a:schemeClr val="tx1">
                  <a:lumMod val="40000"/>
                  <a:lumOff val="6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7CE5D83F-B00C-4EBE-8376-69E6D8F917E7}"/>
                  </a:ext>
                </a:extLst>
              </p:cNvPr>
              <p:cNvSpPr/>
              <p:nvPr/>
            </p:nvSpPr>
            <p:spPr bwMode="auto">
              <a:xfrm>
                <a:off x="10682867" y="4539348"/>
                <a:ext cx="360838" cy="462023"/>
              </a:xfrm>
              <a:prstGeom prst="rect">
                <a:avLst/>
              </a:prstGeom>
              <a:solidFill>
                <a:schemeClr val="tx1">
                  <a:lumMod val="40000"/>
                  <a:lumOff val="6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13">
                <a:extLst>
                  <a:ext uri="{FF2B5EF4-FFF2-40B4-BE49-F238E27FC236}">
                    <a16:creationId xmlns:a16="http://schemas.microsoft.com/office/drawing/2014/main" id="{23EE7471-3CDF-48FA-B8D1-07E013061984}"/>
                  </a:ext>
                </a:extLst>
              </p:cNvPr>
              <p:cNvSpPr>
                <a:spLocks/>
              </p:cNvSpPr>
              <p:nvPr/>
            </p:nvSpPr>
            <p:spPr bwMode="auto">
              <a:xfrm>
                <a:off x="8931053" y="4999729"/>
                <a:ext cx="2651760" cy="127112"/>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tx1">
                  <a:lumMod val="40000"/>
                  <a:lumOff val="60000"/>
                </a:schemeClr>
              </a:solidFill>
              <a:ln w="6350">
                <a:solidFill>
                  <a:srgbClr val="A6A6A6"/>
                </a:solidFill>
                <a:round/>
                <a:headEnd/>
                <a:tailEnd/>
              </a:ln>
            </p:spPr>
            <p:txBody>
              <a:bodyPr vert="horz" wrap="square" lIns="93247" tIns="46623" rIns="93247" bIns="46623" numCol="1" anchor="t" anchorCtr="0" compatLnSpc="1">
                <a:prstTxWarp prst="textNoShape">
                  <a:avLst/>
                </a:prstTxWarp>
              </a:bodyPr>
              <a:lstStyle/>
              <a:p>
                <a:pPr defTabSz="932418">
                  <a:defRPr/>
                </a:pPr>
                <a:endParaRPr lang="en-US" sz="1122">
                  <a:solidFill>
                    <a:srgbClr val="FFFFFF"/>
                  </a:solidFill>
                  <a:latin typeface="Segoe UI"/>
                </a:endParaRPr>
              </a:p>
            </p:txBody>
          </p:sp>
        </p:grpSp>
        <p:pic>
          <p:nvPicPr>
            <p:cNvPr id="71" name="Picture 70">
              <a:extLst>
                <a:ext uri="{FF2B5EF4-FFF2-40B4-BE49-F238E27FC236}">
                  <a16:creationId xmlns:a16="http://schemas.microsoft.com/office/drawing/2014/main" id="{659A223A-224B-43D4-925B-EEDDF05FC7D0}"/>
                </a:ext>
              </a:extLst>
            </p:cNvPr>
            <p:cNvPicPr>
              <a:picLocks noChangeAspect="1"/>
            </p:cNvPicPr>
            <p:nvPr/>
          </p:nvPicPr>
          <p:blipFill>
            <a:blip r:embed="rId7"/>
            <a:stretch>
              <a:fillRect/>
            </a:stretch>
          </p:blipFill>
          <p:spPr>
            <a:xfrm>
              <a:off x="635142" y="2815389"/>
              <a:ext cx="3799781" cy="2149875"/>
            </a:xfrm>
            <a:prstGeom prst="rect">
              <a:avLst/>
            </a:prstGeom>
          </p:spPr>
        </p:pic>
        <p:sp>
          <p:nvSpPr>
            <p:cNvPr id="72" name="Title">
              <a:extLst>
                <a:ext uri="{FF2B5EF4-FFF2-40B4-BE49-F238E27FC236}">
                  <a16:creationId xmlns:a16="http://schemas.microsoft.com/office/drawing/2014/main" id="{2B86DFEF-71BC-42B5-94B1-74902DB4081C}"/>
                </a:ext>
              </a:extLst>
            </p:cNvPr>
            <p:cNvSpPr txBox="1">
              <a:spLocks/>
            </p:cNvSpPr>
            <p:nvPr/>
          </p:nvSpPr>
          <p:spPr>
            <a:xfrm>
              <a:off x="96252" y="3728629"/>
              <a:ext cx="4817161" cy="1104108"/>
            </a:xfrm>
            <a:prstGeom prst="rect">
              <a:avLst/>
            </a:prstGeom>
          </p:spPr>
          <p:txBody>
            <a:bodyPr vert="horz" wrap="square" lIns="143326" tIns="89579" rIns="143326" bIns="8957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5526">
                <a:defRPr/>
              </a:pPr>
              <a:r>
                <a:rPr lang="en-US" sz="1632" kern="0" spc="-1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p>
          </p:txBody>
        </p:sp>
        <p:sp>
          <p:nvSpPr>
            <p:cNvPr id="73" name="Title">
              <a:extLst>
                <a:ext uri="{FF2B5EF4-FFF2-40B4-BE49-F238E27FC236}">
                  <a16:creationId xmlns:a16="http://schemas.microsoft.com/office/drawing/2014/main" id="{07529B6E-D581-42EB-A472-DEEE806638B7}"/>
                </a:ext>
              </a:extLst>
            </p:cNvPr>
            <p:cNvSpPr txBox="1">
              <a:spLocks/>
            </p:cNvSpPr>
            <p:nvPr/>
          </p:nvSpPr>
          <p:spPr>
            <a:xfrm>
              <a:off x="3488126" y="3739521"/>
              <a:ext cx="4817161" cy="1104108"/>
            </a:xfrm>
            <a:prstGeom prst="rect">
              <a:avLst/>
            </a:prstGeom>
          </p:spPr>
          <p:txBody>
            <a:bodyPr vert="horz" wrap="square" lIns="143326" tIns="89579" rIns="143326" bIns="8957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5526">
                <a:defRPr/>
              </a:pPr>
              <a:r>
                <a:rPr lang="en-US" sz="1428" kern="0" spc="-100">
                  <a:solidFill>
                    <a:schemeClr val="tx1"/>
                  </a:solidFill>
                  <a:latin typeface="Segoe UI Semilight" panose="020B0402040204020203" pitchFamily="34" charset="0"/>
                  <a:cs typeface="Segoe UI Semilight" panose="020B0402040204020203" pitchFamily="34" charset="0"/>
                </a:rPr>
                <a:t>Consistency</a:t>
              </a:r>
            </a:p>
          </p:txBody>
        </p:sp>
        <p:grpSp>
          <p:nvGrpSpPr>
            <p:cNvPr id="74" name="Group 73">
              <a:extLst>
                <a:ext uri="{FF2B5EF4-FFF2-40B4-BE49-F238E27FC236}">
                  <a16:creationId xmlns:a16="http://schemas.microsoft.com/office/drawing/2014/main" id="{FE74E90D-7B65-4ABC-909A-F538649F8DBC}"/>
                </a:ext>
              </a:extLst>
            </p:cNvPr>
            <p:cNvGrpSpPr/>
            <p:nvPr/>
          </p:nvGrpSpPr>
          <p:grpSpPr>
            <a:xfrm>
              <a:off x="6401510" y="2815389"/>
              <a:ext cx="4817161" cy="2149875"/>
              <a:chOff x="189941" y="3156656"/>
              <a:chExt cx="3899207" cy="1740197"/>
            </a:xfrm>
          </p:grpSpPr>
          <p:pic>
            <p:nvPicPr>
              <p:cNvPr id="77" name="Picture 76">
                <a:extLst>
                  <a:ext uri="{FF2B5EF4-FFF2-40B4-BE49-F238E27FC236}">
                    <a16:creationId xmlns:a16="http://schemas.microsoft.com/office/drawing/2014/main" id="{E0D2F832-27AF-4494-8FBF-C8ABB2C28191}"/>
                  </a:ext>
                </a:extLst>
              </p:cNvPr>
              <p:cNvPicPr>
                <a:picLocks noChangeAspect="1"/>
              </p:cNvPicPr>
              <p:nvPr/>
            </p:nvPicPr>
            <p:blipFill>
              <a:blip r:embed="rId7"/>
              <a:stretch>
                <a:fillRect/>
              </a:stretch>
            </p:blipFill>
            <p:spPr>
              <a:xfrm>
                <a:off x="626141" y="3156656"/>
                <a:ext cx="3075698" cy="1740197"/>
              </a:xfrm>
              <a:prstGeom prst="rect">
                <a:avLst/>
              </a:prstGeom>
            </p:spPr>
          </p:pic>
          <p:sp>
            <p:nvSpPr>
              <p:cNvPr id="78" name="Title">
                <a:extLst>
                  <a:ext uri="{FF2B5EF4-FFF2-40B4-BE49-F238E27FC236}">
                    <a16:creationId xmlns:a16="http://schemas.microsoft.com/office/drawing/2014/main" id="{757B599B-A884-47EC-A801-7E39CCC6EBD7}"/>
                  </a:ext>
                </a:extLst>
              </p:cNvPr>
              <p:cNvSpPr txBox="1">
                <a:spLocks/>
              </p:cNvSpPr>
              <p:nvPr/>
            </p:nvSpPr>
            <p:spPr>
              <a:xfrm>
                <a:off x="189941" y="3895870"/>
                <a:ext cx="3899207" cy="893710"/>
              </a:xfrm>
              <a:prstGeom prst="rect">
                <a:avLst/>
              </a:prstGeom>
            </p:spPr>
            <p:txBody>
              <a:bodyPr vert="horz" wrap="square" lIns="143326" tIns="89579" rIns="143326" bIns="8957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5526">
                  <a:defRPr/>
                </a:pPr>
                <a:r>
                  <a:rPr lang="en-US" sz="1632" kern="0" spc="-1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p>
              <a:p>
                <a:pPr defTabSz="895526">
                  <a:defRPr/>
                </a:pPr>
                <a:r>
                  <a:rPr lang="en-US" sz="1632" kern="0" spc="-1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Stack</a:t>
                </a:r>
              </a:p>
            </p:txBody>
          </p:sp>
        </p:grpSp>
        <p:sp>
          <p:nvSpPr>
            <p:cNvPr id="75" name="Arc 74">
              <a:extLst>
                <a:ext uri="{FF2B5EF4-FFF2-40B4-BE49-F238E27FC236}">
                  <a16:creationId xmlns:a16="http://schemas.microsoft.com/office/drawing/2014/main" id="{EF96DBD5-8B2F-4BCD-BA62-05B8EEA871F3}"/>
                </a:ext>
              </a:extLst>
            </p:cNvPr>
            <p:cNvSpPr/>
            <p:nvPr/>
          </p:nvSpPr>
          <p:spPr>
            <a:xfrm>
              <a:off x="4114799" y="2081463"/>
              <a:ext cx="3826042" cy="3826042"/>
            </a:xfrm>
            <a:prstGeom prst="arc">
              <a:avLst>
                <a:gd name="adj1" fmla="val 11890121"/>
                <a:gd name="adj2" fmla="val 20313529"/>
              </a:avLst>
            </a:prstGeom>
            <a:ln w="19050">
              <a:solidFill>
                <a:srgbClr val="9B4F96"/>
              </a:solidFill>
              <a:headEnd type="none"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22"/>
            </a:p>
          </p:txBody>
        </p:sp>
        <p:sp>
          <p:nvSpPr>
            <p:cNvPr id="76" name="Arc 75">
              <a:extLst>
                <a:ext uri="{FF2B5EF4-FFF2-40B4-BE49-F238E27FC236}">
                  <a16:creationId xmlns:a16="http://schemas.microsoft.com/office/drawing/2014/main" id="{0BBD6909-89C3-42D2-9377-F07650193B82}"/>
                </a:ext>
              </a:extLst>
            </p:cNvPr>
            <p:cNvSpPr/>
            <p:nvPr/>
          </p:nvSpPr>
          <p:spPr>
            <a:xfrm>
              <a:off x="4114799" y="2081463"/>
              <a:ext cx="3826042" cy="3826042"/>
            </a:xfrm>
            <a:prstGeom prst="arc">
              <a:avLst>
                <a:gd name="adj1" fmla="val 2247512"/>
                <a:gd name="adj2" fmla="val 8969923"/>
              </a:avLst>
            </a:prstGeom>
            <a:ln w="19050">
              <a:solidFill>
                <a:srgbClr val="9B4F96"/>
              </a:solidFill>
              <a:headEnd type="none"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22"/>
            </a:p>
          </p:txBody>
        </p:sp>
      </p:grpSp>
    </p:spTree>
    <p:extLst>
      <p:ext uri="{BB962C8B-B14F-4D97-AF65-F5344CB8AC3E}">
        <p14:creationId xmlns:p14="http://schemas.microsoft.com/office/powerpoint/2010/main" val="1580316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9D60B07-04BB-4BD5-955E-DFCBF4C0B09A}"/>
              </a:ext>
            </a:extLst>
          </p:cNvPr>
          <p:cNvSpPr txBox="1"/>
          <p:nvPr/>
        </p:nvSpPr>
        <p:spPr>
          <a:xfrm>
            <a:off x="2332037" y="2506662"/>
            <a:ext cx="7285037" cy="1506823"/>
          </a:xfrm>
          <a:prstGeom prst="rect">
            <a:avLst/>
          </a:prstGeom>
          <a:noFill/>
        </p:spPr>
        <p:txBody>
          <a:bodyPr wrap="square" lIns="0" tIns="0" rIns="0" bIns="0" rtlCol="0">
            <a:spAutoFit/>
          </a:bodyPr>
          <a:lstStyle/>
          <a:p>
            <a:pPr algn="ctr"/>
            <a:r>
              <a:rPr lang="en-US" sz="4896" dirty="0">
                <a:solidFill>
                  <a:srgbClr val="00B0F0"/>
                </a:solidFill>
                <a:latin typeface="Segoe UI Light" panose="020B0502040204020203" pitchFamily="34" charset="0"/>
                <a:cs typeface="Segoe UI Light" panose="020B0502040204020203" pitchFamily="34" charset="0"/>
              </a:rPr>
              <a:t>Tooling Consistency</a:t>
            </a:r>
          </a:p>
          <a:p>
            <a:pPr algn="ctr"/>
            <a:r>
              <a:rPr lang="en-US" sz="4896" dirty="0">
                <a:solidFill>
                  <a:srgbClr val="00B0F0"/>
                </a:solidFill>
                <a:latin typeface="Segoe UI Light" panose="020B0502040204020203" pitchFamily="34" charset="0"/>
                <a:cs typeface="Segoe UI Light" panose="020B0502040204020203" pitchFamily="34" charset="0"/>
              </a:rPr>
              <a:t>across all Azure Clouds</a:t>
            </a:r>
          </a:p>
        </p:txBody>
      </p:sp>
    </p:spTree>
    <p:extLst>
      <p:ext uri="{BB962C8B-B14F-4D97-AF65-F5344CB8AC3E}">
        <p14:creationId xmlns:p14="http://schemas.microsoft.com/office/powerpoint/2010/main" val="25241100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1B01000-586D-426E-B341-DB650738CBCB}"/>
              </a:ext>
            </a:extLst>
          </p:cNvPr>
          <p:cNvGrpSpPr/>
          <p:nvPr/>
        </p:nvGrpSpPr>
        <p:grpSpPr>
          <a:xfrm>
            <a:off x="-4402" y="495"/>
            <a:ext cx="12434915" cy="6993534"/>
            <a:chOff x="-6317" y="-1"/>
            <a:chExt cx="12436679" cy="6994526"/>
          </a:xfrm>
        </p:grpSpPr>
        <p:sp>
          <p:nvSpPr>
            <p:cNvPr id="4" name="Rectangle 3">
              <a:extLst>
                <a:ext uri="{FF2B5EF4-FFF2-40B4-BE49-F238E27FC236}">
                  <a16:creationId xmlns:a16="http://schemas.microsoft.com/office/drawing/2014/main" id="{B08302C6-D4DE-46E1-AC65-EC8A8D13729D}"/>
                </a:ext>
              </a:extLst>
            </p:cNvPr>
            <p:cNvSpPr/>
            <p:nvPr/>
          </p:nvSpPr>
          <p:spPr bwMode="auto">
            <a:xfrm>
              <a:off x="11446879" y="1"/>
              <a:ext cx="983483" cy="6994524"/>
            </a:xfrm>
            <a:prstGeom prst="rect">
              <a:avLst/>
            </a:prstGeom>
            <a:solidFill>
              <a:srgbClr val="003C6C"/>
            </a:solidFill>
            <a:ln w="9525" cap="flat" cmpd="sng" algn="ctr">
              <a:noFill/>
              <a:prstDash val="solid"/>
              <a:headEnd type="none" w="med" len="med"/>
              <a:tailEnd type="none" w="med" len="med"/>
            </a:ln>
            <a:effectLst/>
          </p:spPr>
          <p:txBody>
            <a:bodyPr rot="0" spcFirstLastPara="0" vertOverflow="overflow" horzOverflow="overflow" vert="vert270" wrap="square" lIns="179260" tIns="143408" rIns="179260" bIns="143408" numCol="1" spcCol="0" rtlCol="0" fromWordArt="0" anchor="ctr" anchorCtr="0" forceAA="0" compatLnSpc="1">
              <a:prstTxWarp prst="textNoShape">
                <a:avLst/>
              </a:prstTxWarp>
              <a:noAutofit/>
            </a:bodyPr>
            <a:lstStyle/>
            <a:p>
              <a:pPr algn="ctr" defTabSz="913926" eaLnBrk="0" fontAlgn="base" hangingPunct="0">
                <a:lnSpc>
                  <a:spcPct val="90000"/>
                </a:lnSpc>
                <a:spcBef>
                  <a:spcPct val="0"/>
                </a:spcBef>
                <a:spcAft>
                  <a:spcPct val="0"/>
                </a:spcAft>
                <a:defRPr/>
              </a:pPr>
              <a:endParaRPr lang="en-US" sz="1764" b="1" kern="0">
                <a:gradFill>
                  <a:gsLst>
                    <a:gs pos="0">
                      <a:srgbClr val="FFFFFF"/>
                    </a:gs>
                    <a:gs pos="100000">
                      <a:srgbClr val="FFFFFF"/>
                    </a:gs>
                  </a:gsLst>
                  <a:lin ang="5400000" scaled="0"/>
                </a:gradFill>
                <a:latin typeface="Segoe UI Semibold" charset="0"/>
                <a:ea typeface="Segoe UI Semibold" charset="0"/>
                <a:cs typeface="Segoe UI Semibold" charset="0"/>
              </a:endParaRPr>
            </a:p>
          </p:txBody>
        </p:sp>
        <p:sp>
          <p:nvSpPr>
            <p:cNvPr id="5" name="Rectangle 4">
              <a:extLst>
                <a:ext uri="{FF2B5EF4-FFF2-40B4-BE49-F238E27FC236}">
                  <a16:creationId xmlns:a16="http://schemas.microsoft.com/office/drawing/2014/main" id="{6C9A4E27-1F6B-45D4-A667-E19D8881914F}"/>
                </a:ext>
              </a:extLst>
            </p:cNvPr>
            <p:cNvSpPr/>
            <p:nvPr/>
          </p:nvSpPr>
          <p:spPr bwMode="auto">
            <a:xfrm>
              <a:off x="4102808" y="5257403"/>
              <a:ext cx="7085607" cy="1737122"/>
            </a:xfrm>
            <a:prstGeom prst="rect">
              <a:avLst/>
            </a:prstGeom>
            <a:solidFill>
              <a:schemeClr val="bg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lnSpc>
                  <a:spcPct val="90000"/>
                </a:lnSpc>
                <a:spcBef>
                  <a:spcPct val="0"/>
                </a:spcBef>
                <a:spcAft>
                  <a:spcPct val="0"/>
                </a:spcAft>
                <a:defRPr/>
              </a:pPr>
              <a:endParaRPr lang="en-US" sz="1764" kern="0">
                <a:solidFill>
                  <a:srgbClr val="FFFFFF"/>
                </a:solidFill>
              </a:endParaRPr>
            </a:p>
          </p:txBody>
        </p:sp>
        <p:sp>
          <p:nvSpPr>
            <p:cNvPr id="6" name="Rectangle 5">
              <a:extLst>
                <a:ext uri="{FF2B5EF4-FFF2-40B4-BE49-F238E27FC236}">
                  <a16:creationId xmlns:a16="http://schemas.microsoft.com/office/drawing/2014/main" id="{BC7C2DC4-6010-46F8-A239-36ADEE0162A4}"/>
                </a:ext>
              </a:extLst>
            </p:cNvPr>
            <p:cNvSpPr/>
            <p:nvPr/>
          </p:nvSpPr>
          <p:spPr bwMode="auto">
            <a:xfrm>
              <a:off x="4357123" y="0"/>
              <a:ext cx="7085604" cy="1702723"/>
            </a:xfrm>
            <a:prstGeom prst="rect">
              <a:avLst/>
            </a:prstGeom>
            <a:solidFill>
              <a:schemeClr val="bg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lnSpc>
                  <a:spcPct val="90000"/>
                </a:lnSpc>
                <a:spcBef>
                  <a:spcPct val="0"/>
                </a:spcBef>
                <a:spcAft>
                  <a:spcPct val="0"/>
                </a:spcAft>
                <a:defRPr/>
              </a:pPr>
              <a:endParaRPr lang="en-US" sz="1764" kern="0">
                <a:solidFill>
                  <a:srgbClr val="FFFFFF"/>
                </a:solidFill>
              </a:endParaRPr>
            </a:p>
          </p:txBody>
        </p:sp>
        <p:sp>
          <p:nvSpPr>
            <p:cNvPr id="7" name="Rectangle 6">
              <a:extLst>
                <a:ext uri="{FF2B5EF4-FFF2-40B4-BE49-F238E27FC236}">
                  <a16:creationId xmlns:a16="http://schemas.microsoft.com/office/drawing/2014/main" id="{083F43F5-CB05-4548-A643-3A2C2DA049CC}"/>
                </a:ext>
              </a:extLst>
            </p:cNvPr>
            <p:cNvSpPr/>
            <p:nvPr/>
          </p:nvSpPr>
          <p:spPr bwMode="auto">
            <a:xfrm>
              <a:off x="3484522" y="0"/>
              <a:ext cx="871543" cy="6994525"/>
            </a:xfrm>
            <a:prstGeom prst="rect">
              <a:avLst/>
            </a:prstGeom>
            <a:solidFill>
              <a:srgbClr val="0078D7">
                <a:lumMod val="50000"/>
              </a:srgb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lnSpc>
                  <a:spcPct val="90000"/>
                </a:lnSpc>
                <a:spcBef>
                  <a:spcPct val="0"/>
                </a:spcBef>
                <a:spcAft>
                  <a:spcPct val="0"/>
                </a:spcAft>
                <a:defRPr/>
              </a:pPr>
              <a:endParaRPr lang="en-US" sz="1764" kern="0">
                <a:solidFill>
                  <a:srgbClr val="FFFFFF"/>
                </a:solidFill>
              </a:endParaRPr>
            </a:p>
          </p:txBody>
        </p:sp>
        <p:sp>
          <p:nvSpPr>
            <p:cNvPr id="8" name="TextBox 10">
              <a:extLst>
                <a:ext uri="{FF2B5EF4-FFF2-40B4-BE49-F238E27FC236}">
                  <a16:creationId xmlns:a16="http://schemas.microsoft.com/office/drawing/2014/main" id="{A7337107-B5E0-4D94-B384-259EEBE61244}"/>
                </a:ext>
              </a:extLst>
            </p:cNvPr>
            <p:cNvSpPr txBox="1"/>
            <p:nvPr/>
          </p:nvSpPr>
          <p:spPr>
            <a:xfrm>
              <a:off x="697349" y="3308403"/>
              <a:ext cx="2129869" cy="45430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922" fontAlgn="base">
                <a:lnSpc>
                  <a:spcPct val="90000"/>
                </a:lnSpc>
                <a:spcBef>
                  <a:spcPct val="0"/>
                </a:spcBef>
                <a:spcAft>
                  <a:spcPct val="0"/>
                </a:spcAft>
                <a:defRPr/>
              </a:pPr>
              <a:r>
                <a:rPr lang="en-US" sz="2549" spc="28">
                  <a:solidFill>
                    <a:srgbClr val="0078D7"/>
                  </a:solidFill>
                  <a:latin typeface="Segoe UI Light"/>
                  <a:cs typeface="Segoe UI" pitchFamily="34" charset="0"/>
                </a:rPr>
                <a:t>Trusted</a:t>
              </a:r>
            </a:p>
          </p:txBody>
        </p:sp>
        <p:sp>
          <p:nvSpPr>
            <p:cNvPr id="9" name="TextBox 8">
              <a:extLst>
                <a:ext uri="{FF2B5EF4-FFF2-40B4-BE49-F238E27FC236}">
                  <a16:creationId xmlns:a16="http://schemas.microsoft.com/office/drawing/2014/main" id="{7B6C3F86-C552-4027-9397-BA0124CF525C}"/>
                </a:ext>
              </a:extLst>
            </p:cNvPr>
            <p:cNvSpPr txBox="1"/>
            <p:nvPr/>
          </p:nvSpPr>
          <p:spPr>
            <a:xfrm>
              <a:off x="697349" y="3308403"/>
              <a:ext cx="2129869" cy="45430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922" fontAlgn="base">
                <a:lnSpc>
                  <a:spcPct val="90000"/>
                </a:lnSpc>
                <a:spcBef>
                  <a:spcPct val="0"/>
                </a:spcBef>
                <a:spcAft>
                  <a:spcPct val="0"/>
                </a:spcAft>
                <a:defRPr/>
              </a:pPr>
              <a:r>
                <a:rPr lang="en-US" sz="2549" spc="28">
                  <a:solidFill>
                    <a:srgbClr val="0078D7"/>
                  </a:solidFill>
                  <a:latin typeface="Segoe UI Light"/>
                  <a:cs typeface="Segoe UI" pitchFamily="34" charset="0"/>
                </a:rPr>
                <a:t>Productive</a:t>
              </a:r>
            </a:p>
          </p:txBody>
        </p:sp>
        <p:sp>
          <p:nvSpPr>
            <p:cNvPr id="10" name="TextBox 10">
              <a:extLst>
                <a:ext uri="{FF2B5EF4-FFF2-40B4-BE49-F238E27FC236}">
                  <a16:creationId xmlns:a16="http://schemas.microsoft.com/office/drawing/2014/main" id="{18F81D1E-584D-403A-A3AE-4F2F4C611E4E}"/>
                </a:ext>
              </a:extLst>
            </p:cNvPr>
            <p:cNvSpPr txBox="1"/>
            <p:nvPr/>
          </p:nvSpPr>
          <p:spPr>
            <a:xfrm>
              <a:off x="697349" y="3308403"/>
              <a:ext cx="2129869" cy="45430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922" fontAlgn="base">
                <a:lnSpc>
                  <a:spcPct val="90000"/>
                </a:lnSpc>
                <a:spcBef>
                  <a:spcPct val="0"/>
                </a:spcBef>
                <a:spcAft>
                  <a:spcPct val="0"/>
                </a:spcAft>
                <a:defRPr/>
              </a:pPr>
              <a:r>
                <a:rPr lang="en-US" sz="2549" spc="28">
                  <a:solidFill>
                    <a:srgbClr val="0078D7"/>
                  </a:solidFill>
                  <a:latin typeface="Segoe UI Light"/>
                  <a:cs typeface="Segoe UI" pitchFamily="34" charset="0"/>
                </a:rPr>
                <a:t>Intelligent</a:t>
              </a:r>
            </a:p>
          </p:txBody>
        </p:sp>
        <p:sp>
          <p:nvSpPr>
            <p:cNvPr id="11" name="TextBox 10">
              <a:extLst>
                <a:ext uri="{FF2B5EF4-FFF2-40B4-BE49-F238E27FC236}">
                  <a16:creationId xmlns:a16="http://schemas.microsoft.com/office/drawing/2014/main" id="{F7B0DC58-8748-4C54-B279-E1F990D19377}"/>
                </a:ext>
              </a:extLst>
            </p:cNvPr>
            <p:cNvSpPr txBox="1"/>
            <p:nvPr/>
          </p:nvSpPr>
          <p:spPr>
            <a:xfrm>
              <a:off x="697349" y="3308403"/>
              <a:ext cx="2129869" cy="45430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922" fontAlgn="base">
                <a:lnSpc>
                  <a:spcPct val="90000"/>
                </a:lnSpc>
                <a:spcBef>
                  <a:spcPct val="0"/>
                </a:spcBef>
                <a:spcAft>
                  <a:spcPct val="0"/>
                </a:spcAft>
                <a:defRPr/>
              </a:pPr>
              <a:r>
                <a:rPr lang="en-US" sz="2549" spc="28">
                  <a:solidFill>
                    <a:srgbClr val="0078D7"/>
                  </a:solidFill>
                  <a:latin typeface="Segoe UI Light"/>
                  <a:cs typeface="Segoe UI" pitchFamily="34" charset="0"/>
                </a:rPr>
                <a:t>Hybrid</a:t>
              </a:r>
            </a:p>
          </p:txBody>
        </p:sp>
        <p:sp>
          <p:nvSpPr>
            <p:cNvPr id="12" name="speedometer_2">
              <a:extLst>
                <a:ext uri="{FF2B5EF4-FFF2-40B4-BE49-F238E27FC236}">
                  <a16:creationId xmlns:a16="http://schemas.microsoft.com/office/drawing/2014/main" id="{424A7E0A-C169-4183-BE7D-FD5063E01BF2}"/>
                </a:ext>
              </a:extLst>
            </p:cNvPr>
            <p:cNvSpPr>
              <a:spLocks noChangeAspect="1" noEditPoints="1"/>
            </p:cNvSpPr>
            <p:nvPr/>
          </p:nvSpPr>
          <p:spPr bwMode="auto">
            <a:xfrm>
              <a:off x="1390452" y="3163727"/>
              <a:ext cx="743662" cy="7436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cap="flat" cmpd="sng" algn="ctr">
              <a:solidFill>
                <a:srgbClr val="001F50"/>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grpSp>
          <p:nvGrpSpPr>
            <p:cNvPr id="13" name="Group 12">
              <a:extLst>
                <a:ext uri="{FF2B5EF4-FFF2-40B4-BE49-F238E27FC236}">
                  <a16:creationId xmlns:a16="http://schemas.microsoft.com/office/drawing/2014/main" id="{F4A8B7A1-AD58-4D47-A81E-A32BC13F28F0}"/>
                </a:ext>
              </a:extLst>
            </p:cNvPr>
            <p:cNvGrpSpPr/>
            <p:nvPr/>
          </p:nvGrpSpPr>
          <p:grpSpPr>
            <a:xfrm>
              <a:off x="1420012" y="3201250"/>
              <a:ext cx="684544" cy="668616"/>
              <a:chOff x="2088630" y="3287843"/>
              <a:chExt cx="429718" cy="419725"/>
            </a:xfrm>
            <a:noFill/>
          </p:grpSpPr>
          <p:sp>
            <p:nvSpPr>
              <p:cNvPr id="14" name="Rectangle 13">
                <a:extLst>
                  <a:ext uri="{FF2B5EF4-FFF2-40B4-BE49-F238E27FC236}">
                    <a16:creationId xmlns:a16="http://schemas.microsoft.com/office/drawing/2014/main" id="{5ED1898A-FD2E-4BC6-9D74-A935C2454B1E}"/>
                  </a:ext>
                </a:extLst>
              </p:cNvPr>
              <p:cNvSpPr/>
              <p:nvPr/>
            </p:nvSpPr>
            <p:spPr bwMode="auto">
              <a:xfrm>
                <a:off x="2213548" y="3287843"/>
                <a:ext cx="304800" cy="304800"/>
              </a:xfrm>
              <a:prstGeom prst="rect">
                <a:avLst/>
              </a:prstGeom>
              <a:noFill/>
              <a:ln w="28575" cap="flat" cmpd="sng" algn="ctr">
                <a:solidFill>
                  <a:srgbClr val="001F50"/>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15" name="Rectangle 14">
                <a:extLst>
                  <a:ext uri="{FF2B5EF4-FFF2-40B4-BE49-F238E27FC236}">
                    <a16:creationId xmlns:a16="http://schemas.microsoft.com/office/drawing/2014/main" id="{A1FC1EA2-53AC-4F31-9E37-5FA7B262ADE9}"/>
                  </a:ext>
                </a:extLst>
              </p:cNvPr>
              <p:cNvSpPr/>
              <p:nvPr/>
            </p:nvSpPr>
            <p:spPr bwMode="auto">
              <a:xfrm>
                <a:off x="2088630" y="3402768"/>
                <a:ext cx="304800" cy="304800"/>
              </a:xfrm>
              <a:prstGeom prst="rect">
                <a:avLst/>
              </a:prstGeom>
              <a:noFill/>
              <a:ln w="28575" cap="flat" cmpd="sng" algn="ctr">
                <a:solidFill>
                  <a:srgbClr val="001F50"/>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cs typeface="Segoe UI" pitchFamily="34" charset="0"/>
                </a:endParaRPr>
              </a:p>
            </p:txBody>
          </p:sp>
        </p:grpSp>
        <p:sp>
          <p:nvSpPr>
            <p:cNvPr id="17" name="Freeform 61">
              <a:extLst>
                <a:ext uri="{FF2B5EF4-FFF2-40B4-BE49-F238E27FC236}">
                  <a16:creationId xmlns:a16="http://schemas.microsoft.com/office/drawing/2014/main" id="{F18AF374-BB9B-483C-855B-42971EEB759D}"/>
                </a:ext>
              </a:extLst>
            </p:cNvPr>
            <p:cNvSpPr>
              <a:spLocks noChangeArrowheads="1"/>
            </p:cNvSpPr>
            <p:nvPr/>
          </p:nvSpPr>
          <p:spPr bwMode="auto">
            <a:xfrm>
              <a:off x="1361070" y="3138559"/>
              <a:ext cx="802426" cy="79399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214">
                <a:defRPr/>
              </a:pPr>
              <a:endParaRPr lang="en-US" sz="1764" kern="0">
                <a:solidFill>
                  <a:srgbClr val="505050"/>
                </a:solidFill>
              </a:endParaRPr>
            </a:p>
          </p:txBody>
        </p:sp>
        <p:sp>
          <p:nvSpPr>
            <p:cNvPr id="18" name="Rectangle 17">
              <a:extLst>
                <a:ext uri="{FF2B5EF4-FFF2-40B4-BE49-F238E27FC236}">
                  <a16:creationId xmlns:a16="http://schemas.microsoft.com/office/drawing/2014/main" id="{B887CE75-AA3D-4FC8-AFEE-6E052959C3C9}"/>
                </a:ext>
              </a:extLst>
            </p:cNvPr>
            <p:cNvSpPr/>
            <p:nvPr/>
          </p:nvSpPr>
          <p:spPr bwMode="auto">
            <a:xfrm>
              <a:off x="10263" y="0"/>
              <a:ext cx="3469463" cy="696324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D34F74-47AE-4C74-AA68-1898B09DCABA}"/>
                </a:ext>
              </a:extLst>
            </p:cNvPr>
            <p:cNvSpPr/>
            <p:nvPr/>
          </p:nvSpPr>
          <p:spPr bwMode="auto">
            <a:xfrm>
              <a:off x="-6317" y="-1"/>
              <a:ext cx="3490840" cy="6994526"/>
            </a:xfrm>
            <a:prstGeom prst="rect">
              <a:avLst/>
            </a:prstGeom>
            <a:solidFill>
              <a:srgbClr val="003C6C"/>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lnSpc>
                  <a:spcPct val="90000"/>
                </a:lnSpc>
                <a:spcBef>
                  <a:spcPct val="0"/>
                </a:spcBef>
                <a:spcAft>
                  <a:spcPct val="0"/>
                </a:spcAft>
                <a:defRPr/>
              </a:pPr>
              <a:endParaRPr lang="en-US" sz="1764" kern="0">
                <a:solidFill>
                  <a:srgbClr val="FFFFFF"/>
                </a:solidFill>
              </a:endParaRPr>
            </a:p>
          </p:txBody>
        </p:sp>
        <p:sp>
          <p:nvSpPr>
            <p:cNvPr id="21" name="Rectangle 20">
              <a:extLst>
                <a:ext uri="{FF2B5EF4-FFF2-40B4-BE49-F238E27FC236}">
                  <a16:creationId xmlns:a16="http://schemas.microsoft.com/office/drawing/2014/main" id="{3173EF30-D911-4108-980B-B9434EA658B0}"/>
                </a:ext>
              </a:extLst>
            </p:cNvPr>
            <p:cNvSpPr/>
            <p:nvPr/>
          </p:nvSpPr>
          <p:spPr bwMode="auto">
            <a:xfrm>
              <a:off x="4400070" y="5527465"/>
              <a:ext cx="4782097" cy="5463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defTabSz="913752" fontAlgn="base">
                <a:lnSpc>
                  <a:spcPct val="90000"/>
                </a:lnSpc>
                <a:spcBef>
                  <a:spcPct val="0"/>
                </a:spcBef>
                <a:spcAft>
                  <a:spcPct val="0"/>
                </a:spcAft>
                <a:defRPr/>
              </a:pPr>
              <a:r>
                <a:rPr lang="en-US" sz="1960" kern="0">
                  <a:gradFill>
                    <a:gsLst>
                      <a:gs pos="91473">
                        <a:srgbClr val="00BCF2"/>
                      </a:gs>
                      <a:gs pos="78295">
                        <a:srgbClr val="00BCF2"/>
                      </a:gs>
                    </a:gsLst>
                    <a:lin ang="0" scaled="0"/>
                  </a:gradFill>
                  <a:latin typeface="Segoe UI Semibold" panose="020B0702040204020203" pitchFamily="34" charset="0"/>
                  <a:cs typeface="Segoe UI Semibold" panose="020B0702040204020203" pitchFamily="34" charset="0"/>
                </a:rPr>
                <a:t>Monitor</a:t>
              </a:r>
            </a:p>
          </p:txBody>
        </p:sp>
        <p:sp>
          <p:nvSpPr>
            <p:cNvPr id="27" name="Rectangle 26">
              <a:extLst>
                <a:ext uri="{FF2B5EF4-FFF2-40B4-BE49-F238E27FC236}">
                  <a16:creationId xmlns:a16="http://schemas.microsoft.com/office/drawing/2014/main" id="{E625B0DB-2FBB-46F4-9521-6A5EDA29BE07}"/>
                </a:ext>
              </a:extLst>
            </p:cNvPr>
            <p:cNvSpPr/>
            <p:nvPr/>
          </p:nvSpPr>
          <p:spPr bwMode="auto">
            <a:xfrm>
              <a:off x="4659230" y="709994"/>
              <a:ext cx="6577975" cy="4975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3" spcCol="182880" rtlCol="0" fromWordArt="0" anchor="ctr" anchorCtr="0" forceAA="0" compatLnSpc="1">
              <a:prstTxWarp prst="textNoShape">
                <a:avLst/>
              </a:prstTxWarp>
              <a:noAutofit/>
            </a:bodyPr>
            <a:lstStyle/>
            <a:p>
              <a:pPr defTabSz="913752" fontAlgn="base">
                <a:lnSpc>
                  <a:spcPct val="90000"/>
                </a:lnSpc>
                <a:spcBef>
                  <a:spcPct val="0"/>
                </a:spcBef>
                <a:spcAft>
                  <a:spcPct val="0"/>
                </a:spcAft>
                <a:defRPr/>
              </a:pPr>
              <a:endParaRPr lang="en-US" sz="1568" kern="0">
                <a:gradFill>
                  <a:gsLst>
                    <a:gs pos="23256">
                      <a:srgbClr val="FFFFFF"/>
                    </a:gs>
                    <a:gs pos="47000">
                      <a:srgbClr val="FFFFFF"/>
                    </a:gs>
                  </a:gsLst>
                  <a:lin ang="0" scaled="0"/>
                </a:gradFill>
                <a:latin typeface="Segoe UI Semilight"/>
                <a:ea typeface="Segoe UI" charset="0"/>
                <a:cs typeface="Segoe UI Semibold" panose="020B0702040204020203" pitchFamily="34" charset="0"/>
              </a:endParaRPr>
            </a:p>
          </p:txBody>
        </p:sp>
        <p:grpSp>
          <p:nvGrpSpPr>
            <p:cNvPr id="28" name="Group 27">
              <a:extLst>
                <a:ext uri="{FF2B5EF4-FFF2-40B4-BE49-F238E27FC236}">
                  <a16:creationId xmlns:a16="http://schemas.microsoft.com/office/drawing/2014/main" id="{C73B89CA-8545-4218-9F7E-A14C23D5ED31}"/>
                </a:ext>
              </a:extLst>
            </p:cNvPr>
            <p:cNvGrpSpPr/>
            <p:nvPr/>
          </p:nvGrpSpPr>
          <p:grpSpPr>
            <a:xfrm>
              <a:off x="3592370" y="549803"/>
              <a:ext cx="650226" cy="650226"/>
              <a:chOff x="3521877" y="511997"/>
              <a:chExt cx="640398" cy="640398"/>
            </a:xfrm>
          </p:grpSpPr>
          <p:sp>
            <p:nvSpPr>
              <p:cNvPr id="29" name="Freeform 33">
                <a:extLst>
                  <a:ext uri="{FF2B5EF4-FFF2-40B4-BE49-F238E27FC236}">
                    <a16:creationId xmlns:a16="http://schemas.microsoft.com/office/drawing/2014/main" id="{CEEBA5A8-1FDA-41CB-9AAF-04F880A28D86}"/>
                  </a:ext>
                </a:extLst>
              </p:cNvPr>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rgbClr val="FFFFFF"/>
              </a:solidFill>
              <a:ln>
                <a:noFill/>
              </a:ln>
              <a:effectLst/>
            </p:spPr>
            <p:txBody>
              <a:bodyPr wrap="none" anchor="ctr"/>
              <a:lstStyle/>
              <a:p>
                <a:pPr defTabSz="896214">
                  <a:defRPr/>
                </a:pPr>
                <a:endParaRPr lang="en-US" sz="1764" kern="0">
                  <a:solidFill>
                    <a:srgbClr val="505050"/>
                  </a:solidFill>
                </a:endParaRPr>
              </a:p>
            </p:txBody>
          </p:sp>
          <p:sp>
            <p:nvSpPr>
              <p:cNvPr id="30" name="Oval 29">
                <a:extLst>
                  <a:ext uri="{FF2B5EF4-FFF2-40B4-BE49-F238E27FC236}">
                    <a16:creationId xmlns:a16="http://schemas.microsoft.com/office/drawing/2014/main" id="{18A45A8B-95AF-422A-A207-A53C7F96084C}"/>
                  </a:ext>
                </a:extLst>
              </p:cNvPr>
              <p:cNvSpPr/>
              <p:nvPr/>
            </p:nvSpPr>
            <p:spPr bwMode="auto">
              <a:xfrm>
                <a:off x="3521877" y="511997"/>
                <a:ext cx="640398" cy="640398"/>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80B7502B-87B8-4DA0-9B98-667BC254F6BD}"/>
                </a:ext>
              </a:extLst>
            </p:cNvPr>
            <p:cNvGrpSpPr/>
            <p:nvPr/>
          </p:nvGrpSpPr>
          <p:grpSpPr>
            <a:xfrm>
              <a:off x="3574206" y="3200266"/>
              <a:ext cx="691522" cy="691522"/>
              <a:chOff x="3500293" y="3151895"/>
              <a:chExt cx="681070" cy="681070"/>
            </a:xfrm>
          </p:grpSpPr>
          <p:grpSp>
            <p:nvGrpSpPr>
              <p:cNvPr id="32" name="Group 31">
                <a:extLst>
                  <a:ext uri="{FF2B5EF4-FFF2-40B4-BE49-F238E27FC236}">
                    <a16:creationId xmlns:a16="http://schemas.microsoft.com/office/drawing/2014/main" id="{D6131EA1-7A3A-47AA-BA9E-1773523F233E}"/>
                  </a:ext>
                </a:extLst>
              </p:cNvPr>
              <p:cNvGrpSpPr/>
              <p:nvPr/>
            </p:nvGrpSpPr>
            <p:grpSpPr>
              <a:xfrm>
                <a:off x="3607832" y="3353215"/>
                <a:ext cx="469102" cy="355120"/>
                <a:chOff x="3268663" y="4287838"/>
                <a:chExt cx="4351337" cy="3294062"/>
              </a:xfrm>
              <a:solidFill>
                <a:srgbClr val="FFFFFF"/>
              </a:solidFill>
            </p:grpSpPr>
            <p:sp>
              <p:nvSpPr>
                <p:cNvPr id="34" name="Freeform 6">
                  <a:extLst>
                    <a:ext uri="{FF2B5EF4-FFF2-40B4-BE49-F238E27FC236}">
                      <a16:creationId xmlns:a16="http://schemas.microsoft.com/office/drawing/2014/main" id="{72615C12-1849-48A4-8DCB-EF65FC251DBC}"/>
                    </a:ext>
                  </a:extLst>
                </p:cNvPr>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214">
                    <a:defRPr/>
                  </a:pPr>
                  <a:endParaRPr lang="en-US" sz="1764" kern="0">
                    <a:solidFill>
                      <a:srgbClr val="505050"/>
                    </a:solidFill>
                  </a:endParaRPr>
                </a:p>
              </p:txBody>
            </p:sp>
            <p:sp>
              <p:nvSpPr>
                <p:cNvPr id="35" name="Freeform 7">
                  <a:extLst>
                    <a:ext uri="{FF2B5EF4-FFF2-40B4-BE49-F238E27FC236}">
                      <a16:creationId xmlns:a16="http://schemas.microsoft.com/office/drawing/2014/main" id="{B10A1627-301B-400C-A067-A10F66220F87}"/>
                    </a:ext>
                  </a:extLst>
                </p:cNvPr>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214">
                    <a:defRPr/>
                  </a:pPr>
                  <a:endParaRPr lang="en-US" sz="1764" kern="0">
                    <a:solidFill>
                      <a:srgbClr val="505050"/>
                    </a:solidFill>
                  </a:endParaRPr>
                </a:p>
              </p:txBody>
            </p:sp>
          </p:grpSp>
          <p:sp>
            <p:nvSpPr>
              <p:cNvPr id="33" name="Oval 32">
                <a:extLst>
                  <a:ext uri="{FF2B5EF4-FFF2-40B4-BE49-F238E27FC236}">
                    <a16:creationId xmlns:a16="http://schemas.microsoft.com/office/drawing/2014/main" id="{ACF3486D-B4DD-4AD2-A2FB-125D9D3BB42F}"/>
                  </a:ext>
                </a:extLst>
              </p:cNvPr>
              <p:cNvSpPr/>
              <p:nvPr/>
            </p:nvSpPr>
            <p:spPr bwMode="auto">
              <a:xfrm>
                <a:off x="3500293" y="3151895"/>
                <a:ext cx="681070" cy="68107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sp>
          <p:nvSpPr>
            <p:cNvPr id="41" name="Rectangle 40">
              <a:extLst>
                <a:ext uri="{FF2B5EF4-FFF2-40B4-BE49-F238E27FC236}">
                  <a16:creationId xmlns:a16="http://schemas.microsoft.com/office/drawing/2014/main" id="{A39C1DDF-7966-4A7A-8BA5-FB6E57C5130D}"/>
                </a:ext>
              </a:extLst>
            </p:cNvPr>
            <p:cNvSpPr/>
            <p:nvPr/>
          </p:nvSpPr>
          <p:spPr bwMode="auto">
            <a:xfrm rot="16200000">
              <a:off x="9740150" y="3224100"/>
              <a:ext cx="4388642" cy="5463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defTabSz="913752" fontAlgn="base">
                <a:lnSpc>
                  <a:spcPct val="90000"/>
                </a:lnSpc>
                <a:spcBef>
                  <a:spcPct val="0"/>
                </a:spcBef>
                <a:spcAft>
                  <a:spcPct val="0"/>
                </a:spcAft>
                <a:defRPr/>
              </a:pPr>
              <a:r>
                <a:rPr lang="en-US" sz="1960" kern="0">
                  <a:gradFill>
                    <a:gsLst>
                      <a:gs pos="23256">
                        <a:srgbClr val="FFFFFF"/>
                      </a:gs>
                      <a:gs pos="47000">
                        <a:srgbClr val="FFFFFF"/>
                      </a:gs>
                    </a:gsLst>
                    <a:lin ang="0" scaled="0"/>
                  </a:gradFill>
                  <a:latin typeface="Segoe UI Semibold" panose="020B0702040204020203" pitchFamily="34" charset="0"/>
                  <a:ea typeface="Segoe UI" pitchFamily="34" charset="0"/>
                  <a:cs typeface="Segoe UI Semibold" panose="020B0702040204020203" pitchFamily="34" charset="0"/>
                </a:rPr>
                <a:t>Consistent Tooling across clouds</a:t>
              </a:r>
            </a:p>
          </p:txBody>
        </p:sp>
        <p:cxnSp>
          <p:nvCxnSpPr>
            <p:cNvPr id="42" name="Straight Connector 41">
              <a:extLst>
                <a:ext uri="{FF2B5EF4-FFF2-40B4-BE49-F238E27FC236}">
                  <a16:creationId xmlns:a16="http://schemas.microsoft.com/office/drawing/2014/main" id="{FAF6C0B6-AC5A-4DBE-AC99-CE50F89A7C71}"/>
                </a:ext>
              </a:extLst>
            </p:cNvPr>
            <p:cNvCxnSpPr>
              <a:cxnSpLocks/>
            </p:cNvCxnSpPr>
            <p:nvPr/>
          </p:nvCxnSpPr>
          <p:spPr>
            <a:xfrm>
              <a:off x="3479726" y="497"/>
              <a:ext cx="0" cy="6994028"/>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3" name="Straight Connector 42">
              <a:extLst>
                <a:ext uri="{FF2B5EF4-FFF2-40B4-BE49-F238E27FC236}">
                  <a16:creationId xmlns:a16="http://schemas.microsoft.com/office/drawing/2014/main" id="{5F78D519-887C-4119-AE35-42BF76BB0C94}"/>
                </a:ext>
              </a:extLst>
            </p:cNvPr>
            <p:cNvCxnSpPr>
              <a:cxnSpLocks/>
            </p:cNvCxnSpPr>
            <p:nvPr/>
          </p:nvCxnSpPr>
          <p:spPr>
            <a:xfrm>
              <a:off x="11442727" y="497"/>
              <a:ext cx="0" cy="6994028"/>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8" name="Rectangle 47">
              <a:extLst>
                <a:ext uri="{FF2B5EF4-FFF2-40B4-BE49-F238E27FC236}">
                  <a16:creationId xmlns:a16="http://schemas.microsoft.com/office/drawing/2014/main" id="{68071712-4101-4522-BCE7-509CFA1307F2}"/>
                </a:ext>
              </a:extLst>
            </p:cNvPr>
            <p:cNvSpPr/>
            <p:nvPr/>
          </p:nvSpPr>
          <p:spPr bwMode="auto">
            <a:xfrm>
              <a:off x="4398814" y="368734"/>
              <a:ext cx="1739326" cy="4976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defTabSz="913752" fontAlgn="base">
                <a:lnSpc>
                  <a:spcPct val="90000"/>
                </a:lnSpc>
                <a:spcBef>
                  <a:spcPct val="0"/>
                </a:spcBef>
                <a:spcAft>
                  <a:spcPct val="0"/>
                </a:spcAft>
                <a:defRPr/>
              </a:pPr>
              <a:r>
                <a:rPr lang="en-US" sz="1960" kern="0">
                  <a:gradFill>
                    <a:gsLst>
                      <a:gs pos="91473">
                        <a:srgbClr val="00BCF2"/>
                      </a:gs>
                      <a:gs pos="78295">
                        <a:srgbClr val="00BCF2"/>
                      </a:gs>
                    </a:gsLst>
                    <a:lin ang="0" scaled="0"/>
                  </a:gradFill>
                  <a:latin typeface="Segoe UI Semibold" panose="020B0702040204020203" pitchFamily="34" charset="0"/>
                  <a:ea typeface="Segoe UI" pitchFamily="34" charset="0"/>
                  <a:cs typeface="Segoe UI Semibold" panose="020B0702040204020203" pitchFamily="34" charset="0"/>
                </a:rPr>
                <a:t>Develop</a:t>
              </a:r>
            </a:p>
          </p:txBody>
        </p:sp>
        <p:sp>
          <p:nvSpPr>
            <p:cNvPr id="55" name="Rectangle 54">
              <a:extLst>
                <a:ext uri="{FF2B5EF4-FFF2-40B4-BE49-F238E27FC236}">
                  <a16:creationId xmlns:a16="http://schemas.microsoft.com/office/drawing/2014/main" id="{EEB597F6-FF27-4057-B37E-3C8F7F79117A}"/>
                </a:ext>
              </a:extLst>
            </p:cNvPr>
            <p:cNvSpPr/>
            <p:nvPr/>
          </p:nvSpPr>
          <p:spPr bwMode="auto">
            <a:xfrm>
              <a:off x="4437543" y="2729919"/>
              <a:ext cx="5021335" cy="4976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defTabSz="913752" fontAlgn="base">
                <a:lnSpc>
                  <a:spcPct val="90000"/>
                </a:lnSpc>
                <a:spcBef>
                  <a:spcPct val="0"/>
                </a:spcBef>
                <a:spcAft>
                  <a:spcPct val="0"/>
                </a:spcAft>
                <a:defRPr/>
              </a:pPr>
              <a:r>
                <a:rPr lang="en-US" sz="1960" kern="0">
                  <a:gradFill>
                    <a:gsLst>
                      <a:gs pos="91473">
                        <a:srgbClr val="00BCF2"/>
                      </a:gs>
                      <a:gs pos="78295">
                        <a:srgbClr val="00BCF2"/>
                      </a:gs>
                    </a:gsLst>
                    <a:lin ang="0" scaled="0"/>
                  </a:gradFill>
                  <a:latin typeface="Segoe UI Semibold" panose="020B0702040204020203" pitchFamily="34" charset="0"/>
                  <a:cs typeface="Segoe UI Semibold" panose="020B0702040204020203" pitchFamily="34" charset="0"/>
                </a:rPr>
                <a:t>Deploy and Manage</a:t>
              </a:r>
            </a:p>
          </p:txBody>
        </p:sp>
        <p:cxnSp>
          <p:nvCxnSpPr>
            <p:cNvPr id="58" name="Straight Connector 57">
              <a:extLst>
                <a:ext uri="{FF2B5EF4-FFF2-40B4-BE49-F238E27FC236}">
                  <a16:creationId xmlns:a16="http://schemas.microsoft.com/office/drawing/2014/main" id="{8BF5F0D5-3180-4DA5-A440-8709CD3A4B00}"/>
                </a:ext>
              </a:extLst>
            </p:cNvPr>
            <p:cNvCxnSpPr>
              <a:cxnSpLocks/>
            </p:cNvCxnSpPr>
            <p:nvPr/>
          </p:nvCxnSpPr>
          <p:spPr>
            <a:xfrm>
              <a:off x="3479729" y="2338844"/>
              <a:ext cx="7962998"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9" name="Straight Connector 58">
              <a:extLst>
                <a:ext uri="{FF2B5EF4-FFF2-40B4-BE49-F238E27FC236}">
                  <a16:creationId xmlns:a16="http://schemas.microsoft.com/office/drawing/2014/main" id="{2427F182-3C92-43E4-B7AB-4C4B255BC39A}"/>
                </a:ext>
              </a:extLst>
            </p:cNvPr>
            <p:cNvCxnSpPr>
              <a:cxnSpLocks/>
            </p:cNvCxnSpPr>
            <p:nvPr/>
          </p:nvCxnSpPr>
          <p:spPr>
            <a:xfrm>
              <a:off x="3479729" y="5257404"/>
              <a:ext cx="7962998"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0" name="Straight Connector 59">
              <a:extLst>
                <a:ext uri="{FF2B5EF4-FFF2-40B4-BE49-F238E27FC236}">
                  <a16:creationId xmlns:a16="http://schemas.microsoft.com/office/drawing/2014/main" id="{7EAADEF5-1C8C-45A8-9DA7-783D3A6B9E93}"/>
                </a:ext>
              </a:extLst>
            </p:cNvPr>
            <p:cNvCxnSpPr>
              <a:cxnSpLocks/>
            </p:cNvCxnSpPr>
            <p:nvPr/>
          </p:nvCxnSpPr>
          <p:spPr>
            <a:xfrm>
              <a:off x="4348652" y="248"/>
              <a:ext cx="0" cy="6994028"/>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 name="TextBox 1">
            <a:extLst>
              <a:ext uri="{FF2B5EF4-FFF2-40B4-BE49-F238E27FC236}">
                <a16:creationId xmlns:a16="http://schemas.microsoft.com/office/drawing/2014/main" id="{2F064B75-4901-4F2E-AB91-26C26F8D8E66}"/>
              </a:ext>
            </a:extLst>
          </p:cNvPr>
          <p:cNvSpPr txBox="1"/>
          <p:nvPr/>
        </p:nvSpPr>
        <p:spPr>
          <a:xfrm>
            <a:off x="410513" y="2869455"/>
            <a:ext cx="2472737" cy="1280726"/>
          </a:xfrm>
          <a:prstGeom prst="rect">
            <a:avLst/>
          </a:prstGeom>
          <a:noFill/>
        </p:spPr>
        <p:txBody>
          <a:bodyPr wrap="square" lIns="0" tIns="0" rIns="0" bIns="0" rtlCol="0">
            <a:spAutoFit/>
          </a:bodyPr>
          <a:lstStyle/>
          <a:p>
            <a:pPr algn="l"/>
            <a:r>
              <a:rPr lang="en-US" sz="4080" dirty="0">
                <a:solidFill>
                  <a:schemeClr val="bg1"/>
                </a:solidFill>
              </a:rPr>
              <a:t>Azure Tools</a:t>
            </a:r>
          </a:p>
        </p:txBody>
      </p:sp>
      <p:pic>
        <p:nvPicPr>
          <p:cNvPr id="64" name="Graphic 63">
            <a:extLst>
              <a:ext uri="{FF2B5EF4-FFF2-40B4-BE49-F238E27FC236}">
                <a16:creationId xmlns:a16="http://schemas.microsoft.com/office/drawing/2014/main" id="{15DB8633-3941-4FA3-8260-C6CEC065838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0427" y="5885763"/>
            <a:ext cx="521620" cy="521620"/>
          </a:xfrm>
          <a:prstGeom prst="rect">
            <a:avLst/>
          </a:prstGeom>
        </p:spPr>
      </p:pic>
      <p:sp>
        <p:nvSpPr>
          <p:cNvPr id="65" name="Rectangle 64">
            <a:extLst>
              <a:ext uri="{FF2B5EF4-FFF2-40B4-BE49-F238E27FC236}">
                <a16:creationId xmlns:a16="http://schemas.microsoft.com/office/drawing/2014/main" id="{61CF935E-E77C-4F95-9AAA-E813632CFD6F}"/>
              </a:ext>
            </a:extLst>
          </p:cNvPr>
          <p:cNvSpPr/>
          <p:nvPr/>
        </p:nvSpPr>
        <p:spPr bwMode="auto">
          <a:xfrm>
            <a:off x="5415219" y="1293155"/>
            <a:ext cx="1695407" cy="2258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752" fontAlgn="base">
              <a:lnSpc>
                <a:spcPct val="90000"/>
              </a:lnSpc>
              <a:spcBef>
                <a:spcPct val="0"/>
              </a:spcBef>
              <a:spcAft>
                <a:spcPct val="0"/>
              </a:spcAft>
              <a:defRPr/>
            </a:pPr>
            <a:r>
              <a:rPr lang="en-US" sz="1599" kern="0">
                <a:latin typeface="Segoe UI Semilight"/>
                <a:cs typeface="Segoe UI Semibold" panose="020B0702040204020203" pitchFamily="34" charset="0"/>
              </a:rPr>
              <a:t>Visual Studio Tools</a:t>
            </a:r>
          </a:p>
        </p:txBody>
      </p:sp>
      <p:pic>
        <p:nvPicPr>
          <p:cNvPr id="118" name="Picture 117">
            <a:extLst>
              <a:ext uri="{FF2B5EF4-FFF2-40B4-BE49-F238E27FC236}">
                <a16:creationId xmlns:a16="http://schemas.microsoft.com/office/drawing/2014/main" id="{E83F90C7-C85B-41FD-BCC1-F0D383F08560}"/>
              </a:ext>
            </a:extLst>
          </p:cNvPr>
          <p:cNvPicPr>
            <a:picLocks noChangeAspect="1"/>
          </p:cNvPicPr>
          <p:nvPr/>
        </p:nvPicPr>
        <p:blipFill>
          <a:blip r:embed="rId5"/>
          <a:stretch>
            <a:fillRect/>
          </a:stretch>
        </p:blipFill>
        <p:spPr>
          <a:xfrm>
            <a:off x="4625200" y="1070534"/>
            <a:ext cx="677143" cy="677143"/>
          </a:xfrm>
          <a:prstGeom prst="rect">
            <a:avLst/>
          </a:prstGeom>
        </p:spPr>
      </p:pic>
      <p:sp>
        <p:nvSpPr>
          <p:cNvPr id="119" name="Rectangle 118">
            <a:extLst>
              <a:ext uri="{FF2B5EF4-FFF2-40B4-BE49-F238E27FC236}">
                <a16:creationId xmlns:a16="http://schemas.microsoft.com/office/drawing/2014/main" id="{D4BF84FC-4BE0-4423-B72D-B08AE8C6D557}"/>
              </a:ext>
            </a:extLst>
          </p:cNvPr>
          <p:cNvSpPr/>
          <p:nvPr/>
        </p:nvSpPr>
        <p:spPr bwMode="auto">
          <a:xfrm>
            <a:off x="8673352" y="1293155"/>
            <a:ext cx="2534118" cy="2258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752" fontAlgn="base">
              <a:lnSpc>
                <a:spcPct val="90000"/>
              </a:lnSpc>
              <a:spcBef>
                <a:spcPct val="0"/>
              </a:spcBef>
              <a:spcAft>
                <a:spcPct val="0"/>
              </a:spcAft>
              <a:defRPr/>
            </a:pPr>
            <a:r>
              <a:rPr lang="en-US" sz="1599" kern="0">
                <a:latin typeface="Segoe UI Semilight"/>
                <a:cs typeface="Segoe UI Semibold" panose="020B0702040204020203" pitchFamily="34" charset="0"/>
              </a:rPr>
              <a:t>Visual Studio Cloud Explorer</a:t>
            </a:r>
          </a:p>
        </p:txBody>
      </p:sp>
      <p:pic>
        <p:nvPicPr>
          <p:cNvPr id="120" name="Picture 119">
            <a:extLst>
              <a:ext uri="{FF2B5EF4-FFF2-40B4-BE49-F238E27FC236}">
                <a16:creationId xmlns:a16="http://schemas.microsoft.com/office/drawing/2014/main" id="{6F74DD06-8839-4CCB-AA35-58D7D43D930A}"/>
              </a:ext>
            </a:extLst>
          </p:cNvPr>
          <p:cNvPicPr>
            <a:picLocks noChangeAspect="1"/>
          </p:cNvPicPr>
          <p:nvPr/>
        </p:nvPicPr>
        <p:blipFill>
          <a:blip r:embed="rId5"/>
          <a:stretch>
            <a:fillRect/>
          </a:stretch>
        </p:blipFill>
        <p:spPr>
          <a:xfrm>
            <a:off x="7883333" y="1070534"/>
            <a:ext cx="677143" cy="677143"/>
          </a:xfrm>
          <a:prstGeom prst="rect">
            <a:avLst/>
          </a:prstGeom>
        </p:spPr>
      </p:pic>
      <p:pic>
        <p:nvPicPr>
          <p:cNvPr id="134" name="Picture 133">
            <a:extLst>
              <a:ext uri="{FF2B5EF4-FFF2-40B4-BE49-F238E27FC236}">
                <a16:creationId xmlns:a16="http://schemas.microsoft.com/office/drawing/2014/main" id="{D848BF80-E744-46A5-BFD9-A5E49B023C53}"/>
              </a:ext>
            </a:extLst>
          </p:cNvPr>
          <p:cNvPicPr>
            <a:picLocks noChangeAspect="1"/>
          </p:cNvPicPr>
          <p:nvPr/>
        </p:nvPicPr>
        <p:blipFill>
          <a:blip r:embed="rId6"/>
          <a:stretch>
            <a:fillRect/>
          </a:stretch>
        </p:blipFill>
        <p:spPr>
          <a:xfrm>
            <a:off x="4639796" y="3314449"/>
            <a:ext cx="624490" cy="539928"/>
          </a:xfrm>
          <a:prstGeom prst="rect">
            <a:avLst/>
          </a:prstGeom>
        </p:spPr>
      </p:pic>
      <p:pic>
        <p:nvPicPr>
          <p:cNvPr id="136" name="Picture 135">
            <a:extLst>
              <a:ext uri="{FF2B5EF4-FFF2-40B4-BE49-F238E27FC236}">
                <a16:creationId xmlns:a16="http://schemas.microsoft.com/office/drawing/2014/main" id="{9E0751D1-21E8-4EBE-B441-5A6814164A76}"/>
              </a:ext>
            </a:extLst>
          </p:cNvPr>
          <p:cNvPicPr>
            <a:picLocks noChangeAspect="1"/>
          </p:cNvPicPr>
          <p:nvPr/>
        </p:nvPicPr>
        <p:blipFill>
          <a:blip r:embed="rId7"/>
          <a:stretch>
            <a:fillRect/>
          </a:stretch>
        </p:blipFill>
        <p:spPr>
          <a:xfrm>
            <a:off x="4638689" y="4336547"/>
            <a:ext cx="620510" cy="541193"/>
          </a:xfrm>
          <a:prstGeom prst="rect">
            <a:avLst/>
          </a:prstGeom>
        </p:spPr>
      </p:pic>
      <p:sp>
        <p:nvSpPr>
          <p:cNvPr id="137" name="Rectangle 136">
            <a:extLst>
              <a:ext uri="{FF2B5EF4-FFF2-40B4-BE49-F238E27FC236}">
                <a16:creationId xmlns:a16="http://schemas.microsoft.com/office/drawing/2014/main" id="{A9582D4D-51C5-4B13-85C3-AE00DB6FDF70}"/>
              </a:ext>
            </a:extLst>
          </p:cNvPr>
          <p:cNvSpPr/>
          <p:nvPr/>
        </p:nvSpPr>
        <p:spPr bwMode="auto">
          <a:xfrm>
            <a:off x="5415218" y="3517977"/>
            <a:ext cx="856696" cy="2258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752" fontAlgn="base">
              <a:lnSpc>
                <a:spcPct val="90000"/>
              </a:lnSpc>
              <a:spcBef>
                <a:spcPct val="0"/>
              </a:spcBef>
              <a:spcAft>
                <a:spcPct val="0"/>
              </a:spcAft>
              <a:defRPr/>
            </a:pPr>
            <a:r>
              <a:rPr lang="en-US" sz="1599" kern="0">
                <a:latin typeface="Segoe UI Semilight"/>
                <a:cs typeface="Segoe UI Semibold" panose="020B0702040204020203" pitchFamily="34" charset="0"/>
              </a:rPr>
              <a:t>Azure CLI</a:t>
            </a:r>
          </a:p>
        </p:txBody>
      </p:sp>
      <p:sp>
        <p:nvSpPr>
          <p:cNvPr id="138" name="Rectangle 137">
            <a:extLst>
              <a:ext uri="{FF2B5EF4-FFF2-40B4-BE49-F238E27FC236}">
                <a16:creationId xmlns:a16="http://schemas.microsoft.com/office/drawing/2014/main" id="{6B370EF9-69B4-4CB1-8773-7C56CD9F8B12}"/>
              </a:ext>
            </a:extLst>
          </p:cNvPr>
          <p:cNvSpPr/>
          <p:nvPr/>
        </p:nvSpPr>
        <p:spPr bwMode="auto">
          <a:xfrm>
            <a:off x="5415218" y="4543491"/>
            <a:ext cx="1564613" cy="2258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752" fontAlgn="base">
              <a:lnSpc>
                <a:spcPct val="90000"/>
              </a:lnSpc>
              <a:spcBef>
                <a:spcPct val="0"/>
              </a:spcBef>
              <a:spcAft>
                <a:spcPct val="0"/>
              </a:spcAft>
              <a:defRPr/>
            </a:pPr>
            <a:r>
              <a:rPr lang="en-US" sz="1599" kern="0">
                <a:latin typeface="Segoe UI Semilight"/>
                <a:cs typeface="Segoe UI Semibold" panose="020B0702040204020203" pitchFamily="34" charset="0"/>
              </a:rPr>
              <a:t>Azure PowerShell</a:t>
            </a:r>
          </a:p>
        </p:txBody>
      </p:sp>
      <p:pic>
        <p:nvPicPr>
          <p:cNvPr id="139" name="Picture 138">
            <a:extLst>
              <a:ext uri="{FF2B5EF4-FFF2-40B4-BE49-F238E27FC236}">
                <a16:creationId xmlns:a16="http://schemas.microsoft.com/office/drawing/2014/main" id="{5399D770-F9B1-4085-9DDE-0ED3A9530059}"/>
              </a:ext>
            </a:extLst>
          </p:cNvPr>
          <p:cNvPicPr>
            <a:picLocks noChangeAspect="1"/>
          </p:cNvPicPr>
          <p:nvPr/>
        </p:nvPicPr>
        <p:blipFill>
          <a:blip r:embed="rId6"/>
          <a:stretch>
            <a:fillRect/>
          </a:stretch>
        </p:blipFill>
        <p:spPr>
          <a:xfrm>
            <a:off x="7906319" y="3314449"/>
            <a:ext cx="591615" cy="539928"/>
          </a:xfrm>
          <a:prstGeom prst="rect">
            <a:avLst/>
          </a:prstGeom>
        </p:spPr>
      </p:pic>
      <p:sp>
        <p:nvSpPr>
          <p:cNvPr id="141" name="Rectangle 140">
            <a:extLst>
              <a:ext uri="{FF2B5EF4-FFF2-40B4-BE49-F238E27FC236}">
                <a16:creationId xmlns:a16="http://schemas.microsoft.com/office/drawing/2014/main" id="{884114DB-60D0-4235-AEC4-CA3C31AF7C76}"/>
              </a:ext>
            </a:extLst>
          </p:cNvPr>
          <p:cNvSpPr/>
          <p:nvPr/>
        </p:nvSpPr>
        <p:spPr bwMode="auto">
          <a:xfrm>
            <a:off x="8681741" y="3517977"/>
            <a:ext cx="2537388" cy="2258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752" fontAlgn="base">
              <a:lnSpc>
                <a:spcPct val="90000"/>
              </a:lnSpc>
              <a:spcBef>
                <a:spcPct val="0"/>
              </a:spcBef>
              <a:spcAft>
                <a:spcPct val="0"/>
              </a:spcAft>
              <a:defRPr/>
            </a:pPr>
            <a:r>
              <a:rPr lang="en-US" sz="1599" kern="0">
                <a:latin typeface="Segoe UI Semilight"/>
                <a:cs typeface="Segoe UI Semibold" panose="020B0702040204020203" pitchFamily="34" charset="0"/>
              </a:rPr>
              <a:t>Azure SDKs (</a:t>
            </a:r>
            <a:r>
              <a:rPr lang="en-US" sz="1599" kern="0" err="1">
                <a:latin typeface="Segoe UI Semilight"/>
                <a:cs typeface="Segoe UI Semibold" panose="020B0702040204020203" pitchFamily="34" charset="0"/>
              </a:rPr>
              <a:t>.Net</a:t>
            </a:r>
            <a:r>
              <a:rPr lang="en-US" sz="1599" kern="0">
                <a:latin typeface="Segoe UI Semilight"/>
                <a:cs typeface="Segoe UI Semibold" panose="020B0702040204020203" pitchFamily="34" charset="0"/>
              </a:rPr>
              <a:t>, Java </a:t>
            </a:r>
            <a:r>
              <a:rPr lang="en-US" sz="1599" kern="0" err="1">
                <a:latin typeface="Segoe UI Semilight"/>
                <a:cs typeface="Segoe UI Semibold" panose="020B0702040204020203" pitchFamily="34" charset="0"/>
              </a:rPr>
              <a:t>etc</a:t>
            </a:r>
            <a:r>
              <a:rPr lang="en-US" sz="1599" kern="0">
                <a:latin typeface="Segoe UI Semilight"/>
                <a:cs typeface="Segoe UI Semibold" panose="020B0702040204020203" pitchFamily="34" charset="0"/>
              </a:rPr>
              <a:t>…)</a:t>
            </a:r>
          </a:p>
        </p:txBody>
      </p:sp>
      <p:sp>
        <p:nvSpPr>
          <p:cNvPr id="142" name="Rectangle 141">
            <a:extLst>
              <a:ext uri="{FF2B5EF4-FFF2-40B4-BE49-F238E27FC236}">
                <a16:creationId xmlns:a16="http://schemas.microsoft.com/office/drawing/2014/main" id="{0D5687F2-D2A8-4F65-BE61-3AED3477B20E}"/>
              </a:ext>
            </a:extLst>
          </p:cNvPr>
          <p:cNvSpPr/>
          <p:nvPr/>
        </p:nvSpPr>
        <p:spPr bwMode="auto">
          <a:xfrm>
            <a:off x="8681741" y="4543491"/>
            <a:ext cx="2063262" cy="2258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752" fontAlgn="base">
              <a:lnSpc>
                <a:spcPct val="90000"/>
              </a:lnSpc>
              <a:spcBef>
                <a:spcPct val="0"/>
              </a:spcBef>
              <a:spcAft>
                <a:spcPct val="0"/>
              </a:spcAft>
              <a:defRPr/>
            </a:pPr>
            <a:r>
              <a:rPr lang="en-US" sz="1599" kern="0">
                <a:latin typeface="Segoe UI Semilight"/>
                <a:cs typeface="Segoe UI Semibold" panose="020B0702040204020203" pitchFamily="34" charset="0"/>
              </a:rPr>
              <a:t>Azure Storage Explorer</a:t>
            </a:r>
          </a:p>
        </p:txBody>
      </p:sp>
      <p:sp>
        <p:nvSpPr>
          <p:cNvPr id="143" name="Rectangle 142">
            <a:extLst>
              <a:ext uri="{FF2B5EF4-FFF2-40B4-BE49-F238E27FC236}">
                <a16:creationId xmlns:a16="http://schemas.microsoft.com/office/drawing/2014/main" id="{E2868913-0734-45B9-8810-D6F2E11ADAE0}"/>
              </a:ext>
            </a:extLst>
          </p:cNvPr>
          <p:cNvSpPr/>
          <p:nvPr/>
        </p:nvSpPr>
        <p:spPr bwMode="auto">
          <a:xfrm>
            <a:off x="7979821" y="3520167"/>
            <a:ext cx="518113" cy="2827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144" name="Picture 143">
            <a:extLst>
              <a:ext uri="{FF2B5EF4-FFF2-40B4-BE49-F238E27FC236}">
                <a16:creationId xmlns:a16="http://schemas.microsoft.com/office/drawing/2014/main" id="{D6F233B9-8C8B-4A9B-BCA9-95F1798B8894}"/>
              </a:ext>
            </a:extLst>
          </p:cNvPr>
          <p:cNvPicPr>
            <a:picLocks noChangeAspect="1"/>
          </p:cNvPicPr>
          <p:nvPr/>
        </p:nvPicPr>
        <p:blipFill>
          <a:blip r:embed="rId8"/>
          <a:stretch>
            <a:fillRect/>
          </a:stretch>
        </p:blipFill>
        <p:spPr>
          <a:xfrm>
            <a:off x="7934088" y="4291226"/>
            <a:ext cx="632848" cy="619780"/>
          </a:xfrm>
          <a:prstGeom prst="rect">
            <a:avLst/>
          </a:prstGeom>
        </p:spPr>
      </p:pic>
      <p:pic>
        <p:nvPicPr>
          <p:cNvPr id="145" name="Graphic 144">
            <a:extLst>
              <a:ext uri="{FF2B5EF4-FFF2-40B4-BE49-F238E27FC236}">
                <a16:creationId xmlns:a16="http://schemas.microsoft.com/office/drawing/2014/main" id="{C95F69F6-2BBA-4CF4-8449-876EBEEBAFD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74611" y="6073423"/>
            <a:ext cx="351801" cy="539428"/>
          </a:xfrm>
          <a:prstGeom prst="rect">
            <a:avLst/>
          </a:prstGeom>
        </p:spPr>
      </p:pic>
      <p:sp>
        <p:nvSpPr>
          <p:cNvPr id="147" name="Rectangle 146">
            <a:extLst>
              <a:ext uri="{FF2B5EF4-FFF2-40B4-BE49-F238E27FC236}">
                <a16:creationId xmlns:a16="http://schemas.microsoft.com/office/drawing/2014/main" id="{695E6447-A9F1-41F4-90A8-029933DC0C87}"/>
              </a:ext>
            </a:extLst>
          </p:cNvPr>
          <p:cNvSpPr/>
          <p:nvPr/>
        </p:nvSpPr>
        <p:spPr bwMode="auto">
          <a:xfrm>
            <a:off x="8681741" y="6230197"/>
            <a:ext cx="1755898" cy="2258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752" fontAlgn="base">
              <a:lnSpc>
                <a:spcPct val="90000"/>
              </a:lnSpc>
              <a:spcBef>
                <a:spcPct val="0"/>
              </a:spcBef>
              <a:spcAft>
                <a:spcPct val="0"/>
              </a:spcAft>
              <a:defRPr/>
            </a:pPr>
            <a:r>
              <a:rPr lang="en-US" sz="1599" kern="0">
                <a:latin typeface="Segoe UI Semilight"/>
                <a:cs typeface="Segoe UI Semibold" panose="020B0702040204020203" pitchFamily="34" charset="0"/>
              </a:rPr>
              <a:t>Application Insights</a:t>
            </a:r>
          </a:p>
        </p:txBody>
      </p:sp>
      <p:sp>
        <p:nvSpPr>
          <p:cNvPr id="148" name="Rectangle 147">
            <a:extLst>
              <a:ext uri="{FF2B5EF4-FFF2-40B4-BE49-F238E27FC236}">
                <a16:creationId xmlns:a16="http://schemas.microsoft.com/office/drawing/2014/main" id="{2DDAE86E-C435-4E25-BC5E-09AAD4A9C250}"/>
              </a:ext>
            </a:extLst>
          </p:cNvPr>
          <p:cNvSpPr/>
          <p:nvPr/>
        </p:nvSpPr>
        <p:spPr bwMode="auto">
          <a:xfrm>
            <a:off x="5415218" y="6230196"/>
            <a:ext cx="1183678" cy="2258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752" fontAlgn="base">
              <a:lnSpc>
                <a:spcPct val="90000"/>
              </a:lnSpc>
              <a:spcBef>
                <a:spcPct val="0"/>
              </a:spcBef>
              <a:spcAft>
                <a:spcPct val="0"/>
              </a:spcAft>
              <a:defRPr/>
            </a:pPr>
            <a:r>
              <a:rPr lang="en-US" sz="1599" kern="0">
                <a:latin typeface="Segoe UI Semilight"/>
                <a:cs typeface="Segoe UI Semibold" panose="020B0702040204020203" pitchFamily="34" charset="0"/>
              </a:rPr>
              <a:t>Log Analytics</a:t>
            </a:r>
          </a:p>
        </p:txBody>
      </p:sp>
      <p:pic>
        <p:nvPicPr>
          <p:cNvPr id="149" name="Graphic 73">
            <a:extLst>
              <a:ext uri="{FF2B5EF4-FFF2-40B4-BE49-F238E27FC236}">
                <a16:creationId xmlns:a16="http://schemas.microsoft.com/office/drawing/2014/main" id="{1875AB97-B526-4688-83FD-3ACD8D3AB81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93580" y="6074371"/>
            <a:ext cx="570706" cy="570706"/>
          </a:xfrm>
          <a:prstGeom prst="rect">
            <a:avLst/>
          </a:prstGeom>
        </p:spPr>
      </p:pic>
    </p:spTree>
    <p:extLst>
      <p:ext uri="{BB962C8B-B14F-4D97-AF65-F5344CB8AC3E}">
        <p14:creationId xmlns:p14="http://schemas.microsoft.com/office/powerpoint/2010/main" val="21338807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540342ED-109E-4506-82BF-228DA7FF43D3}"/>
              </a:ext>
            </a:extLst>
          </p:cNvPr>
          <p:cNvSpPr>
            <a:spLocks noGrp="1"/>
          </p:cNvSpPr>
          <p:nvPr>
            <p:ph type="title"/>
          </p:nvPr>
        </p:nvSpPr>
        <p:spPr/>
        <p:txBody>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r>
              <a:rPr lang="en-US"/>
              <a:t>Azure DevOps framework</a:t>
            </a:r>
          </a:p>
        </p:txBody>
      </p:sp>
      <p:sp>
        <p:nvSpPr>
          <p:cNvPr id="143" name="Rectangle 142">
            <a:extLst>
              <a:ext uri="{FF2B5EF4-FFF2-40B4-BE49-F238E27FC236}">
                <a16:creationId xmlns:a16="http://schemas.microsoft.com/office/drawing/2014/main" id="{3E991838-0292-475E-BE6E-7DC25E750F50}"/>
              </a:ext>
            </a:extLst>
          </p:cNvPr>
          <p:cNvSpPr/>
          <p:nvPr/>
        </p:nvSpPr>
        <p:spPr>
          <a:xfrm>
            <a:off x="10062974" y="2036035"/>
            <a:ext cx="886976" cy="338506"/>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599" spc="-30">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Monitor</a:t>
            </a:r>
          </a:p>
        </p:txBody>
      </p:sp>
      <p:sp>
        <p:nvSpPr>
          <p:cNvPr id="144" name="Rectangle 143">
            <a:extLst>
              <a:ext uri="{FF2B5EF4-FFF2-40B4-BE49-F238E27FC236}">
                <a16:creationId xmlns:a16="http://schemas.microsoft.com/office/drawing/2014/main" id="{2D1D68FC-A62F-4778-A883-AAE7751C4302}"/>
              </a:ext>
            </a:extLst>
          </p:cNvPr>
          <p:cNvSpPr/>
          <p:nvPr/>
        </p:nvSpPr>
        <p:spPr>
          <a:xfrm>
            <a:off x="8479681" y="2033591"/>
            <a:ext cx="890697" cy="343395"/>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599" spc="-30">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Operate</a:t>
            </a:r>
          </a:p>
        </p:txBody>
      </p:sp>
      <p:sp>
        <p:nvSpPr>
          <p:cNvPr id="145" name="Rectangle 144">
            <a:extLst>
              <a:ext uri="{FF2B5EF4-FFF2-40B4-BE49-F238E27FC236}">
                <a16:creationId xmlns:a16="http://schemas.microsoft.com/office/drawing/2014/main" id="{B70D6ABA-4203-4617-9F8A-09CE1249F5F3}"/>
              </a:ext>
            </a:extLst>
          </p:cNvPr>
          <p:cNvSpPr/>
          <p:nvPr/>
        </p:nvSpPr>
        <p:spPr>
          <a:xfrm>
            <a:off x="4907186" y="2033592"/>
            <a:ext cx="1374506" cy="340258"/>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599" spc="-30">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Build and test</a:t>
            </a:r>
          </a:p>
        </p:txBody>
      </p:sp>
      <p:sp>
        <p:nvSpPr>
          <p:cNvPr id="146" name="Rectangle 145">
            <a:extLst>
              <a:ext uri="{FF2B5EF4-FFF2-40B4-BE49-F238E27FC236}">
                <a16:creationId xmlns:a16="http://schemas.microsoft.com/office/drawing/2014/main" id="{D5C899AB-6676-4076-85CF-AF2C1A150D14}"/>
              </a:ext>
            </a:extLst>
          </p:cNvPr>
          <p:cNvSpPr/>
          <p:nvPr/>
        </p:nvSpPr>
        <p:spPr>
          <a:xfrm>
            <a:off x="1307800" y="2033591"/>
            <a:ext cx="1409802" cy="338506"/>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599" spc="-30">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Plan and track</a:t>
            </a:r>
          </a:p>
        </p:txBody>
      </p:sp>
      <p:sp>
        <p:nvSpPr>
          <p:cNvPr id="147" name="Rectangle 146">
            <a:extLst>
              <a:ext uri="{FF2B5EF4-FFF2-40B4-BE49-F238E27FC236}">
                <a16:creationId xmlns:a16="http://schemas.microsoft.com/office/drawing/2014/main" id="{2A1F2E97-4F18-47D0-93E8-ED3AB15C7B63}"/>
              </a:ext>
            </a:extLst>
          </p:cNvPr>
          <p:cNvSpPr/>
          <p:nvPr/>
        </p:nvSpPr>
        <p:spPr>
          <a:xfrm>
            <a:off x="6971723" y="2033592"/>
            <a:ext cx="808106" cy="340258"/>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599" spc="-30">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Deploy</a:t>
            </a:r>
          </a:p>
        </p:txBody>
      </p:sp>
      <p:sp>
        <p:nvSpPr>
          <p:cNvPr id="153" name="Rectangle 152">
            <a:extLst>
              <a:ext uri="{FF2B5EF4-FFF2-40B4-BE49-F238E27FC236}">
                <a16:creationId xmlns:a16="http://schemas.microsoft.com/office/drawing/2014/main" id="{ABC5C16C-679E-4BB5-A971-AA28B4D3DF54}"/>
              </a:ext>
            </a:extLst>
          </p:cNvPr>
          <p:cNvSpPr/>
          <p:nvPr/>
        </p:nvSpPr>
        <p:spPr>
          <a:xfrm>
            <a:off x="3443432" y="2036035"/>
            <a:ext cx="650566" cy="340258"/>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599" spc="-30">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Code</a:t>
            </a:r>
            <a:endParaRPr lang="en-US" sz="1599">
              <a:gradFill>
                <a:gsLst>
                  <a:gs pos="0">
                    <a:srgbClr val="0078D7"/>
                  </a:gs>
                  <a:gs pos="100000">
                    <a:srgbClr val="0078D7"/>
                  </a:gs>
                </a:gsLst>
                <a:lin ang="16200000" scaled="0"/>
              </a:gradFill>
              <a:latin typeface="Segoe UI" panose="020B0502040204020203" pitchFamily="34" charset="0"/>
              <a:cs typeface="Segoe UI" panose="020B0502040204020203" pitchFamily="34" charset="0"/>
            </a:endParaRPr>
          </a:p>
        </p:txBody>
      </p:sp>
      <p:pic>
        <p:nvPicPr>
          <p:cNvPr id="123" name="Picture 122">
            <a:extLst>
              <a:ext uri="{FF2B5EF4-FFF2-40B4-BE49-F238E27FC236}">
                <a16:creationId xmlns:a16="http://schemas.microsoft.com/office/drawing/2014/main" id="{C005D428-646A-48A5-9B98-0E58B3740F12}"/>
              </a:ext>
            </a:extLst>
          </p:cNvPr>
          <p:cNvPicPr>
            <a:picLocks noChangeAspect="1"/>
          </p:cNvPicPr>
          <p:nvPr/>
        </p:nvPicPr>
        <p:blipFill>
          <a:blip r:embed="rId3"/>
          <a:stretch>
            <a:fillRect/>
          </a:stretch>
        </p:blipFill>
        <p:spPr>
          <a:xfrm>
            <a:off x="1828413" y="4659739"/>
            <a:ext cx="368574" cy="368574"/>
          </a:xfrm>
          <a:prstGeom prst="rect">
            <a:avLst/>
          </a:prstGeom>
        </p:spPr>
      </p:pic>
      <p:pic>
        <p:nvPicPr>
          <p:cNvPr id="124" name="Picture 6" descr="Image result for jenkins">
            <a:extLst>
              <a:ext uri="{FF2B5EF4-FFF2-40B4-BE49-F238E27FC236}">
                <a16:creationId xmlns:a16="http://schemas.microsoft.com/office/drawing/2014/main" id="{BE18A440-1457-43D2-8275-8D2DF8DAA5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5653" y="4557133"/>
            <a:ext cx="414652" cy="573788"/>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124">
            <a:extLst>
              <a:ext uri="{FF2B5EF4-FFF2-40B4-BE49-F238E27FC236}">
                <a16:creationId xmlns:a16="http://schemas.microsoft.com/office/drawing/2014/main" id="{3371CD20-4032-4CF7-BE09-D17A8D008B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58743" y="4634058"/>
            <a:ext cx="419939" cy="419938"/>
          </a:xfrm>
          <a:prstGeom prst="rect">
            <a:avLst/>
          </a:prstGeom>
        </p:spPr>
      </p:pic>
      <p:pic>
        <p:nvPicPr>
          <p:cNvPr id="120" name="Picture 32" descr="Image result for terraform hashicorp">
            <a:extLst>
              <a:ext uri="{FF2B5EF4-FFF2-40B4-BE49-F238E27FC236}">
                <a16:creationId xmlns:a16="http://schemas.microsoft.com/office/drawing/2014/main" id="{1FD0752B-1E42-4B1F-BD48-E0003DFDB5A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49777" y="4618030"/>
            <a:ext cx="451994" cy="451994"/>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A picture containing clipart&#10;&#10;Description generated with very high confidence">
            <a:extLst>
              <a:ext uri="{FF2B5EF4-FFF2-40B4-BE49-F238E27FC236}">
                <a16:creationId xmlns:a16="http://schemas.microsoft.com/office/drawing/2014/main" id="{08C6395A-2D7D-4A6D-89E3-5527C88E04C6}"/>
              </a:ext>
            </a:extLst>
          </p:cNvPr>
          <p:cNvPicPr>
            <a:picLocks noChangeAspect="1"/>
          </p:cNvPicPr>
          <p:nvPr/>
        </p:nvPicPr>
        <p:blipFill>
          <a:blip r:embed="rId7"/>
          <a:stretch>
            <a:fillRect/>
          </a:stretch>
        </p:blipFill>
        <p:spPr>
          <a:xfrm>
            <a:off x="8680502" y="4595619"/>
            <a:ext cx="496815" cy="496815"/>
          </a:xfrm>
          <a:prstGeom prst="rect">
            <a:avLst/>
          </a:prstGeom>
        </p:spPr>
      </p:pic>
      <p:cxnSp>
        <p:nvCxnSpPr>
          <p:cNvPr id="121" name="Straight Arrow Connector 120">
            <a:extLst>
              <a:ext uri="{FF2B5EF4-FFF2-40B4-BE49-F238E27FC236}">
                <a16:creationId xmlns:a16="http://schemas.microsoft.com/office/drawing/2014/main" id="{71679A01-E2FC-4EB4-929E-4146AE58A82C}"/>
              </a:ext>
            </a:extLst>
          </p:cNvPr>
          <p:cNvCxnSpPr>
            <a:cxnSpLocks/>
          </p:cNvCxnSpPr>
          <p:nvPr/>
        </p:nvCxnSpPr>
        <p:spPr>
          <a:xfrm flipV="1">
            <a:off x="2670823"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C4FB374-A532-4FCD-B126-707D0B205F12}"/>
              </a:ext>
            </a:extLst>
          </p:cNvPr>
          <p:cNvCxnSpPr>
            <a:cxnSpLocks/>
          </p:cNvCxnSpPr>
          <p:nvPr/>
        </p:nvCxnSpPr>
        <p:spPr>
          <a:xfrm flipV="1">
            <a:off x="4473459"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CB100B4B-4013-4220-9A4E-D2DD3BB662DE}"/>
              </a:ext>
            </a:extLst>
          </p:cNvPr>
          <p:cNvCxnSpPr>
            <a:cxnSpLocks/>
          </p:cNvCxnSpPr>
          <p:nvPr/>
        </p:nvCxnSpPr>
        <p:spPr>
          <a:xfrm flipV="1">
            <a:off x="6266174"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D7848B3-BE94-4FAC-A274-1742DD283474}"/>
              </a:ext>
            </a:extLst>
          </p:cNvPr>
          <p:cNvCxnSpPr>
            <a:cxnSpLocks/>
          </p:cNvCxnSpPr>
          <p:nvPr/>
        </p:nvCxnSpPr>
        <p:spPr>
          <a:xfrm flipV="1">
            <a:off x="7933102"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1BF8A22-6EC4-46E5-A8DF-2BF1D2EBB9D4}"/>
              </a:ext>
            </a:extLst>
          </p:cNvPr>
          <p:cNvCxnSpPr>
            <a:cxnSpLocks/>
          </p:cNvCxnSpPr>
          <p:nvPr/>
        </p:nvCxnSpPr>
        <p:spPr>
          <a:xfrm flipV="1">
            <a:off x="9482461"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C00DA3ED-324D-4031-95CC-E8D5990E5A26}"/>
              </a:ext>
            </a:extLst>
          </p:cNvPr>
          <p:cNvCxnSpPr>
            <a:cxnSpLocks/>
          </p:cNvCxnSpPr>
          <p:nvPr/>
        </p:nvCxnSpPr>
        <p:spPr>
          <a:xfrm rot="10800000">
            <a:off x="1354818" y="2616770"/>
            <a:ext cx="9561811" cy="606134"/>
          </a:xfrm>
          <a:prstGeom prst="bentConnector3">
            <a:avLst>
              <a:gd name="adj1" fmla="val -2646"/>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BE36B55-616C-43AD-9701-8446E51D8106}"/>
              </a:ext>
            </a:extLst>
          </p:cNvPr>
          <p:cNvCxnSpPr>
            <a:cxnSpLocks/>
          </p:cNvCxnSpPr>
          <p:nvPr/>
        </p:nvCxnSpPr>
        <p:spPr>
          <a:xfrm>
            <a:off x="1340375" y="3238670"/>
            <a:ext cx="289252"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B7B923F-1F70-48B2-AE31-051D47EF55CF}"/>
              </a:ext>
            </a:extLst>
          </p:cNvPr>
          <p:cNvCxnSpPr>
            <a:cxnSpLocks/>
          </p:cNvCxnSpPr>
          <p:nvPr/>
        </p:nvCxnSpPr>
        <p:spPr>
          <a:xfrm flipV="1">
            <a:off x="1340374" y="2616770"/>
            <a:ext cx="0" cy="621901"/>
          </a:xfrm>
          <a:prstGeom prst="line">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F4FF3DC-6062-49ED-BF18-DE352DEC0343}"/>
              </a:ext>
            </a:extLst>
          </p:cNvPr>
          <p:cNvCxnSpPr>
            <a:cxnSpLocks/>
          </p:cNvCxnSpPr>
          <p:nvPr/>
        </p:nvCxnSpPr>
        <p:spPr>
          <a:xfrm>
            <a:off x="2670823"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EA9F7B1B-9BE0-4265-8031-078575EB4308}"/>
              </a:ext>
            </a:extLst>
          </p:cNvPr>
          <p:cNvCxnSpPr>
            <a:cxnSpLocks/>
          </p:cNvCxnSpPr>
          <p:nvPr/>
        </p:nvCxnSpPr>
        <p:spPr>
          <a:xfrm>
            <a:off x="4473459"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BDFE01D7-0346-4E6A-9C29-F7BF8F025639}"/>
              </a:ext>
            </a:extLst>
          </p:cNvPr>
          <p:cNvCxnSpPr>
            <a:cxnSpLocks/>
          </p:cNvCxnSpPr>
          <p:nvPr/>
        </p:nvCxnSpPr>
        <p:spPr>
          <a:xfrm>
            <a:off x="6266174"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44B6CD0F-009A-494C-83ED-6DF8E6A7A9FE}"/>
              </a:ext>
            </a:extLst>
          </p:cNvPr>
          <p:cNvCxnSpPr>
            <a:cxnSpLocks/>
          </p:cNvCxnSpPr>
          <p:nvPr/>
        </p:nvCxnSpPr>
        <p:spPr>
          <a:xfrm>
            <a:off x="7933102"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49BD17C-5DD5-416B-83B4-5C39AD570E8A}"/>
              </a:ext>
            </a:extLst>
          </p:cNvPr>
          <p:cNvCxnSpPr>
            <a:cxnSpLocks/>
          </p:cNvCxnSpPr>
          <p:nvPr/>
        </p:nvCxnSpPr>
        <p:spPr>
          <a:xfrm>
            <a:off x="9482461"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AAAF1828-43E4-4041-A642-5D4140F13F07}"/>
              </a:ext>
            </a:extLst>
          </p:cNvPr>
          <p:cNvCxnSpPr>
            <a:cxnSpLocks/>
          </p:cNvCxnSpPr>
          <p:nvPr/>
        </p:nvCxnSpPr>
        <p:spPr>
          <a:xfrm rot="10800000" flipV="1">
            <a:off x="1354818" y="4856250"/>
            <a:ext cx="9561811" cy="606134"/>
          </a:xfrm>
          <a:prstGeom prst="bentConnector3">
            <a:avLst>
              <a:gd name="adj1" fmla="val -2646"/>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B0D6F72-A645-496E-8AA9-3F055EFAEA73}"/>
              </a:ext>
            </a:extLst>
          </p:cNvPr>
          <p:cNvCxnSpPr>
            <a:cxnSpLocks/>
          </p:cNvCxnSpPr>
          <p:nvPr/>
        </p:nvCxnSpPr>
        <p:spPr>
          <a:xfrm>
            <a:off x="1351553" y="4840484"/>
            <a:ext cx="27807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4D119AF6-15F0-48D8-92AC-7025FC686502}"/>
              </a:ext>
            </a:extLst>
          </p:cNvPr>
          <p:cNvCxnSpPr>
            <a:cxnSpLocks/>
          </p:cNvCxnSpPr>
          <p:nvPr/>
        </p:nvCxnSpPr>
        <p:spPr>
          <a:xfrm>
            <a:off x="1340374" y="4840485"/>
            <a:ext cx="0" cy="621901"/>
          </a:xfrm>
          <a:prstGeom prst="line">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1F4526A-079E-4646-A904-BDAB0514B349}"/>
              </a:ext>
            </a:extLst>
          </p:cNvPr>
          <p:cNvGrpSpPr/>
          <p:nvPr/>
        </p:nvGrpSpPr>
        <p:grpSpPr>
          <a:xfrm>
            <a:off x="10043242" y="4645817"/>
            <a:ext cx="873389" cy="396418"/>
            <a:chOff x="5661878" y="6248307"/>
            <a:chExt cx="775216" cy="351859"/>
          </a:xfrm>
        </p:grpSpPr>
        <p:pic>
          <p:nvPicPr>
            <p:cNvPr id="4" name="Graphic 3">
              <a:extLst>
                <a:ext uri="{FF2B5EF4-FFF2-40B4-BE49-F238E27FC236}">
                  <a16:creationId xmlns:a16="http://schemas.microsoft.com/office/drawing/2014/main" id="{88787A58-A2D6-4A4D-8646-CD0F5C8148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61878" y="6270261"/>
              <a:ext cx="307947" cy="307947"/>
            </a:xfrm>
            <a:prstGeom prst="rect">
              <a:avLst/>
            </a:prstGeom>
          </p:spPr>
        </p:pic>
        <p:pic>
          <p:nvPicPr>
            <p:cNvPr id="5" name="Graphic 4">
              <a:extLst>
                <a:ext uri="{FF2B5EF4-FFF2-40B4-BE49-F238E27FC236}">
                  <a16:creationId xmlns:a16="http://schemas.microsoft.com/office/drawing/2014/main" id="{22CB02C2-A738-4702-8E53-D7A1DC7BCC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66377" y="6248307"/>
              <a:ext cx="351859" cy="351859"/>
            </a:xfrm>
            <a:prstGeom prst="rect">
              <a:avLst/>
            </a:prstGeom>
          </p:spPr>
        </p:pic>
        <p:pic>
          <p:nvPicPr>
            <p:cNvPr id="7" name="Graphic 6">
              <a:extLst>
                <a:ext uri="{FF2B5EF4-FFF2-40B4-BE49-F238E27FC236}">
                  <a16:creationId xmlns:a16="http://schemas.microsoft.com/office/drawing/2014/main" id="{1FCE7DB4-0237-474C-A6B7-43C492035AE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85235" y="6248307"/>
              <a:ext cx="351859" cy="351859"/>
            </a:xfrm>
            <a:prstGeom prst="rect">
              <a:avLst/>
            </a:prstGeom>
          </p:spPr>
        </p:pic>
      </p:grpSp>
      <p:cxnSp>
        <p:nvCxnSpPr>
          <p:cNvPr id="168" name="Straight Arrow Connector 167">
            <a:extLst>
              <a:ext uri="{FF2B5EF4-FFF2-40B4-BE49-F238E27FC236}">
                <a16:creationId xmlns:a16="http://schemas.microsoft.com/office/drawing/2014/main" id="{ECBBA78D-C8BF-4322-9040-AA0F300DB6DE}"/>
              </a:ext>
            </a:extLst>
          </p:cNvPr>
          <p:cNvCxnSpPr>
            <a:cxnSpLocks/>
          </p:cNvCxnSpPr>
          <p:nvPr/>
        </p:nvCxnSpPr>
        <p:spPr>
          <a:xfrm>
            <a:off x="5540137" y="3829961"/>
            <a:ext cx="0" cy="617143"/>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0D4E9CDD-C997-42AD-B01A-8AAAEA5D8EA4}"/>
              </a:ext>
            </a:extLst>
          </p:cNvPr>
          <p:cNvCxnSpPr>
            <a:cxnSpLocks/>
          </p:cNvCxnSpPr>
          <p:nvPr/>
        </p:nvCxnSpPr>
        <p:spPr>
          <a:xfrm flipV="1">
            <a:off x="5726956" y="3790042"/>
            <a:ext cx="0" cy="657063"/>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E27B7014-5F08-40E7-A5C1-F653B5E0A614}"/>
              </a:ext>
            </a:extLst>
          </p:cNvPr>
          <p:cNvCxnSpPr>
            <a:cxnSpLocks/>
          </p:cNvCxnSpPr>
          <p:nvPr/>
        </p:nvCxnSpPr>
        <p:spPr>
          <a:xfrm>
            <a:off x="7292488" y="3810999"/>
            <a:ext cx="0" cy="657062"/>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665CA9D-68D2-4827-8116-BCD4DAFA60E4}"/>
              </a:ext>
            </a:extLst>
          </p:cNvPr>
          <p:cNvCxnSpPr>
            <a:cxnSpLocks/>
          </p:cNvCxnSpPr>
          <p:nvPr/>
        </p:nvCxnSpPr>
        <p:spPr>
          <a:xfrm flipV="1">
            <a:off x="7479307" y="3810999"/>
            <a:ext cx="0" cy="657063"/>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5B62F894-27A2-4655-8F1A-9C389CCC0A84}"/>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1791230" y="2996403"/>
            <a:ext cx="442942" cy="412912"/>
          </a:xfrm>
          <a:prstGeom prst="rect">
            <a:avLst/>
          </a:prstGeom>
        </p:spPr>
      </p:pic>
      <p:sp>
        <p:nvSpPr>
          <p:cNvPr id="63" name="Rectangle 62">
            <a:extLst>
              <a:ext uri="{FF2B5EF4-FFF2-40B4-BE49-F238E27FC236}">
                <a16:creationId xmlns:a16="http://schemas.microsoft.com/office/drawing/2014/main" id="{E05229D1-5139-4E5A-8C88-6A9B4B21354E}"/>
              </a:ext>
            </a:extLst>
          </p:cNvPr>
          <p:cNvSpPr/>
          <p:nvPr/>
        </p:nvSpPr>
        <p:spPr>
          <a:xfrm>
            <a:off x="1525337" y="3484626"/>
            <a:ext cx="974737" cy="255701"/>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dirty="0">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Boards</a:t>
            </a:r>
          </a:p>
        </p:txBody>
      </p:sp>
      <p:sp>
        <p:nvSpPr>
          <p:cNvPr id="64" name="Rectangle 63">
            <a:extLst>
              <a:ext uri="{FF2B5EF4-FFF2-40B4-BE49-F238E27FC236}">
                <a16:creationId xmlns:a16="http://schemas.microsoft.com/office/drawing/2014/main" id="{F10443FF-A44C-426A-9B78-53C0538ABAC2}"/>
              </a:ext>
            </a:extLst>
          </p:cNvPr>
          <p:cNvSpPr/>
          <p:nvPr/>
        </p:nvSpPr>
        <p:spPr>
          <a:xfrm>
            <a:off x="3306917" y="3480775"/>
            <a:ext cx="932229" cy="255701"/>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dirty="0">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Repos</a:t>
            </a:r>
          </a:p>
        </p:txBody>
      </p:sp>
      <p:sp>
        <p:nvSpPr>
          <p:cNvPr id="65" name="Rectangle 64">
            <a:extLst>
              <a:ext uri="{FF2B5EF4-FFF2-40B4-BE49-F238E27FC236}">
                <a16:creationId xmlns:a16="http://schemas.microsoft.com/office/drawing/2014/main" id="{83078CAD-54FF-4BA4-B420-D7462A547AE3}"/>
              </a:ext>
            </a:extLst>
          </p:cNvPr>
          <p:cNvSpPr/>
          <p:nvPr/>
        </p:nvSpPr>
        <p:spPr>
          <a:xfrm>
            <a:off x="1747535" y="5095440"/>
            <a:ext cx="520230" cy="255701"/>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Trello</a:t>
            </a:r>
          </a:p>
        </p:txBody>
      </p:sp>
      <p:sp>
        <p:nvSpPr>
          <p:cNvPr id="68" name="Rectangle 67">
            <a:extLst>
              <a:ext uri="{FF2B5EF4-FFF2-40B4-BE49-F238E27FC236}">
                <a16:creationId xmlns:a16="http://schemas.microsoft.com/office/drawing/2014/main" id="{8D6190C1-8F0F-4FC2-A466-E6477194025F}"/>
              </a:ext>
            </a:extLst>
          </p:cNvPr>
          <p:cNvSpPr/>
          <p:nvPr/>
        </p:nvSpPr>
        <p:spPr>
          <a:xfrm>
            <a:off x="3465629" y="5095440"/>
            <a:ext cx="606170" cy="253880"/>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GitHub</a:t>
            </a:r>
          </a:p>
        </p:txBody>
      </p:sp>
      <p:sp>
        <p:nvSpPr>
          <p:cNvPr id="69" name="Rectangle 68">
            <a:extLst>
              <a:ext uri="{FF2B5EF4-FFF2-40B4-BE49-F238E27FC236}">
                <a16:creationId xmlns:a16="http://schemas.microsoft.com/office/drawing/2014/main" id="{6B0DE0EC-8836-4F7E-B771-D5C1E9AE4A9E}"/>
              </a:ext>
            </a:extLst>
          </p:cNvPr>
          <p:cNvSpPr/>
          <p:nvPr/>
        </p:nvSpPr>
        <p:spPr>
          <a:xfrm>
            <a:off x="5311218" y="5095440"/>
            <a:ext cx="614185" cy="253880"/>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Jenkins</a:t>
            </a:r>
          </a:p>
        </p:txBody>
      </p:sp>
      <p:sp>
        <p:nvSpPr>
          <p:cNvPr id="72" name="Rectangle 71">
            <a:extLst>
              <a:ext uri="{FF2B5EF4-FFF2-40B4-BE49-F238E27FC236}">
                <a16:creationId xmlns:a16="http://schemas.microsoft.com/office/drawing/2014/main" id="{D65B2B71-05FB-446C-9B86-D0EA89422BDE}"/>
              </a:ext>
            </a:extLst>
          </p:cNvPr>
          <p:cNvSpPr/>
          <p:nvPr/>
        </p:nvSpPr>
        <p:spPr>
          <a:xfrm>
            <a:off x="7015020" y="5095440"/>
            <a:ext cx="769654" cy="253880"/>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Terraform</a:t>
            </a:r>
          </a:p>
        </p:txBody>
      </p:sp>
      <p:sp>
        <p:nvSpPr>
          <p:cNvPr id="73" name="Rectangle 72">
            <a:extLst>
              <a:ext uri="{FF2B5EF4-FFF2-40B4-BE49-F238E27FC236}">
                <a16:creationId xmlns:a16="http://schemas.microsoft.com/office/drawing/2014/main" id="{57CF890A-2062-40C2-9FF3-0403599BE569}"/>
              </a:ext>
            </a:extLst>
          </p:cNvPr>
          <p:cNvSpPr/>
          <p:nvPr/>
        </p:nvSpPr>
        <p:spPr>
          <a:xfrm>
            <a:off x="8631495" y="5095440"/>
            <a:ext cx="618992" cy="253880"/>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Ansible</a:t>
            </a:r>
          </a:p>
        </p:txBody>
      </p:sp>
      <p:sp>
        <p:nvSpPr>
          <p:cNvPr id="74" name="Rectangle 73">
            <a:extLst>
              <a:ext uri="{FF2B5EF4-FFF2-40B4-BE49-F238E27FC236}">
                <a16:creationId xmlns:a16="http://schemas.microsoft.com/office/drawing/2014/main" id="{F7641EFB-39FB-4529-BFA5-DE080DF9793E}"/>
              </a:ext>
            </a:extLst>
          </p:cNvPr>
          <p:cNvSpPr/>
          <p:nvPr/>
        </p:nvSpPr>
        <p:spPr>
          <a:xfrm>
            <a:off x="10097310" y="5095440"/>
            <a:ext cx="747214" cy="253880"/>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ELK Stack</a:t>
            </a:r>
          </a:p>
        </p:txBody>
      </p:sp>
      <p:grpSp>
        <p:nvGrpSpPr>
          <p:cNvPr id="19" name="Group 18">
            <a:extLst>
              <a:ext uri="{FF2B5EF4-FFF2-40B4-BE49-F238E27FC236}">
                <a16:creationId xmlns:a16="http://schemas.microsoft.com/office/drawing/2014/main" id="{53E081FA-0217-42BB-83D5-1801E6893A43}"/>
              </a:ext>
            </a:extLst>
          </p:cNvPr>
          <p:cNvGrpSpPr/>
          <p:nvPr/>
        </p:nvGrpSpPr>
        <p:grpSpPr>
          <a:xfrm>
            <a:off x="10078362" y="2973532"/>
            <a:ext cx="856203" cy="847946"/>
            <a:chOff x="10078908" y="2973457"/>
            <a:chExt cx="856325" cy="848066"/>
          </a:xfrm>
        </p:grpSpPr>
        <p:pic>
          <p:nvPicPr>
            <p:cNvPr id="192" name="Picture 4" descr="Image result for app insights logo azure png">
              <a:extLst>
                <a:ext uri="{FF2B5EF4-FFF2-40B4-BE49-F238E27FC236}">
                  <a16:creationId xmlns:a16="http://schemas.microsoft.com/office/drawing/2014/main" id="{C36AD062-1010-4F21-9484-36242607C01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77710" y="2973457"/>
              <a:ext cx="458721" cy="458721"/>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30C1632F-90DB-4C4A-B45E-DA69E2874E9F}"/>
                </a:ext>
              </a:extLst>
            </p:cNvPr>
            <p:cNvSpPr/>
            <p:nvPr/>
          </p:nvSpPr>
          <p:spPr>
            <a:xfrm>
              <a:off x="10078908" y="3406025"/>
              <a:ext cx="856325" cy="415498"/>
            </a:xfrm>
            <a:prstGeom prst="rect">
              <a:avLst/>
            </a:prstGeom>
          </p:spPr>
          <p:txBody>
            <a:bodyPr wrap="non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Application</a:t>
              </a:r>
            </a:p>
            <a:p>
              <a:pPr algn="ctr" defTabSz="913493">
                <a:defRPr/>
              </a:pPr>
              <a:r>
                <a:rPr lang="en-US" sz="104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Insights</a:t>
              </a:r>
            </a:p>
          </p:txBody>
        </p:sp>
      </p:grpSp>
      <p:grpSp>
        <p:nvGrpSpPr>
          <p:cNvPr id="18" name="Group 17">
            <a:extLst>
              <a:ext uri="{FF2B5EF4-FFF2-40B4-BE49-F238E27FC236}">
                <a16:creationId xmlns:a16="http://schemas.microsoft.com/office/drawing/2014/main" id="{3F37AFD8-3302-4706-BC5F-E3D2D96905F5}"/>
              </a:ext>
            </a:extLst>
          </p:cNvPr>
          <p:cNvGrpSpPr/>
          <p:nvPr/>
        </p:nvGrpSpPr>
        <p:grpSpPr>
          <a:xfrm>
            <a:off x="8553825" y="2998456"/>
            <a:ext cx="742407" cy="661462"/>
            <a:chOff x="8554156" y="2998385"/>
            <a:chExt cx="742512" cy="661556"/>
          </a:xfrm>
        </p:grpSpPr>
        <p:pic>
          <p:nvPicPr>
            <p:cNvPr id="193" name="Picture 192">
              <a:extLst>
                <a:ext uri="{FF2B5EF4-FFF2-40B4-BE49-F238E27FC236}">
                  <a16:creationId xmlns:a16="http://schemas.microsoft.com/office/drawing/2014/main" id="{13A7FA8C-9F1E-4024-90C8-863B5E7C2AF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741099" y="2998385"/>
              <a:ext cx="368626" cy="408864"/>
            </a:xfrm>
            <a:prstGeom prst="rect">
              <a:avLst/>
            </a:prstGeom>
          </p:spPr>
        </p:pic>
        <p:sp>
          <p:nvSpPr>
            <p:cNvPr id="76" name="Rectangle 75">
              <a:extLst>
                <a:ext uri="{FF2B5EF4-FFF2-40B4-BE49-F238E27FC236}">
                  <a16:creationId xmlns:a16="http://schemas.microsoft.com/office/drawing/2014/main" id="{89B032E7-8BCA-4A3B-8E74-99E809844083}"/>
                </a:ext>
              </a:extLst>
            </p:cNvPr>
            <p:cNvSpPr/>
            <p:nvPr/>
          </p:nvSpPr>
          <p:spPr>
            <a:xfrm>
              <a:off x="8554156" y="3406025"/>
              <a:ext cx="742512" cy="253916"/>
            </a:xfrm>
            <a:prstGeom prst="rect">
              <a:avLst/>
            </a:prstGeom>
          </p:spPr>
          <p:txBody>
            <a:bodyPr wrap="non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Key Vault</a:t>
              </a:r>
            </a:p>
          </p:txBody>
        </p:sp>
      </p:grpSp>
      <p:pic>
        <p:nvPicPr>
          <p:cNvPr id="3" name="Picture 2" descr="A picture containing object&#10;&#10;Description generated with very high confidence">
            <a:extLst>
              <a:ext uri="{FF2B5EF4-FFF2-40B4-BE49-F238E27FC236}">
                <a16:creationId xmlns:a16="http://schemas.microsoft.com/office/drawing/2014/main" id="{994D98DF-B9C1-4C33-BDAB-7C85DCDD65D6}"/>
              </a:ext>
            </a:extLst>
          </p:cNvPr>
          <p:cNvPicPr>
            <a:picLocks noChangeAspect="1"/>
          </p:cNvPicPr>
          <p:nvPr/>
        </p:nvPicPr>
        <p:blipFill>
          <a:blip r:embed="rId17"/>
          <a:stretch>
            <a:fillRect/>
          </a:stretch>
        </p:blipFill>
        <p:spPr>
          <a:xfrm>
            <a:off x="1751064" y="3010016"/>
            <a:ext cx="518139" cy="518139"/>
          </a:xfrm>
          <a:prstGeom prst="rect">
            <a:avLst/>
          </a:prstGeom>
        </p:spPr>
      </p:pic>
      <p:pic>
        <p:nvPicPr>
          <p:cNvPr id="6" name="Picture 5">
            <a:extLst>
              <a:ext uri="{FF2B5EF4-FFF2-40B4-BE49-F238E27FC236}">
                <a16:creationId xmlns:a16="http://schemas.microsoft.com/office/drawing/2014/main" id="{32DC6A99-79CD-4A03-B6C1-8ABC53AF0656}"/>
              </a:ext>
            </a:extLst>
          </p:cNvPr>
          <p:cNvPicPr>
            <a:picLocks noChangeAspect="1"/>
          </p:cNvPicPr>
          <p:nvPr/>
        </p:nvPicPr>
        <p:blipFill>
          <a:blip r:embed="rId18"/>
          <a:stretch>
            <a:fillRect/>
          </a:stretch>
        </p:blipFill>
        <p:spPr>
          <a:xfrm>
            <a:off x="3496619" y="3001580"/>
            <a:ext cx="526575" cy="526575"/>
          </a:xfrm>
          <a:prstGeom prst="rect">
            <a:avLst/>
          </a:prstGeom>
        </p:spPr>
      </p:pic>
      <p:pic>
        <p:nvPicPr>
          <p:cNvPr id="9" name="Picture 8">
            <a:extLst>
              <a:ext uri="{FF2B5EF4-FFF2-40B4-BE49-F238E27FC236}">
                <a16:creationId xmlns:a16="http://schemas.microsoft.com/office/drawing/2014/main" id="{ECAA2E9D-D421-4826-9137-DD438DB4DF50}"/>
              </a:ext>
            </a:extLst>
          </p:cNvPr>
          <p:cNvPicPr>
            <a:picLocks noChangeAspect="1"/>
          </p:cNvPicPr>
          <p:nvPr/>
        </p:nvPicPr>
        <p:blipFill>
          <a:blip r:embed="rId19"/>
          <a:stretch>
            <a:fillRect/>
          </a:stretch>
        </p:blipFill>
        <p:spPr>
          <a:xfrm>
            <a:off x="5410069" y="3026845"/>
            <a:ext cx="482960" cy="482960"/>
          </a:xfrm>
          <a:prstGeom prst="rect">
            <a:avLst/>
          </a:prstGeom>
        </p:spPr>
      </p:pic>
      <p:sp>
        <p:nvSpPr>
          <p:cNvPr id="77" name="Rectangle 76">
            <a:extLst>
              <a:ext uri="{FF2B5EF4-FFF2-40B4-BE49-F238E27FC236}">
                <a16:creationId xmlns:a16="http://schemas.microsoft.com/office/drawing/2014/main" id="{AE139453-4E0F-48B4-AB24-4980A66FF591}"/>
              </a:ext>
            </a:extLst>
          </p:cNvPr>
          <p:cNvSpPr/>
          <p:nvPr/>
        </p:nvSpPr>
        <p:spPr>
          <a:xfrm>
            <a:off x="5141875" y="3480775"/>
            <a:ext cx="1094085" cy="255701"/>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dirty="0">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Pipelines</a:t>
            </a:r>
          </a:p>
        </p:txBody>
      </p:sp>
      <p:pic>
        <p:nvPicPr>
          <p:cNvPr id="78" name="Picture 77">
            <a:extLst>
              <a:ext uri="{FF2B5EF4-FFF2-40B4-BE49-F238E27FC236}">
                <a16:creationId xmlns:a16="http://schemas.microsoft.com/office/drawing/2014/main" id="{53EB0D72-C0A3-4B78-A50A-D3610AB52EFE}"/>
              </a:ext>
            </a:extLst>
          </p:cNvPr>
          <p:cNvPicPr>
            <a:picLocks noChangeAspect="1"/>
          </p:cNvPicPr>
          <p:nvPr/>
        </p:nvPicPr>
        <p:blipFill>
          <a:blip r:embed="rId19"/>
          <a:stretch>
            <a:fillRect/>
          </a:stretch>
        </p:blipFill>
        <p:spPr>
          <a:xfrm>
            <a:off x="7068997" y="3026845"/>
            <a:ext cx="482960" cy="482960"/>
          </a:xfrm>
          <a:prstGeom prst="rect">
            <a:avLst/>
          </a:prstGeom>
        </p:spPr>
      </p:pic>
      <p:sp>
        <p:nvSpPr>
          <p:cNvPr id="80" name="Rectangle 79">
            <a:extLst>
              <a:ext uri="{FF2B5EF4-FFF2-40B4-BE49-F238E27FC236}">
                <a16:creationId xmlns:a16="http://schemas.microsoft.com/office/drawing/2014/main" id="{A03D0D59-23F4-45CD-B443-D8971692F472}"/>
              </a:ext>
            </a:extLst>
          </p:cNvPr>
          <p:cNvSpPr/>
          <p:nvPr/>
        </p:nvSpPr>
        <p:spPr>
          <a:xfrm>
            <a:off x="6800803" y="3480775"/>
            <a:ext cx="1094085" cy="255701"/>
          </a:xfrm>
          <a:prstGeom prst="rect">
            <a:avLst/>
          </a:prstGeom>
        </p:spPr>
        <p:txBody>
          <a:bodyPr wrap="square">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493">
              <a:defRPr/>
            </a:pPr>
            <a:r>
              <a:rPr lang="en-US" sz="1049" dirty="0">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Pipelines</a:t>
            </a:r>
          </a:p>
        </p:txBody>
      </p:sp>
      <p:pic>
        <p:nvPicPr>
          <p:cNvPr id="10" name="Graphic 9" descr="Run">
            <a:extLst>
              <a:ext uri="{FF2B5EF4-FFF2-40B4-BE49-F238E27FC236}">
                <a16:creationId xmlns:a16="http://schemas.microsoft.com/office/drawing/2014/main" id="{D651BCDF-4785-435F-8DA4-6FBE85EF5D7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3048" y="1000410"/>
            <a:ext cx="914400" cy="914400"/>
          </a:xfrm>
          <a:prstGeom prst="rect">
            <a:avLst/>
          </a:prstGeom>
        </p:spPr>
      </p:pic>
      <p:sp>
        <p:nvSpPr>
          <p:cNvPr id="11" name="TextBox 10">
            <a:extLst>
              <a:ext uri="{FF2B5EF4-FFF2-40B4-BE49-F238E27FC236}">
                <a16:creationId xmlns:a16="http://schemas.microsoft.com/office/drawing/2014/main" id="{5B4987FD-FEE3-48F3-A709-5303782B1967}"/>
              </a:ext>
            </a:extLst>
          </p:cNvPr>
          <p:cNvSpPr txBox="1"/>
          <p:nvPr/>
        </p:nvSpPr>
        <p:spPr>
          <a:xfrm>
            <a:off x="1318484" y="1058104"/>
            <a:ext cx="4741010"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solidFill>
                  <a:srgbClr val="0078D7"/>
                </a:solidFill>
              </a:rPr>
              <a:t>Maybe you use this set of tools…</a:t>
            </a:r>
          </a:p>
        </p:txBody>
      </p:sp>
      <p:sp>
        <p:nvSpPr>
          <p:cNvPr id="62" name="TextBox 61">
            <a:extLst>
              <a:ext uri="{FF2B5EF4-FFF2-40B4-BE49-F238E27FC236}">
                <a16:creationId xmlns:a16="http://schemas.microsoft.com/office/drawing/2014/main" id="{F4FCAA81-1D2E-446D-A021-EC827906BE6D}"/>
              </a:ext>
            </a:extLst>
          </p:cNvPr>
          <p:cNvSpPr txBox="1"/>
          <p:nvPr/>
        </p:nvSpPr>
        <p:spPr>
          <a:xfrm>
            <a:off x="985946" y="6013321"/>
            <a:ext cx="4741010"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solidFill>
                  <a:srgbClr val="0078D7"/>
                </a:solidFill>
              </a:rPr>
              <a:t>…or maybe these ones…</a:t>
            </a:r>
          </a:p>
        </p:txBody>
      </p:sp>
      <p:sp>
        <p:nvSpPr>
          <p:cNvPr id="66" name="TextBox 65">
            <a:extLst>
              <a:ext uri="{FF2B5EF4-FFF2-40B4-BE49-F238E27FC236}">
                <a16:creationId xmlns:a16="http://schemas.microsoft.com/office/drawing/2014/main" id="{8F6052D4-BD07-4DA0-A4C8-4E61FA4AF169}"/>
              </a:ext>
            </a:extLst>
          </p:cNvPr>
          <p:cNvSpPr txBox="1"/>
          <p:nvPr/>
        </p:nvSpPr>
        <p:spPr>
          <a:xfrm>
            <a:off x="6178319" y="6357905"/>
            <a:ext cx="4741010"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solidFill>
                  <a:srgbClr val="0078D7"/>
                </a:solidFill>
              </a:rPr>
              <a:t>…or maybe a combination!</a:t>
            </a:r>
          </a:p>
        </p:txBody>
      </p:sp>
    </p:spTree>
    <p:extLst>
      <p:ext uri="{BB962C8B-B14F-4D97-AF65-F5344CB8AC3E}">
        <p14:creationId xmlns:p14="http://schemas.microsoft.com/office/powerpoint/2010/main" val="2767415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fade">
                                      <p:cBhvr>
                                        <p:cTn id="11" dur="500"/>
                                        <p:tgtEl>
                                          <p:spTgt spid="1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fade">
                                      <p:cBhvr>
                                        <p:cTn id="15" dur="500"/>
                                        <p:tgtEl>
                                          <p:spTgt spid="13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4"/>
                                        </p:tgtEl>
                                        <p:attrNameLst>
                                          <p:attrName>style.visibility</p:attrName>
                                        </p:attrNameLst>
                                      </p:cBhvr>
                                      <p:to>
                                        <p:strVal val="visible"/>
                                      </p:to>
                                    </p:set>
                                    <p:animEffect transition="in" filter="fade">
                                      <p:cBhvr>
                                        <p:cTn id="19" dur="500"/>
                                        <p:tgtEl>
                                          <p:spTgt spid="1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500"/>
                                        <p:tgtEl>
                                          <p:spTgt spid="1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6"/>
                                        </p:tgtEl>
                                        <p:attrNameLst>
                                          <p:attrName>style.visibility</p:attrName>
                                        </p:attrNameLst>
                                      </p:cBhvr>
                                      <p:to>
                                        <p:strVal val="visible"/>
                                      </p:to>
                                    </p:set>
                                    <p:animEffect transition="in" filter="fade">
                                      <p:cBhvr>
                                        <p:cTn id="27" dur="500"/>
                                        <p:tgtEl>
                                          <p:spTgt spid="136"/>
                                        </p:tgtEl>
                                      </p:cBhvr>
                                    </p:animEffect>
                                  </p:childTnLst>
                                </p:cTn>
                              </p:par>
                              <p:par>
                                <p:cTn id="28" presetID="10" presetClass="entr" presetSubtype="0" fill="hold" nodeType="withEffect">
                                  <p:stCondLst>
                                    <p:cond delay="0"/>
                                  </p:stCondLst>
                                  <p:childTnLst>
                                    <p:set>
                                      <p:cBhvr>
                                        <p:cTn id="29" dur="1" fill="hold">
                                          <p:stCondLst>
                                            <p:cond delay="0"/>
                                          </p:stCondLst>
                                        </p:cTn>
                                        <p:tgtEl>
                                          <p:spTgt spid="138"/>
                                        </p:tgtEl>
                                        <p:attrNameLst>
                                          <p:attrName>style.visibility</p:attrName>
                                        </p:attrNameLst>
                                      </p:cBhvr>
                                      <p:to>
                                        <p:strVal val="visible"/>
                                      </p:to>
                                    </p:set>
                                    <p:animEffect transition="in" filter="fade">
                                      <p:cBhvr>
                                        <p:cTn id="30" dur="500"/>
                                        <p:tgtEl>
                                          <p:spTgt spid="138"/>
                                        </p:tgtEl>
                                      </p:cBhvr>
                                    </p:animEffect>
                                  </p:childTnLst>
                                </p:cTn>
                              </p:par>
                              <p:par>
                                <p:cTn id="31" presetID="10" presetClass="entr" presetSubtype="0" fill="hold" nodeType="withEffect">
                                  <p:stCondLst>
                                    <p:cond delay="0"/>
                                  </p:stCondLst>
                                  <p:childTnLst>
                                    <p:set>
                                      <p:cBhvr>
                                        <p:cTn id="32" dur="1" fill="hold">
                                          <p:stCondLst>
                                            <p:cond delay="0"/>
                                          </p:stCondLst>
                                        </p:cTn>
                                        <p:tgtEl>
                                          <p:spTgt spid="137"/>
                                        </p:tgtEl>
                                        <p:attrNameLst>
                                          <p:attrName>style.visibility</p:attrName>
                                        </p:attrNameLst>
                                      </p:cBhvr>
                                      <p:to>
                                        <p:strVal val="visible"/>
                                      </p:to>
                                    </p:set>
                                    <p:animEffect transition="in" filter="fade">
                                      <p:cBhvr>
                                        <p:cTn id="33" dur="500"/>
                                        <p:tgtEl>
                                          <p:spTgt spid="137"/>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path" presetSubtype="0" accel="50000" decel="50000" fill="hold" nodeType="clickEffect">
                                  <p:stCondLst>
                                    <p:cond delay="0"/>
                                  </p:stCondLst>
                                  <p:childTnLst>
                                    <p:animMotion origin="layout" path="M -0.00038 0.16977 C -0.00038 0.20904 0.1916 0.24058 0.42852 0.24058 C 0.66505 0.24058 0.85741 0.20904 0.85741 0.16977 C 0.85741 0.13051 0.66505 0.09896 0.42852 0.09896 C 0.1916 0.09896 -0.00038 0.13051 -0.00038 0.16977 Z " pathEditMode="relative" rAng="16200000" ptsTypes="AAAAA">
                                      <p:cBhvr>
                                        <p:cTn id="41" dur="3000" fill="hold"/>
                                        <p:tgtEl>
                                          <p:spTgt spid="10"/>
                                        </p:tgtEl>
                                        <p:attrNameLst>
                                          <p:attrName>ppt_x</p:attrName>
                                          <p:attrName>ppt_y</p:attrName>
                                        </p:attrNameLst>
                                      </p:cBhvr>
                                      <p:rCtr x="42890" y="0"/>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55"/>
                                        </p:tgtEl>
                                        <p:attrNameLst>
                                          <p:attrName>style.visibility</p:attrName>
                                        </p:attrNameLst>
                                      </p:cBhvr>
                                      <p:to>
                                        <p:strVal val="visible"/>
                                      </p:to>
                                    </p:set>
                                    <p:animEffect transition="in" filter="fade">
                                      <p:cBhvr>
                                        <p:cTn id="46" dur="500"/>
                                        <p:tgtEl>
                                          <p:spTgt spid="155"/>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56"/>
                                        </p:tgtEl>
                                        <p:attrNameLst>
                                          <p:attrName>style.visibility</p:attrName>
                                        </p:attrNameLst>
                                      </p:cBhvr>
                                      <p:to>
                                        <p:strVal val="visible"/>
                                      </p:to>
                                    </p:set>
                                    <p:animEffect transition="in" filter="fade">
                                      <p:cBhvr>
                                        <p:cTn id="50" dur="500"/>
                                        <p:tgtEl>
                                          <p:spTgt spid="156"/>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157"/>
                                        </p:tgtEl>
                                        <p:attrNameLst>
                                          <p:attrName>style.visibility</p:attrName>
                                        </p:attrNameLst>
                                      </p:cBhvr>
                                      <p:to>
                                        <p:strVal val="visible"/>
                                      </p:to>
                                    </p:set>
                                    <p:animEffect transition="in" filter="fade">
                                      <p:cBhvr>
                                        <p:cTn id="54" dur="500"/>
                                        <p:tgtEl>
                                          <p:spTgt spid="157"/>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fade">
                                      <p:cBhvr>
                                        <p:cTn id="58" dur="500"/>
                                        <p:tgtEl>
                                          <p:spTgt spid="158"/>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159"/>
                                        </p:tgtEl>
                                        <p:attrNameLst>
                                          <p:attrName>style.visibility</p:attrName>
                                        </p:attrNameLst>
                                      </p:cBhvr>
                                      <p:to>
                                        <p:strVal val="visible"/>
                                      </p:to>
                                    </p:set>
                                    <p:animEffect transition="in" filter="fade">
                                      <p:cBhvr>
                                        <p:cTn id="62" dur="500"/>
                                        <p:tgtEl>
                                          <p:spTgt spid="159"/>
                                        </p:tgtEl>
                                      </p:cBhvr>
                                    </p:animEffect>
                                  </p:childTnLst>
                                </p:cTn>
                              </p:par>
                            </p:childTnLst>
                          </p:cTn>
                        </p:par>
                        <p:par>
                          <p:cTn id="63" fill="hold">
                            <p:stCondLst>
                              <p:cond delay="2500"/>
                            </p:stCondLst>
                            <p:childTnLst>
                              <p:par>
                                <p:cTn id="64" presetID="10" presetClass="entr" presetSubtype="0" fill="hold" nodeType="afterEffect">
                                  <p:stCondLst>
                                    <p:cond delay="0"/>
                                  </p:stCondLst>
                                  <p:childTnLst>
                                    <p:set>
                                      <p:cBhvr>
                                        <p:cTn id="65" dur="1" fill="hold">
                                          <p:stCondLst>
                                            <p:cond delay="0"/>
                                          </p:stCondLst>
                                        </p:cTn>
                                        <p:tgtEl>
                                          <p:spTgt spid="160"/>
                                        </p:tgtEl>
                                        <p:attrNameLst>
                                          <p:attrName>style.visibility</p:attrName>
                                        </p:attrNameLst>
                                      </p:cBhvr>
                                      <p:to>
                                        <p:strVal val="visible"/>
                                      </p:to>
                                    </p:set>
                                    <p:animEffect transition="in" filter="fade">
                                      <p:cBhvr>
                                        <p:cTn id="66" dur="500"/>
                                        <p:tgtEl>
                                          <p:spTgt spid="160"/>
                                        </p:tgtEl>
                                      </p:cBhvr>
                                    </p:animEffect>
                                  </p:childTnLst>
                                </p:cTn>
                              </p:par>
                              <p:par>
                                <p:cTn id="67" presetID="10" presetClass="entr" presetSubtype="0" fill="hold" nodeType="withEffect">
                                  <p:stCondLst>
                                    <p:cond delay="0"/>
                                  </p:stCondLst>
                                  <p:childTnLst>
                                    <p:set>
                                      <p:cBhvr>
                                        <p:cTn id="68" dur="1" fill="hold">
                                          <p:stCondLst>
                                            <p:cond delay="0"/>
                                          </p:stCondLst>
                                        </p:cTn>
                                        <p:tgtEl>
                                          <p:spTgt spid="162"/>
                                        </p:tgtEl>
                                        <p:attrNameLst>
                                          <p:attrName>style.visibility</p:attrName>
                                        </p:attrNameLst>
                                      </p:cBhvr>
                                      <p:to>
                                        <p:strVal val="visible"/>
                                      </p:to>
                                    </p:set>
                                    <p:animEffect transition="in" filter="fade">
                                      <p:cBhvr>
                                        <p:cTn id="69" dur="500"/>
                                        <p:tgtEl>
                                          <p:spTgt spid="162"/>
                                        </p:tgtEl>
                                      </p:cBhvr>
                                    </p:animEffect>
                                  </p:childTnLst>
                                </p:cTn>
                              </p:par>
                              <p:par>
                                <p:cTn id="70" presetID="10" presetClass="entr" presetSubtype="0" fill="hold" nodeType="withEffect">
                                  <p:stCondLst>
                                    <p:cond delay="0"/>
                                  </p:stCondLst>
                                  <p:childTnLst>
                                    <p:set>
                                      <p:cBhvr>
                                        <p:cTn id="71" dur="1" fill="hold">
                                          <p:stCondLst>
                                            <p:cond delay="0"/>
                                          </p:stCondLst>
                                        </p:cTn>
                                        <p:tgtEl>
                                          <p:spTgt spid="161"/>
                                        </p:tgtEl>
                                        <p:attrNameLst>
                                          <p:attrName>style.visibility</p:attrName>
                                        </p:attrNameLst>
                                      </p:cBhvr>
                                      <p:to>
                                        <p:strVal val="visible"/>
                                      </p:to>
                                    </p:set>
                                    <p:animEffect transition="in" filter="fade">
                                      <p:cBhvr>
                                        <p:cTn id="72" dur="500"/>
                                        <p:tgtEl>
                                          <p:spTgt spid="161"/>
                                        </p:tgtEl>
                                      </p:cBhvr>
                                    </p:animEffect>
                                  </p:childTnLst>
                                </p:cTn>
                              </p:par>
                            </p:childTnLst>
                          </p:cTn>
                        </p:par>
                        <p:par>
                          <p:cTn id="73" fill="hold">
                            <p:stCondLst>
                              <p:cond delay="3000"/>
                            </p:stCondLst>
                            <p:childTnLst>
                              <p:par>
                                <p:cTn id="74" presetID="10" presetClass="exit" presetSubtype="0" fill="hold" grpId="1" nodeType="afterEffect">
                                  <p:stCondLst>
                                    <p:cond delay="0"/>
                                  </p:stCondLst>
                                  <p:childTnLst>
                                    <p:animEffect transition="out" filter="fade">
                                      <p:cBhvr>
                                        <p:cTn id="75" dur="500"/>
                                        <p:tgtEl>
                                          <p:spTgt spid="11"/>
                                        </p:tgtEl>
                                      </p:cBhvr>
                                    </p:animEffect>
                                    <p:set>
                                      <p:cBhvr>
                                        <p:cTn id="76" dur="1" fill="hold">
                                          <p:stCondLst>
                                            <p:cond delay="499"/>
                                          </p:stCondLst>
                                        </p:cTn>
                                        <p:tgtEl>
                                          <p:spTgt spid="11"/>
                                        </p:tgtEl>
                                        <p:attrNameLst>
                                          <p:attrName>style.visibility</p:attrName>
                                        </p:attrNameLst>
                                      </p:cBhvr>
                                      <p:to>
                                        <p:strVal val="hidden"/>
                                      </p:to>
                                    </p:set>
                                  </p:childTnLst>
                                </p:cTn>
                              </p:par>
                            </p:childTnLst>
                          </p:cTn>
                        </p:par>
                        <p:par>
                          <p:cTn id="77" fill="hold">
                            <p:stCondLst>
                              <p:cond delay="3500"/>
                            </p:stCondLst>
                            <p:childTnLst>
                              <p:par>
                                <p:cTn id="78" presetID="10" presetClass="entr" presetSubtype="0" fill="hold" grpId="0" nodeType="after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fade">
                                      <p:cBhvr>
                                        <p:cTn id="80" dur="500"/>
                                        <p:tgtEl>
                                          <p:spTgt spid="62"/>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path" presetSubtype="0" accel="50000" decel="50000" fill="hold" nodeType="clickEffect">
                                  <p:stCondLst>
                                    <p:cond delay="0"/>
                                  </p:stCondLst>
                                  <p:childTnLst>
                                    <p:animMotion origin="layout" path="M 0.00957 0.55515 C 0.00957 0.50136 0.19632 0.45779 0.42813 0.45779 C 0.6593 0.45779 0.84708 0.50136 0.84708 0.55515 C 0.84708 0.60917 0.6593 0.65252 0.42813 0.65252 C 0.19709 0.65252 0.00957 0.60917 0.00957 0.55515 Z " pathEditMode="relative" rAng="16200000" ptsTypes="AAAAA">
                                      <p:cBhvr>
                                        <p:cTn id="84" dur="3000" fill="hold"/>
                                        <p:tgtEl>
                                          <p:spTgt spid="10"/>
                                        </p:tgtEl>
                                        <p:attrNameLst>
                                          <p:attrName>ppt_x</p:attrName>
                                          <p:attrName>ppt_y</p:attrName>
                                        </p:attrNameLst>
                                      </p:cBhvr>
                                      <p:rCtr x="41869" y="0"/>
                                    </p:animMotion>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6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6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7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71"/>
                                        </p:tgtEl>
                                        <p:attrNameLst>
                                          <p:attrName>style.visibility</p:attrName>
                                        </p:attrNameLst>
                                      </p:cBhvr>
                                      <p:to>
                                        <p:strVal val="visible"/>
                                      </p:to>
                                    </p:set>
                                  </p:childTnLst>
                                </p:cTn>
                              </p:par>
                            </p:childTnLst>
                          </p:cTn>
                        </p:par>
                        <p:par>
                          <p:cTn id="95" fill="hold">
                            <p:stCondLst>
                              <p:cond delay="0"/>
                            </p:stCondLst>
                            <p:childTnLst>
                              <p:par>
                                <p:cTn id="96" presetID="10" presetClass="exit" presetSubtype="0" fill="hold" grpId="1" nodeType="afterEffect">
                                  <p:stCondLst>
                                    <p:cond delay="0"/>
                                  </p:stCondLst>
                                  <p:childTnLst>
                                    <p:animEffect transition="out" filter="fade">
                                      <p:cBhvr>
                                        <p:cTn id="97" dur="500"/>
                                        <p:tgtEl>
                                          <p:spTgt spid="62"/>
                                        </p:tgtEl>
                                      </p:cBhvr>
                                    </p:animEffect>
                                    <p:set>
                                      <p:cBhvr>
                                        <p:cTn id="98" dur="1" fill="hold">
                                          <p:stCondLst>
                                            <p:cond delay="499"/>
                                          </p:stCondLst>
                                        </p:cTn>
                                        <p:tgtEl>
                                          <p:spTgt spid="62"/>
                                        </p:tgtEl>
                                        <p:attrNameLst>
                                          <p:attrName>style.visibility</p:attrName>
                                        </p:attrNameLst>
                                      </p:cBhvr>
                                      <p:to>
                                        <p:strVal val="hidden"/>
                                      </p:to>
                                    </p:set>
                                  </p:childTnLst>
                                </p:cTn>
                              </p:par>
                            </p:childTnLst>
                          </p:cTn>
                        </p:par>
                        <p:par>
                          <p:cTn id="99" fill="hold">
                            <p:stCondLst>
                              <p:cond delay="500"/>
                            </p:stCondLst>
                            <p:childTnLst>
                              <p:par>
                                <p:cTn id="100" presetID="10" presetClass="entr" presetSubtype="0" fill="hold" grpId="0" nodeType="after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childTnLst>
                          </p:cTn>
                        </p:par>
                      </p:childTnLst>
                    </p:cTn>
                  </p:par>
                  <p:par>
                    <p:cTn id="103" fill="hold">
                      <p:stCondLst>
                        <p:cond delay="indefinite"/>
                      </p:stCondLst>
                      <p:childTnLst>
                        <p:par>
                          <p:cTn id="104" fill="hold">
                            <p:stCondLst>
                              <p:cond delay="0"/>
                            </p:stCondLst>
                            <p:childTnLst>
                              <p:par>
                                <p:cTn id="105" presetID="0" presetClass="path" presetSubtype="0" accel="50000" decel="50000" fill="hold" nodeType="clickEffect">
                                  <p:stCondLst>
                                    <p:cond delay="0"/>
                                  </p:stCondLst>
                                  <p:childTnLst>
                                    <p:animMotion origin="layout" path="M -0.01634 0.45189 L -0.01634 0.45211 C -0.01136 0.45234 -0.00626 0.45234 -0.00115 0.45325 C 0.00115 0.4537 0.00332 0.45597 0.00561 0.45597 C 0.00944 0.45643 0.01315 0.45506 0.01698 0.45461 C 0.02004 0.45325 0.02298 0.45166 0.02604 0.45075 C 0.02834 0.44984 0.03063 0.44984 0.03293 0.44939 C 0.04672 0.44644 0.03319 0.44825 0.05872 0.44667 C 0.0605 0.44621 0.06229 0.44621 0.06382 0.4453 C 0.06484 0.44485 0.06535 0.44303 0.06612 0.44258 C 0.06778 0.44167 0.06931 0.44167 0.07084 0.44122 C 0.07238 0.44213 0.07863 0.44553 0.08067 0.4453 C 0.08527 0.44462 0.08974 0.44235 0.09433 0.44122 C 0.09956 0.44008 0.10493 0.4394 0.11029 0.4385 C 0.13914 0.43986 0.15739 0.44008 0.18828 0.4453 C 0.19096 0.44576 0.19313 0.44871 0.19581 0.44939 C 0.20551 0.45098 0.21509 0.45121 0.22466 0.45189 L 0.24674 0.45075 C 0.27661 0.44825 0.26704 0.45552 0.27993 0.44394 C 0.28555 0.4444 0.29117 0.4444 0.29665 0.4453 C 0.29755 0.4453 0.29819 0.44621 0.29895 0.44667 C 0.30048 0.44712 0.30202 0.44757 0.30355 0.44803 C 0.31478 0.4453 0.32627 0.44167 0.33763 0.43986 C 0.35103 0.43759 0.34325 0.43918 0.36112 0.43441 C 0.3638 0.43101 0.36801 0.42579 0.36954 0.42102 C 0.37184 0.41353 0.37465 0.39673 0.37465 0.39696 C 0.3758 0.38266 0.37529 0.38584 0.37784 0.36973 C 0.37924 0.36065 0.37924 0.36314 0.3809 0.35497 C 0.38154 0.35089 0.38243 0.3468 0.38307 0.34272 C 0.38448 0.33432 0.38575 0.32569 0.38677 0.31707 C 0.38831 0.30776 0.38945 0.29823 0.39073 0.28893 C 0.39137 0.28393 0.3906 0.27803 0.39226 0.27395 C 0.39635 0.26396 0.40158 0.25511 0.40745 0.24853 C 0.41307 0.24172 0.42928 0.23627 0.43605 0.23355 L 0.47179 0.23491 C 0.49094 0.23604 0.482 0.23809 0.49234 0.23491 C 0.49732 0.23582 0.50242 0.23831 0.5074 0.23763 C 0.51966 0.23604 0.53166 0.23082 0.54378 0.2281 L 0.54991 0.22674 C 0.57148 0.21721 0.54978 0.22651 0.60978 0.21743 C 0.62343 0.21539 0.62458 0.21448 0.6385 0.20926 C 0.64271 0.2079 0.64948 0.20336 0.65228 0.20268 C 0.65701 0.20109 0.66186 0.20086 0.66671 0.19996 L 0.69696 0.20268 C 0.70053 0.20291 0.70398 0.20404 0.70756 0.20404 C 0.71968 0.20404 0.73181 0.20313 0.74394 0.20268 C 0.76653 0.20041 0.74904 0.20313 0.77432 0.19587 C 0.78134 0.19383 0.7918 0.1936 0.7978 0.19315 C 0.80291 0.19179 0.80789 0.19111 0.81287 0.18906 C 0.81389 0.18884 0.8144 0.18725 0.81529 0.18634 C 0.81874 0.18271 0.82244 0.17976 0.82589 0.17567 C 0.83125 0.16886 0.84171 0.15411 0.84171 0.15434 C 0.84248 0.14866 0.84376 0.14344 0.84401 0.13777 C 0.84414 0.13119 0.84401 0.12392 0.84248 0.11757 C 0.84133 0.11258 0.8384 0.10963 0.83648 0.10554 C 0.83584 0.10418 0.83571 0.10214 0.83495 0.10145 C 0.81682 0.08738 0.81184 0.09124 0.78951 0.0867 C 0.78414 0.08557 0.77866 0.08421 0.77355 0.08262 C 0.7664 0.08035 0.75951 0.07672 0.75236 0.07445 C 0.74572 0.07263 0.73921 0.07059 0.73257 0.07036 C 0.68254 0.06877 0.6325 0.06945 0.58246 0.06923 L 0.50817 0.07172 C 0.45736 0.07399 0.50651 0.07195 0.47485 0.07445 C 0.46732 0.07513 0.45966 0.07535 0.45213 0.07581 C 0.42315 0.09306 0.43732 0.08988 0.4095 0.08806 C 0.40618 0.0867 0.40247 0.08579 0.39903 0.08398 C 0.39801 0.08352 0.39762 0.08148 0.39673 0.08126 C 0.39469 0.08057 0.37439 0.07853 0.37401 0.07853 L 0.32627 0.08806 C 0.31835 0.08988 0.30278 0.09465 0.30278 0.09487 C 0.29308 0.09419 0.28351 0.0951 0.27393 0.09328 C 0.27074 0.09283 0.26806 0.08806 0.26487 0.08806 L 0.21253 0.09079 C 0.20794 0.0926 0.20296 0.09487 0.19875 0.09737 C 0.19811 0.09805 0.19747 0.09964 0.19671 0.10009 C 0.19045 0.10372 0.18407 0.10645 0.17756 0.10963 C 0.17335 0.11485 0.17577 0.11212 0.16786 0.11757 C 0.16709 0.11825 0.16632 0.1187 0.16556 0.11893 C 0.16275 0.11961 0.16007 0.11984 0.15726 0.12029 C 0.15305 0.12415 0.14999 0.12778 0.1459 0.12983 L 0.12905 0.13777 C 0.12841 0.13822 0.12765 0.13845 0.12675 0.13913 C 0.11795 0.14798 0.10927 0.15706 0.10033 0.16614 C 0.09076 0.1759 0.08833 0.18112 0.07608 0.1986 C 0.07531 0.19973 0.07455 0.20109 0.07391 0.20268 C 0.07199 0.20654 0.07097 0.21199 0.06855 0.21471 C 0.06778 0.21562 0.06689 0.2163 0.06612 0.21743 C 0.05808 0.23196 0.05297 0.25534 0.04187 0.26192 L 0.0397 0.26328 C 0.03587 0.27281 0.03523 0.27304 0.03293 0.28484 C 0.03217 0.28825 0.0314 0.29846 0.02987 0.30232 C 0.0217 0.32297 0.00574 0.34567 -0.00192 0.36178 C -0.00345 0.36473 -0.00511 0.36791 -0.00651 0.37109 C -0.00702 0.37245 -0.00741 0.37381 -0.00804 0.37517 C -0.0097 0.3788 -0.012 0.38175 -0.01328 0.38584 C -0.01557 0.39265 -0.01864 0.4074 -0.01864 0.40763 C -0.0194 0.41466 -0.01979 0.42193 -0.02094 0.42919 C -0.02157 0.43305 -0.02336 0.43759 -0.02464 0.44122 C -0.02145 0.44258 -0.02272 0.44258 -0.02094 0.44258 " pathEditMode="relative" rAng="0" ptsTypes="AAAAAAAAAAAAAAAAAAAAAAAAAAAAAAAAAAAAAAAAAAAAAAAAAAAAAAAAAAAAAAAAAAAAAAAAAAAAAAAAAAAAAAAAAAAAAAAAAAA">
                                      <p:cBhvr>
                                        <p:cTn id="106" dur="5000" fill="hold"/>
                                        <p:tgtEl>
                                          <p:spTgt spid="10"/>
                                        </p:tgtEl>
                                        <p:attrNameLst>
                                          <p:attrName>ppt_x</p:attrName>
                                          <p:attrName>ppt_y</p:attrName>
                                        </p:attrNameLst>
                                      </p:cBhvr>
                                      <p:rCtr x="42596" y="-189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62" grpId="0"/>
      <p:bldP spid="62" grpId="1"/>
      <p:bldP spid="6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C593-F882-4091-8A86-3E75ED6C4A5E}"/>
              </a:ext>
            </a:extLst>
          </p:cNvPr>
          <p:cNvSpPr>
            <a:spLocks noGrp="1"/>
          </p:cNvSpPr>
          <p:nvPr>
            <p:ph type="title"/>
          </p:nvPr>
        </p:nvSpPr>
        <p:spPr>
          <a:xfrm>
            <a:off x="272765" y="68262"/>
            <a:ext cx="11888787" cy="917575"/>
          </a:xfrm>
        </p:spPr>
        <p:txBody>
          <a:bodyPr/>
          <a:lstStyle/>
          <a:p>
            <a:r>
              <a:rPr lang="en-US" dirty="0"/>
              <a:t>Hybrid DevOps pipeline - architecture</a:t>
            </a:r>
          </a:p>
        </p:txBody>
      </p:sp>
      <p:pic>
        <p:nvPicPr>
          <p:cNvPr id="7" name="Picture 6">
            <a:extLst>
              <a:ext uri="{FF2B5EF4-FFF2-40B4-BE49-F238E27FC236}">
                <a16:creationId xmlns:a16="http://schemas.microsoft.com/office/drawing/2014/main" id="{58B47741-380F-493A-BC2D-BFCD52FE1241}"/>
              </a:ext>
            </a:extLst>
          </p:cNvPr>
          <p:cNvPicPr>
            <a:picLocks noChangeAspect="1"/>
          </p:cNvPicPr>
          <p:nvPr/>
        </p:nvPicPr>
        <p:blipFill>
          <a:blip r:embed="rId3"/>
          <a:stretch>
            <a:fillRect/>
          </a:stretch>
        </p:blipFill>
        <p:spPr>
          <a:xfrm>
            <a:off x="63623" y="1235550"/>
            <a:ext cx="12307072" cy="5554039"/>
          </a:xfrm>
          <a:prstGeom prst="rect">
            <a:avLst/>
          </a:prstGeom>
        </p:spPr>
      </p:pic>
    </p:spTree>
    <p:extLst>
      <p:ext uri="{BB962C8B-B14F-4D97-AF65-F5344CB8AC3E}">
        <p14:creationId xmlns:p14="http://schemas.microsoft.com/office/powerpoint/2010/main" val="340606723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C593-F882-4091-8A86-3E75ED6C4A5E}"/>
              </a:ext>
            </a:extLst>
          </p:cNvPr>
          <p:cNvSpPr>
            <a:spLocks noGrp="1"/>
          </p:cNvSpPr>
          <p:nvPr>
            <p:ph type="title"/>
          </p:nvPr>
        </p:nvSpPr>
        <p:spPr>
          <a:xfrm>
            <a:off x="600855" y="-1779309"/>
            <a:ext cx="11237870" cy="565027"/>
          </a:xfrm>
        </p:spPr>
        <p:txBody>
          <a:bodyPr/>
          <a:lstStyle/>
          <a:p>
            <a:r>
              <a:rPr lang="en-US" dirty="0"/>
              <a:t>Hybrid DevOps Pipeline - Architecture</a:t>
            </a:r>
          </a:p>
        </p:txBody>
      </p:sp>
      <p:pic>
        <p:nvPicPr>
          <p:cNvPr id="7" name="Picture 6">
            <a:extLst>
              <a:ext uri="{FF2B5EF4-FFF2-40B4-BE49-F238E27FC236}">
                <a16:creationId xmlns:a16="http://schemas.microsoft.com/office/drawing/2014/main" id="{58B47741-380F-493A-BC2D-BFCD52FE1241}"/>
              </a:ext>
            </a:extLst>
          </p:cNvPr>
          <p:cNvPicPr>
            <a:picLocks noChangeAspect="1"/>
          </p:cNvPicPr>
          <p:nvPr/>
        </p:nvPicPr>
        <p:blipFill>
          <a:blip r:embed="rId2"/>
          <a:stretch>
            <a:fillRect/>
          </a:stretch>
        </p:blipFill>
        <p:spPr>
          <a:xfrm>
            <a:off x="198326" y="711723"/>
            <a:ext cx="22215250" cy="10025486"/>
          </a:xfrm>
          <a:prstGeom prst="rect">
            <a:avLst/>
          </a:prstGeom>
        </p:spPr>
      </p:pic>
      <p:sp>
        <p:nvSpPr>
          <p:cNvPr id="3" name="Rectangle 2">
            <a:extLst>
              <a:ext uri="{FF2B5EF4-FFF2-40B4-BE49-F238E27FC236}">
                <a16:creationId xmlns:a16="http://schemas.microsoft.com/office/drawing/2014/main" id="{0E3AD60C-8006-4796-8930-1E1625C0D75D}"/>
              </a:ext>
            </a:extLst>
          </p:cNvPr>
          <p:cNvSpPr/>
          <p:nvPr/>
        </p:nvSpPr>
        <p:spPr bwMode="auto">
          <a:xfrm>
            <a:off x="7682587" y="-1"/>
            <a:ext cx="4753005" cy="69945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b="1" dirty="0">
                <a:gradFill>
                  <a:gsLst>
                    <a:gs pos="40075">
                      <a:srgbClr val="FFFFFF"/>
                    </a:gs>
                    <a:gs pos="30000">
                      <a:srgbClr val="FFFFFF"/>
                    </a:gs>
                  </a:gsLst>
                  <a:lin ang="5400000" scaled="0"/>
                </a:gradFill>
              </a:rPr>
              <a:t>Code</a:t>
            </a:r>
          </a:p>
          <a:p>
            <a:pPr algn="ctr" defTabSz="951028" fontAlgn="base">
              <a:spcBef>
                <a:spcPct val="0"/>
              </a:spcBef>
              <a:spcAft>
                <a:spcPct val="0"/>
              </a:spcAft>
            </a:pPr>
            <a:endParaRPr lang="en-US" sz="1632" dirty="0">
              <a:gradFill>
                <a:gsLst>
                  <a:gs pos="40075">
                    <a:srgbClr val="FFFFFF"/>
                  </a:gs>
                  <a:gs pos="30000">
                    <a:srgbClr val="FFFFFF"/>
                  </a:gs>
                </a:gsLst>
                <a:lin ang="5400000" scaled="0"/>
              </a:gradFill>
            </a:endParaRP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Use Visual Studio or Visual Studio Code</a:t>
            </a: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Synchronize Repositories to Dev env</a:t>
            </a: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Define Infra for app using ARM templates</a:t>
            </a: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Maintain code for Application separately</a:t>
            </a:r>
          </a:p>
        </p:txBody>
      </p:sp>
    </p:spTree>
    <p:extLst>
      <p:ext uri="{BB962C8B-B14F-4D97-AF65-F5344CB8AC3E}">
        <p14:creationId xmlns:p14="http://schemas.microsoft.com/office/powerpoint/2010/main" val="2746216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C593-F882-4091-8A86-3E75ED6C4A5E}"/>
              </a:ext>
            </a:extLst>
          </p:cNvPr>
          <p:cNvSpPr>
            <a:spLocks noGrp="1"/>
          </p:cNvSpPr>
          <p:nvPr>
            <p:ph type="title"/>
          </p:nvPr>
        </p:nvSpPr>
        <p:spPr>
          <a:xfrm>
            <a:off x="600855" y="-1779309"/>
            <a:ext cx="11237870" cy="565027"/>
          </a:xfrm>
        </p:spPr>
        <p:txBody>
          <a:bodyPr/>
          <a:lstStyle/>
          <a:p>
            <a:r>
              <a:rPr lang="en-US" dirty="0"/>
              <a:t>Hybrid DevOps Pipeline - Architecture</a:t>
            </a:r>
          </a:p>
        </p:txBody>
      </p:sp>
      <p:pic>
        <p:nvPicPr>
          <p:cNvPr id="7" name="Picture 6">
            <a:extLst>
              <a:ext uri="{FF2B5EF4-FFF2-40B4-BE49-F238E27FC236}">
                <a16:creationId xmlns:a16="http://schemas.microsoft.com/office/drawing/2014/main" id="{58B47741-380F-493A-BC2D-BFCD52FE1241}"/>
              </a:ext>
            </a:extLst>
          </p:cNvPr>
          <p:cNvPicPr>
            <a:picLocks noChangeAspect="1"/>
          </p:cNvPicPr>
          <p:nvPr/>
        </p:nvPicPr>
        <p:blipFill>
          <a:blip r:embed="rId2"/>
          <a:stretch>
            <a:fillRect/>
          </a:stretch>
        </p:blipFill>
        <p:spPr>
          <a:xfrm>
            <a:off x="-3903882" y="982577"/>
            <a:ext cx="20040745" cy="9044157"/>
          </a:xfrm>
          <a:prstGeom prst="rect">
            <a:avLst/>
          </a:prstGeom>
        </p:spPr>
      </p:pic>
      <p:sp>
        <p:nvSpPr>
          <p:cNvPr id="3" name="Rectangle 2">
            <a:extLst>
              <a:ext uri="{FF2B5EF4-FFF2-40B4-BE49-F238E27FC236}">
                <a16:creationId xmlns:a16="http://schemas.microsoft.com/office/drawing/2014/main" id="{0E3AD60C-8006-4796-8930-1E1625C0D75D}"/>
              </a:ext>
            </a:extLst>
          </p:cNvPr>
          <p:cNvSpPr/>
          <p:nvPr/>
        </p:nvSpPr>
        <p:spPr bwMode="auto">
          <a:xfrm>
            <a:off x="7682587" y="-1"/>
            <a:ext cx="4753005" cy="69945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b="1" dirty="0">
                <a:gradFill>
                  <a:gsLst>
                    <a:gs pos="40075">
                      <a:srgbClr val="FFFFFF"/>
                    </a:gs>
                    <a:gs pos="30000">
                      <a:srgbClr val="FFFFFF"/>
                    </a:gs>
                  </a:gsLst>
                  <a:lin ang="5400000" scaled="0"/>
                </a:gradFill>
              </a:rPr>
              <a:t>Build</a:t>
            </a:r>
          </a:p>
          <a:p>
            <a:pPr algn="ctr" defTabSz="951028" fontAlgn="base">
              <a:spcBef>
                <a:spcPct val="0"/>
              </a:spcBef>
              <a:spcAft>
                <a:spcPct val="0"/>
              </a:spcAft>
            </a:pPr>
            <a:endParaRPr lang="en-US" sz="1632" b="1" dirty="0">
              <a:gradFill>
                <a:gsLst>
                  <a:gs pos="40075">
                    <a:srgbClr val="FFFFFF"/>
                  </a:gs>
                  <a:gs pos="30000">
                    <a:srgbClr val="FFFFFF"/>
                  </a:gs>
                </a:gsLst>
                <a:lin ang="5400000" scaled="0"/>
              </a:gradFill>
            </a:endParaRP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Build Agent hosted in Azure</a:t>
            </a: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Set up for Continuous Integration</a:t>
            </a:r>
          </a:p>
        </p:txBody>
      </p:sp>
    </p:spTree>
    <p:extLst>
      <p:ext uri="{BB962C8B-B14F-4D97-AF65-F5344CB8AC3E}">
        <p14:creationId xmlns:p14="http://schemas.microsoft.com/office/powerpoint/2010/main" val="2533765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C593-F882-4091-8A86-3E75ED6C4A5E}"/>
              </a:ext>
            </a:extLst>
          </p:cNvPr>
          <p:cNvSpPr>
            <a:spLocks noGrp="1"/>
          </p:cNvSpPr>
          <p:nvPr>
            <p:ph type="title"/>
          </p:nvPr>
        </p:nvSpPr>
        <p:spPr>
          <a:xfrm>
            <a:off x="600855" y="-1779309"/>
            <a:ext cx="11237870" cy="565027"/>
          </a:xfrm>
        </p:spPr>
        <p:txBody>
          <a:bodyPr/>
          <a:lstStyle/>
          <a:p>
            <a:r>
              <a:rPr lang="en-US" dirty="0"/>
              <a:t>Hybrid DevOps Pipeline - Architecture</a:t>
            </a:r>
          </a:p>
        </p:txBody>
      </p:sp>
      <p:pic>
        <p:nvPicPr>
          <p:cNvPr id="7" name="Picture 6">
            <a:extLst>
              <a:ext uri="{FF2B5EF4-FFF2-40B4-BE49-F238E27FC236}">
                <a16:creationId xmlns:a16="http://schemas.microsoft.com/office/drawing/2014/main" id="{58B47741-380F-493A-BC2D-BFCD52FE1241}"/>
              </a:ext>
            </a:extLst>
          </p:cNvPr>
          <p:cNvPicPr>
            <a:picLocks noChangeAspect="1"/>
          </p:cNvPicPr>
          <p:nvPr/>
        </p:nvPicPr>
        <p:blipFill>
          <a:blip r:embed="rId2"/>
          <a:stretch>
            <a:fillRect/>
          </a:stretch>
        </p:blipFill>
        <p:spPr>
          <a:xfrm>
            <a:off x="-9803733" y="589901"/>
            <a:ext cx="20731555" cy="9355912"/>
          </a:xfrm>
          <a:prstGeom prst="rect">
            <a:avLst/>
          </a:prstGeom>
        </p:spPr>
      </p:pic>
      <p:sp>
        <p:nvSpPr>
          <p:cNvPr id="3" name="Rectangle 2">
            <a:extLst>
              <a:ext uri="{FF2B5EF4-FFF2-40B4-BE49-F238E27FC236}">
                <a16:creationId xmlns:a16="http://schemas.microsoft.com/office/drawing/2014/main" id="{0E3AD60C-8006-4796-8930-1E1625C0D75D}"/>
              </a:ext>
            </a:extLst>
          </p:cNvPr>
          <p:cNvSpPr/>
          <p:nvPr/>
        </p:nvSpPr>
        <p:spPr bwMode="auto">
          <a:xfrm>
            <a:off x="7682587" y="-1"/>
            <a:ext cx="4753005" cy="69945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b="1" dirty="0">
                <a:gradFill>
                  <a:gsLst>
                    <a:gs pos="40075">
                      <a:srgbClr val="FFFFFF"/>
                    </a:gs>
                    <a:gs pos="30000">
                      <a:srgbClr val="FFFFFF"/>
                    </a:gs>
                  </a:gsLst>
                  <a:lin ang="5400000" scaled="0"/>
                </a:gradFill>
              </a:rPr>
              <a:t>Release to Azure</a:t>
            </a:r>
          </a:p>
          <a:p>
            <a:pPr algn="ctr" defTabSz="951028" fontAlgn="base">
              <a:spcBef>
                <a:spcPct val="0"/>
              </a:spcBef>
              <a:spcAft>
                <a:spcPct val="0"/>
              </a:spcAft>
            </a:pPr>
            <a:endParaRPr lang="en-US" sz="1632" b="1" dirty="0">
              <a:gradFill>
                <a:gsLst>
                  <a:gs pos="40075">
                    <a:srgbClr val="FFFFFF"/>
                  </a:gs>
                  <a:gs pos="30000">
                    <a:srgbClr val="FFFFFF"/>
                  </a:gs>
                </a:gsLst>
                <a:lin ang="5400000" scaled="0"/>
              </a:gradFill>
            </a:endParaRP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Create/Update Web App Infra on App </a:t>
            </a:r>
            <a:r>
              <a:rPr lang="en-US" sz="1632" dirty="0" err="1">
                <a:gradFill>
                  <a:gsLst>
                    <a:gs pos="40075">
                      <a:srgbClr val="FFFFFF"/>
                    </a:gs>
                    <a:gs pos="30000">
                      <a:srgbClr val="FFFFFF"/>
                    </a:gs>
                  </a:gsLst>
                  <a:lin ang="5400000" scaled="0"/>
                </a:gradFill>
              </a:rPr>
              <a:t>Svcs</a:t>
            </a:r>
            <a:r>
              <a:rPr lang="en-US" sz="1632" dirty="0">
                <a:gradFill>
                  <a:gsLst>
                    <a:gs pos="40075">
                      <a:srgbClr val="FFFFFF"/>
                    </a:gs>
                    <a:gs pos="30000">
                      <a:srgbClr val="FFFFFF"/>
                    </a:gs>
                  </a:gsLst>
                  <a:lin ang="5400000" scaled="0"/>
                </a:gradFill>
              </a:rPr>
              <a:t> through ARM template on Azure</a:t>
            </a: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Publish code to Web App</a:t>
            </a:r>
          </a:p>
        </p:txBody>
      </p:sp>
    </p:spTree>
    <p:extLst>
      <p:ext uri="{BB962C8B-B14F-4D97-AF65-F5344CB8AC3E}">
        <p14:creationId xmlns:p14="http://schemas.microsoft.com/office/powerpoint/2010/main" val="4150513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3994" y="1742093"/>
            <a:ext cx="7829917" cy="4434746"/>
          </a:xfrm>
          <a:prstGeom prst="rect">
            <a:avLst/>
          </a:prstGeom>
          <a:noFill/>
        </p:spPr>
      </p:pic>
      <p:grpSp>
        <p:nvGrpSpPr>
          <p:cNvPr id="2" name="Group 1"/>
          <p:cNvGrpSpPr/>
          <p:nvPr/>
        </p:nvGrpSpPr>
        <p:grpSpPr>
          <a:xfrm>
            <a:off x="5594645" y="817687"/>
            <a:ext cx="1679093" cy="1178777"/>
            <a:chOff x="5594555" y="817306"/>
            <a:chExt cx="1679331" cy="1178945"/>
          </a:xfrm>
          <a:solidFill>
            <a:srgbClr val="5C2D91"/>
          </a:solidFill>
        </p:grpSpPr>
        <p:sp>
          <p:nvSpPr>
            <p:cNvPr id="6" name="Rectangle 5"/>
            <p:cNvSpPr/>
            <p:nvPr/>
          </p:nvSpPr>
          <p:spPr bwMode="auto">
            <a:xfrm>
              <a:off x="5594555" y="817306"/>
              <a:ext cx="1679331" cy="79546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a:defRPr/>
              </a:pPr>
              <a:r>
                <a:rPr lang="en-US" sz="1399">
                  <a:solidFill>
                    <a:srgbClr val="FFFFFF"/>
                  </a:solidFill>
                  <a:latin typeface="Segoe UI"/>
                </a:rPr>
                <a:t>“Development </a:t>
              </a:r>
              <a:br>
                <a:rPr lang="en-US" sz="1399">
                  <a:solidFill>
                    <a:srgbClr val="FFFFFF"/>
                  </a:solidFill>
                  <a:latin typeface="Segoe UI"/>
                </a:rPr>
              </a:br>
              <a:r>
                <a:rPr lang="en-US" sz="1399">
                  <a:solidFill>
                    <a:srgbClr val="FFFFFF"/>
                  </a:solidFill>
                  <a:latin typeface="Segoe UI"/>
                </a:rPr>
                <a:t>and Operations collaboration”</a:t>
              </a:r>
            </a:p>
          </p:txBody>
        </p:sp>
        <p:sp>
          <p:nvSpPr>
            <p:cNvPr id="7" name="Right Triangle 6"/>
            <p:cNvSpPr/>
            <p:nvPr/>
          </p:nvSpPr>
          <p:spPr bwMode="auto">
            <a:xfrm flipH="1" flipV="1">
              <a:off x="6681623" y="1597531"/>
              <a:ext cx="460997" cy="398720"/>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p:cNvGrpSpPr/>
          <p:nvPr/>
        </p:nvGrpSpPr>
        <p:grpSpPr>
          <a:xfrm>
            <a:off x="4242259" y="3327260"/>
            <a:ext cx="1375555" cy="962930"/>
            <a:chOff x="4241979" y="3327235"/>
            <a:chExt cx="1375750" cy="963067"/>
          </a:xfrm>
          <a:solidFill>
            <a:srgbClr val="5C2D91"/>
          </a:solidFill>
        </p:grpSpPr>
        <p:sp>
          <p:nvSpPr>
            <p:cNvPr id="8" name="Rectangle 7"/>
            <p:cNvSpPr/>
            <p:nvPr/>
          </p:nvSpPr>
          <p:spPr bwMode="auto">
            <a:xfrm>
              <a:off x="4241979" y="3327235"/>
              <a:ext cx="1375750" cy="65166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kern="0">
                  <a:gradFill>
                    <a:gsLst>
                      <a:gs pos="2917">
                        <a:srgbClr val="FFFFFF"/>
                      </a:gs>
                      <a:gs pos="30000">
                        <a:srgbClr val="FFFFFF"/>
                      </a:gs>
                    </a:gsLst>
                    <a:lin ang="5400000" scaled="0"/>
                  </a:gradFill>
                  <a:latin typeface="Segoe UI"/>
                  <a:cs typeface="Segoe UI" panose="020B0502040204020203" pitchFamily="34" charset="0"/>
                </a:rPr>
                <a:t>“A job title”</a:t>
              </a:r>
            </a:p>
          </p:txBody>
        </p:sp>
        <p:sp>
          <p:nvSpPr>
            <p:cNvPr id="9" name="Right Triangle 8"/>
            <p:cNvSpPr/>
            <p:nvPr/>
          </p:nvSpPr>
          <p:spPr bwMode="auto">
            <a:xfrm flipH="1" flipV="1">
              <a:off x="4424025" y="3963660"/>
              <a:ext cx="377661" cy="32664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p:cNvGrpSpPr/>
          <p:nvPr/>
        </p:nvGrpSpPr>
        <p:grpSpPr>
          <a:xfrm>
            <a:off x="9323217" y="3063097"/>
            <a:ext cx="1745772" cy="1226195"/>
            <a:chOff x="9323657" y="3063034"/>
            <a:chExt cx="1746020" cy="1226369"/>
          </a:xfrm>
          <a:solidFill>
            <a:srgbClr val="5C2D91"/>
          </a:solidFill>
        </p:grpSpPr>
        <p:sp>
          <p:nvSpPr>
            <p:cNvPr id="10" name="Rectangle 9"/>
            <p:cNvSpPr/>
            <p:nvPr/>
          </p:nvSpPr>
          <p:spPr bwMode="auto">
            <a:xfrm>
              <a:off x="9323657" y="3063034"/>
              <a:ext cx="1746020" cy="82705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kern="0">
                  <a:gradFill>
                    <a:gsLst>
                      <a:gs pos="2917">
                        <a:srgbClr val="FFFFFF"/>
                      </a:gs>
                      <a:gs pos="30000">
                        <a:srgbClr val="FFFFFF"/>
                      </a:gs>
                    </a:gsLst>
                    <a:lin ang="5400000" scaled="0"/>
                  </a:gradFill>
                  <a:latin typeface="Segoe UI"/>
                  <a:cs typeface="Segoe UI" panose="020B0502040204020203" pitchFamily="34" charset="0"/>
                </a:rPr>
                <a:t>“Faster and smaller releases”</a:t>
              </a:r>
            </a:p>
          </p:txBody>
        </p:sp>
        <p:sp>
          <p:nvSpPr>
            <p:cNvPr id="11" name="Right Triangle 10"/>
            <p:cNvSpPr/>
            <p:nvPr/>
          </p:nvSpPr>
          <p:spPr bwMode="auto">
            <a:xfrm flipV="1">
              <a:off x="10367932" y="3874848"/>
              <a:ext cx="479305" cy="414555"/>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 name="Group 2"/>
          <p:cNvGrpSpPr/>
          <p:nvPr/>
        </p:nvGrpSpPr>
        <p:grpSpPr>
          <a:xfrm>
            <a:off x="7577197" y="2865980"/>
            <a:ext cx="1375555" cy="962931"/>
            <a:chOff x="7577390" y="2865891"/>
            <a:chExt cx="1375750" cy="963068"/>
          </a:xfrm>
          <a:solidFill>
            <a:srgbClr val="5C2D91"/>
          </a:solidFill>
        </p:grpSpPr>
        <p:sp>
          <p:nvSpPr>
            <p:cNvPr id="12" name="Rectangle 11"/>
            <p:cNvSpPr/>
            <p:nvPr/>
          </p:nvSpPr>
          <p:spPr bwMode="auto">
            <a:xfrm>
              <a:off x="7577390" y="2865891"/>
              <a:ext cx="1375750" cy="65166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kern="0" spc="-40">
                  <a:gradFill>
                    <a:gsLst>
                      <a:gs pos="2917">
                        <a:srgbClr val="FFFFFF"/>
                      </a:gs>
                      <a:gs pos="30000">
                        <a:srgbClr val="FFFFFF"/>
                      </a:gs>
                    </a:gsLst>
                    <a:lin ang="5400000" scaled="0"/>
                  </a:gradFill>
                  <a:latin typeface="Segoe UI"/>
                  <a:cs typeface="Segoe UI" panose="020B0502040204020203" pitchFamily="34" charset="0"/>
                </a:rPr>
                <a:t>“Automation”</a:t>
              </a:r>
            </a:p>
          </p:txBody>
        </p:sp>
        <p:sp>
          <p:nvSpPr>
            <p:cNvPr id="13" name="Right Triangle 12"/>
            <p:cNvSpPr/>
            <p:nvPr/>
          </p:nvSpPr>
          <p:spPr bwMode="auto">
            <a:xfrm flipV="1">
              <a:off x="7759436" y="3502316"/>
              <a:ext cx="377661" cy="32664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 name="Title 13">
            <a:extLst>
              <a:ext uri="{FF2B5EF4-FFF2-40B4-BE49-F238E27FC236}">
                <a16:creationId xmlns:a16="http://schemas.microsoft.com/office/drawing/2014/main" id="{095445F2-11B4-4C8C-AB97-A99269FDDCB1}"/>
              </a:ext>
            </a:extLst>
          </p:cNvPr>
          <p:cNvSpPr>
            <a:spLocks noGrp="1"/>
          </p:cNvSpPr>
          <p:nvPr>
            <p:ph type="title"/>
          </p:nvPr>
        </p:nvSpPr>
        <p:spPr/>
        <p:txBody>
          <a:bodyPr/>
          <a:lstStyle/>
          <a:p>
            <a:r>
              <a:rPr lang="en-US"/>
              <a:t>What is DevOps?</a:t>
            </a:r>
          </a:p>
        </p:txBody>
      </p:sp>
    </p:spTree>
    <p:extLst>
      <p:ext uri="{BB962C8B-B14F-4D97-AF65-F5344CB8AC3E}">
        <p14:creationId xmlns:p14="http://schemas.microsoft.com/office/powerpoint/2010/main" val="3078432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C593-F882-4091-8A86-3E75ED6C4A5E}"/>
              </a:ext>
            </a:extLst>
          </p:cNvPr>
          <p:cNvSpPr>
            <a:spLocks noGrp="1"/>
          </p:cNvSpPr>
          <p:nvPr>
            <p:ph type="title"/>
          </p:nvPr>
        </p:nvSpPr>
        <p:spPr>
          <a:xfrm>
            <a:off x="600855" y="-1779309"/>
            <a:ext cx="11237870" cy="565027"/>
          </a:xfrm>
        </p:spPr>
        <p:txBody>
          <a:bodyPr/>
          <a:lstStyle/>
          <a:p>
            <a:r>
              <a:rPr lang="en-US" dirty="0"/>
              <a:t>Hybrid DevOps Pipeline - Architecture</a:t>
            </a:r>
          </a:p>
        </p:txBody>
      </p:sp>
      <p:pic>
        <p:nvPicPr>
          <p:cNvPr id="7" name="Picture 6">
            <a:extLst>
              <a:ext uri="{FF2B5EF4-FFF2-40B4-BE49-F238E27FC236}">
                <a16:creationId xmlns:a16="http://schemas.microsoft.com/office/drawing/2014/main" id="{58B47741-380F-493A-BC2D-BFCD52FE1241}"/>
              </a:ext>
            </a:extLst>
          </p:cNvPr>
          <p:cNvPicPr>
            <a:picLocks noChangeAspect="1"/>
          </p:cNvPicPr>
          <p:nvPr/>
        </p:nvPicPr>
        <p:blipFill>
          <a:blip r:embed="rId2"/>
          <a:stretch>
            <a:fillRect/>
          </a:stretch>
        </p:blipFill>
        <p:spPr>
          <a:xfrm>
            <a:off x="-10171863" y="-4196715"/>
            <a:ext cx="21210132" cy="9571888"/>
          </a:xfrm>
          <a:prstGeom prst="rect">
            <a:avLst/>
          </a:prstGeom>
        </p:spPr>
      </p:pic>
      <p:sp>
        <p:nvSpPr>
          <p:cNvPr id="3" name="Rectangle 2">
            <a:extLst>
              <a:ext uri="{FF2B5EF4-FFF2-40B4-BE49-F238E27FC236}">
                <a16:creationId xmlns:a16="http://schemas.microsoft.com/office/drawing/2014/main" id="{0E3AD60C-8006-4796-8930-1E1625C0D75D}"/>
              </a:ext>
            </a:extLst>
          </p:cNvPr>
          <p:cNvSpPr/>
          <p:nvPr/>
        </p:nvSpPr>
        <p:spPr bwMode="auto">
          <a:xfrm>
            <a:off x="7682587" y="-1"/>
            <a:ext cx="4753005" cy="69945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b="1" dirty="0">
                <a:gradFill>
                  <a:gsLst>
                    <a:gs pos="40075">
                      <a:srgbClr val="FFFFFF"/>
                    </a:gs>
                    <a:gs pos="30000">
                      <a:srgbClr val="FFFFFF"/>
                    </a:gs>
                  </a:gsLst>
                  <a:lin ang="5400000" scaled="0"/>
                </a:gradFill>
              </a:rPr>
              <a:t>Release to Azure Stack Hub</a:t>
            </a:r>
          </a:p>
          <a:p>
            <a:pPr algn="ctr" defTabSz="951028" fontAlgn="base">
              <a:spcBef>
                <a:spcPct val="0"/>
              </a:spcBef>
              <a:spcAft>
                <a:spcPct val="0"/>
              </a:spcAft>
            </a:pPr>
            <a:endParaRPr lang="en-US" sz="1632" b="1" dirty="0">
              <a:gradFill>
                <a:gsLst>
                  <a:gs pos="40075">
                    <a:srgbClr val="FFFFFF"/>
                  </a:gs>
                  <a:gs pos="30000">
                    <a:srgbClr val="FFFFFF"/>
                  </a:gs>
                </a:gsLst>
                <a:lin ang="5400000" scaled="0"/>
              </a:gradFill>
            </a:endParaRP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Release Agent hosted on-prem</a:t>
            </a: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Release Agent has access to Azure Stack Hub</a:t>
            </a: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Create/Update Web App Infra on App </a:t>
            </a:r>
            <a:r>
              <a:rPr lang="en-US" sz="1632" dirty="0" err="1">
                <a:gradFill>
                  <a:gsLst>
                    <a:gs pos="40075">
                      <a:srgbClr val="FFFFFF"/>
                    </a:gs>
                    <a:gs pos="30000">
                      <a:srgbClr val="FFFFFF"/>
                    </a:gs>
                  </a:gsLst>
                  <a:lin ang="5400000" scaled="0"/>
                </a:gradFill>
              </a:rPr>
              <a:t>Svcs</a:t>
            </a:r>
            <a:r>
              <a:rPr lang="en-US" sz="1632" dirty="0">
                <a:gradFill>
                  <a:gsLst>
                    <a:gs pos="40075">
                      <a:srgbClr val="FFFFFF"/>
                    </a:gs>
                    <a:gs pos="30000">
                      <a:srgbClr val="FFFFFF"/>
                    </a:gs>
                  </a:gsLst>
                  <a:lin ang="5400000" scaled="0"/>
                </a:gradFill>
              </a:rPr>
              <a:t> through ARM template on Azure Stack Hub</a:t>
            </a: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Publish code to Web App</a:t>
            </a:r>
          </a:p>
          <a:p>
            <a:pPr marL="757717" lvl="1" indent="-291436" defTabSz="951028" fontAlgn="base">
              <a:spcBef>
                <a:spcPct val="0"/>
              </a:spcBef>
              <a:spcAft>
                <a:spcPct val="0"/>
              </a:spcAft>
              <a:buFont typeface="Arial" panose="020B0604020202020204" pitchFamily="34" charset="0"/>
              <a:buChar char="•"/>
            </a:pPr>
            <a:endParaRPr lang="en-US" sz="1632"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660944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C593-F882-4091-8A86-3E75ED6C4A5E}"/>
              </a:ext>
            </a:extLst>
          </p:cNvPr>
          <p:cNvSpPr>
            <a:spLocks noGrp="1"/>
          </p:cNvSpPr>
          <p:nvPr>
            <p:ph type="title"/>
          </p:nvPr>
        </p:nvSpPr>
        <p:spPr>
          <a:xfrm>
            <a:off x="600855" y="-1779309"/>
            <a:ext cx="11237870" cy="565027"/>
          </a:xfrm>
        </p:spPr>
        <p:txBody>
          <a:bodyPr/>
          <a:lstStyle/>
          <a:p>
            <a:r>
              <a:rPr lang="en-US" dirty="0"/>
              <a:t>Hybrid DevOps Pipeline - Architecture</a:t>
            </a:r>
          </a:p>
        </p:txBody>
      </p:sp>
      <p:pic>
        <p:nvPicPr>
          <p:cNvPr id="7" name="Picture 6">
            <a:extLst>
              <a:ext uri="{FF2B5EF4-FFF2-40B4-BE49-F238E27FC236}">
                <a16:creationId xmlns:a16="http://schemas.microsoft.com/office/drawing/2014/main" id="{58B47741-380F-493A-BC2D-BFCD52FE1241}"/>
              </a:ext>
            </a:extLst>
          </p:cNvPr>
          <p:cNvPicPr>
            <a:picLocks noChangeAspect="1"/>
          </p:cNvPicPr>
          <p:nvPr/>
        </p:nvPicPr>
        <p:blipFill>
          <a:blip r:embed="rId2"/>
          <a:stretch>
            <a:fillRect/>
          </a:stretch>
        </p:blipFill>
        <p:spPr>
          <a:xfrm>
            <a:off x="-9766912" y="-394697"/>
            <a:ext cx="17077276" cy="7706778"/>
          </a:xfrm>
          <a:prstGeom prst="rect">
            <a:avLst/>
          </a:prstGeom>
        </p:spPr>
      </p:pic>
      <p:sp>
        <p:nvSpPr>
          <p:cNvPr id="3" name="Rectangle 2">
            <a:extLst>
              <a:ext uri="{FF2B5EF4-FFF2-40B4-BE49-F238E27FC236}">
                <a16:creationId xmlns:a16="http://schemas.microsoft.com/office/drawing/2014/main" id="{0E3AD60C-8006-4796-8930-1E1625C0D75D}"/>
              </a:ext>
            </a:extLst>
          </p:cNvPr>
          <p:cNvSpPr/>
          <p:nvPr/>
        </p:nvSpPr>
        <p:spPr bwMode="auto">
          <a:xfrm>
            <a:off x="7682587" y="-1"/>
            <a:ext cx="4753005" cy="69945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b="1" dirty="0">
                <a:gradFill>
                  <a:gsLst>
                    <a:gs pos="40075">
                      <a:srgbClr val="FFFFFF"/>
                    </a:gs>
                    <a:gs pos="30000">
                      <a:srgbClr val="FFFFFF"/>
                    </a:gs>
                  </a:gsLst>
                  <a:lin ang="5400000" scaled="0"/>
                </a:gradFill>
              </a:rPr>
              <a:t>Monitor Applications</a:t>
            </a:r>
          </a:p>
          <a:p>
            <a:pPr algn="ctr" defTabSz="951028" fontAlgn="base">
              <a:spcBef>
                <a:spcPct val="0"/>
              </a:spcBef>
              <a:spcAft>
                <a:spcPct val="0"/>
              </a:spcAft>
            </a:pPr>
            <a:endParaRPr lang="en-US" sz="1632" b="1" dirty="0">
              <a:gradFill>
                <a:gsLst>
                  <a:gs pos="40075">
                    <a:srgbClr val="FFFFFF"/>
                  </a:gs>
                  <a:gs pos="30000">
                    <a:srgbClr val="FFFFFF"/>
                  </a:gs>
                </a:gsLst>
                <a:lin ang="5400000" scaled="0"/>
              </a:gradFill>
            </a:endParaRPr>
          </a:p>
          <a:p>
            <a:pPr marL="757717" lvl="1" indent="-291436" defTabSz="951028" fontAlgn="base">
              <a:spcBef>
                <a:spcPct val="0"/>
              </a:spcBef>
              <a:spcAft>
                <a:spcPct val="0"/>
              </a:spcAft>
              <a:buFont typeface="Arial" panose="020B0604020202020204" pitchFamily="34" charset="0"/>
              <a:buChar char="•"/>
            </a:pPr>
            <a:r>
              <a:rPr lang="en-US" sz="1632" dirty="0">
                <a:gradFill>
                  <a:gsLst>
                    <a:gs pos="40075">
                      <a:srgbClr val="FFFFFF"/>
                    </a:gs>
                    <a:gs pos="30000">
                      <a:srgbClr val="FFFFFF"/>
                    </a:gs>
                  </a:gsLst>
                  <a:lin ang="5400000" scaled="0"/>
                </a:gradFill>
              </a:rPr>
              <a:t>Use Application Insights in Azure to monitor resources in Azure and Azure Stack Hub</a:t>
            </a:r>
          </a:p>
          <a:p>
            <a:pPr marL="757717" lvl="1" indent="-291436" defTabSz="951028" fontAlgn="base">
              <a:spcBef>
                <a:spcPct val="0"/>
              </a:spcBef>
              <a:spcAft>
                <a:spcPct val="0"/>
              </a:spcAft>
              <a:buFont typeface="Arial" panose="020B0604020202020204" pitchFamily="34" charset="0"/>
              <a:buChar char="•"/>
            </a:pPr>
            <a:endParaRPr lang="en-US" sz="1632" dirty="0">
              <a:gradFill>
                <a:gsLst>
                  <a:gs pos="40075">
                    <a:srgbClr val="FFFFFF"/>
                  </a:gs>
                  <a:gs pos="30000">
                    <a:srgbClr val="FFFFFF"/>
                  </a:gs>
                </a:gsLst>
                <a:lin ang="5400000" scaled="0"/>
              </a:gradFill>
            </a:endParaRPr>
          </a:p>
          <a:p>
            <a:pPr marL="757717" lvl="1" indent="-291436" defTabSz="951028" fontAlgn="base">
              <a:spcBef>
                <a:spcPct val="0"/>
              </a:spcBef>
              <a:spcAft>
                <a:spcPct val="0"/>
              </a:spcAft>
              <a:buFont typeface="Arial" panose="020B0604020202020204" pitchFamily="34" charset="0"/>
              <a:buChar char="•"/>
            </a:pPr>
            <a:endParaRPr lang="en-US" sz="1632"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924081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5C57C-EF96-4DD2-9985-A7E9F067D8D1}"/>
              </a:ext>
            </a:extLst>
          </p:cNvPr>
          <p:cNvSpPr>
            <a:spLocks noGrp="1"/>
          </p:cNvSpPr>
          <p:nvPr>
            <p:ph type="title"/>
          </p:nvPr>
        </p:nvSpPr>
        <p:spPr>
          <a:xfrm>
            <a:off x="586283" y="466301"/>
            <a:ext cx="11237870" cy="565027"/>
          </a:xfrm>
        </p:spPr>
        <p:txBody>
          <a:bodyPr/>
          <a:lstStyle/>
          <a:p>
            <a:r>
              <a:rPr lang="en-US" dirty="0">
                <a:solidFill>
                  <a:srgbClr val="353535"/>
                </a:solidFill>
              </a:rPr>
              <a:t>Service considerations between Azure clouds</a:t>
            </a:r>
          </a:p>
        </p:txBody>
      </p:sp>
      <p:sp>
        <p:nvSpPr>
          <p:cNvPr id="3" name="Text Placeholder 2">
            <a:extLst>
              <a:ext uri="{FF2B5EF4-FFF2-40B4-BE49-F238E27FC236}">
                <a16:creationId xmlns:a16="http://schemas.microsoft.com/office/drawing/2014/main" id="{F0F2D72E-778F-4FA8-94AE-289F7A8A4F86}"/>
              </a:ext>
            </a:extLst>
          </p:cNvPr>
          <p:cNvSpPr>
            <a:spLocks noGrp="1"/>
          </p:cNvSpPr>
          <p:nvPr>
            <p:ph type="body" sz="quarter" idx="10"/>
          </p:nvPr>
        </p:nvSpPr>
        <p:spPr>
          <a:xfrm>
            <a:off x="602332" y="2305530"/>
            <a:ext cx="11237870" cy="4579715"/>
          </a:xfrm>
        </p:spPr>
        <p:txBody>
          <a:bodyPr/>
          <a:lstStyle/>
          <a:p>
            <a:r>
              <a:rPr lang="en-US" sz="2800" dirty="0"/>
              <a:t>Azure Stack Hub services will lag a little behind their Azure counterparts</a:t>
            </a:r>
          </a:p>
          <a:p>
            <a:r>
              <a:rPr lang="en-US" sz="2800" dirty="0"/>
              <a:t>API versions are different across different Azure clouds</a:t>
            </a:r>
          </a:p>
          <a:p>
            <a:r>
              <a:rPr lang="en-US" sz="2800" dirty="0"/>
              <a:t>You can use API profiles to abstract away the different levels of API between Azure and Azure Stack Hub. More in the </a:t>
            </a:r>
            <a:r>
              <a:rPr lang="en-US" sz="2800" i="1" dirty="0"/>
              <a:t>hybrid cloud</a:t>
            </a:r>
            <a:r>
              <a:rPr lang="en-US" sz="2800" dirty="0"/>
              <a:t> module coming up later…</a:t>
            </a:r>
          </a:p>
          <a:p>
            <a:pPr marL="0" indent="0">
              <a:buNone/>
            </a:pPr>
            <a:endParaRPr lang="en-US" sz="2800" dirty="0"/>
          </a:p>
          <a:p>
            <a:pPr marL="0" indent="0">
              <a:buNone/>
            </a:pPr>
            <a:r>
              <a:rPr lang="en-US" sz="2800" dirty="0"/>
              <a:t>Our Goals:</a:t>
            </a:r>
          </a:p>
          <a:p>
            <a:r>
              <a:rPr lang="en-US" sz="2800" dirty="0"/>
              <a:t>Closing the service version gap between Azure and Azure Stack Hub </a:t>
            </a:r>
          </a:p>
          <a:p>
            <a:r>
              <a:rPr lang="en-US" sz="2800" dirty="0"/>
              <a:t>Unified Programming models to account for different versions</a:t>
            </a:r>
          </a:p>
        </p:txBody>
      </p:sp>
    </p:spTree>
    <p:extLst>
      <p:ext uri="{BB962C8B-B14F-4D97-AF65-F5344CB8AC3E}">
        <p14:creationId xmlns:p14="http://schemas.microsoft.com/office/powerpoint/2010/main" val="15803826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9D60B07-04BB-4BD5-955E-DFCBF4C0B09A}"/>
              </a:ext>
            </a:extLst>
          </p:cNvPr>
          <p:cNvSpPr txBox="1"/>
          <p:nvPr/>
        </p:nvSpPr>
        <p:spPr>
          <a:xfrm>
            <a:off x="2438400" y="2582862"/>
            <a:ext cx="7285037" cy="1506823"/>
          </a:xfrm>
          <a:prstGeom prst="rect">
            <a:avLst/>
          </a:prstGeom>
          <a:noFill/>
        </p:spPr>
        <p:txBody>
          <a:bodyPr wrap="square" lIns="0" tIns="0" rIns="0" bIns="0" rtlCol="0">
            <a:spAutoFit/>
          </a:bodyPr>
          <a:lstStyle/>
          <a:p>
            <a:pPr algn="ctr"/>
            <a:r>
              <a:rPr lang="en-US" sz="4896" dirty="0">
                <a:solidFill>
                  <a:srgbClr val="00B0F0"/>
                </a:solidFill>
                <a:latin typeface="Segoe UI Light" panose="020B0502040204020203" pitchFamily="34" charset="0"/>
                <a:cs typeface="Segoe UI Light" panose="020B0502040204020203" pitchFamily="34" charset="0"/>
              </a:rPr>
              <a:t>Tooling Considerations</a:t>
            </a:r>
          </a:p>
          <a:p>
            <a:pPr algn="ctr"/>
            <a:r>
              <a:rPr lang="en-US" sz="4896" dirty="0">
                <a:solidFill>
                  <a:srgbClr val="00B0F0"/>
                </a:solidFill>
                <a:latin typeface="Segoe UI Light" panose="020B0502040204020203" pitchFamily="34" charset="0"/>
                <a:cs typeface="Segoe UI Light" panose="020B0502040204020203" pitchFamily="34" charset="0"/>
              </a:rPr>
              <a:t>Between Azure Clouds</a:t>
            </a:r>
          </a:p>
        </p:txBody>
      </p:sp>
    </p:spTree>
    <p:extLst>
      <p:ext uri="{BB962C8B-B14F-4D97-AF65-F5344CB8AC3E}">
        <p14:creationId xmlns:p14="http://schemas.microsoft.com/office/powerpoint/2010/main" val="23000340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F42EF-DC56-4D54-A882-54702A16F816}"/>
              </a:ext>
            </a:extLst>
          </p:cNvPr>
          <p:cNvSpPr>
            <a:spLocks noGrp="1"/>
          </p:cNvSpPr>
          <p:nvPr>
            <p:ph type="title"/>
          </p:nvPr>
        </p:nvSpPr>
        <p:spPr/>
        <p:txBody>
          <a:bodyPr/>
          <a:lstStyle/>
          <a:p>
            <a:r>
              <a:rPr lang="en-US" dirty="0">
                <a:solidFill>
                  <a:srgbClr val="353535"/>
                </a:solidFill>
              </a:rPr>
              <a:t>Considerations for tools to enable hybrid applications</a:t>
            </a:r>
          </a:p>
        </p:txBody>
      </p:sp>
      <p:sp>
        <p:nvSpPr>
          <p:cNvPr id="3" name="Text Placeholder 2">
            <a:extLst>
              <a:ext uri="{FF2B5EF4-FFF2-40B4-BE49-F238E27FC236}">
                <a16:creationId xmlns:a16="http://schemas.microsoft.com/office/drawing/2014/main" id="{30869565-1845-482B-89BC-8F1EE5A100A7}"/>
              </a:ext>
            </a:extLst>
          </p:cNvPr>
          <p:cNvSpPr>
            <a:spLocks noGrp="1"/>
          </p:cNvSpPr>
          <p:nvPr>
            <p:ph type="body" sz="quarter" idx="10"/>
          </p:nvPr>
        </p:nvSpPr>
        <p:spPr>
          <a:xfrm>
            <a:off x="599302" y="2201862"/>
            <a:ext cx="11237870" cy="2134152"/>
          </a:xfrm>
        </p:spPr>
        <p:txBody>
          <a:bodyPr/>
          <a:lstStyle/>
          <a:p>
            <a:pPr marL="641160" indent="-641160">
              <a:buClr>
                <a:srgbClr val="00B050"/>
              </a:buClr>
              <a:buSzPct val="88000"/>
              <a:buFont typeface="Wingdings" panose="05000000000000000000" pitchFamily="2" charset="2"/>
              <a:buChar char=""/>
            </a:pPr>
            <a:r>
              <a:rPr lang="en-US" dirty="0"/>
              <a:t>No hardcoded endpoints</a:t>
            </a:r>
          </a:p>
          <a:p>
            <a:pPr marL="641160" indent="-641160">
              <a:buClr>
                <a:srgbClr val="00B050"/>
              </a:buClr>
              <a:buFont typeface="Wingdings" panose="05000000000000000000" pitchFamily="2" charset="2"/>
              <a:buChar char=""/>
            </a:pPr>
            <a:r>
              <a:rPr lang="en-US" dirty="0"/>
              <a:t>AAD vs AD FS support</a:t>
            </a:r>
          </a:p>
          <a:p>
            <a:pPr marL="641160" indent="-641160">
              <a:buClr>
                <a:srgbClr val="00B050"/>
              </a:buClr>
              <a:buFont typeface="Wingdings" panose="05000000000000000000" pitchFamily="2" charset="2"/>
              <a:buChar char=""/>
            </a:pPr>
            <a:r>
              <a:rPr lang="en-US" dirty="0"/>
              <a:t>No strict coupling to Azure API versions </a:t>
            </a:r>
          </a:p>
        </p:txBody>
      </p:sp>
      <p:sp>
        <p:nvSpPr>
          <p:cNvPr id="4" name="Rectangle 3">
            <a:extLst>
              <a:ext uri="{FF2B5EF4-FFF2-40B4-BE49-F238E27FC236}">
                <a16:creationId xmlns:a16="http://schemas.microsoft.com/office/drawing/2014/main" id="{FD9F69F2-4C5D-46A0-8198-88456BB825E8}"/>
              </a:ext>
            </a:extLst>
          </p:cNvPr>
          <p:cNvSpPr/>
          <p:nvPr/>
        </p:nvSpPr>
        <p:spPr>
          <a:xfrm>
            <a:off x="3665972" y="5716034"/>
            <a:ext cx="5200925" cy="606488"/>
          </a:xfrm>
          <a:prstGeom prst="rect">
            <a:avLst/>
          </a:prstGeom>
        </p:spPr>
        <p:txBody>
          <a:bodyPr wrap="none">
            <a:spAutoFit/>
          </a:bodyPr>
          <a:lstStyle/>
          <a:p>
            <a:r>
              <a:rPr lang="en-US" sz="3264" dirty="0">
                <a:hlinkClick r:id="rId2"/>
              </a:rPr>
              <a:t>https://aka.ms/consistency</a:t>
            </a:r>
            <a:endParaRPr lang="en-US" sz="3264" dirty="0"/>
          </a:p>
        </p:txBody>
      </p:sp>
    </p:spTree>
    <p:extLst>
      <p:ext uri="{BB962C8B-B14F-4D97-AF65-F5344CB8AC3E}">
        <p14:creationId xmlns:p14="http://schemas.microsoft.com/office/powerpoint/2010/main" val="219864711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E69E5-2442-49B6-8D17-6E919F2934A8}"/>
              </a:ext>
            </a:extLst>
          </p:cNvPr>
          <p:cNvSpPr>
            <a:spLocks noGrp="1"/>
          </p:cNvSpPr>
          <p:nvPr>
            <p:ph type="title"/>
          </p:nvPr>
        </p:nvSpPr>
        <p:spPr>
          <a:xfrm>
            <a:off x="600855" y="3901080"/>
            <a:ext cx="11237870" cy="565027"/>
          </a:xfrm>
        </p:spPr>
        <p:txBody>
          <a:bodyPr/>
          <a:lstStyle/>
          <a:p>
            <a:r>
              <a:rPr lang="en-US" dirty="0">
                <a:solidFill>
                  <a:srgbClr val="353535"/>
                </a:solidFill>
              </a:rPr>
              <a:t>Support from more tools coming soon…</a:t>
            </a:r>
          </a:p>
        </p:txBody>
      </p:sp>
      <p:pic>
        <p:nvPicPr>
          <p:cNvPr id="9" name="Picture 8" descr="A close up of a sign&#10;&#10;Description generated with high confidence">
            <a:extLst>
              <a:ext uri="{FF2B5EF4-FFF2-40B4-BE49-F238E27FC236}">
                <a16:creationId xmlns:a16="http://schemas.microsoft.com/office/drawing/2014/main" id="{7CBC3E1F-D186-4B24-9091-B5677ECDBF81}"/>
              </a:ext>
            </a:extLst>
          </p:cNvPr>
          <p:cNvPicPr>
            <a:picLocks noChangeAspect="1"/>
          </p:cNvPicPr>
          <p:nvPr/>
        </p:nvPicPr>
        <p:blipFill>
          <a:blip r:embed="rId2"/>
          <a:stretch>
            <a:fillRect/>
          </a:stretch>
        </p:blipFill>
        <p:spPr>
          <a:xfrm>
            <a:off x="3502069" y="5075156"/>
            <a:ext cx="1246334" cy="1533614"/>
          </a:xfrm>
          <a:prstGeom prst="rect">
            <a:avLst/>
          </a:prstGeom>
        </p:spPr>
      </p:pic>
      <p:grpSp>
        <p:nvGrpSpPr>
          <p:cNvPr id="11" name="Group 10">
            <a:extLst>
              <a:ext uri="{FF2B5EF4-FFF2-40B4-BE49-F238E27FC236}">
                <a16:creationId xmlns:a16="http://schemas.microsoft.com/office/drawing/2014/main" id="{70219532-76D0-4269-852F-3FDE91FABAB4}"/>
              </a:ext>
            </a:extLst>
          </p:cNvPr>
          <p:cNvGrpSpPr/>
          <p:nvPr/>
        </p:nvGrpSpPr>
        <p:grpSpPr>
          <a:xfrm>
            <a:off x="5256198" y="1541397"/>
            <a:ext cx="1512890" cy="1654359"/>
            <a:chOff x="4711930" y="4778732"/>
            <a:chExt cx="1483360" cy="1622068"/>
          </a:xfrm>
        </p:grpSpPr>
        <p:pic>
          <p:nvPicPr>
            <p:cNvPr id="7" name="Picture 6">
              <a:extLst>
                <a:ext uri="{FF2B5EF4-FFF2-40B4-BE49-F238E27FC236}">
                  <a16:creationId xmlns:a16="http://schemas.microsoft.com/office/drawing/2014/main" id="{49290F72-1915-4FF8-945C-BEE0AA0B369D}"/>
                </a:ext>
              </a:extLst>
            </p:cNvPr>
            <p:cNvPicPr>
              <a:picLocks noChangeAspect="1"/>
            </p:cNvPicPr>
            <p:nvPr/>
          </p:nvPicPr>
          <p:blipFill rotWithShape="1">
            <a:blip r:embed="rId3"/>
            <a:srcRect t="68891"/>
            <a:stretch/>
          </p:blipFill>
          <p:spPr>
            <a:xfrm>
              <a:off x="4813760" y="6194784"/>
              <a:ext cx="1279700" cy="206016"/>
            </a:xfrm>
            <a:prstGeom prst="rect">
              <a:avLst/>
            </a:prstGeom>
          </p:spPr>
        </p:pic>
        <p:pic>
          <p:nvPicPr>
            <p:cNvPr id="10" name="Picture 9">
              <a:extLst>
                <a:ext uri="{FF2B5EF4-FFF2-40B4-BE49-F238E27FC236}">
                  <a16:creationId xmlns:a16="http://schemas.microsoft.com/office/drawing/2014/main" id="{CCE45F6D-CBF8-4995-8193-17198EF8B521}"/>
                </a:ext>
              </a:extLst>
            </p:cNvPr>
            <p:cNvPicPr>
              <a:picLocks noChangeAspect="1"/>
            </p:cNvPicPr>
            <p:nvPr/>
          </p:nvPicPr>
          <p:blipFill rotWithShape="1">
            <a:blip r:embed="rId3"/>
            <a:srcRect l="29677" r="31443" b="28278"/>
            <a:stretch/>
          </p:blipFill>
          <p:spPr>
            <a:xfrm>
              <a:off x="4711930" y="4778732"/>
              <a:ext cx="1483360" cy="1416052"/>
            </a:xfrm>
            <a:prstGeom prst="rect">
              <a:avLst/>
            </a:prstGeom>
          </p:spPr>
        </p:pic>
      </p:grpSp>
      <p:pic>
        <p:nvPicPr>
          <p:cNvPr id="13" name="Picture 12">
            <a:extLst>
              <a:ext uri="{FF2B5EF4-FFF2-40B4-BE49-F238E27FC236}">
                <a16:creationId xmlns:a16="http://schemas.microsoft.com/office/drawing/2014/main" id="{4814E332-48EB-4153-A169-649FCEF7C6C0}"/>
              </a:ext>
            </a:extLst>
          </p:cNvPr>
          <p:cNvPicPr>
            <a:picLocks noChangeAspect="1"/>
          </p:cNvPicPr>
          <p:nvPr/>
        </p:nvPicPr>
        <p:blipFill>
          <a:blip r:embed="rId4"/>
          <a:stretch>
            <a:fillRect/>
          </a:stretch>
        </p:blipFill>
        <p:spPr>
          <a:xfrm>
            <a:off x="6859437" y="4743244"/>
            <a:ext cx="2107688" cy="2104579"/>
          </a:xfrm>
          <a:prstGeom prst="rect">
            <a:avLst/>
          </a:prstGeom>
        </p:spPr>
      </p:pic>
      <p:grpSp>
        <p:nvGrpSpPr>
          <p:cNvPr id="15" name="Group 14">
            <a:extLst>
              <a:ext uri="{FF2B5EF4-FFF2-40B4-BE49-F238E27FC236}">
                <a16:creationId xmlns:a16="http://schemas.microsoft.com/office/drawing/2014/main" id="{1D681D21-BE70-4F7F-ABE9-4A0F4DE4AA39}"/>
              </a:ext>
            </a:extLst>
          </p:cNvPr>
          <p:cNvGrpSpPr/>
          <p:nvPr/>
        </p:nvGrpSpPr>
        <p:grpSpPr>
          <a:xfrm>
            <a:off x="1007087" y="1738154"/>
            <a:ext cx="2401614" cy="1559503"/>
            <a:chOff x="-28144" y="5110819"/>
            <a:chExt cx="2354737" cy="1529063"/>
          </a:xfrm>
        </p:grpSpPr>
        <p:pic>
          <p:nvPicPr>
            <p:cNvPr id="5" name="Picture 4">
              <a:extLst>
                <a:ext uri="{FF2B5EF4-FFF2-40B4-BE49-F238E27FC236}">
                  <a16:creationId xmlns:a16="http://schemas.microsoft.com/office/drawing/2014/main" id="{FF6C4734-86D5-4675-8839-CE8DB752D7BC}"/>
                </a:ext>
              </a:extLst>
            </p:cNvPr>
            <p:cNvPicPr>
              <a:picLocks noChangeAspect="1"/>
            </p:cNvPicPr>
            <p:nvPr/>
          </p:nvPicPr>
          <p:blipFill>
            <a:blip r:embed="rId5"/>
            <a:stretch>
              <a:fillRect/>
            </a:stretch>
          </p:blipFill>
          <p:spPr>
            <a:xfrm>
              <a:off x="-28144" y="5110819"/>
              <a:ext cx="2354737" cy="1236237"/>
            </a:xfrm>
            <a:prstGeom prst="rect">
              <a:avLst/>
            </a:prstGeom>
          </p:spPr>
        </p:pic>
        <p:sp>
          <p:nvSpPr>
            <p:cNvPr id="14" name="TextBox 13">
              <a:extLst>
                <a:ext uri="{FF2B5EF4-FFF2-40B4-BE49-F238E27FC236}">
                  <a16:creationId xmlns:a16="http://schemas.microsoft.com/office/drawing/2014/main" id="{69D1891E-6FEB-4FC6-BA7A-14366752E229}"/>
                </a:ext>
              </a:extLst>
            </p:cNvPr>
            <p:cNvSpPr txBox="1"/>
            <p:nvPr/>
          </p:nvSpPr>
          <p:spPr>
            <a:xfrm>
              <a:off x="173124" y="6357369"/>
              <a:ext cx="1980927" cy="282513"/>
            </a:xfrm>
            <a:prstGeom prst="rect">
              <a:avLst/>
            </a:prstGeom>
            <a:noFill/>
          </p:spPr>
          <p:txBody>
            <a:bodyPr wrap="none" lIns="0" tIns="0" rIns="0" bIns="0" rtlCol="0">
              <a:spAutoFit/>
            </a:bodyPr>
            <a:lstStyle/>
            <a:p>
              <a:pPr algn="l"/>
              <a:r>
                <a:rPr lang="en-US" sz="1836">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Azure Service Fabric</a:t>
              </a:r>
            </a:p>
          </p:txBody>
        </p:sp>
      </p:grpSp>
      <p:sp>
        <p:nvSpPr>
          <p:cNvPr id="12" name="Title 1">
            <a:extLst>
              <a:ext uri="{FF2B5EF4-FFF2-40B4-BE49-F238E27FC236}">
                <a16:creationId xmlns:a16="http://schemas.microsoft.com/office/drawing/2014/main" id="{8E94CCFC-B4AC-47C2-9898-B48BEAAD443E}"/>
              </a:ext>
            </a:extLst>
          </p:cNvPr>
          <p:cNvSpPr txBox="1">
            <a:spLocks/>
          </p:cNvSpPr>
          <p:nvPr/>
        </p:nvSpPr>
        <p:spPr>
          <a:xfrm>
            <a:off x="600855" y="333725"/>
            <a:ext cx="11237870"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0" dirty="0"/>
              <a:t>Tools available today</a:t>
            </a:r>
          </a:p>
        </p:txBody>
      </p:sp>
      <p:pic>
        <p:nvPicPr>
          <p:cNvPr id="4" name="Picture 3">
            <a:extLst>
              <a:ext uri="{FF2B5EF4-FFF2-40B4-BE49-F238E27FC236}">
                <a16:creationId xmlns:a16="http://schemas.microsoft.com/office/drawing/2014/main" id="{B6BD45F5-0681-4639-9F06-06DFE183D0BA}"/>
              </a:ext>
            </a:extLst>
          </p:cNvPr>
          <p:cNvPicPr>
            <a:picLocks noChangeAspect="1"/>
          </p:cNvPicPr>
          <p:nvPr/>
        </p:nvPicPr>
        <p:blipFill>
          <a:blip r:embed="rId6"/>
          <a:stretch>
            <a:fillRect/>
          </a:stretch>
        </p:blipFill>
        <p:spPr>
          <a:xfrm>
            <a:off x="8720444" y="1544220"/>
            <a:ext cx="1630162" cy="1741556"/>
          </a:xfrm>
          <a:prstGeom prst="rect">
            <a:avLst/>
          </a:prstGeom>
        </p:spPr>
      </p:pic>
    </p:spTree>
    <p:extLst>
      <p:ext uri="{BB962C8B-B14F-4D97-AF65-F5344CB8AC3E}">
        <p14:creationId xmlns:p14="http://schemas.microsoft.com/office/powerpoint/2010/main" val="25851416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742237" y="6240462"/>
            <a:ext cx="4421966" cy="572464"/>
          </a:xfrm>
        </p:spPr>
        <p:txBody>
          <a:bodyPr/>
          <a:lstStyle/>
          <a:p>
            <a:pPr marL="0" indent="0">
              <a:buNone/>
            </a:pPr>
            <a:r>
              <a:rPr lang="en-US" sz="2800" b="1" u="sng" dirty="0">
                <a:solidFill>
                  <a:srgbClr val="0078D7"/>
                </a:solidFill>
                <a:latin typeface="+mn-lt"/>
              </a:rPr>
              <a:t>http://aka.ms/trydevops</a:t>
            </a:r>
          </a:p>
        </p:txBody>
      </p:sp>
      <p:sp>
        <p:nvSpPr>
          <p:cNvPr id="3" name="Title 2"/>
          <p:cNvSpPr>
            <a:spLocks noGrp="1"/>
          </p:cNvSpPr>
          <p:nvPr>
            <p:ph type="title"/>
          </p:nvPr>
        </p:nvSpPr>
        <p:spPr/>
        <p:txBody>
          <a:bodyPr/>
          <a:lstStyle/>
          <a:p>
            <a:r>
              <a:rPr lang="en-US" dirty="0">
                <a:solidFill>
                  <a:srgbClr val="505050"/>
                </a:solidFill>
              </a:rPr>
              <a:t>Getting started with DevOps in Azure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9437" y="1504151"/>
            <a:ext cx="7341665" cy="4512065"/>
          </a:xfrm>
          <a:prstGeom prst="rect">
            <a:avLst/>
          </a:prstGeom>
        </p:spPr>
      </p:pic>
    </p:spTree>
    <p:extLst>
      <p:ext uri="{BB962C8B-B14F-4D97-AF65-F5344CB8AC3E}">
        <p14:creationId xmlns:p14="http://schemas.microsoft.com/office/powerpoint/2010/main" val="67507109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380037" y="6240462"/>
            <a:ext cx="6934200" cy="572464"/>
          </a:xfrm>
        </p:spPr>
        <p:txBody>
          <a:bodyPr/>
          <a:lstStyle/>
          <a:p>
            <a:pPr marL="0" indent="0">
              <a:buNone/>
            </a:pPr>
            <a:r>
              <a:rPr lang="en-US" sz="2800" b="1" u="sng" dirty="0">
                <a:solidFill>
                  <a:srgbClr val="0078D7"/>
                </a:solidFill>
                <a:latin typeface="+mn-lt"/>
              </a:rPr>
              <a:t>http://aka.ms/GettingStartedWithARM</a:t>
            </a:r>
          </a:p>
        </p:txBody>
      </p:sp>
      <p:sp>
        <p:nvSpPr>
          <p:cNvPr id="2" name="Title 1"/>
          <p:cNvSpPr>
            <a:spLocks noGrp="1"/>
          </p:cNvSpPr>
          <p:nvPr>
            <p:ph type="title"/>
          </p:nvPr>
        </p:nvSpPr>
        <p:spPr>
          <a:xfrm>
            <a:off x="46038" y="295276"/>
            <a:ext cx="12344400" cy="917575"/>
          </a:xfrm>
        </p:spPr>
        <p:txBody>
          <a:bodyPr/>
          <a:lstStyle/>
          <a:p>
            <a:r>
              <a:rPr lang="en-US" sz="5200" dirty="0">
                <a:solidFill>
                  <a:srgbClr val="505050"/>
                </a:solidFill>
              </a:rPr>
              <a:t>Getting started with Azure Resource Manager</a:t>
            </a:r>
          </a:p>
        </p:txBody>
      </p:sp>
      <p:pic>
        <p:nvPicPr>
          <p:cNvPr id="4" name="Picture 3"/>
          <p:cNvPicPr/>
          <p:nvPr/>
        </p:nvPicPr>
        <p:blipFill>
          <a:blip r:embed="rId2" cstate="screen">
            <a:extLst>
              <a:ext uri="{28A0092B-C50C-407E-A947-70E740481C1C}">
                <a14:useLocalDpi xmlns:a14="http://schemas.microsoft.com/office/drawing/2010/main"/>
              </a:ext>
            </a:extLst>
          </a:blip>
          <a:stretch>
            <a:fillRect/>
          </a:stretch>
        </p:blipFill>
        <p:spPr>
          <a:xfrm>
            <a:off x="274639" y="1951748"/>
            <a:ext cx="7064140" cy="4252201"/>
          </a:xfrm>
          <a:prstGeom prst="rect">
            <a:avLst/>
          </a:prstGeom>
          <a:ln>
            <a:noFill/>
          </a:ln>
          <a:effectLst/>
        </p:spPr>
      </p:pic>
    </p:spTree>
    <p:extLst>
      <p:ext uri="{BB962C8B-B14F-4D97-AF65-F5344CB8AC3E}">
        <p14:creationId xmlns:p14="http://schemas.microsoft.com/office/powerpoint/2010/main" val="334571853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Start your journey in Azure</a:t>
            </a:r>
          </a:p>
        </p:txBody>
      </p:sp>
      <p:sp>
        <p:nvSpPr>
          <p:cNvPr id="59" name="Rectangle 58"/>
          <p:cNvSpPr/>
          <p:nvPr/>
        </p:nvSpPr>
        <p:spPr>
          <a:xfrm>
            <a:off x="5791918" y="2401158"/>
            <a:ext cx="6642794" cy="3519233"/>
          </a:xfrm>
          <a:prstGeom prst="rect">
            <a:avLst/>
          </a:prstGeom>
          <a:solidFill>
            <a:schemeClr val="bg1"/>
          </a:solidFill>
        </p:spPr>
        <p:txBody>
          <a:bodyPr wrap="square">
            <a:spAutoFit/>
          </a:bodyPr>
          <a:lstStyle/>
          <a:p>
            <a:pPr defTabSz="914164">
              <a:lnSpc>
                <a:spcPct val="90000"/>
              </a:lnSpc>
              <a:spcBef>
                <a:spcPct val="20000"/>
              </a:spcBef>
              <a:buSzPct val="90000"/>
              <a:defRPr/>
            </a:pPr>
            <a:r>
              <a:rPr lang="en-US" sz="2800" kern="0" dirty="0">
                <a:solidFill>
                  <a:srgbClr val="0078D7"/>
                </a:solidFill>
                <a:latin typeface="Segoe UI Light"/>
              </a:rPr>
              <a:t>2 tools you can get from the Azure Stack Hub Tool repository on GitHub:</a:t>
            </a:r>
          </a:p>
          <a:p>
            <a:pPr marL="285750" indent="-285750" defTabSz="914164">
              <a:lnSpc>
                <a:spcPct val="90000"/>
              </a:lnSpc>
              <a:spcBef>
                <a:spcPct val="20000"/>
              </a:spcBef>
              <a:buSzPct val="90000"/>
              <a:buFont typeface="Arial" panose="020B0604020202020204" pitchFamily="34" charset="0"/>
              <a:buChar char="•"/>
              <a:defRPr/>
            </a:pPr>
            <a:r>
              <a:rPr lang="en-US" kern="0" dirty="0">
                <a:solidFill>
                  <a:srgbClr val="505050"/>
                </a:solidFill>
                <a:latin typeface="+mj-lt"/>
              </a:rPr>
              <a:t>Azure Resource Manager </a:t>
            </a:r>
            <a:r>
              <a:rPr lang="en-US" b="1" kern="0" dirty="0">
                <a:solidFill>
                  <a:srgbClr val="505050"/>
                </a:solidFill>
                <a:latin typeface="+mj-lt"/>
                <a:ea typeface="Segoe UI Black" panose="020B0A02040204020203" pitchFamily="34" charset="0"/>
                <a:cs typeface="Segoe UI" panose="020B0502040204020203" pitchFamily="34" charset="0"/>
              </a:rPr>
              <a:t>Template Validator </a:t>
            </a:r>
            <a:r>
              <a:rPr lang="en-US" kern="0" dirty="0">
                <a:solidFill>
                  <a:srgbClr val="505050"/>
                </a:solidFill>
                <a:latin typeface="+mj-lt"/>
              </a:rPr>
              <a:t>for Azure Stack Hub </a:t>
            </a:r>
          </a:p>
          <a:p>
            <a:pPr marL="285750" indent="-285750" defTabSz="914164">
              <a:lnSpc>
                <a:spcPct val="90000"/>
              </a:lnSpc>
              <a:spcBef>
                <a:spcPct val="20000"/>
              </a:spcBef>
              <a:buSzPct val="90000"/>
              <a:buFont typeface="Arial" panose="020B0604020202020204" pitchFamily="34" charset="0"/>
              <a:buChar char="•"/>
              <a:defRPr/>
            </a:pPr>
            <a:r>
              <a:rPr lang="en-US" kern="0" dirty="0">
                <a:solidFill>
                  <a:srgbClr val="505050"/>
                </a:solidFill>
                <a:latin typeface="+mj-lt"/>
              </a:rPr>
              <a:t>Azure Resource Manager </a:t>
            </a:r>
            <a:r>
              <a:rPr lang="en-US" b="1" kern="0" dirty="0">
                <a:solidFill>
                  <a:srgbClr val="505050"/>
                </a:solidFill>
                <a:latin typeface="+mj-lt"/>
                <a:ea typeface="Segoe UI Black" panose="020B0A02040204020203" pitchFamily="34" charset="0"/>
                <a:cs typeface="Segoe UI" panose="020B0502040204020203" pitchFamily="34" charset="0"/>
              </a:rPr>
              <a:t>Policy</a:t>
            </a:r>
            <a:r>
              <a:rPr lang="en-US" kern="0" dirty="0">
                <a:solidFill>
                  <a:srgbClr val="505050"/>
                </a:solidFill>
                <a:latin typeface="+mj-lt"/>
              </a:rPr>
              <a:t> for Azure Stack Hub</a:t>
            </a:r>
          </a:p>
          <a:p>
            <a:pPr defTabSz="914164">
              <a:lnSpc>
                <a:spcPct val="90000"/>
              </a:lnSpc>
              <a:spcBef>
                <a:spcPct val="20000"/>
              </a:spcBef>
              <a:buSzPct val="90000"/>
              <a:defRPr/>
            </a:pPr>
            <a:endParaRPr lang="en-US" sz="2800" kern="0" dirty="0">
              <a:solidFill>
                <a:srgbClr val="0078D7"/>
              </a:solidFill>
              <a:latin typeface="Segoe UI Light"/>
            </a:endParaRPr>
          </a:p>
          <a:p>
            <a:pPr marL="342812" lvl="1" defTabSz="914164">
              <a:lnSpc>
                <a:spcPct val="90000"/>
              </a:lnSpc>
              <a:spcBef>
                <a:spcPct val="20000"/>
              </a:spcBef>
              <a:buSzPct val="90000"/>
              <a:defRPr/>
            </a:pPr>
            <a:endParaRPr lang="en-US" sz="408" kern="0" dirty="0">
              <a:solidFill>
                <a:srgbClr val="505050"/>
              </a:solidFill>
              <a:latin typeface="Segoe UI"/>
            </a:endParaRPr>
          </a:p>
          <a:p>
            <a:pPr defTabSz="914164">
              <a:lnSpc>
                <a:spcPct val="90000"/>
              </a:lnSpc>
              <a:spcBef>
                <a:spcPct val="20000"/>
              </a:spcBef>
              <a:buSzPct val="90000"/>
              <a:defRPr/>
            </a:pPr>
            <a:r>
              <a:rPr lang="en-US" sz="2800" kern="0" dirty="0">
                <a:solidFill>
                  <a:srgbClr val="0078D7"/>
                </a:solidFill>
                <a:latin typeface="+mj-lt"/>
                <a:ea typeface="Segoe UI Black" panose="020B0A02040204020203" pitchFamily="34" charset="0"/>
                <a:cs typeface="Segoe UI Black" panose="020B0A02040204020203" pitchFamily="34" charset="0"/>
              </a:rPr>
              <a:t>Guardrails to check your ARM template for resource dependencies that may not be available on Azure Stack Hub</a:t>
            </a:r>
          </a:p>
        </p:txBody>
      </p:sp>
      <p:sp>
        <p:nvSpPr>
          <p:cNvPr id="62" name="Rectangle 61"/>
          <p:cNvSpPr/>
          <p:nvPr/>
        </p:nvSpPr>
        <p:spPr>
          <a:xfrm>
            <a:off x="352504" y="1132412"/>
            <a:ext cx="7826181" cy="480131"/>
          </a:xfrm>
          <a:prstGeom prst="rect">
            <a:avLst/>
          </a:prstGeom>
        </p:spPr>
        <p:txBody>
          <a:bodyPr wrap="none">
            <a:spAutoFit/>
          </a:bodyPr>
          <a:lstStyle/>
          <a:p>
            <a:pPr defTabSz="914164">
              <a:lnSpc>
                <a:spcPct val="90000"/>
              </a:lnSpc>
              <a:spcBef>
                <a:spcPct val="20000"/>
              </a:spcBef>
              <a:buSzPct val="90000"/>
              <a:defRPr/>
            </a:pPr>
            <a:r>
              <a:rPr lang="en-US" sz="2800" kern="0" dirty="0">
                <a:solidFill>
                  <a:srgbClr val="0078D7"/>
                </a:solidFill>
                <a:latin typeface="Segoe UI Light" panose="020B0502040204020203" pitchFamily="34" charset="0"/>
                <a:cs typeface="Segoe UI Light" panose="020B0502040204020203" pitchFamily="34" charset="0"/>
              </a:rPr>
              <a:t>Will your Azure solution work on Azure Stack Hub?</a:t>
            </a:r>
          </a:p>
        </p:txBody>
      </p:sp>
      <p:sp>
        <p:nvSpPr>
          <p:cNvPr id="63" name="Rectangle 62"/>
          <p:cNvSpPr/>
          <p:nvPr/>
        </p:nvSpPr>
        <p:spPr>
          <a:xfrm>
            <a:off x="352504" y="6451948"/>
            <a:ext cx="7136890" cy="369332"/>
          </a:xfrm>
          <a:prstGeom prst="rect">
            <a:avLst/>
          </a:prstGeom>
        </p:spPr>
        <p:txBody>
          <a:bodyPr wrap="none">
            <a:spAutoFit/>
          </a:bodyPr>
          <a:lstStyle/>
          <a:p>
            <a:pPr defTabSz="951094">
              <a:defRPr/>
            </a:pPr>
            <a:r>
              <a:rPr lang="en-US" b="1" kern="0" dirty="0">
                <a:solidFill>
                  <a:srgbClr val="505050"/>
                </a:solidFill>
              </a:rPr>
              <a:t>Download the tool: </a:t>
            </a:r>
            <a:r>
              <a:rPr lang="en-US" b="1" u="sng" kern="0" dirty="0">
                <a:solidFill>
                  <a:srgbClr val="0078D7"/>
                </a:solidFill>
                <a:ea typeface="Calibri" panose="020F0502020204030204" pitchFamily="34" charset="0"/>
                <a:cs typeface="Times New Roman" panose="02020603050405020304" pitchFamily="18" charset="0"/>
              </a:rPr>
              <a:t>https://github.com/Azure/AzureStack-Tools</a:t>
            </a:r>
            <a:endParaRPr lang="en-US" b="1" kern="0" dirty="0">
              <a:solidFill>
                <a:srgbClr val="0078D7"/>
              </a:solidFill>
            </a:endParaRPr>
          </a:p>
        </p:txBody>
      </p:sp>
      <p:pic>
        <p:nvPicPr>
          <p:cNvPr id="65" name="Picture 2" descr="http://elderlee.com/images/landing/Thrie-Beam_Guardrail.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2504" y="2488499"/>
            <a:ext cx="5003762" cy="333015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41506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7" y="2659062"/>
            <a:ext cx="8229599" cy="1181734"/>
          </a:xfrm>
        </p:spPr>
        <p:txBody>
          <a:bodyPr/>
          <a:lstStyle/>
          <a:p>
            <a:r>
              <a:rPr lang="en-US" dirty="0"/>
              <a:t>Questions?</a:t>
            </a:r>
          </a:p>
        </p:txBody>
      </p:sp>
    </p:spTree>
    <p:extLst>
      <p:ext uri="{BB962C8B-B14F-4D97-AF65-F5344CB8AC3E}">
        <p14:creationId xmlns:p14="http://schemas.microsoft.com/office/powerpoint/2010/main" val="378659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is DevOps?</a:t>
            </a:r>
          </a:p>
        </p:txBody>
      </p:sp>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596711" y="1269781"/>
            <a:ext cx="11237870" cy="696866"/>
          </a:xfrm>
        </p:spPr>
        <p:txBody>
          <a:bodyPr/>
          <a:lstStyle/>
          <a:p>
            <a:pPr marL="0" indent="0">
              <a:buNone/>
            </a:pPr>
            <a:r>
              <a:rPr lang="en-US"/>
              <a:t>People. Process. Technology.</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320867" y="1759547"/>
            <a:ext cx="2925665" cy="3961838"/>
            <a:chOff x="366077" y="1432242"/>
            <a:chExt cx="2926080" cy="3962400"/>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7" y="1432242"/>
              <a:ext cx="2926080" cy="3962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r>
                <a:rPr lang="en-US" sz="1599" b="1"/>
                <a:t>DevOps is the union of people, process, and technology to </a:t>
              </a:r>
              <a:r>
                <a:rPr lang="en-US" sz="1599" b="1" u="sng"/>
                <a:t>enable continuous delivery of value to your end users</a:t>
              </a:r>
              <a:r>
                <a:rPr lang="en-US" sz="1599" b="1"/>
                <a:t>.</a:t>
              </a:r>
            </a:p>
          </p:txBody>
        </p:sp>
        <p:sp>
          <p:nvSpPr>
            <p:cNvPr id="43" name="Rectangle 42">
              <a:extLst>
                <a:ext uri="{FF2B5EF4-FFF2-40B4-BE49-F238E27FC236}">
                  <a16:creationId xmlns:a16="http://schemas.microsoft.com/office/drawing/2014/main" id="{2F8088B3-00CA-4565-A4F2-49A69D180CE0}"/>
                </a:ext>
              </a:extLst>
            </p:cNvPr>
            <p:cNvSpPr/>
            <p:nvPr/>
          </p:nvSpPr>
          <p:spPr>
            <a:xfrm>
              <a:off x="366077" y="1432242"/>
              <a:ext cx="788795" cy="1098688"/>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grpSp>
      <p:sp>
        <p:nvSpPr>
          <p:cNvPr id="17" name="Oval 16">
            <a:extLst>
              <a:ext uri="{FF2B5EF4-FFF2-40B4-BE49-F238E27FC236}">
                <a16:creationId xmlns:a16="http://schemas.microsoft.com/office/drawing/2014/main" id="{A39CA227-D85A-4B39-8040-2C38C37FDC2D}"/>
              </a:ext>
            </a:extLst>
          </p:cNvPr>
          <p:cNvSpPr/>
          <p:nvPr/>
        </p:nvSpPr>
        <p:spPr bwMode="auto">
          <a:xfrm>
            <a:off x="7197858" y="3867318"/>
            <a:ext cx="1076845" cy="1043219"/>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198" b="1" spc="-60">
                <a:solidFill>
                  <a:schemeClr val="tx1">
                    <a:lumMod val="75000"/>
                  </a:schemeClr>
                </a:solidFill>
                <a:latin typeface="Segoe UI Semilight"/>
                <a:ea typeface="Segoe UI" pitchFamily="34" charset="0"/>
                <a:cs typeface="Segoe UI" pitchFamily="34" charset="0"/>
              </a:rPr>
              <a:t>Continuous</a:t>
            </a:r>
          </a:p>
          <a:p>
            <a:pPr algn="ctr" defTabSz="932114" fontAlgn="base">
              <a:lnSpc>
                <a:spcPct val="90000"/>
              </a:lnSpc>
              <a:spcBef>
                <a:spcPct val="0"/>
              </a:spcBef>
              <a:spcAft>
                <a:spcPct val="0"/>
              </a:spcAft>
              <a:defRPr/>
            </a:pPr>
            <a:r>
              <a:rPr lang="en-US" sz="1198" b="1">
                <a:solidFill>
                  <a:schemeClr val="tx1">
                    <a:lumMod val="75000"/>
                  </a:schemeClr>
                </a:solidFill>
                <a:latin typeface="Segoe UI Semilight"/>
                <a:ea typeface="Segoe UI" pitchFamily="34" charset="0"/>
                <a:cs typeface="Segoe UI" pitchFamily="34" charset="0"/>
              </a:rPr>
              <a:t>Delivery</a:t>
            </a:r>
          </a:p>
        </p:txBody>
      </p:sp>
      <p:grpSp>
        <p:nvGrpSpPr>
          <p:cNvPr id="18" name="Group 17">
            <a:extLst>
              <a:ext uri="{FF2B5EF4-FFF2-40B4-BE49-F238E27FC236}">
                <a16:creationId xmlns:a16="http://schemas.microsoft.com/office/drawing/2014/main" id="{D2E38200-D448-44D2-9D0B-981C39FA60CD}"/>
              </a:ext>
            </a:extLst>
          </p:cNvPr>
          <p:cNvGrpSpPr/>
          <p:nvPr/>
        </p:nvGrpSpPr>
        <p:grpSpPr>
          <a:xfrm flipH="1">
            <a:off x="5291890" y="2107370"/>
            <a:ext cx="1752103" cy="685606"/>
            <a:chOff x="7085012" y="1905000"/>
            <a:chExt cx="1752600" cy="685800"/>
          </a:xfrm>
        </p:grpSpPr>
        <p:cxnSp>
          <p:nvCxnSpPr>
            <p:cNvPr id="19" name="Straight Connector 18">
              <a:extLst>
                <a:ext uri="{FF2B5EF4-FFF2-40B4-BE49-F238E27FC236}">
                  <a16:creationId xmlns:a16="http://schemas.microsoft.com/office/drawing/2014/main" id="{0BFA4C62-3EAB-48F8-9648-7C8FFDC7B2D6}"/>
                </a:ext>
              </a:extLst>
            </p:cNvPr>
            <p:cNvCxnSpPr/>
            <p:nvPr/>
          </p:nvCxnSpPr>
          <p:spPr>
            <a:xfrm rot="5400000" flipH="1" flipV="1">
              <a:off x="7085012" y="1905000"/>
              <a:ext cx="685800" cy="68580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1A9EB8-19A0-45FC-944B-7411694AB744}"/>
                </a:ext>
              </a:extLst>
            </p:cNvPr>
            <p:cNvCxnSpPr/>
            <p:nvPr/>
          </p:nvCxnSpPr>
          <p:spPr>
            <a:xfrm>
              <a:off x="7770812" y="1905000"/>
              <a:ext cx="1066800" cy="1588"/>
            </a:xfrm>
            <a:prstGeom prst="straightConnector1">
              <a:avLst/>
            </a:prstGeom>
            <a:ln w="12700">
              <a:solidFill>
                <a:schemeClr val="tx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14D28A9-FB56-4CFD-81E9-34F2BEAAF66A}"/>
              </a:ext>
            </a:extLst>
          </p:cNvPr>
          <p:cNvSpPr txBox="1"/>
          <p:nvPr/>
        </p:nvSpPr>
        <p:spPr>
          <a:xfrm>
            <a:off x="3471832" y="1878833"/>
            <a:ext cx="1710171" cy="1347357"/>
          </a:xfrm>
          <a:prstGeom prst="rect">
            <a:avLst/>
          </a:prstGeom>
          <a:noFill/>
        </p:spPr>
        <p:txBody>
          <a:bodyPr wrap="square" rtlCol="0">
            <a:spAutoFit/>
          </a:bodyPr>
          <a:lstStyle/>
          <a:p>
            <a:pPr algn="r" defTabSz="932418">
              <a:lnSpc>
                <a:spcPct val="120000"/>
              </a:lnSpc>
              <a:defRPr/>
            </a:pPr>
            <a:r>
              <a:rPr lang="en-US" sz="2000">
                <a:solidFill>
                  <a:schemeClr val="tx1">
                    <a:lumMod val="75000"/>
                  </a:schemeClr>
                </a:solidFill>
                <a:latin typeface="Segoe UI Light"/>
                <a:cs typeface="Arial" pitchFamily="34" charset="0"/>
              </a:rPr>
              <a:t>Plan &amp; Track</a:t>
            </a:r>
          </a:p>
          <a:p>
            <a:pPr algn="r" defTabSz="932418">
              <a:lnSpc>
                <a:spcPct val="120000"/>
              </a:lnSpc>
              <a:defRPr/>
            </a:pPr>
            <a:r>
              <a:rPr lang="en-US" sz="1198">
                <a:solidFill>
                  <a:schemeClr val="tx1">
                    <a:lumMod val="75000"/>
                  </a:schemeClr>
                </a:solidFill>
                <a:latin typeface="Segoe UI Light"/>
                <a:cs typeface="Arial" pitchFamily="34" charset="0"/>
              </a:rPr>
              <a:t>Agile Planning</a:t>
            </a:r>
          </a:p>
          <a:p>
            <a:pPr algn="r" defTabSz="932418">
              <a:lnSpc>
                <a:spcPct val="120000"/>
              </a:lnSpc>
              <a:defRPr/>
            </a:pPr>
            <a:r>
              <a:rPr lang="en-US" sz="1198">
                <a:solidFill>
                  <a:schemeClr val="tx1">
                    <a:lumMod val="75000"/>
                  </a:schemeClr>
                </a:solidFill>
                <a:latin typeface="Segoe UI Light"/>
                <a:cs typeface="Arial" pitchFamily="34" charset="0"/>
              </a:rPr>
              <a:t>Dashboards</a:t>
            </a:r>
          </a:p>
          <a:p>
            <a:pPr algn="r" defTabSz="932418">
              <a:lnSpc>
                <a:spcPct val="120000"/>
              </a:lnSpc>
              <a:defRPr/>
            </a:pPr>
            <a:r>
              <a:rPr lang="en-US" sz="1198">
                <a:solidFill>
                  <a:schemeClr val="tx1">
                    <a:lumMod val="75000"/>
                  </a:schemeClr>
                </a:solidFill>
                <a:latin typeface="Segoe UI Light"/>
                <a:cs typeface="Arial" pitchFamily="34" charset="0"/>
              </a:rPr>
              <a:t>Kanban Boards</a:t>
            </a:r>
          </a:p>
          <a:p>
            <a:pPr algn="r" defTabSz="932418">
              <a:lnSpc>
                <a:spcPct val="120000"/>
              </a:lnSpc>
              <a:defRPr/>
            </a:pPr>
            <a:r>
              <a:rPr lang="en-US" sz="1198">
                <a:solidFill>
                  <a:schemeClr val="tx1">
                    <a:lumMod val="75000"/>
                  </a:schemeClr>
                </a:solidFill>
                <a:latin typeface="Segoe UI Light"/>
                <a:cs typeface="Arial" pitchFamily="34" charset="0"/>
              </a:rPr>
              <a:t>Task boards</a:t>
            </a:r>
          </a:p>
        </p:txBody>
      </p:sp>
      <p:grpSp>
        <p:nvGrpSpPr>
          <p:cNvPr id="22" name="Group 21">
            <a:extLst>
              <a:ext uri="{FF2B5EF4-FFF2-40B4-BE49-F238E27FC236}">
                <a16:creationId xmlns:a16="http://schemas.microsoft.com/office/drawing/2014/main" id="{4E140EA4-82CA-4A64-BD32-9A66BE83A19E}"/>
              </a:ext>
            </a:extLst>
          </p:cNvPr>
          <p:cNvGrpSpPr/>
          <p:nvPr/>
        </p:nvGrpSpPr>
        <p:grpSpPr>
          <a:xfrm flipH="1">
            <a:off x="5291890" y="5039131"/>
            <a:ext cx="1752103" cy="685606"/>
            <a:chOff x="7085012" y="1905000"/>
            <a:chExt cx="1752600" cy="685800"/>
          </a:xfrm>
        </p:grpSpPr>
        <p:cxnSp>
          <p:nvCxnSpPr>
            <p:cNvPr id="23" name="Straight Connector 22">
              <a:extLst>
                <a:ext uri="{FF2B5EF4-FFF2-40B4-BE49-F238E27FC236}">
                  <a16:creationId xmlns:a16="http://schemas.microsoft.com/office/drawing/2014/main" id="{42E93DCD-3B30-4021-85EB-C4A100D2CF52}"/>
                </a:ext>
              </a:extLst>
            </p:cNvPr>
            <p:cNvCxnSpPr/>
            <p:nvPr/>
          </p:nvCxnSpPr>
          <p:spPr>
            <a:xfrm rot="5400000" flipH="1" flipV="1">
              <a:off x="7085012" y="1905000"/>
              <a:ext cx="685800" cy="68580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2C637BC-A140-43B4-B8B7-42D438C0FDA5}"/>
                </a:ext>
              </a:extLst>
            </p:cNvPr>
            <p:cNvCxnSpPr/>
            <p:nvPr/>
          </p:nvCxnSpPr>
          <p:spPr>
            <a:xfrm>
              <a:off x="7770812" y="1905000"/>
              <a:ext cx="1066800" cy="1588"/>
            </a:xfrm>
            <a:prstGeom prst="straightConnector1">
              <a:avLst/>
            </a:prstGeom>
            <a:ln w="12700">
              <a:solidFill>
                <a:schemeClr val="tx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8A9D88A3-06FE-48CA-BCAD-BD95D9D38FFF}"/>
              </a:ext>
            </a:extLst>
          </p:cNvPr>
          <p:cNvGrpSpPr/>
          <p:nvPr/>
        </p:nvGrpSpPr>
        <p:grpSpPr>
          <a:xfrm>
            <a:off x="5596606" y="2263567"/>
            <a:ext cx="2690615" cy="3149103"/>
            <a:chOff x="6667211" y="1138905"/>
            <a:chExt cx="2691378" cy="3149996"/>
          </a:xfrm>
          <a:solidFill>
            <a:srgbClr val="B4A0FF"/>
          </a:solidFill>
        </p:grpSpPr>
        <p:sp>
          <p:nvSpPr>
            <p:cNvPr id="26" name="Freeform 476">
              <a:extLst>
                <a:ext uri="{FF2B5EF4-FFF2-40B4-BE49-F238E27FC236}">
                  <a16:creationId xmlns:a16="http://schemas.microsoft.com/office/drawing/2014/main" id="{DDAF4E1F-D68A-4A69-92C9-3624E74317BD}"/>
                </a:ext>
              </a:extLst>
            </p:cNvPr>
            <p:cNvSpPr>
              <a:spLocks/>
            </p:cNvSpPr>
            <p:nvPr/>
          </p:nvSpPr>
          <p:spPr bwMode="auto">
            <a:xfrm>
              <a:off x="6686824" y="1144940"/>
              <a:ext cx="2671765" cy="3134910"/>
            </a:xfrm>
            <a:custGeom>
              <a:avLst/>
              <a:gdLst/>
              <a:ahLst/>
              <a:cxnLst>
                <a:cxn ang="0">
                  <a:pos x="1086" y="0"/>
                </a:cxn>
                <a:cxn ang="0">
                  <a:pos x="1215" y="14"/>
                </a:cxn>
                <a:cxn ang="0">
                  <a:pos x="1342" y="44"/>
                </a:cxn>
                <a:cxn ang="0">
                  <a:pos x="1348" y="89"/>
                </a:cxn>
                <a:cxn ang="0">
                  <a:pos x="1237" y="147"/>
                </a:cxn>
                <a:cxn ang="0">
                  <a:pos x="1133" y="218"/>
                </a:cxn>
                <a:cxn ang="0">
                  <a:pos x="1036" y="303"/>
                </a:cxn>
                <a:cxn ang="0">
                  <a:pos x="944" y="408"/>
                </a:cxn>
                <a:cxn ang="0">
                  <a:pos x="869" y="521"/>
                </a:cxn>
                <a:cxn ang="0">
                  <a:pos x="810" y="642"/>
                </a:cxn>
                <a:cxn ang="0">
                  <a:pos x="767" y="767"/>
                </a:cxn>
                <a:cxn ang="0">
                  <a:pos x="740" y="908"/>
                </a:cxn>
                <a:cxn ang="0">
                  <a:pos x="731" y="1052"/>
                </a:cxn>
                <a:cxn ang="0">
                  <a:pos x="743" y="1195"/>
                </a:cxn>
                <a:cxn ang="0">
                  <a:pos x="775" y="1336"/>
                </a:cxn>
                <a:cxn ang="0">
                  <a:pos x="822" y="1462"/>
                </a:cxn>
                <a:cxn ang="0">
                  <a:pos x="880" y="1573"/>
                </a:cxn>
                <a:cxn ang="0">
                  <a:pos x="953" y="1679"/>
                </a:cxn>
                <a:cxn ang="0">
                  <a:pos x="1013" y="1752"/>
                </a:cxn>
                <a:cxn ang="0">
                  <a:pos x="1057" y="1796"/>
                </a:cxn>
                <a:cxn ang="0">
                  <a:pos x="1120" y="1843"/>
                </a:cxn>
                <a:cxn ang="0">
                  <a:pos x="1204" y="1887"/>
                </a:cxn>
                <a:cxn ang="0">
                  <a:pos x="1293" y="1915"/>
                </a:cxn>
                <a:cxn ang="0">
                  <a:pos x="1385" y="1926"/>
                </a:cxn>
                <a:cxn ang="0">
                  <a:pos x="1477" y="1921"/>
                </a:cxn>
                <a:cxn ang="0">
                  <a:pos x="1568" y="1900"/>
                </a:cxn>
                <a:cxn ang="0">
                  <a:pos x="1655" y="1862"/>
                </a:cxn>
                <a:cxn ang="0">
                  <a:pos x="1734" y="1808"/>
                </a:cxn>
                <a:cxn ang="0">
                  <a:pos x="1724" y="1819"/>
                </a:cxn>
                <a:cxn ang="0">
                  <a:pos x="1624" y="1896"/>
                </a:cxn>
                <a:cxn ang="0">
                  <a:pos x="1517" y="1961"/>
                </a:cxn>
                <a:cxn ang="0">
                  <a:pos x="1404" y="2011"/>
                </a:cxn>
                <a:cxn ang="0">
                  <a:pos x="1266" y="2052"/>
                </a:cxn>
                <a:cxn ang="0">
                  <a:pos x="1124" y="2074"/>
                </a:cxn>
                <a:cxn ang="0">
                  <a:pos x="981" y="2076"/>
                </a:cxn>
                <a:cxn ang="0">
                  <a:pos x="838" y="2058"/>
                </a:cxn>
                <a:cxn ang="0">
                  <a:pos x="704" y="2023"/>
                </a:cxn>
                <a:cxn ang="0">
                  <a:pos x="581" y="1972"/>
                </a:cxn>
                <a:cxn ang="0">
                  <a:pos x="464" y="1905"/>
                </a:cxn>
                <a:cxn ang="0">
                  <a:pos x="356" y="1821"/>
                </a:cxn>
                <a:cxn ang="0">
                  <a:pos x="259" y="1726"/>
                </a:cxn>
                <a:cxn ang="0">
                  <a:pos x="181" y="1625"/>
                </a:cxn>
                <a:cxn ang="0">
                  <a:pos x="117" y="1517"/>
                </a:cxn>
                <a:cxn ang="0">
                  <a:pos x="66" y="1404"/>
                </a:cxn>
                <a:cxn ang="0">
                  <a:pos x="27" y="1279"/>
                </a:cxn>
                <a:cxn ang="0">
                  <a:pos x="6" y="1151"/>
                </a:cxn>
                <a:cxn ang="0">
                  <a:pos x="0" y="1021"/>
                </a:cxn>
                <a:cxn ang="0">
                  <a:pos x="10" y="891"/>
                </a:cxn>
                <a:cxn ang="0">
                  <a:pos x="37" y="763"/>
                </a:cxn>
                <a:cxn ang="0">
                  <a:pos x="79" y="639"/>
                </a:cxn>
                <a:cxn ang="0">
                  <a:pos x="138" y="520"/>
                </a:cxn>
                <a:cxn ang="0">
                  <a:pos x="213" y="407"/>
                </a:cxn>
                <a:cxn ang="0">
                  <a:pos x="304" y="303"/>
                </a:cxn>
                <a:cxn ang="0">
                  <a:pos x="408" y="212"/>
                </a:cxn>
                <a:cxn ang="0">
                  <a:pos x="521" y="137"/>
                </a:cxn>
                <a:cxn ang="0">
                  <a:pos x="639" y="79"/>
                </a:cxn>
                <a:cxn ang="0">
                  <a:pos x="764" y="36"/>
                </a:cxn>
                <a:cxn ang="0">
                  <a:pos x="891" y="10"/>
                </a:cxn>
                <a:cxn ang="0">
                  <a:pos x="1021" y="0"/>
                </a:cxn>
              </a:cxnLst>
              <a:rect l="0" t="0" r="r" b="b"/>
              <a:pathLst>
                <a:path w="1771" h="2078">
                  <a:moveTo>
                    <a:pt x="1021" y="0"/>
                  </a:moveTo>
                  <a:lnTo>
                    <a:pt x="1086" y="0"/>
                  </a:lnTo>
                  <a:lnTo>
                    <a:pt x="1151" y="6"/>
                  </a:lnTo>
                  <a:lnTo>
                    <a:pt x="1215" y="14"/>
                  </a:lnTo>
                  <a:lnTo>
                    <a:pt x="1279" y="27"/>
                  </a:lnTo>
                  <a:lnTo>
                    <a:pt x="1342" y="44"/>
                  </a:lnTo>
                  <a:lnTo>
                    <a:pt x="1404" y="66"/>
                  </a:lnTo>
                  <a:lnTo>
                    <a:pt x="1348" y="89"/>
                  </a:lnTo>
                  <a:lnTo>
                    <a:pt x="1292" y="116"/>
                  </a:lnTo>
                  <a:lnTo>
                    <a:pt x="1237" y="147"/>
                  </a:lnTo>
                  <a:lnTo>
                    <a:pt x="1184" y="180"/>
                  </a:lnTo>
                  <a:lnTo>
                    <a:pt x="1133" y="218"/>
                  </a:lnTo>
                  <a:lnTo>
                    <a:pt x="1083" y="258"/>
                  </a:lnTo>
                  <a:lnTo>
                    <a:pt x="1036" y="303"/>
                  </a:lnTo>
                  <a:lnTo>
                    <a:pt x="987" y="355"/>
                  </a:lnTo>
                  <a:lnTo>
                    <a:pt x="944" y="408"/>
                  </a:lnTo>
                  <a:lnTo>
                    <a:pt x="904" y="464"/>
                  </a:lnTo>
                  <a:lnTo>
                    <a:pt x="869" y="521"/>
                  </a:lnTo>
                  <a:lnTo>
                    <a:pt x="837" y="581"/>
                  </a:lnTo>
                  <a:lnTo>
                    <a:pt x="810" y="642"/>
                  </a:lnTo>
                  <a:lnTo>
                    <a:pt x="786" y="704"/>
                  </a:lnTo>
                  <a:lnTo>
                    <a:pt x="767" y="767"/>
                  </a:lnTo>
                  <a:lnTo>
                    <a:pt x="751" y="838"/>
                  </a:lnTo>
                  <a:lnTo>
                    <a:pt x="740" y="908"/>
                  </a:lnTo>
                  <a:lnTo>
                    <a:pt x="733" y="980"/>
                  </a:lnTo>
                  <a:lnTo>
                    <a:pt x="731" y="1052"/>
                  </a:lnTo>
                  <a:lnTo>
                    <a:pt x="735" y="1123"/>
                  </a:lnTo>
                  <a:lnTo>
                    <a:pt x="743" y="1195"/>
                  </a:lnTo>
                  <a:lnTo>
                    <a:pt x="757" y="1266"/>
                  </a:lnTo>
                  <a:lnTo>
                    <a:pt x="775" y="1336"/>
                  </a:lnTo>
                  <a:lnTo>
                    <a:pt x="798" y="1404"/>
                  </a:lnTo>
                  <a:lnTo>
                    <a:pt x="822" y="1462"/>
                  </a:lnTo>
                  <a:lnTo>
                    <a:pt x="849" y="1518"/>
                  </a:lnTo>
                  <a:lnTo>
                    <a:pt x="880" y="1573"/>
                  </a:lnTo>
                  <a:lnTo>
                    <a:pt x="914" y="1627"/>
                  </a:lnTo>
                  <a:lnTo>
                    <a:pt x="953" y="1679"/>
                  </a:lnTo>
                  <a:lnTo>
                    <a:pt x="994" y="1729"/>
                  </a:lnTo>
                  <a:lnTo>
                    <a:pt x="1013" y="1752"/>
                  </a:lnTo>
                  <a:lnTo>
                    <a:pt x="1035" y="1774"/>
                  </a:lnTo>
                  <a:lnTo>
                    <a:pt x="1057" y="1796"/>
                  </a:lnTo>
                  <a:lnTo>
                    <a:pt x="1080" y="1815"/>
                  </a:lnTo>
                  <a:lnTo>
                    <a:pt x="1120" y="1843"/>
                  </a:lnTo>
                  <a:lnTo>
                    <a:pt x="1161" y="1867"/>
                  </a:lnTo>
                  <a:lnTo>
                    <a:pt x="1204" y="1887"/>
                  </a:lnTo>
                  <a:lnTo>
                    <a:pt x="1248" y="1903"/>
                  </a:lnTo>
                  <a:lnTo>
                    <a:pt x="1293" y="1915"/>
                  </a:lnTo>
                  <a:lnTo>
                    <a:pt x="1339" y="1923"/>
                  </a:lnTo>
                  <a:lnTo>
                    <a:pt x="1385" y="1926"/>
                  </a:lnTo>
                  <a:lnTo>
                    <a:pt x="1432" y="1926"/>
                  </a:lnTo>
                  <a:lnTo>
                    <a:pt x="1477" y="1921"/>
                  </a:lnTo>
                  <a:lnTo>
                    <a:pt x="1524" y="1913"/>
                  </a:lnTo>
                  <a:lnTo>
                    <a:pt x="1568" y="1900"/>
                  </a:lnTo>
                  <a:lnTo>
                    <a:pt x="1612" y="1883"/>
                  </a:lnTo>
                  <a:lnTo>
                    <a:pt x="1655" y="1862"/>
                  </a:lnTo>
                  <a:lnTo>
                    <a:pt x="1696" y="1837"/>
                  </a:lnTo>
                  <a:lnTo>
                    <a:pt x="1734" y="1808"/>
                  </a:lnTo>
                  <a:lnTo>
                    <a:pt x="1771" y="1774"/>
                  </a:lnTo>
                  <a:lnTo>
                    <a:pt x="1724" y="1819"/>
                  </a:lnTo>
                  <a:lnTo>
                    <a:pt x="1675" y="1859"/>
                  </a:lnTo>
                  <a:lnTo>
                    <a:pt x="1624" y="1896"/>
                  </a:lnTo>
                  <a:lnTo>
                    <a:pt x="1571" y="1931"/>
                  </a:lnTo>
                  <a:lnTo>
                    <a:pt x="1517" y="1961"/>
                  </a:lnTo>
                  <a:lnTo>
                    <a:pt x="1461" y="1987"/>
                  </a:lnTo>
                  <a:lnTo>
                    <a:pt x="1404" y="2011"/>
                  </a:lnTo>
                  <a:lnTo>
                    <a:pt x="1336" y="2034"/>
                  </a:lnTo>
                  <a:lnTo>
                    <a:pt x="1266" y="2052"/>
                  </a:lnTo>
                  <a:lnTo>
                    <a:pt x="1195" y="2066"/>
                  </a:lnTo>
                  <a:lnTo>
                    <a:pt x="1124" y="2074"/>
                  </a:lnTo>
                  <a:lnTo>
                    <a:pt x="1052" y="2078"/>
                  </a:lnTo>
                  <a:lnTo>
                    <a:pt x="981" y="2076"/>
                  </a:lnTo>
                  <a:lnTo>
                    <a:pt x="909" y="2069"/>
                  </a:lnTo>
                  <a:lnTo>
                    <a:pt x="838" y="2058"/>
                  </a:lnTo>
                  <a:lnTo>
                    <a:pt x="767" y="2041"/>
                  </a:lnTo>
                  <a:lnTo>
                    <a:pt x="704" y="2023"/>
                  </a:lnTo>
                  <a:lnTo>
                    <a:pt x="642" y="1999"/>
                  </a:lnTo>
                  <a:lnTo>
                    <a:pt x="581" y="1972"/>
                  </a:lnTo>
                  <a:lnTo>
                    <a:pt x="522" y="1940"/>
                  </a:lnTo>
                  <a:lnTo>
                    <a:pt x="464" y="1905"/>
                  </a:lnTo>
                  <a:lnTo>
                    <a:pt x="409" y="1865"/>
                  </a:lnTo>
                  <a:lnTo>
                    <a:pt x="356" y="1821"/>
                  </a:lnTo>
                  <a:lnTo>
                    <a:pt x="304" y="1773"/>
                  </a:lnTo>
                  <a:lnTo>
                    <a:pt x="259" y="1726"/>
                  </a:lnTo>
                  <a:lnTo>
                    <a:pt x="218" y="1676"/>
                  </a:lnTo>
                  <a:lnTo>
                    <a:pt x="181" y="1625"/>
                  </a:lnTo>
                  <a:lnTo>
                    <a:pt x="147" y="1572"/>
                  </a:lnTo>
                  <a:lnTo>
                    <a:pt x="117" y="1517"/>
                  </a:lnTo>
                  <a:lnTo>
                    <a:pt x="89" y="1461"/>
                  </a:lnTo>
                  <a:lnTo>
                    <a:pt x="66" y="1404"/>
                  </a:lnTo>
                  <a:lnTo>
                    <a:pt x="45" y="1343"/>
                  </a:lnTo>
                  <a:lnTo>
                    <a:pt x="27" y="1279"/>
                  </a:lnTo>
                  <a:lnTo>
                    <a:pt x="15" y="1215"/>
                  </a:lnTo>
                  <a:lnTo>
                    <a:pt x="6" y="1151"/>
                  </a:lnTo>
                  <a:lnTo>
                    <a:pt x="1" y="1085"/>
                  </a:lnTo>
                  <a:lnTo>
                    <a:pt x="0" y="1021"/>
                  </a:lnTo>
                  <a:lnTo>
                    <a:pt x="3" y="956"/>
                  </a:lnTo>
                  <a:lnTo>
                    <a:pt x="10" y="891"/>
                  </a:lnTo>
                  <a:lnTo>
                    <a:pt x="21" y="827"/>
                  </a:lnTo>
                  <a:lnTo>
                    <a:pt x="37" y="763"/>
                  </a:lnTo>
                  <a:lnTo>
                    <a:pt x="56" y="700"/>
                  </a:lnTo>
                  <a:lnTo>
                    <a:pt x="79" y="639"/>
                  </a:lnTo>
                  <a:lnTo>
                    <a:pt x="106" y="579"/>
                  </a:lnTo>
                  <a:lnTo>
                    <a:pt x="138" y="520"/>
                  </a:lnTo>
                  <a:lnTo>
                    <a:pt x="174" y="463"/>
                  </a:lnTo>
                  <a:lnTo>
                    <a:pt x="213" y="407"/>
                  </a:lnTo>
                  <a:lnTo>
                    <a:pt x="257" y="354"/>
                  </a:lnTo>
                  <a:lnTo>
                    <a:pt x="304" y="303"/>
                  </a:lnTo>
                  <a:lnTo>
                    <a:pt x="355" y="256"/>
                  </a:lnTo>
                  <a:lnTo>
                    <a:pt x="408" y="212"/>
                  </a:lnTo>
                  <a:lnTo>
                    <a:pt x="463" y="172"/>
                  </a:lnTo>
                  <a:lnTo>
                    <a:pt x="521" y="137"/>
                  </a:lnTo>
                  <a:lnTo>
                    <a:pt x="579" y="105"/>
                  </a:lnTo>
                  <a:lnTo>
                    <a:pt x="639" y="79"/>
                  </a:lnTo>
                  <a:lnTo>
                    <a:pt x="701" y="55"/>
                  </a:lnTo>
                  <a:lnTo>
                    <a:pt x="764" y="36"/>
                  </a:lnTo>
                  <a:lnTo>
                    <a:pt x="827" y="20"/>
                  </a:lnTo>
                  <a:lnTo>
                    <a:pt x="891" y="10"/>
                  </a:lnTo>
                  <a:lnTo>
                    <a:pt x="956" y="2"/>
                  </a:lnTo>
                  <a:lnTo>
                    <a:pt x="1021" y="0"/>
                  </a:lnTo>
                  <a:close/>
                </a:path>
              </a:pathLst>
            </a:custGeom>
            <a:grpFill/>
            <a:ln w="0">
              <a:noFill/>
              <a:prstDash val="solid"/>
              <a:round/>
              <a:headEnd/>
              <a:tailEnd/>
            </a:ln>
            <a:effectLst>
              <a:innerShdw blurRad="431800" dist="317500">
                <a:prstClr val="black">
                  <a:alpha val="20000"/>
                </a:prstClr>
              </a:innerShdw>
            </a:effectLst>
          </p:spPr>
          <p:txBody>
            <a:bodyPr vert="horz" wrap="square" lIns="91414" tIns="45706" rIns="91414" bIns="45706" numCol="1" anchor="t" anchorCtr="0" compatLnSpc="1">
              <a:prstTxWarp prst="textNoShape">
                <a:avLst/>
              </a:prstTxWarp>
            </a:bodyPr>
            <a:lstStyle/>
            <a:p>
              <a:pPr defTabSz="1218519">
                <a:defRPr/>
              </a:pPr>
              <a:endParaRPr lang="en-US" sz="2400" kern="0">
                <a:solidFill>
                  <a:schemeClr val="tx1">
                    <a:lumMod val="75000"/>
                  </a:schemeClr>
                </a:solidFill>
                <a:latin typeface="Calibri"/>
              </a:endParaRPr>
            </a:p>
          </p:txBody>
        </p:sp>
        <p:sp>
          <p:nvSpPr>
            <p:cNvPr id="27" name="Freeform 483">
              <a:extLst>
                <a:ext uri="{FF2B5EF4-FFF2-40B4-BE49-F238E27FC236}">
                  <a16:creationId xmlns:a16="http://schemas.microsoft.com/office/drawing/2014/main" id="{88DE08DA-F3AD-4529-AC12-8F447B59657B}"/>
                </a:ext>
              </a:extLst>
            </p:cNvPr>
            <p:cNvSpPr>
              <a:spLocks/>
            </p:cNvSpPr>
            <p:nvPr/>
          </p:nvSpPr>
          <p:spPr bwMode="auto">
            <a:xfrm>
              <a:off x="6667211" y="1138905"/>
              <a:ext cx="2626506" cy="3149996"/>
            </a:xfrm>
            <a:custGeom>
              <a:avLst/>
              <a:gdLst/>
              <a:ahLst/>
              <a:cxnLst>
                <a:cxn ang="0">
                  <a:pos x="1180" y="9"/>
                </a:cxn>
                <a:cxn ang="0">
                  <a:pos x="1360" y="49"/>
                </a:cxn>
                <a:cxn ang="0">
                  <a:pos x="1300" y="35"/>
                </a:cxn>
                <a:cxn ang="0">
                  <a:pos x="1117" y="10"/>
                </a:cxn>
                <a:cxn ang="0">
                  <a:pos x="931" y="17"/>
                </a:cxn>
                <a:cxn ang="0">
                  <a:pos x="747" y="56"/>
                </a:cxn>
                <a:cxn ang="0">
                  <a:pos x="572" y="129"/>
                </a:cxn>
                <a:cxn ang="0">
                  <a:pos x="413" y="236"/>
                </a:cxn>
                <a:cxn ang="0">
                  <a:pos x="273" y="369"/>
                </a:cxn>
                <a:cxn ang="0">
                  <a:pos x="162" y="528"/>
                </a:cxn>
                <a:cxn ang="0">
                  <a:pos x="82" y="707"/>
                </a:cxn>
                <a:cxn ang="0">
                  <a:pos x="35" y="899"/>
                </a:cxn>
                <a:cxn ang="0">
                  <a:pos x="27" y="1096"/>
                </a:cxn>
                <a:cxn ang="0">
                  <a:pos x="58" y="1299"/>
                </a:cxn>
                <a:cxn ang="0">
                  <a:pos x="132" y="1498"/>
                </a:cxn>
                <a:cxn ang="0">
                  <a:pos x="243" y="1675"/>
                </a:cxn>
                <a:cxn ang="0">
                  <a:pos x="387" y="1825"/>
                </a:cxn>
                <a:cxn ang="0">
                  <a:pos x="556" y="1944"/>
                </a:cxn>
                <a:cxn ang="0">
                  <a:pos x="744" y="2025"/>
                </a:cxn>
                <a:cxn ang="0">
                  <a:pos x="944" y="2068"/>
                </a:cxn>
                <a:cxn ang="0">
                  <a:pos x="1145" y="2070"/>
                </a:cxn>
                <a:cxn ang="0">
                  <a:pos x="1341" y="2034"/>
                </a:cxn>
                <a:cxn ang="0">
                  <a:pos x="1526" y="1964"/>
                </a:cxn>
                <a:cxn ang="0">
                  <a:pos x="1691" y="1860"/>
                </a:cxn>
                <a:cxn ang="0">
                  <a:pos x="1640" y="1901"/>
                </a:cxn>
                <a:cxn ang="0">
                  <a:pos x="1469" y="1998"/>
                </a:cxn>
                <a:cxn ang="0">
                  <a:pos x="1279" y="2061"/>
                </a:cxn>
                <a:cxn ang="0">
                  <a:pos x="1079" y="2088"/>
                </a:cxn>
                <a:cxn ang="0">
                  <a:pos x="874" y="2075"/>
                </a:cxn>
                <a:cxn ang="0">
                  <a:pos x="677" y="2022"/>
                </a:cxn>
                <a:cxn ang="0">
                  <a:pos x="499" y="1935"/>
                </a:cxn>
                <a:cxn ang="0">
                  <a:pos x="340" y="1815"/>
                </a:cxn>
                <a:cxn ang="0">
                  <a:pos x="206" y="1666"/>
                </a:cxn>
                <a:cxn ang="0">
                  <a:pos x="101" y="1494"/>
                </a:cxn>
                <a:cxn ang="0">
                  <a:pos x="32" y="1301"/>
                </a:cxn>
                <a:cxn ang="0">
                  <a:pos x="2" y="1098"/>
                </a:cxn>
                <a:cxn ang="0">
                  <a:pos x="11" y="895"/>
                </a:cxn>
                <a:cxn ang="0">
                  <a:pos x="59" y="699"/>
                </a:cxn>
                <a:cxn ang="0">
                  <a:pos x="143" y="517"/>
                </a:cxn>
                <a:cxn ang="0">
                  <a:pos x="258" y="355"/>
                </a:cxn>
                <a:cxn ang="0">
                  <a:pos x="401" y="220"/>
                </a:cxn>
                <a:cxn ang="0">
                  <a:pos x="565" y="115"/>
                </a:cxn>
                <a:cxn ang="0">
                  <a:pos x="743" y="43"/>
                </a:cxn>
                <a:cxn ang="0">
                  <a:pos x="930" y="6"/>
                </a:cxn>
              </a:cxnLst>
              <a:rect l="0" t="0" r="r" b="b"/>
              <a:pathLst>
                <a:path w="1741" h="2088">
                  <a:moveTo>
                    <a:pt x="1055" y="0"/>
                  </a:moveTo>
                  <a:lnTo>
                    <a:pt x="1118" y="3"/>
                  </a:lnTo>
                  <a:lnTo>
                    <a:pt x="1180" y="9"/>
                  </a:lnTo>
                  <a:lnTo>
                    <a:pt x="1241" y="18"/>
                  </a:lnTo>
                  <a:lnTo>
                    <a:pt x="1301" y="32"/>
                  </a:lnTo>
                  <a:lnTo>
                    <a:pt x="1360" y="49"/>
                  </a:lnTo>
                  <a:lnTo>
                    <a:pt x="1417" y="70"/>
                  </a:lnTo>
                  <a:lnTo>
                    <a:pt x="1360" y="51"/>
                  </a:lnTo>
                  <a:lnTo>
                    <a:pt x="1300" y="35"/>
                  </a:lnTo>
                  <a:lnTo>
                    <a:pt x="1240" y="23"/>
                  </a:lnTo>
                  <a:lnTo>
                    <a:pt x="1179" y="14"/>
                  </a:lnTo>
                  <a:lnTo>
                    <a:pt x="1117" y="10"/>
                  </a:lnTo>
                  <a:lnTo>
                    <a:pt x="1055" y="8"/>
                  </a:lnTo>
                  <a:lnTo>
                    <a:pt x="993" y="10"/>
                  </a:lnTo>
                  <a:lnTo>
                    <a:pt x="931" y="17"/>
                  </a:lnTo>
                  <a:lnTo>
                    <a:pt x="869" y="26"/>
                  </a:lnTo>
                  <a:lnTo>
                    <a:pt x="808" y="39"/>
                  </a:lnTo>
                  <a:lnTo>
                    <a:pt x="747" y="56"/>
                  </a:lnTo>
                  <a:lnTo>
                    <a:pt x="688" y="77"/>
                  </a:lnTo>
                  <a:lnTo>
                    <a:pt x="629" y="101"/>
                  </a:lnTo>
                  <a:lnTo>
                    <a:pt x="572" y="129"/>
                  </a:lnTo>
                  <a:lnTo>
                    <a:pt x="517" y="161"/>
                  </a:lnTo>
                  <a:lnTo>
                    <a:pt x="464" y="196"/>
                  </a:lnTo>
                  <a:lnTo>
                    <a:pt x="413" y="236"/>
                  </a:lnTo>
                  <a:lnTo>
                    <a:pt x="364" y="277"/>
                  </a:lnTo>
                  <a:lnTo>
                    <a:pt x="317" y="322"/>
                  </a:lnTo>
                  <a:lnTo>
                    <a:pt x="273" y="369"/>
                  </a:lnTo>
                  <a:lnTo>
                    <a:pt x="233" y="420"/>
                  </a:lnTo>
                  <a:lnTo>
                    <a:pt x="196" y="473"/>
                  </a:lnTo>
                  <a:lnTo>
                    <a:pt x="162" y="528"/>
                  </a:lnTo>
                  <a:lnTo>
                    <a:pt x="132" y="586"/>
                  </a:lnTo>
                  <a:lnTo>
                    <a:pt x="105" y="646"/>
                  </a:lnTo>
                  <a:lnTo>
                    <a:pt x="82" y="707"/>
                  </a:lnTo>
                  <a:lnTo>
                    <a:pt x="63" y="770"/>
                  </a:lnTo>
                  <a:lnTo>
                    <a:pt x="47" y="833"/>
                  </a:lnTo>
                  <a:lnTo>
                    <a:pt x="35" y="899"/>
                  </a:lnTo>
                  <a:lnTo>
                    <a:pt x="28" y="964"/>
                  </a:lnTo>
                  <a:lnTo>
                    <a:pt x="26" y="1030"/>
                  </a:lnTo>
                  <a:lnTo>
                    <a:pt x="27" y="1096"/>
                  </a:lnTo>
                  <a:lnTo>
                    <a:pt x="33" y="1163"/>
                  </a:lnTo>
                  <a:lnTo>
                    <a:pt x="43" y="1230"/>
                  </a:lnTo>
                  <a:lnTo>
                    <a:pt x="58" y="1299"/>
                  </a:lnTo>
                  <a:lnTo>
                    <a:pt x="77" y="1367"/>
                  </a:lnTo>
                  <a:lnTo>
                    <a:pt x="102" y="1433"/>
                  </a:lnTo>
                  <a:lnTo>
                    <a:pt x="132" y="1498"/>
                  </a:lnTo>
                  <a:lnTo>
                    <a:pt x="165" y="1560"/>
                  </a:lnTo>
                  <a:lnTo>
                    <a:pt x="202" y="1618"/>
                  </a:lnTo>
                  <a:lnTo>
                    <a:pt x="243" y="1675"/>
                  </a:lnTo>
                  <a:lnTo>
                    <a:pt x="288" y="1728"/>
                  </a:lnTo>
                  <a:lnTo>
                    <a:pt x="336" y="1779"/>
                  </a:lnTo>
                  <a:lnTo>
                    <a:pt x="387" y="1825"/>
                  </a:lnTo>
                  <a:lnTo>
                    <a:pt x="441" y="1869"/>
                  </a:lnTo>
                  <a:lnTo>
                    <a:pt x="498" y="1909"/>
                  </a:lnTo>
                  <a:lnTo>
                    <a:pt x="556" y="1944"/>
                  </a:lnTo>
                  <a:lnTo>
                    <a:pt x="617" y="1976"/>
                  </a:lnTo>
                  <a:lnTo>
                    <a:pt x="680" y="2002"/>
                  </a:lnTo>
                  <a:lnTo>
                    <a:pt x="744" y="2025"/>
                  </a:lnTo>
                  <a:lnTo>
                    <a:pt x="810" y="2044"/>
                  </a:lnTo>
                  <a:lnTo>
                    <a:pt x="877" y="2058"/>
                  </a:lnTo>
                  <a:lnTo>
                    <a:pt x="944" y="2068"/>
                  </a:lnTo>
                  <a:lnTo>
                    <a:pt x="1011" y="2073"/>
                  </a:lnTo>
                  <a:lnTo>
                    <a:pt x="1078" y="2074"/>
                  </a:lnTo>
                  <a:lnTo>
                    <a:pt x="1145" y="2070"/>
                  </a:lnTo>
                  <a:lnTo>
                    <a:pt x="1211" y="2062"/>
                  </a:lnTo>
                  <a:lnTo>
                    <a:pt x="1276" y="2051"/>
                  </a:lnTo>
                  <a:lnTo>
                    <a:pt x="1341" y="2034"/>
                  </a:lnTo>
                  <a:lnTo>
                    <a:pt x="1404" y="2015"/>
                  </a:lnTo>
                  <a:lnTo>
                    <a:pt x="1465" y="1991"/>
                  </a:lnTo>
                  <a:lnTo>
                    <a:pt x="1526" y="1964"/>
                  </a:lnTo>
                  <a:lnTo>
                    <a:pt x="1583" y="1933"/>
                  </a:lnTo>
                  <a:lnTo>
                    <a:pt x="1638" y="1898"/>
                  </a:lnTo>
                  <a:lnTo>
                    <a:pt x="1691" y="1860"/>
                  </a:lnTo>
                  <a:lnTo>
                    <a:pt x="1741" y="1819"/>
                  </a:lnTo>
                  <a:lnTo>
                    <a:pt x="1692" y="1862"/>
                  </a:lnTo>
                  <a:lnTo>
                    <a:pt x="1640" y="1901"/>
                  </a:lnTo>
                  <a:lnTo>
                    <a:pt x="1586" y="1936"/>
                  </a:lnTo>
                  <a:lnTo>
                    <a:pt x="1528" y="1969"/>
                  </a:lnTo>
                  <a:lnTo>
                    <a:pt x="1469" y="1998"/>
                  </a:lnTo>
                  <a:lnTo>
                    <a:pt x="1407" y="2023"/>
                  </a:lnTo>
                  <a:lnTo>
                    <a:pt x="1343" y="2044"/>
                  </a:lnTo>
                  <a:lnTo>
                    <a:pt x="1279" y="2061"/>
                  </a:lnTo>
                  <a:lnTo>
                    <a:pt x="1213" y="2075"/>
                  </a:lnTo>
                  <a:lnTo>
                    <a:pt x="1146" y="2083"/>
                  </a:lnTo>
                  <a:lnTo>
                    <a:pt x="1079" y="2088"/>
                  </a:lnTo>
                  <a:lnTo>
                    <a:pt x="1010" y="2088"/>
                  </a:lnTo>
                  <a:lnTo>
                    <a:pt x="942" y="2084"/>
                  </a:lnTo>
                  <a:lnTo>
                    <a:pt x="874" y="2075"/>
                  </a:lnTo>
                  <a:lnTo>
                    <a:pt x="806" y="2062"/>
                  </a:lnTo>
                  <a:lnTo>
                    <a:pt x="739" y="2043"/>
                  </a:lnTo>
                  <a:lnTo>
                    <a:pt x="677" y="2022"/>
                  </a:lnTo>
                  <a:lnTo>
                    <a:pt x="616" y="1997"/>
                  </a:lnTo>
                  <a:lnTo>
                    <a:pt x="557" y="1969"/>
                  </a:lnTo>
                  <a:lnTo>
                    <a:pt x="499" y="1935"/>
                  </a:lnTo>
                  <a:lnTo>
                    <a:pt x="444" y="1899"/>
                  </a:lnTo>
                  <a:lnTo>
                    <a:pt x="391" y="1859"/>
                  </a:lnTo>
                  <a:lnTo>
                    <a:pt x="340" y="1815"/>
                  </a:lnTo>
                  <a:lnTo>
                    <a:pt x="293" y="1769"/>
                  </a:lnTo>
                  <a:lnTo>
                    <a:pt x="248" y="1719"/>
                  </a:lnTo>
                  <a:lnTo>
                    <a:pt x="206" y="1666"/>
                  </a:lnTo>
                  <a:lnTo>
                    <a:pt x="168" y="1611"/>
                  </a:lnTo>
                  <a:lnTo>
                    <a:pt x="132" y="1554"/>
                  </a:lnTo>
                  <a:lnTo>
                    <a:pt x="101" y="1494"/>
                  </a:lnTo>
                  <a:lnTo>
                    <a:pt x="74" y="1431"/>
                  </a:lnTo>
                  <a:lnTo>
                    <a:pt x="51" y="1367"/>
                  </a:lnTo>
                  <a:lnTo>
                    <a:pt x="32" y="1301"/>
                  </a:lnTo>
                  <a:lnTo>
                    <a:pt x="18" y="1234"/>
                  </a:lnTo>
                  <a:lnTo>
                    <a:pt x="7" y="1166"/>
                  </a:lnTo>
                  <a:lnTo>
                    <a:pt x="2" y="1098"/>
                  </a:lnTo>
                  <a:lnTo>
                    <a:pt x="0" y="1030"/>
                  </a:lnTo>
                  <a:lnTo>
                    <a:pt x="3" y="962"/>
                  </a:lnTo>
                  <a:lnTo>
                    <a:pt x="11" y="895"/>
                  </a:lnTo>
                  <a:lnTo>
                    <a:pt x="22" y="828"/>
                  </a:lnTo>
                  <a:lnTo>
                    <a:pt x="39" y="763"/>
                  </a:lnTo>
                  <a:lnTo>
                    <a:pt x="59" y="699"/>
                  </a:lnTo>
                  <a:lnTo>
                    <a:pt x="83" y="636"/>
                  </a:lnTo>
                  <a:lnTo>
                    <a:pt x="111" y="575"/>
                  </a:lnTo>
                  <a:lnTo>
                    <a:pt x="143" y="517"/>
                  </a:lnTo>
                  <a:lnTo>
                    <a:pt x="177" y="460"/>
                  </a:lnTo>
                  <a:lnTo>
                    <a:pt x="216" y="406"/>
                  </a:lnTo>
                  <a:lnTo>
                    <a:pt x="258" y="355"/>
                  </a:lnTo>
                  <a:lnTo>
                    <a:pt x="303" y="306"/>
                  </a:lnTo>
                  <a:lnTo>
                    <a:pt x="351" y="262"/>
                  </a:lnTo>
                  <a:lnTo>
                    <a:pt x="401" y="220"/>
                  </a:lnTo>
                  <a:lnTo>
                    <a:pt x="454" y="181"/>
                  </a:lnTo>
                  <a:lnTo>
                    <a:pt x="509" y="145"/>
                  </a:lnTo>
                  <a:lnTo>
                    <a:pt x="565" y="115"/>
                  </a:lnTo>
                  <a:lnTo>
                    <a:pt x="623" y="87"/>
                  </a:lnTo>
                  <a:lnTo>
                    <a:pt x="682" y="63"/>
                  </a:lnTo>
                  <a:lnTo>
                    <a:pt x="743" y="43"/>
                  </a:lnTo>
                  <a:lnTo>
                    <a:pt x="804" y="27"/>
                  </a:lnTo>
                  <a:lnTo>
                    <a:pt x="867" y="15"/>
                  </a:lnTo>
                  <a:lnTo>
                    <a:pt x="930" y="6"/>
                  </a:lnTo>
                  <a:lnTo>
                    <a:pt x="993" y="1"/>
                  </a:lnTo>
                  <a:lnTo>
                    <a:pt x="1055" y="0"/>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1218519">
                <a:defRPr/>
              </a:pPr>
              <a:endParaRPr lang="en-US" sz="2400" kern="0">
                <a:solidFill>
                  <a:schemeClr val="tx1">
                    <a:lumMod val="75000"/>
                  </a:schemeClr>
                </a:solidFill>
                <a:latin typeface="Calibri"/>
              </a:endParaRPr>
            </a:p>
          </p:txBody>
        </p:sp>
        <p:sp>
          <p:nvSpPr>
            <p:cNvPr id="28" name="TextBox 27">
              <a:extLst>
                <a:ext uri="{FF2B5EF4-FFF2-40B4-BE49-F238E27FC236}">
                  <a16:creationId xmlns:a16="http://schemas.microsoft.com/office/drawing/2014/main" id="{03918B44-40B3-4B83-B66A-ADCE855B0E6C}"/>
                </a:ext>
              </a:extLst>
            </p:cNvPr>
            <p:cNvSpPr txBox="1"/>
            <p:nvPr/>
          </p:nvSpPr>
          <p:spPr>
            <a:xfrm>
              <a:off x="6847320" y="2420008"/>
              <a:ext cx="818717" cy="596240"/>
            </a:xfrm>
            <a:prstGeom prst="rect">
              <a:avLst/>
            </a:prstGeom>
            <a:noFill/>
          </p:spPr>
          <p:txBody>
            <a:bodyPr wrap="square" rtlCol="0">
              <a:spAutoFit/>
            </a:bodyPr>
            <a:lstStyle/>
            <a:p>
              <a:pPr defTabSz="1218519">
                <a:defRPr/>
              </a:pPr>
              <a:r>
                <a:rPr lang="en-US" sz="1598" kern="0">
                  <a:solidFill>
                    <a:schemeClr val="tx1">
                      <a:lumMod val="75000"/>
                    </a:schemeClr>
                  </a:solidFill>
                  <a:latin typeface="Segoe UI Semilight"/>
                  <a:cs typeface="Arial" pitchFamily="34" charset="0"/>
                </a:rPr>
                <a:t>Plan + Track</a:t>
              </a:r>
            </a:p>
          </p:txBody>
        </p:sp>
      </p:grpSp>
      <p:grpSp>
        <p:nvGrpSpPr>
          <p:cNvPr id="29" name="Group 28">
            <a:extLst>
              <a:ext uri="{FF2B5EF4-FFF2-40B4-BE49-F238E27FC236}">
                <a16:creationId xmlns:a16="http://schemas.microsoft.com/office/drawing/2014/main" id="{41B13F8F-3123-4671-AC9C-28F76B684570}"/>
              </a:ext>
            </a:extLst>
          </p:cNvPr>
          <p:cNvGrpSpPr/>
          <p:nvPr/>
        </p:nvGrpSpPr>
        <p:grpSpPr>
          <a:xfrm>
            <a:off x="6708141" y="2249993"/>
            <a:ext cx="3149103" cy="2627271"/>
            <a:chOff x="7779064" y="1125327"/>
            <a:chExt cx="3149996" cy="2628016"/>
          </a:xfrm>
        </p:grpSpPr>
        <p:sp>
          <p:nvSpPr>
            <p:cNvPr id="30" name="Freeform 478">
              <a:extLst>
                <a:ext uri="{FF2B5EF4-FFF2-40B4-BE49-F238E27FC236}">
                  <a16:creationId xmlns:a16="http://schemas.microsoft.com/office/drawing/2014/main" id="{375094A9-087D-4474-983B-C088D240F9B9}"/>
                </a:ext>
              </a:extLst>
            </p:cNvPr>
            <p:cNvSpPr>
              <a:spLocks/>
            </p:cNvSpPr>
            <p:nvPr/>
          </p:nvSpPr>
          <p:spPr bwMode="auto">
            <a:xfrm>
              <a:off x="7789623" y="1144940"/>
              <a:ext cx="3134910" cy="2608403"/>
            </a:xfrm>
            <a:custGeom>
              <a:avLst/>
              <a:gdLst/>
              <a:ahLst/>
              <a:cxnLst>
                <a:cxn ang="0">
                  <a:pos x="1122" y="2"/>
                </a:cxn>
                <a:cxn ang="0">
                  <a:pos x="1251" y="20"/>
                </a:cxn>
                <a:cxn ang="0">
                  <a:pos x="1377" y="55"/>
                </a:cxn>
                <a:cxn ang="0">
                  <a:pos x="1498" y="105"/>
                </a:cxn>
                <a:cxn ang="0">
                  <a:pos x="1614" y="172"/>
                </a:cxn>
                <a:cxn ang="0">
                  <a:pos x="1724" y="256"/>
                </a:cxn>
                <a:cxn ang="0">
                  <a:pos x="1821" y="354"/>
                </a:cxn>
                <a:cxn ang="0">
                  <a:pos x="1905" y="463"/>
                </a:cxn>
                <a:cxn ang="0">
                  <a:pos x="1972" y="579"/>
                </a:cxn>
                <a:cxn ang="0">
                  <a:pos x="2022" y="700"/>
                </a:cxn>
                <a:cxn ang="0">
                  <a:pos x="2057" y="827"/>
                </a:cxn>
                <a:cxn ang="0">
                  <a:pos x="2075" y="956"/>
                </a:cxn>
                <a:cxn ang="0">
                  <a:pos x="2077" y="1085"/>
                </a:cxn>
                <a:cxn ang="0">
                  <a:pos x="2063" y="1215"/>
                </a:cxn>
                <a:cxn ang="0">
                  <a:pos x="2033" y="1343"/>
                </a:cxn>
                <a:cxn ang="0">
                  <a:pos x="1988" y="1347"/>
                </a:cxn>
                <a:cxn ang="0">
                  <a:pos x="1931" y="1237"/>
                </a:cxn>
                <a:cxn ang="0">
                  <a:pos x="1859" y="1133"/>
                </a:cxn>
                <a:cxn ang="0">
                  <a:pos x="1774" y="1036"/>
                </a:cxn>
                <a:cxn ang="0">
                  <a:pos x="1669" y="944"/>
                </a:cxn>
                <a:cxn ang="0">
                  <a:pos x="1556" y="869"/>
                </a:cxn>
                <a:cxn ang="0">
                  <a:pos x="1436" y="809"/>
                </a:cxn>
                <a:cxn ang="0">
                  <a:pos x="1310" y="767"/>
                </a:cxn>
                <a:cxn ang="0">
                  <a:pos x="1169" y="740"/>
                </a:cxn>
                <a:cxn ang="0">
                  <a:pos x="1026" y="731"/>
                </a:cxn>
                <a:cxn ang="0">
                  <a:pos x="883" y="743"/>
                </a:cxn>
                <a:cxn ang="0">
                  <a:pos x="742" y="774"/>
                </a:cxn>
                <a:cxn ang="0">
                  <a:pos x="617" y="821"/>
                </a:cxn>
                <a:cxn ang="0">
                  <a:pos x="506" y="878"/>
                </a:cxn>
                <a:cxn ang="0">
                  <a:pos x="402" y="950"/>
                </a:cxn>
                <a:cxn ang="0">
                  <a:pos x="305" y="1036"/>
                </a:cxn>
                <a:cxn ang="0">
                  <a:pos x="304" y="1036"/>
                </a:cxn>
                <a:cxn ang="0">
                  <a:pos x="270" y="1074"/>
                </a:cxn>
                <a:cxn ang="0">
                  <a:pos x="216" y="1153"/>
                </a:cxn>
                <a:cxn ang="0">
                  <a:pos x="178" y="1240"/>
                </a:cxn>
                <a:cxn ang="0">
                  <a:pos x="157" y="1331"/>
                </a:cxn>
                <a:cxn ang="0">
                  <a:pos x="152" y="1423"/>
                </a:cxn>
                <a:cxn ang="0">
                  <a:pos x="163" y="1515"/>
                </a:cxn>
                <a:cxn ang="0">
                  <a:pos x="191" y="1605"/>
                </a:cxn>
                <a:cxn ang="0">
                  <a:pos x="235" y="1689"/>
                </a:cxn>
                <a:cxn ang="0">
                  <a:pos x="222" y="1679"/>
                </a:cxn>
                <a:cxn ang="0">
                  <a:pos x="149" y="1573"/>
                </a:cxn>
                <a:cxn ang="0">
                  <a:pos x="91" y="1462"/>
                </a:cxn>
                <a:cxn ang="0">
                  <a:pos x="44" y="1336"/>
                </a:cxn>
                <a:cxn ang="0">
                  <a:pos x="12" y="1195"/>
                </a:cxn>
                <a:cxn ang="0">
                  <a:pos x="0" y="1052"/>
                </a:cxn>
                <a:cxn ang="0">
                  <a:pos x="9" y="908"/>
                </a:cxn>
                <a:cxn ang="0">
                  <a:pos x="36" y="767"/>
                </a:cxn>
                <a:cxn ang="0">
                  <a:pos x="79" y="642"/>
                </a:cxn>
                <a:cxn ang="0">
                  <a:pos x="138" y="521"/>
                </a:cxn>
                <a:cxn ang="0">
                  <a:pos x="213" y="408"/>
                </a:cxn>
                <a:cxn ang="0">
                  <a:pos x="305" y="303"/>
                </a:cxn>
                <a:cxn ang="0">
                  <a:pos x="402" y="218"/>
                </a:cxn>
                <a:cxn ang="0">
                  <a:pos x="506" y="147"/>
                </a:cxn>
                <a:cxn ang="0">
                  <a:pos x="617" y="89"/>
                </a:cxn>
                <a:cxn ang="0">
                  <a:pos x="735" y="44"/>
                </a:cxn>
                <a:cxn ang="0">
                  <a:pos x="862" y="14"/>
                </a:cxn>
                <a:cxn ang="0">
                  <a:pos x="992" y="0"/>
                </a:cxn>
              </a:cxnLst>
              <a:rect l="0" t="0" r="r" b="b"/>
              <a:pathLst>
                <a:path w="2078" h="1729">
                  <a:moveTo>
                    <a:pt x="1057" y="0"/>
                  </a:moveTo>
                  <a:lnTo>
                    <a:pt x="1122" y="2"/>
                  </a:lnTo>
                  <a:lnTo>
                    <a:pt x="1186" y="10"/>
                  </a:lnTo>
                  <a:lnTo>
                    <a:pt x="1251" y="20"/>
                  </a:lnTo>
                  <a:lnTo>
                    <a:pt x="1314" y="36"/>
                  </a:lnTo>
                  <a:lnTo>
                    <a:pt x="1377" y="55"/>
                  </a:lnTo>
                  <a:lnTo>
                    <a:pt x="1438" y="79"/>
                  </a:lnTo>
                  <a:lnTo>
                    <a:pt x="1498" y="105"/>
                  </a:lnTo>
                  <a:lnTo>
                    <a:pt x="1558" y="137"/>
                  </a:lnTo>
                  <a:lnTo>
                    <a:pt x="1614" y="172"/>
                  </a:lnTo>
                  <a:lnTo>
                    <a:pt x="1670" y="212"/>
                  </a:lnTo>
                  <a:lnTo>
                    <a:pt x="1724" y="256"/>
                  </a:lnTo>
                  <a:lnTo>
                    <a:pt x="1774" y="303"/>
                  </a:lnTo>
                  <a:lnTo>
                    <a:pt x="1821" y="354"/>
                  </a:lnTo>
                  <a:lnTo>
                    <a:pt x="1865" y="407"/>
                  </a:lnTo>
                  <a:lnTo>
                    <a:pt x="1905" y="463"/>
                  </a:lnTo>
                  <a:lnTo>
                    <a:pt x="1940" y="520"/>
                  </a:lnTo>
                  <a:lnTo>
                    <a:pt x="1972" y="579"/>
                  </a:lnTo>
                  <a:lnTo>
                    <a:pt x="1999" y="639"/>
                  </a:lnTo>
                  <a:lnTo>
                    <a:pt x="2022" y="700"/>
                  </a:lnTo>
                  <a:lnTo>
                    <a:pt x="2042" y="763"/>
                  </a:lnTo>
                  <a:lnTo>
                    <a:pt x="2057" y="827"/>
                  </a:lnTo>
                  <a:lnTo>
                    <a:pt x="2067" y="891"/>
                  </a:lnTo>
                  <a:lnTo>
                    <a:pt x="2075" y="956"/>
                  </a:lnTo>
                  <a:lnTo>
                    <a:pt x="2078" y="1021"/>
                  </a:lnTo>
                  <a:lnTo>
                    <a:pt x="2077" y="1085"/>
                  </a:lnTo>
                  <a:lnTo>
                    <a:pt x="2072" y="1151"/>
                  </a:lnTo>
                  <a:lnTo>
                    <a:pt x="2063" y="1215"/>
                  </a:lnTo>
                  <a:lnTo>
                    <a:pt x="2050" y="1279"/>
                  </a:lnTo>
                  <a:lnTo>
                    <a:pt x="2033" y="1343"/>
                  </a:lnTo>
                  <a:lnTo>
                    <a:pt x="2011" y="1404"/>
                  </a:lnTo>
                  <a:lnTo>
                    <a:pt x="1988" y="1347"/>
                  </a:lnTo>
                  <a:lnTo>
                    <a:pt x="1962" y="1291"/>
                  </a:lnTo>
                  <a:lnTo>
                    <a:pt x="1931" y="1237"/>
                  </a:lnTo>
                  <a:lnTo>
                    <a:pt x="1897" y="1183"/>
                  </a:lnTo>
                  <a:lnTo>
                    <a:pt x="1859" y="1133"/>
                  </a:lnTo>
                  <a:lnTo>
                    <a:pt x="1819" y="1083"/>
                  </a:lnTo>
                  <a:lnTo>
                    <a:pt x="1774" y="1036"/>
                  </a:lnTo>
                  <a:lnTo>
                    <a:pt x="1723" y="987"/>
                  </a:lnTo>
                  <a:lnTo>
                    <a:pt x="1669" y="944"/>
                  </a:lnTo>
                  <a:lnTo>
                    <a:pt x="1614" y="904"/>
                  </a:lnTo>
                  <a:lnTo>
                    <a:pt x="1556" y="869"/>
                  </a:lnTo>
                  <a:lnTo>
                    <a:pt x="1497" y="837"/>
                  </a:lnTo>
                  <a:lnTo>
                    <a:pt x="1436" y="809"/>
                  </a:lnTo>
                  <a:lnTo>
                    <a:pt x="1374" y="786"/>
                  </a:lnTo>
                  <a:lnTo>
                    <a:pt x="1310" y="767"/>
                  </a:lnTo>
                  <a:lnTo>
                    <a:pt x="1240" y="751"/>
                  </a:lnTo>
                  <a:lnTo>
                    <a:pt x="1169" y="740"/>
                  </a:lnTo>
                  <a:lnTo>
                    <a:pt x="1098" y="733"/>
                  </a:lnTo>
                  <a:lnTo>
                    <a:pt x="1026" y="731"/>
                  </a:lnTo>
                  <a:lnTo>
                    <a:pt x="954" y="735"/>
                  </a:lnTo>
                  <a:lnTo>
                    <a:pt x="883" y="743"/>
                  </a:lnTo>
                  <a:lnTo>
                    <a:pt x="812" y="756"/>
                  </a:lnTo>
                  <a:lnTo>
                    <a:pt x="742" y="774"/>
                  </a:lnTo>
                  <a:lnTo>
                    <a:pt x="673" y="797"/>
                  </a:lnTo>
                  <a:lnTo>
                    <a:pt x="617" y="821"/>
                  </a:lnTo>
                  <a:lnTo>
                    <a:pt x="561" y="848"/>
                  </a:lnTo>
                  <a:lnTo>
                    <a:pt x="506" y="878"/>
                  </a:lnTo>
                  <a:lnTo>
                    <a:pt x="453" y="913"/>
                  </a:lnTo>
                  <a:lnTo>
                    <a:pt x="402" y="950"/>
                  </a:lnTo>
                  <a:lnTo>
                    <a:pt x="352" y="991"/>
                  </a:lnTo>
                  <a:lnTo>
                    <a:pt x="305" y="1036"/>
                  </a:lnTo>
                  <a:lnTo>
                    <a:pt x="305" y="1036"/>
                  </a:lnTo>
                  <a:lnTo>
                    <a:pt x="304" y="1036"/>
                  </a:lnTo>
                  <a:lnTo>
                    <a:pt x="304" y="1037"/>
                  </a:lnTo>
                  <a:lnTo>
                    <a:pt x="270" y="1074"/>
                  </a:lnTo>
                  <a:lnTo>
                    <a:pt x="241" y="1113"/>
                  </a:lnTo>
                  <a:lnTo>
                    <a:pt x="216" y="1153"/>
                  </a:lnTo>
                  <a:lnTo>
                    <a:pt x="195" y="1196"/>
                  </a:lnTo>
                  <a:lnTo>
                    <a:pt x="178" y="1240"/>
                  </a:lnTo>
                  <a:lnTo>
                    <a:pt x="165" y="1285"/>
                  </a:lnTo>
                  <a:lnTo>
                    <a:pt x="157" y="1331"/>
                  </a:lnTo>
                  <a:lnTo>
                    <a:pt x="152" y="1377"/>
                  </a:lnTo>
                  <a:lnTo>
                    <a:pt x="152" y="1423"/>
                  </a:lnTo>
                  <a:lnTo>
                    <a:pt x="155" y="1470"/>
                  </a:lnTo>
                  <a:lnTo>
                    <a:pt x="163" y="1515"/>
                  </a:lnTo>
                  <a:lnTo>
                    <a:pt x="175" y="1561"/>
                  </a:lnTo>
                  <a:lnTo>
                    <a:pt x="191" y="1605"/>
                  </a:lnTo>
                  <a:lnTo>
                    <a:pt x="211" y="1648"/>
                  </a:lnTo>
                  <a:lnTo>
                    <a:pt x="235" y="1689"/>
                  </a:lnTo>
                  <a:lnTo>
                    <a:pt x="263" y="1729"/>
                  </a:lnTo>
                  <a:lnTo>
                    <a:pt x="222" y="1679"/>
                  </a:lnTo>
                  <a:lnTo>
                    <a:pt x="183" y="1627"/>
                  </a:lnTo>
                  <a:lnTo>
                    <a:pt x="149" y="1573"/>
                  </a:lnTo>
                  <a:lnTo>
                    <a:pt x="118" y="1518"/>
                  </a:lnTo>
                  <a:lnTo>
                    <a:pt x="91" y="1462"/>
                  </a:lnTo>
                  <a:lnTo>
                    <a:pt x="67" y="1404"/>
                  </a:lnTo>
                  <a:lnTo>
                    <a:pt x="44" y="1336"/>
                  </a:lnTo>
                  <a:lnTo>
                    <a:pt x="26" y="1266"/>
                  </a:lnTo>
                  <a:lnTo>
                    <a:pt x="12" y="1195"/>
                  </a:lnTo>
                  <a:lnTo>
                    <a:pt x="4" y="1123"/>
                  </a:lnTo>
                  <a:lnTo>
                    <a:pt x="0" y="1052"/>
                  </a:lnTo>
                  <a:lnTo>
                    <a:pt x="2" y="980"/>
                  </a:lnTo>
                  <a:lnTo>
                    <a:pt x="9" y="908"/>
                  </a:lnTo>
                  <a:lnTo>
                    <a:pt x="20" y="838"/>
                  </a:lnTo>
                  <a:lnTo>
                    <a:pt x="36" y="767"/>
                  </a:lnTo>
                  <a:lnTo>
                    <a:pt x="55" y="704"/>
                  </a:lnTo>
                  <a:lnTo>
                    <a:pt x="79" y="642"/>
                  </a:lnTo>
                  <a:lnTo>
                    <a:pt x="106" y="581"/>
                  </a:lnTo>
                  <a:lnTo>
                    <a:pt x="138" y="521"/>
                  </a:lnTo>
                  <a:lnTo>
                    <a:pt x="173" y="464"/>
                  </a:lnTo>
                  <a:lnTo>
                    <a:pt x="213" y="408"/>
                  </a:lnTo>
                  <a:lnTo>
                    <a:pt x="256" y="355"/>
                  </a:lnTo>
                  <a:lnTo>
                    <a:pt x="305" y="303"/>
                  </a:lnTo>
                  <a:lnTo>
                    <a:pt x="352" y="258"/>
                  </a:lnTo>
                  <a:lnTo>
                    <a:pt x="402" y="218"/>
                  </a:lnTo>
                  <a:lnTo>
                    <a:pt x="453" y="180"/>
                  </a:lnTo>
                  <a:lnTo>
                    <a:pt x="506" y="147"/>
                  </a:lnTo>
                  <a:lnTo>
                    <a:pt x="561" y="116"/>
                  </a:lnTo>
                  <a:lnTo>
                    <a:pt x="617" y="89"/>
                  </a:lnTo>
                  <a:lnTo>
                    <a:pt x="673" y="66"/>
                  </a:lnTo>
                  <a:lnTo>
                    <a:pt x="735" y="44"/>
                  </a:lnTo>
                  <a:lnTo>
                    <a:pt x="799" y="27"/>
                  </a:lnTo>
                  <a:lnTo>
                    <a:pt x="862" y="14"/>
                  </a:lnTo>
                  <a:lnTo>
                    <a:pt x="927" y="6"/>
                  </a:lnTo>
                  <a:lnTo>
                    <a:pt x="992" y="0"/>
                  </a:lnTo>
                  <a:lnTo>
                    <a:pt x="1057" y="0"/>
                  </a:lnTo>
                  <a:close/>
                </a:path>
              </a:pathLst>
            </a:custGeom>
            <a:solidFill>
              <a:srgbClr val="0078D7">
                <a:alpha val="70000"/>
              </a:srgbClr>
            </a:solidFill>
            <a:ln w="0">
              <a:noFill/>
              <a:prstDash val="solid"/>
              <a:round/>
              <a:headEnd/>
              <a:tailEnd/>
            </a:ln>
            <a:effectLst>
              <a:innerShdw blurRad="431800" dist="317500" dir="5400000">
                <a:prstClr val="black">
                  <a:alpha val="20000"/>
                </a:prstClr>
              </a:innerShdw>
            </a:effectLst>
          </p:spPr>
          <p:txBody>
            <a:bodyPr vert="horz" wrap="square" lIns="91414" tIns="45706" rIns="91414" bIns="45706" numCol="1" anchor="t" anchorCtr="0" compatLnSpc="1">
              <a:prstTxWarp prst="textNoShape">
                <a:avLst/>
              </a:prstTxWarp>
            </a:bodyPr>
            <a:lstStyle/>
            <a:p>
              <a:pPr defTabSz="1218519">
                <a:defRPr/>
              </a:pPr>
              <a:endParaRPr lang="en-US" sz="2400" kern="0">
                <a:solidFill>
                  <a:schemeClr val="tx1">
                    <a:lumMod val="75000"/>
                  </a:schemeClr>
                </a:solidFill>
                <a:latin typeface="Calibri"/>
              </a:endParaRPr>
            </a:p>
          </p:txBody>
        </p:sp>
        <p:sp>
          <p:nvSpPr>
            <p:cNvPr id="31" name="Freeform 480">
              <a:extLst>
                <a:ext uri="{FF2B5EF4-FFF2-40B4-BE49-F238E27FC236}">
                  <a16:creationId xmlns:a16="http://schemas.microsoft.com/office/drawing/2014/main" id="{1A16C201-DD2F-4C95-83D0-21C9F4397342}"/>
                </a:ext>
              </a:extLst>
            </p:cNvPr>
            <p:cNvSpPr>
              <a:spLocks/>
            </p:cNvSpPr>
            <p:nvPr/>
          </p:nvSpPr>
          <p:spPr bwMode="auto">
            <a:xfrm>
              <a:off x="7779064" y="1125327"/>
              <a:ext cx="3149996" cy="2628014"/>
            </a:xfrm>
            <a:custGeom>
              <a:avLst/>
              <a:gdLst/>
              <a:ahLst/>
              <a:cxnLst>
                <a:cxn ang="0">
                  <a:pos x="1193" y="11"/>
                </a:cxn>
                <a:cxn ang="0">
                  <a:pos x="1389" y="58"/>
                </a:cxn>
                <a:cxn ang="0">
                  <a:pos x="1572" y="142"/>
                </a:cxn>
                <a:cxn ang="0">
                  <a:pos x="1733" y="257"/>
                </a:cxn>
                <a:cxn ang="0">
                  <a:pos x="1868" y="400"/>
                </a:cxn>
                <a:cxn ang="0">
                  <a:pos x="1974" y="564"/>
                </a:cxn>
                <a:cxn ang="0">
                  <a:pos x="2045" y="743"/>
                </a:cxn>
                <a:cxn ang="0">
                  <a:pos x="2082" y="929"/>
                </a:cxn>
                <a:cxn ang="0">
                  <a:pos x="2085" y="1117"/>
                </a:cxn>
                <a:cxn ang="0">
                  <a:pos x="2056" y="1300"/>
                </a:cxn>
                <a:cxn ang="0">
                  <a:pos x="2037" y="1360"/>
                </a:cxn>
                <a:cxn ang="0">
                  <a:pos x="2074" y="1179"/>
                </a:cxn>
                <a:cxn ang="0">
                  <a:pos x="2078" y="993"/>
                </a:cxn>
                <a:cxn ang="0">
                  <a:pos x="2049" y="808"/>
                </a:cxn>
                <a:cxn ang="0">
                  <a:pos x="1987" y="629"/>
                </a:cxn>
                <a:cxn ang="0">
                  <a:pos x="1892" y="464"/>
                </a:cxn>
                <a:cxn ang="0">
                  <a:pos x="1767" y="316"/>
                </a:cxn>
                <a:cxn ang="0">
                  <a:pos x="1615" y="196"/>
                </a:cxn>
                <a:cxn ang="0">
                  <a:pos x="1443" y="105"/>
                </a:cxn>
                <a:cxn ang="0">
                  <a:pos x="1255" y="47"/>
                </a:cxn>
                <a:cxn ang="0">
                  <a:pos x="1058" y="26"/>
                </a:cxn>
                <a:cxn ang="0">
                  <a:pos x="859" y="43"/>
                </a:cxn>
                <a:cxn ang="0">
                  <a:pos x="655" y="102"/>
                </a:cxn>
                <a:cxn ang="0">
                  <a:pos x="471" y="202"/>
                </a:cxn>
                <a:cxn ang="0">
                  <a:pos x="310" y="336"/>
                </a:cxn>
                <a:cxn ang="0">
                  <a:pos x="180" y="498"/>
                </a:cxn>
                <a:cxn ang="0">
                  <a:pos x="86" y="680"/>
                </a:cxn>
                <a:cxn ang="0">
                  <a:pos x="31" y="876"/>
                </a:cxn>
                <a:cxn ang="0">
                  <a:pos x="15" y="1077"/>
                </a:cxn>
                <a:cxn ang="0">
                  <a:pos x="38" y="1276"/>
                </a:cxn>
                <a:cxn ang="0">
                  <a:pos x="98" y="1466"/>
                </a:cxn>
                <a:cxn ang="0">
                  <a:pos x="191" y="1638"/>
                </a:cxn>
                <a:cxn ang="0">
                  <a:pos x="227" y="1693"/>
                </a:cxn>
                <a:cxn ang="0">
                  <a:pos x="120" y="1528"/>
                </a:cxn>
                <a:cxn ang="0">
                  <a:pos x="45" y="1343"/>
                </a:cxn>
                <a:cxn ang="0">
                  <a:pos x="6" y="1146"/>
                </a:cxn>
                <a:cxn ang="0">
                  <a:pos x="5" y="942"/>
                </a:cxn>
                <a:cxn ang="0">
                  <a:pos x="46" y="739"/>
                </a:cxn>
                <a:cxn ang="0">
                  <a:pos x="120" y="557"/>
                </a:cxn>
                <a:cxn ang="0">
                  <a:pos x="230" y="391"/>
                </a:cxn>
                <a:cxn ang="0">
                  <a:pos x="370" y="247"/>
                </a:cxn>
                <a:cxn ang="0">
                  <a:pos x="535" y="132"/>
                </a:cxn>
                <a:cxn ang="0">
                  <a:pos x="722" y="50"/>
                </a:cxn>
                <a:cxn ang="0">
                  <a:pos x="923" y="7"/>
                </a:cxn>
              </a:cxnLst>
              <a:rect l="0" t="0" r="r" b="b"/>
              <a:pathLst>
                <a:path w="2088" h="1742">
                  <a:moveTo>
                    <a:pt x="1058" y="0"/>
                  </a:moveTo>
                  <a:lnTo>
                    <a:pt x="1126" y="3"/>
                  </a:lnTo>
                  <a:lnTo>
                    <a:pt x="1193" y="11"/>
                  </a:lnTo>
                  <a:lnTo>
                    <a:pt x="1260" y="22"/>
                  </a:lnTo>
                  <a:lnTo>
                    <a:pt x="1326" y="38"/>
                  </a:lnTo>
                  <a:lnTo>
                    <a:pt x="1389" y="58"/>
                  </a:lnTo>
                  <a:lnTo>
                    <a:pt x="1452" y="82"/>
                  </a:lnTo>
                  <a:lnTo>
                    <a:pt x="1513" y="111"/>
                  </a:lnTo>
                  <a:lnTo>
                    <a:pt x="1572" y="142"/>
                  </a:lnTo>
                  <a:lnTo>
                    <a:pt x="1628" y="177"/>
                  </a:lnTo>
                  <a:lnTo>
                    <a:pt x="1682" y="216"/>
                  </a:lnTo>
                  <a:lnTo>
                    <a:pt x="1733" y="257"/>
                  </a:lnTo>
                  <a:lnTo>
                    <a:pt x="1782" y="301"/>
                  </a:lnTo>
                  <a:lnTo>
                    <a:pt x="1827" y="350"/>
                  </a:lnTo>
                  <a:lnTo>
                    <a:pt x="1868" y="400"/>
                  </a:lnTo>
                  <a:lnTo>
                    <a:pt x="1908" y="453"/>
                  </a:lnTo>
                  <a:lnTo>
                    <a:pt x="1943" y="508"/>
                  </a:lnTo>
                  <a:lnTo>
                    <a:pt x="1974" y="564"/>
                  </a:lnTo>
                  <a:lnTo>
                    <a:pt x="2001" y="622"/>
                  </a:lnTo>
                  <a:lnTo>
                    <a:pt x="2025" y="681"/>
                  </a:lnTo>
                  <a:lnTo>
                    <a:pt x="2045" y="743"/>
                  </a:lnTo>
                  <a:lnTo>
                    <a:pt x="2061" y="804"/>
                  </a:lnTo>
                  <a:lnTo>
                    <a:pt x="2073" y="866"/>
                  </a:lnTo>
                  <a:lnTo>
                    <a:pt x="2082" y="929"/>
                  </a:lnTo>
                  <a:lnTo>
                    <a:pt x="2087" y="992"/>
                  </a:lnTo>
                  <a:lnTo>
                    <a:pt x="2088" y="1055"/>
                  </a:lnTo>
                  <a:lnTo>
                    <a:pt x="2085" y="1117"/>
                  </a:lnTo>
                  <a:lnTo>
                    <a:pt x="2079" y="1179"/>
                  </a:lnTo>
                  <a:lnTo>
                    <a:pt x="2070" y="1240"/>
                  </a:lnTo>
                  <a:lnTo>
                    <a:pt x="2056" y="1300"/>
                  </a:lnTo>
                  <a:lnTo>
                    <a:pt x="2039" y="1360"/>
                  </a:lnTo>
                  <a:lnTo>
                    <a:pt x="2018" y="1417"/>
                  </a:lnTo>
                  <a:lnTo>
                    <a:pt x="2037" y="1360"/>
                  </a:lnTo>
                  <a:lnTo>
                    <a:pt x="2054" y="1300"/>
                  </a:lnTo>
                  <a:lnTo>
                    <a:pt x="2066" y="1240"/>
                  </a:lnTo>
                  <a:lnTo>
                    <a:pt x="2074" y="1179"/>
                  </a:lnTo>
                  <a:lnTo>
                    <a:pt x="2079" y="1117"/>
                  </a:lnTo>
                  <a:lnTo>
                    <a:pt x="2080" y="1055"/>
                  </a:lnTo>
                  <a:lnTo>
                    <a:pt x="2078" y="993"/>
                  </a:lnTo>
                  <a:lnTo>
                    <a:pt x="2072" y="931"/>
                  </a:lnTo>
                  <a:lnTo>
                    <a:pt x="2062" y="869"/>
                  </a:lnTo>
                  <a:lnTo>
                    <a:pt x="2049" y="808"/>
                  </a:lnTo>
                  <a:lnTo>
                    <a:pt x="2032" y="747"/>
                  </a:lnTo>
                  <a:lnTo>
                    <a:pt x="2012" y="688"/>
                  </a:lnTo>
                  <a:lnTo>
                    <a:pt x="1987" y="629"/>
                  </a:lnTo>
                  <a:lnTo>
                    <a:pt x="1959" y="572"/>
                  </a:lnTo>
                  <a:lnTo>
                    <a:pt x="1927" y="517"/>
                  </a:lnTo>
                  <a:lnTo>
                    <a:pt x="1892" y="464"/>
                  </a:lnTo>
                  <a:lnTo>
                    <a:pt x="1853" y="412"/>
                  </a:lnTo>
                  <a:lnTo>
                    <a:pt x="1811" y="363"/>
                  </a:lnTo>
                  <a:lnTo>
                    <a:pt x="1767" y="316"/>
                  </a:lnTo>
                  <a:lnTo>
                    <a:pt x="1719" y="273"/>
                  </a:lnTo>
                  <a:lnTo>
                    <a:pt x="1669" y="233"/>
                  </a:lnTo>
                  <a:lnTo>
                    <a:pt x="1615" y="196"/>
                  </a:lnTo>
                  <a:lnTo>
                    <a:pt x="1560" y="161"/>
                  </a:lnTo>
                  <a:lnTo>
                    <a:pt x="1503" y="131"/>
                  </a:lnTo>
                  <a:lnTo>
                    <a:pt x="1443" y="105"/>
                  </a:lnTo>
                  <a:lnTo>
                    <a:pt x="1382" y="81"/>
                  </a:lnTo>
                  <a:lnTo>
                    <a:pt x="1319" y="62"/>
                  </a:lnTo>
                  <a:lnTo>
                    <a:pt x="1255" y="47"/>
                  </a:lnTo>
                  <a:lnTo>
                    <a:pt x="1190" y="35"/>
                  </a:lnTo>
                  <a:lnTo>
                    <a:pt x="1125" y="28"/>
                  </a:lnTo>
                  <a:lnTo>
                    <a:pt x="1058" y="26"/>
                  </a:lnTo>
                  <a:lnTo>
                    <a:pt x="992" y="26"/>
                  </a:lnTo>
                  <a:lnTo>
                    <a:pt x="925" y="32"/>
                  </a:lnTo>
                  <a:lnTo>
                    <a:pt x="859" y="43"/>
                  </a:lnTo>
                  <a:lnTo>
                    <a:pt x="789" y="57"/>
                  </a:lnTo>
                  <a:lnTo>
                    <a:pt x="722" y="77"/>
                  </a:lnTo>
                  <a:lnTo>
                    <a:pt x="655" y="102"/>
                  </a:lnTo>
                  <a:lnTo>
                    <a:pt x="591" y="130"/>
                  </a:lnTo>
                  <a:lnTo>
                    <a:pt x="529" y="164"/>
                  </a:lnTo>
                  <a:lnTo>
                    <a:pt x="471" y="202"/>
                  </a:lnTo>
                  <a:lnTo>
                    <a:pt x="414" y="243"/>
                  </a:lnTo>
                  <a:lnTo>
                    <a:pt x="361" y="288"/>
                  </a:lnTo>
                  <a:lnTo>
                    <a:pt x="310" y="336"/>
                  </a:lnTo>
                  <a:lnTo>
                    <a:pt x="263" y="387"/>
                  </a:lnTo>
                  <a:lnTo>
                    <a:pt x="220" y="441"/>
                  </a:lnTo>
                  <a:lnTo>
                    <a:pt x="180" y="498"/>
                  </a:lnTo>
                  <a:lnTo>
                    <a:pt x="145" y="556"/>
                  </a:lnTo>
                  <a:lnTo>
                    <a:pt x="113" y="617"/>
                  </a:lnTo>
                  <a:lnTo>
                    <a:pt x="86" y="680"/>
                  </a:lnTo>
                  <a:lnTo>
                    <a:pt x="64" y="744"/>
                  </a:lnTo>
                  <a:lnTo>
                    <a:pt x="45" y="810"/>
                  </a:lnTo>
                  <a:lnTo>
                    <a:pt x="31" y="876"/>
                  </a:lnTo>
                  <a:lnTo>
                    <a:pt x="21" y="943"/>
                  </a:lnTo>
                  <a:lnTo>
                    <a:pt x="16" y="1010"/>
                  </a:lnTo>
                  <a:lnTo>
                    <a:pt x="15" y="1077"/>
                  </a:lnTo>
                  <a:lnTo>
                    <a:pt x="19" y="1144"/>
                  </a:lnTo>
                  <a:lnTo>
                    <a:pt x="27" y="1210"/>
                  </a:lnTo>
                  <a:lnTo>
                    <a:pt x="38" y="1276"/>
                  </a:lnTo>
                  <a:lnTo>
                    <a:pt x="55" y="1341"/>
                  </a:lnTo>
                  <a:lnTo>
                    <a:pt x="74" y="1404"/>
                  </a:lnTo>
                  <a:lnTo>
                    <a:pt x="98" y="1466"/>
                  </a:lnTo>
                  <a:lnTo>
                    <a:pt x="125" y="1526"/>
                  </a:lnTo>
                  <a:lnTo>
                    <a:pt x="156" y="1583"/>
                  </a:lnTo>
                  <a:lnTo>
                    <a:pt x="191" y="1638"/>
                  </a:lnTo>
                  <a:lnTo>
                    <a:pt x="229" y="1692"/>
                  </a:lnTo>
                  <a:lnTo>
                    <a:pt x="270" y="1742"/>
                  </a:lnTo>
                  <a:lnTo>
                    <a:pt x="227" y="1693"/>
                  </a:lnTo>
                  <a:lnTo>
                    <a:pt x="188" y="1640"/>
                  </a:lnTo>
                  <a:lnTo>
                    <a:pt x="153" y="1586"/>
                  </a:lnTo>
                  <a:lnTo>
                    <a:pt x="120" y="1528"/>
                  </a:lnTo>
                  <a:lnTo>
                    <a:pt x="91" y="1468"/>
                  </a:lnTo>
                  <a:lnTo>
                    <a:pt x="66" y="1407"/>
                  </a:lnTo>
                  <a:lnTo>
                    <a:pt x="45" y="1343"/>
                  </a:lnTo>
                  <a:lnTo>
                    <a:pt x="28" y="1279"/>
                  </a:lnTo>
                  <a:lnTo>
                    <a:pt x="14" y="1213"/>
                  </a:lnTo>
                  <a:lnTo>
                    <a:pt x="6" y="1146"/>
                  </a:lnTo>
                  <a:lnTo>
                    <a:pt x="1" y="1078"/>
                  </a:lnTo>
                  <a:lnTo>
                    <a:pt x="0" y="1010"/>
                  </a:lnTo>
                  <a:lnTo>
                    <a:pt x="5" y="942"/>
                  </a:lnTo>
                  <a:lnTo>
                    <a:pt x="14" y="874"/>
                  </a:lnTo>
                  <a:lnTo>
                    <a:pt x="27" y="806"/>
                  </a:lnTo>
                  <a:lnTo>
                    <a:pt x="46" y="739"/>
                  </a:lnTo>
                  <a:lnTo>
                    <a:pt x="67" y="677"/>
                  </a:lnTo>
                  <a:lnTo>
                    <a:pt x="92" y="616"/>
                  </a:lnTo>
                  <a:lnTo>
                    <a:pt x="120" y="557"/>
                  </a:lnTo>
                  <a:lnTo>
                    <a:pt x="153" y="499"/>
                  </a:lnTo>
                  <a:lnTo>
                    <a:pt x="190" y="444"/>
                  </a:lnTo>
                  <a:lnTo>
                    <a:pt x="230" y="391"/>
                  </a:lnTo>
                  <a:lnTo>
                    <a:pt x="274" y="340"/>
                  </a:lnTo>
                  <a:lnTo>
                    <a:pt x="320" y="293"/>
                  </a:lnTo>
                  <a:lnTo>
                    <a:pt x="370" y="247"/>
                  </a:lnTo>
                  <a:lnTo>
                    <a:pt x="422" y="206"/>
                  </a:lnTo>
                  <a:lnTo>
                    <a:pt x="477" y="167"/>
                  </a:lnTo>
                  <a:lnTo>
                    <a:pt x="535" y="132"/>
                  </a:lnTo>
                  <a:lnTo>
                    <a:pt x="595" y="101"/>
                  </a:lnTo>
                  <a:lnTo>
                    <a:pt x="658" y="74"/>
                  </a:lnTo>
                  <a:lnTo>
                    <a:pt x="722" y="50"/>
                  </a:lnTo>
                  <a:lnTo>
                    <a:pt x="788" y="32"/>
                  </a:lnTo>
                  <a:lnTo>
                    <a:pt x="855" y="18"/>
                  </a:lnTo>
                  <a:lnTo>
                    <a:pt x="923" y="7"/>
                  </a:lnTo>
                  <a:lnTo>
                    <a:pt x="991" y="1"/>
                  </a:lnTo>
                  <a:lnTo>
                    <a:pt x="1058" y="0"/>
                  </a:lnTo>
                  <a:close/>
                </a:path>
              </a:pathLst>
            </a:custGeom>
            <a:solidFill>
              <a:srgbClr val="7FAAD7"/>
            </a:solidFill>
            <a:ln w="0">
              <a:noFill/>
              <a:prstDash val="solid"/>
              <a:round/>
              <a:headEnd/>
              <a:tailEnd/>
            </a:ln>
          </p:spPr>
          <p:txBody>
            <a:bodyPr vert="horz" wrap="square" lIns="91414" tIns="45706" rIns="91414" bIns="45706" numCol="1" anchor="t" anchorCtr="0" compatLnSpc="1">
              <a:prstTxWarp prst="textNoShape">
                <a:avLst/>
              </a:prstTxWarp>
            </a:bodyPr>
            <a:lstStyle/>
            <a:p>
              <a:pPr defTabSz="1218519">
                <a:defRPr/>
              </a:pPr>
              <a:endParaRPr lang="en-US" sz="2400" kern="0">
                <a:solidFill>
                  <a:schemeClr val="tx1">
                    <a:lumMod val="75000"/>
                  </a:schemeClr>
                </a:solidFill>
                <a:latin typeface="Calibri"/>
              </a:endParaRPr>
            </a:p>
          </p:txBody>
        </p:sp>
        <p:sp>
          <p:nvSpPr>
            <p:cNvPr id="32" name="TextBox 31">
              <a:extLst>
                <a:ext uri="{FF2B5EF4-FFF2-40B4-BE49-F238E27FC236}">
                  <a16:creationId xmlns:a16="http://schemas.microsoft.com/office/drawing/2014/main" id="{999C0360-C523-4BD6-916D-2658A38DB396}"/>
                </a:ext>
              </a:extLst>
            </p:cNvPr>
            <p:cNvSpPr txBox="1"/>
            <p:nvPr/>
          </p:nvSpPr>
          <p:spPr>
            <a:xfrm>
              <a:off x="8748520" y="1459819"/>
              <a:ext cx="1217116" cy="596240"/>
            </a:xfrm>
            <a:prstGeom prst="rect">
              <a:avLst/>
            </a:prstGeom>
            <a:noFill/>
          </p:spPr>
          <p:txBody>
            <a:bodyPr wrap="square" rtlCol="0">
              <a:spAutoFit/>
            </a:bodyPr>
            <a:lstStyle/>
            <a:p>
              <a:pPr defTabSz="1218519">
                <a:defRPr/>
              </a:pPr>
              <a:r>
                <a:rPr lang="en-US" sz="1598" kern="0">
                  <a:solidFill>
                    <a:schemeClr val="tx1">
                      <a:lumMod val="75000"/>
                    </a:schemeClr>
                  </a:solidFill>
                  <a:latin typeface="Segoe UI Semilight"/>
                  <a:cs typeface="Arial" pitchFamily="34" charset="0"/>
                </a:rPr>
                <a:t>Develop + Test</a:t>
              </a:r>
            </a:p>
          </p:txBody>
        </p:sp>
      </p:grpSp>
      <p:sp>
        <p:nvSpPr>
          <p:cNvPr id="33" name="Freeform 481">
            <a:extLst>
              <a:ext uri="{FF2B5EF4-FFF2-40B4-BE49-F238E27FC236}">
                <a16:creationId xmlns:a16="http://schemas.microsoft.com/office/drawing/2014/main" id="{5898D3E4-D9A8-459C-B516-2C5E796768F4}"/>
              </a:ext>
            </a:extLst>
          </p:cNvPr>
          <p:cNvSpPr>
            <a:spLocks/>
          </p:cNvSpPr>
          <p:nvPr/>
        </p:nvSpPr>
        <p:spPr bwMode="auto">
          <a:xfrm>
            <a:off x="7243549" y="3361530"/>
            <a:ext cx="2627269" cy="3149103"/>
          </a:xfrm>
          <a:custGeom>
            <a:avLst/>
            <a:gdLst/>
            <a:ahLst/>
            <a:cxnLst>
              <a:cxn ang="0">
                <a:pos x="800" y="4"/>
              </a:cxn>
              <a:cxn ang="0">
                <a:pos x="1003" y="44"/>
              </a:cxn>
              <a:cxn ang="0">
                <a:pos x="1185" y="118"/>
              </a:cxn>
              <a:cxn ang="0">
                <a:pos x="1351" y="228"/>
              </a:cxn>
              <a:cxn ang="0">
                <a:pos x="1494" y="368"/>
              </a:cxn>
              <a:cxn ang="0">
                <a:pos x="1609" y="533"/>
              </a:cxn>
              <a:cxn ang="0">
                <a:pos x="1691" y="720"/>
              </a:cxn>
              <a:cxn ang="0">
                <a:pos x="1734" y="921"/>
              </a:cxn>
              <a:cxn ang="0">
                <a:pos x="1738" y="1125"/>
              </a:cxn>
              <a:cxn ang="0">
                <a:pos x="1702" y="1324"/>
              </a:cxn>
              <a:cxn ang="0">
                <a:pos x="1631" y="1512"/>
              </a:cxn>
              <a:cxn ang="0">
                <a:pos x="1526" y="1681"/>
              </a:cxn>
              <a:cxn ang="0">
                <a:pos x="1391" y="1826"/>
              </a:cxn>
              <a:cxn ang="0">
                <a:pos x="1233" y="1942"/>
              </a:cxn>
              <a:cxn ang="0">
                <a:pos x="1059" y="2024"/>
              </a:cxn>
              <a:cxn ang="0">
                <a:pos x="874" y="2073"/>
              </a:cxn>
              <a:cxn ang="0">
                <a:pos x="686" y="2088"/>
              </a:cxn>
              <a:cxn ang="0">
                <a:pos x="501" y="2070"/>
              </a:cxn>
              <a:cxn ang="0">
                <a:pos x="324" y="2018"/>
              </a:cxn>
              <a:cxn ang="0">
                <a:pos x="501" y="2065"/>
              </a:cxn>
              <a:cxn ang="0">
                <a:pos x="686" y="2079"/>
              </a:cxn>
              <a:cxn ang="0">
                <a:pos x="873" y="2061"/>
              </a:cxn>
              <a:cxn ang="0">
                <a:pos x="1054" y="2010"/>
              </a:cxn>
              <a:cxn ang="0">
                <a:pos x="1224" y="1926"/>
              </a:cxn>
              <a:cxn ang="0">
                <a:pos x="1378" y="1810"/>
              </a:cxn>
              <a:cxn ang="0">
                <a:pos x="1509" y="1667"/>
              </a:cxn>
              <a:cxn ang="0">
                <a:pos x="1610" y="1501"/>
              </a:cxn>
              <a:cxn ang="0">
                <a:pos x="1679" y="1317"/>
              </a:cxn>
              <a:cxn ang="0">
                <a:pos x="1713" y="1123"/>
              </a:cxn>
              <a:cxn ang="0">
                <a:pos x="1708" y="924"/>
              </a:cxn>
              <a:cxn ang="0">
                <a:pos x="1663" y="720"/>
              </a:cxn>
              <a:cxn ang="0">
                <a:pos x="1577" y="528"/>
              </a:cxn>
              <a:cxn ang="0">
                <a:pos x="1454" y="359"/>
              </a:cxn>
              <a:cxn ang="0">
                <a:pos x="1301" y="218"/>
              </a:cxn>
              <a:cxn ang="0">
                <a:pos x="1124" y="111"/>
              </a:cxn>
              <a:cxn ang="0">
                <a:pos x="931" y="43"/>
              </a:cxn>
              <a:cxn ang="0">
                <a:pos x="731" y="15"/>
              </a:cxn>
              <a:cxn ang="0">
                <a:pos x="531" y="25"/>
              </a:cxn>
              <a:cxn ang="0">
                <a:pos x="337" y="73"/>
              </a:cxn>
              <a:cxn ang="0">
                <a:pos x="159" y="154"/>
              </a:cxn>
              <a:cxn ang="0">
                <a:pos x="0" y="269"/>
              </a:cxn>
              <a:cxn ang="0">
                <a:pos x="156" y="151"/>
              </a:cxn>
              <a:cxn ang="0">
                <a:pos x="335" y="65"/>
              </a:cxn>
              <a:cxn ang="0">
                <a:pos x="529" y="13"/>
              </a:cxn>
            </a:cxnLst>
            <a:rect l="0" t="0" r="r" b="b"/>
            <a:pathLst>
              <a:path w="1742" h="2088">
                <a:moveTo>
                  <a:pt x="663" y="0"/>
                </a:moveTo>
                <a:lnTo>
                  <a:pt x="731" y="0"/>
                </a:lnTo>
                <a:lnTo>
                  <a:pt x="800" y="4"/>
                </a:lnTo>
                <a:lnTo>
                  <a:pt x="868" y="12"/>
                </a:lnTo>
                <a:lnTo>
                  <a:pt x="935" y="26"/>
                </a:lnTo>
                <a:lnTo>
                  <a:pt x="1003" y="44"/>
                </a:lnTo>
                <a:lnTo>
                  <a:pt x="1064" y="65"/>
                </a:lnTo>
                <a:lnTo>
                  <a:pt x="1125" y="90"/>
                </a:lnTo>
                <a:lnTo>
                  <a:pt x="1185" y="118"/>
                </a:lnTo>
                <a:lnTo>
                  <a:pt x="1242" y="152"/>
                </a:lnTo>
                <a:lnTo>
                  <a:pt x="1297" y="188"/>
                </a:lnTo>
                <a:lnTo>
                  <a:pt x="1351" y="228"/>
                </a:lnTo>
                <a:lnTo>
                  <a:pt x="1401" y="272"/>
                </a:lnTo>
                <a:lnTo>
                  <a:pt x="1449" y="318"/>
                </a:lnTo>
                <a:lnTo>
                  <a:pt x="1494" y="368"/>
                </a:lnTo>
                <a:lnTo>
                  <a:pt x="1535" y="421"/>
                </a:lnTo>
                <a:lnTo>
                  <a:pt x="1574" y="476"/>
                </a:lnTo>
                <a:lnTo>
                  <a:pt x="1609" y="533"/>
                </a:lnTo>
                <a:lnTo>
                  <a:pt x="1640" y="594"/>
                </a:lnTo>
                <a:lnTo>
                  <a:pt x="1668" y="656"/>
                </a:lnTo>
                <a:lnTo>
                  <a:pt x="1691" y="720"/>
                </a:lnTo>
                <a:lnTo>
                  <a:pt x="1710" y="786"/>
                </a:lnTo>
                <a:lnTo>
                  <a:pt x="1724" y="853"/>
                </a:lnTo>
                <a:lnTo>
                  <a:pt x="1734" y="921"/>
                </a:lnTo>
                <a:lnTo>
                  <a:pt x="1740" y="989"/>
                </a:lnTo>
                <a:lnTo>
                  <a:pt x="1742" y="1057"/>
                </a:lnTo>
                <a:lnTo>
                  <a:pt x="1738" y="1125"/>
                </a:lnTo>
                <a:lnTo>
                  <a:pt x="1730" y="1192"/>
                </a:lnTo>
                <a:lnTo>
                  <a:pt x="1718" y="1259"/>
                </a:lnTo>
                <a:lnTo>
                  <a:pt x="1702" y="1324"/>
                </a:lnTo>
                <a:lnTo>
                  <a:pt x="1682" y="1388"/>
                </a:lnTo>
                <a:lnTo>
                  <a:pt x="1658" y="1451"/>
                </a:lnTo>
                <a:lnTo>
                  <a:pt x="1631" y="1512"/>
                </a:lnTo>
                <a:lnTo>
                  <a:pt x="1599" y="1570"/>
                </a:lnTo>
                <a:lnTo>
                  <a:pt x="1564" y="1627"/>
                </a:lnTo>
                <a:lnTo>
                  <a:pt x="1526" y="1681"/>
                </a:lnTo>
                <a:lnTo>
                  <a:pt x="1484" y="1732"/>
                </a:lnTo>
                <a:lnTo>
                  <a:pt x="1439" y="1781"/>
                </a:lnTo>
                <a:lnTo>
                  <a:pt x="1391" y="1826"/>
                </a:lnTo>
                <a:lnTo>
                  <a:pt x="1340" y="1867"/>
                </a:lnTo>
                <a:lnTo>
                  <a:pt x="1288" y="1906"/>
                </a:lnTo>
                <a:lnTo>
                  <a:pt x="1233" y="1942"/>
                </a:lnTo>
                <a:lnTo>
                  <a:pt x="1177" y="1973"/>
                </a:lnTo>
                <a:lnTo>
                  <a:pt x="1119" y="2001"/>
                </a:lnTo>
                <a:lnTo>
                  <a:pt x="1059" y="2024"/>
                </a:lnTo>
                <a:lnTo>
                  <a:pt x="998" y="2045"/>
                </a:lnTo>
                <a:lnTo>
                  <a:pt x="937" y="2060"/>
                </a:lnTo>
                <a:lnTo>
                  <a:pt x="874" y="2073"/>
                </a:lnTo>
                <a:lnTo>
                  <a:pt x="812" y="2082"/>
                </a:lnTo>
                <a:lnTo>
                  <a:pt x="749" y="2087"/>
                </a:lnTo>
                <a:lnTo>
                  <a:pt x="686" y="2088"/>
                </a:lnTo>
                <a:lnTo>
                  <a:pt x="623" y="2085"/>
                </a:lnTo>
                <a:lnTo>
                  <a:pt x="562" y="2079"/>
                </a:lnTo>
                <a:lnTo>
                  <a:pt x="501" y="2070"/>
                </a:lnTo>
                <a:lnTo>
                  <a:pt x="440" y="2056"/>
                </a:lnTo>
                <a:lnTo>
                  <a:pt x="382" y="2039"/>
                </a:lnTo>
                <a:lnTo>
                  <a:pt x="324" y="2018"/>
                </a:lnTo>
                <a:lnTo>
                  <a:pt x="382" y="2037"/>
                </a:lnTo>
                <a:lnTo>
                  <a:pt x="441" y="2053"/>
                </a:lnTo>
                <a:lnTo>
                  <a:pt x="501" y="2065"/>
                </a:lnTo>
                <a:lnTo>
                  <a:pt x="562" y="2073"/>
                </a:lnTo>
                <a:lnTo>
                  <a:pt x="624" y="2078"/>
                </a:lnTo>
                <a:lnTo>
                  <a:pt x="686" y="2079"/>
                </a:lnTo>
                <a:lnTo>
                  <a:pt x="749" y="2077"/>
                </a:lnTo>
                <a:lnTo>
                  <a:pt x="811" y="2071"/>
                </a:lnTo>
                <a:lnTo>
                  <a:pt x="873" y="2061"/>
                </a:lnTo>
                <a:lnTo>
                  <a:pt x="934" y="2048"/>
                </a:lnTo>
                <a:lnTo>
                  <a:pt x="995" y="2031"/>
                </a:lnTo>
                <a:lnTo>
                  <a:pt x="1054" y="2010"/>
                </a:lnTo>
                <a:lnTo>
                  <a:pt x="1113" y="1986"/>
                </a:lnTo>
                <a:lnTo>
                  <a:pt x="1169" y="1958"/>
                </a:lnTo>
                <a:lnTo>
                  <a:pt x="1224" y="1926"/>
                </a:lnTo>
                <a:lnTo>
                  <a:pt x="1278" y="1891"/>
                </a:lnTo>
                <a:lnTo>
                  <a:pt x="1328" y="1851"/>
                </a:lnTo>
                <a:lnTo>
                  <a:pt x="1378" y="1810"/>
                </a:lnTo>
                <a:lnTo>
                  <a:pt x="1425" y="1765"/>
                </a:lnTo>
                <a:lnTo>
                  <a:pt x="1468" y="1718"/>
                </a:lnTo>
                <a:lnTo>
                  <a:pt x="1509" y="1667"/>
                </a:lnTo>
                <a:lnTo>
                  <a:pt x="1546" y="1614"/>
                </a:lnTo>
                <a:lnTo>
                  <a:pt x="1579" y="1559"/>
                </a:lnTo>
                <a:lnTo>
                  <a:pt x="1610" y="1501"/>
                </a:lnTo>
                <a:lnTo>
                  <a:pt x="1637" y="1441"/>
                </a:lnTo>
                <a:lnTo>
                  <a:pt x="1660" y="1380"/>
                </a:lnTo>
                <a:lnTo>
                  <a:pt x="1679" y="1317"/>
                </a:lnTo>
                <a:lnTo>
                  <a:pt x="1694" y="1254"/>
                </a:lnTo>
                <a:lnTo>
                  <a:pt x="1706" y="1189"/>
                </a:lnTo>
                <a:lnTo>
                  <a:pt x="1713" y="1123"/>
                </a:lnTo>
                <a:lnTo>
                  <a:pt x="1716" y="1057"/>
                </a:lnTo>
                <a:lnTo>
                  <a:pt x="1714" y="991"/>
                </a:lnTo>
                <a:lnTo>
                  <a:pt x="1708" y="924"/>
                </a:lnTo>
                <a:lnTo>
                  <a:pt x="1698" y="858"/>
                </a:lnTo>
                <a:lnTo>
                  <a:pt x="1683" y="788"/>
                </a:lnTo>
                <a:lnTo>
                  <a:pt x="1663" y="720"/>
                </a:lnTo>
                <a:lnTo>
                  <a:pt x="1639" y="654"/>
                </a:lnTo>
                <a:lnTo>
                  <a:pt x="1610" y="590"/>
                </a:lnTo>
                <a:lnTo>
                  <a:pt x="1577" y="528"/>
                </a:lnTo>
                <a:lnTo>
                  <a:pt x="1540" y="469"/>
                </a:lnTo>
                <a:lnTo>
                  <a:pt x="1498" y="412"/>
                </a:lnTo>
                <a:lnTo>
                  <a:pt x="1454" y="359"/>
                </a:lnTo>
                <a:lnTo>
                  <a:pt x="1406" y="309"/>
                </a:lnTo>
                <a:lnTo>
                  <a:pt x="1354" y="262"/>
                </a:lnTo>
                <a:lnTo>
                  <a:pt x="1301" y="218"/>
                </a:lnTo>
                <a:lnTo>
                  <a:pt x="1244" y="178"/>
                </a:lnTo>
                <a:lnTo>
                  <a:pt x="1185" y="143"/>
                </a:lnTo>
                <a:lnTo>
                  <a:pt x="1124" y="111"/>
                </a:lnTo>
                <a:lnTo>
                  <a:pt x="1061" y="85"/>
                </a:lnTo>
                <a:lnTo>
                  <a:pt x="997" y="62"/>
                </a:lnTo>
                <a:lnTo>
                  <a:pt x="931" y="43"/>
                </a:lnTo>
                <a:lnTo>
                  <a:pt x="865" y="30"/>
                </a:lnTo>
                <a:lnTo>
                  <a:pt x="798" y="20"/>
                </a:lnTo>
                <a:lnTo>
                  <a:pt x="731" y="15"/>
                </a:lnTo>
                <a:lnTo>
                  <a:pt x="664" y="14"/>
                </a:lnTo>
                <a:lnTo>
                  <a:pt x="597" y="18"/>
                </a:lnTo>
                <a:lnTo>
                  <a:pt x="531" y="25"/>
                </a:lnTo>
                <a:lnTo>
                  <a:pt x="465" y="37"/>
                </a:lnTo>
                <a:lnTo>
                  <a:pt x="401" y="53"/>
                </a:lnTo>
                <a:lnTo>
                  <a:pt x="337" y="73"/>
                </a:lnTo>
                <a:lnTo>
                  <a:pt x="275" y="97"/>
                </a:lnTo>
                <a:lnTo>
                  <a:pt x="216" y="123"/>
                </a:lnTo>
                <a:lnTo>
                  <a:pt x="159" y="154"/>
                </a:lnTo>
                <a:lnTo>
                  <a:pt x="103" y="190"/>
                </a:lnTo>
                <a:lnTo>
                  <a:pt x="49" y="227"/>
                </a:lnTo>
                <a:lnTo>
                  <a:pt x="0" y="269"/>
                </a:lnTo>
                <a:lnTo>
                  <a:pt x="49" y="226"/>
                </a:lnTo>
                <a:lnTo>
                  <a:pt x="101" y="187"/>
                </a:lnTo>
                <a:lnTo>
                  <a:pt x="156" y="151"/>
                </a:lnTo>
                <a:lnTo>
                  <a:pt x="214" y="118"/>
                </a:lnTo>
                <a:lnTo>
                  <a:pt x="273" y="90"/>
                </a:lnTo>
                <a:lnTo>
                  <a:pt x="335" y="65"/>
                </a:lnTo>
                <a:lnTo>
                  <a:pt x="397" y="43"/>
                </a:lnTo>
                <a:lnTo>
                  <a:pt x="463" y="26"/>
                </a:lnTo>
                <a:lnTo>
                  <a:pt x="529" y="13"/>
                </a:lnTo>
                <a:lnTo>
                  <a:pt x="596" y="5"/>
                </a:lnTo>
                <a:lnTo>
                  <a:pt x="663" y="0"/>
                </a:ln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1218519">
              <a:defRPr/>
            </a:pPr>
            <a:endParaRPr lang="en-US" sz="2400" kern="0">
              <a:solidFill>
                <a:schemeClr val="tx1">
                  <a:lumMod val="75000"/>
                </a:schemeClr>
              </a:solidFill>
              <a:latin typeface="Calibri"/>
            </a:endParaRPr>
          </a:p>
        </p:txBody>
      </p:sp>
      <p:grpSp>
        <p:nvGrpSpPr>
          <p:cNvPr id="34" name="Group 33">
            <a:extLst>
              <a:ext uri="{FF2B5EF4-FFF2-40B4-BE49-F238E27FC236}">
                <a16:creationId xmlns:a16="http://schemas.microsoft.com/office/drawing/2014/main" id="{CA67B77C-A588-4480-8001-E2616434AF32}"/>
              </a:ext>
            </a:extLst>
          </p:cNvPr>
          <p:cNvGrpSpPr/>
          <p:nvPr/>
        </p:nvGrpSpPr>
        <p:grpSpPr>
          <a:xfrm>
            <a:off x="7178697" y="2114990"/>
            <a:ext cx="2901667" cy="4391119"/>
            <a:chOff x="7513159" y="1635152"/>
            <a:chExt cx="2845434" cy="4306019"/>
          </a:xfrm>
        </p:grpSpPr>
        <p:grpSp>
          <p:nvGrpSpPr>
            <p:cNvPr id="35" name="Group 34">
              <a:extLst>
                <a:ext uri="{FF2B5EF4-FFF2-40B4-BE49-F238E27FC236}">
                  <a16:creationId xmlns:a16="http://schemas.microsoft.com/office/drawing/2014/main" id="{2EE1B862-1F4E-4B54-96FB-916675289EE4}"/>
                </a:ext>
              </a:extLst>
            </p:cNvPr>
            <p:cNvGrpSpPr/>
            <p:nvPr/>
          </p:nvGrpSpPr>
          <p:grpSpPr>
            <a:xfrm>
              <a:off x="9195312" y="1635152"/>
              <a:ext cx="1151090" cy="271505"/>
              <a:chOff x="7085012" y="1905000"/>
              <a:chExt cx="1752600" cy="685800"/>
            </a:xfrm>
          </p:grpSpPr>
          <p:cxnSp>
            <p:nvCxnSpPr>
              <p:cNvPr id="51" name="Straight Connector 50">
                <a:extLst>
                  <a:ext uri="{FF2B5EF4-FFF2-40B4-BE49-F238E27FC236}">
                    <a16:creationId xmlns:a16="http://schemas.microsoft.com/office/drawing/2014/main" id="{0BFC4C8F-CF64-40B1-A80F-B17EAF92F2D1}"/>
                  </a:ext>
                </a:extLst>
              </p:cNvPr>
              <p:cNvCxnSpPr/>
              <p:nvPr/>
            </p:nvCxnSpPr>
            <p:spPr>
              <a:xfrm rot="5400000" flipH="1" flipV="1">
                <a:off x="7085012" y="1905000"/>
                <a:ext cx="685800" cy="68580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9CB66EE-1087-4691-ADF9-FAAF53A23093}"/>
                  </a:ext>
                </a:extLst>
              </p:cNvPr>
              <p:cNvCxnSpPr/>
              <p:nvPr/>
            </p:nvCxnSpPr>
            <p:spPr>
              <a:xfrm>
                <a:off x="7770812" y="1905000"/>
                <a:ext cx="1066800" cy="1588"/>
              </a:xfrm>
              <a:prstGeom prst="straightConnector1">
                <a:avLst/>
              </a:prstGeom>
              <a:ln w="12700">
                <a:solidFill>
                  <a:schemeClr val="tx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grpSp>
        <p:cxnSp>
          <p:nvCxnSpPr>
            <p:cNvPr id="36" name="Straight Arrow Connector 35">
              <a:extLst>
                <a:ext uri="{FF2B5EF4-FFF2-40B4-BE49-F238E27FC236}">
                  <a16:creationId xmlns:a16="http://schemas.microsoft.com/office/drawing/2014/main" id="{D4A56AC5-EFD8-49CB-8CBA-C4A81DB103A6}"/>
                </a:ext>
              </a:extLst>
            </p:cNvPr>
            <p:cNvCxnSpPr>
              <a:cxnSpLocks/>
            </p:cNvCxnSpPr>
            <p:nvPr/>
          </p:nvCxnSpPr>
          <p:spPr>
            <a:xfrm>
              <a:off x="9312764" y="4573226"/>
              <a:ext cx="1045829" cy="1557"/>
            </a:xfrm>
            <a:prstGeom prst="straightConnector1">
              <a:avLst/>
            </a:prstGeom>
            <a:ln w="12700">
              <a:solidFill>
                <a:schemeClr val="tx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37" name="Freeform 477">
              <a:extLst>
                <a:ext uri="{FF2B5EF4-FFF2-40B4-BE49-F238E27FC236}">
                  <a16:creationId xmlns:a16="http://schemas.microsoft.com/office/drawing/2014/main" id="{74F558D3-DEEF-43E2-92B4-C3D260EBD9C4}"/>
                </a:ext>
              </a:extLst>
            </p:cNvPr>
            <p:cNvSpPr>
              <a:spLocks/>
            </p:cNvSpPr>
            <p:nvPr/>
          </p:nvSpPr>
          <p:spPr bwMode="auto">
            <a:xfrm>
              <a:off x="7513159" y="2867887"/>
              <a:ext cx="2622201" cy="3073284"/>
            </a:xfrm>
            <a:custGeom>
              <a:avLst/>
              <a:gdLst/>
              <a:ahLst/>
              <a:cxnLst>
                <a:cxn ang="0">
                  <a:pos x="793" y="2"/>
                </a:cxn>
                <a:cxn ang="0">
                  <a:pos x="935" y="20"/>
                </a:cxn>
                <a:cxn ang="0">
                  <a:pos x="1069" y="55"/>
                </a:cxn>
                <a:cxn ang="0">
                  <a:pos x="1192" y="106"/>
                </a:cxn>
                <a:cxn ang="0">
                  <a:pos x="1309" y="173"/>
                </a:cxn>
                <a:cxn ang="0">
                  <a:pos x="1418" y="256"/>
                </a:cxn>
                <a:cxn ang="0">
                  <a:pos x="1514" y="352"/>
                </a:cxn>
                <a:cxn ang="0">
                  <a:pos x="1592" y="452"/>
                </a:cxn>
                <a:cxn ang="0">
                  <a:pos x="1657" y="560"/>
                </a:cxn>
                <a:cxn ang="0">
                  <a:pos x="1706" y="673"/>
                </a:cxn>
                <a:cxn ang="0">
                  <a:pos x="1745" y="799"/>
                </a:cxn>
                <a:cxn ang="0">
                  <a:pos x="1767" y="927"/>
                </a:cxn>
                <a:cxn ang="0">
                  <a:pos x="1773" y="1057"/>
                </a:cxn>
                <a:cxn ang="0">
                  <a:pos x="1762" y="1187"/>
                </a:cxn>
                <a:cxn ang="0">
                  <a:pos x="1737" y="1314"/>
                </a:cxn>
                <a:cxn ang="0">
                  <a:pos x="1694" y="1439"/>
                </a:cxn>
                <a:cxn ang="0">
                  <a:pos x="1635" y="1557"/>
                </a:cxn>
                <a:cxn ang="0">
                  <a:pos x="1560" y="1670"/>
                </a:cxn>
                <a:cxn ang="0">
                  <a:pos x="1469" y="1774"/>
                </a:cxn>
                <a:cxn ang="0">
                  <a:pos x="1365" y="1865"/>
                </a:cxn>
                <a:cxn ang="0">
                  <a:pos x="1253" y="1940"/>
                </a:cxn>
                <a:cxn ang="0">
                  <a:pos x="1133" y="1999"/>
                </a:cxn>
                <a:cxn ang="0">
                  <a:pos x="1009" y="2041"/>
                </a:cxn>
                <a:cxn ang="0">
                  <a:pos x="881" y="2068"/>
                </a:cxn>
                <a:cxn ang="0">
                  <a:pos x="752" y="2078"/>
                </a:cxn>
                <a:cxn ang="0">
                  <a:pos x="622" y="2072"/>
                </a:cxn>
                <a:cxn ang="0">
                  <a:pos x="494" y="2051"/>
                </a:cxn>
                <a:cxn ang="0">
                  <a:pos x="368" y="2012"/>
                </a:cxn>
                <a:cxn ang="0">
                  <a:pos x="482" y="1961"/>
                </a:cxn>
                <a:cxn ang="0">
                  <a:pos x="589" y="1897"/>
                </a:cxn>
                <a:cxn ang="0">
                  <a:pos x="690" y="1819"/>
                </a:cxn>
                <a:cxn ang="0">
                  <a:pos x="785" y="1722"/>
                </a:cxn>
                <a:cxn ang="0">
                  <a:pos x="868" y="1614"/>
                </a:cxn>
                <a:cxn ang="0">
                  <a:pos x="936" y="1497"/>
                </a:cxn>
                <a:cxn ang="0">
                  <a:pos x="986" y="1374"/>
                </a:cxn>
                <a:cxn ang="0">
                  <a:pos x="1021" y="1240"/>
                </a:cxn>
                <a:cxn ang="0">
                  <a:pos x="1040" y="1097"/>
                </a:cxn>
                <a:cxn ang="0">
                  <a:pos x="1038" y="954"/>
                </a:cxn>
                <a:cxn ang="0">
                  <a:pos x="1016" y="812"/>
                </a:cxn>
                <a:cxn ang="0">
                  <a:pos x="975" y="673"/>
                </a:cxn>
                <a:cxn ang="0">
                  <a:pos x="924" y="560"/>
                </a:cxn>
                <a:cxn ang="0">
                  <a:pos x="860" y="452"/>
                </a:cxn>
                <a:cxn ang="0">
                  <a:pos x="782" y="352"/>
                </a:cxn>
                <a:cxn ang="0">
                  <a:pos x="700" y="271"/>
                </a:cxn>
                <a:cxn ang="0">
                  <a:pos x="618" y="216"/>
                </a:cxn>
                <a:cxn ang="0">
                  <a:pos x="531" y="178"/>
                </a:cxn>
                <a:cxn ang="0">
                  <a:pos x="439" y="157"/>
                </a:cxn>
                <a:cxn ang="0">
                  <a:pos x="345" y="152"/>
                </a:cxn>
                <a:cxn ang="0">
                  <a:pos x="251" y="165"/>
                </a:cxn>
                <a:cxn ang="0">
                  <a:pos x="161" y="195"/>
                </a:cxn>
                <a:cxn ang="0">
                  <a:pos x="76" y="242"/>
                </a:cxn>
                <a:cxn ang="0">
                  <a:pos x="0" y="305"/>
                </a:cxn>
                <a:cxn ang="0">
                  <a:pos x="47" y="260"/>
                </a:cxn>
                <a:cxn ang="0">
                  <a:pos x="148" y="182"/>
                </a:cxn>
                <a:cxn ang="0">
                  <a:pos x="256" y="117"/>
                </a:cxn>
                <a:cxn ang="0">
                  <a:pos x="368" y="66"/>
                </a:cxn>
                <a:cxn ang="0">
                  <a:pos x="507" y="25"/>
                </a:cxn>
                <a:cxn ang="0">
                  <a:pos x="649" y="4"/>
                </a:cxn>
              </a:cxnLst>
              <a:rect l="0" t="0" r="r" b="b"/>
              <a:pathLst>
                <a:path w="1773" h="2078">
                  <a:moveTo>
                    <a:pt x="721" y="0"/>
                  </a:moveTo>
                  <a:lnTo>
                    <a:pt x="793" y="2"/>
                  </a:lnTo>
                  <a:lnTo>
                    <a:pt x="864" y="9"/>
                  </a:lnTo>
                  <a:lnTo>
                    <a:pt x="935" y="20"/>
                  </a:lnTo>
                  <a:lnTo>
                    <a:pt x="1005" y="36"/>
                  </a:lnTo>
                  <a:lnTo>
                    <a:pt x="1069" y="55"/>
                  </a:lnTo>
                  <a:lnTo>
                    <a:pt x="1131" y="78"/>
                  </a:lnTo>
                  <a:lnTo>
                    <a:pt x="1192" y="106"/>
                  </a:lnTo>
                  <a:lnTo>
                    <a:pt x="1251" y="138"/>
                  </a:lnTo>
                  <a:lnTo>
                    <a:pt x="1309" y="173"/>
                  </a:lnTo>
                  <a:lnTo>
                    <a:pt x="1364" y="213"/>
                  </a:lnTo>
                  <a:lnTo>
                    <a:pt x="1418" y="256"/>
                  </a:lnTo>
                  <a:lnTo>
                    <a:pt x="1469" y="305"/>
                  </a:lnTo>
                  <a:lnTo>
                    <a:pt x="1514" y="352"/>
                  </a:lnTo>
                  <a:lnTo>
                    <a:pt x="1554" y="402"/>
                  </a:lnTo>
                  <a:lnTo>
                    <a:pt x="1592" y="452"/>
                  </a:lnTo>
                  <a:lnTo>
                    <a:pt x="1626" y="506"/>
                  </a:lnTo>
                  <a:lnTo>
                    <a:pt x="1657" y="560"/>
                  </a:lnTo>
                  <a:lnTo>
                    <a:pt x="1683" y="616"/>
                  </a:lnTo>
                  <a:lnTo>
                    <a:pt x="1706" y="673"/>
                  </a:lnTo>
                  <a:lnTo>
                    <a:pt x="1728" y="735"/>
                  </a:lnTo>
                  <a:lnTo>
                    <a:pt x="1745" y="799"/>
                  </a:lnTo>
                  <a:lnTo>
                    <a:pt x="1758" y="863"/>
                  </a:lnTo>
                  <a:lnTo>
                    <a:pt x="1767" y="927"/>
                  </a:lnTo>
                  <a:lnTo>
                    <a:pt x="1772" y="992"/>
                  </a:lnTo>
                  <a:lnTo>
                    <a:pt x="1773" y="1057"/>
                  </a:lnTo>
                  <a:lnTo>
                    <a:pt x="1770" y="1122"/>
                  </a:lnTo>
                  <a:lnTo>
                    <a:pt x="1762" y="1187"/>
                  </a:lnTo>
                  <a:lnTo>
                    <a:pt x="1752" y="1251"/>
                  </a:lnTo>
                  <a:lnTo>
                    <a:pt x="1737" y="1314"/>
                  </a:lnTo>
                  <a:lnTo>
                    <a:pt x="1717" y="1377"/>
                  </a:lnTo>
                  <a:lnTo>
                    <a:pt x="1694" y="1439"/>
                  </a:lnTo>
                  <a:lnTo>
                    <a:pt x="1667" y="1499"/>
                  </a:lnTo>
                  <a:lnTo>
                    <a:pt x="1635" y="1557"/>
                  </a:lnTo>
                  <a:lnTo>
                    <a:pt x="1600" y="1615"/>
                  </a:lnTo>
                  <a:lnTo>
                    <a:pt x="1560" y="1670"/>
                  </a:lnTo>
                  <a:lnTo>
                    <a:pt x="1516" y="1723"/>
                  </a:lnTo>
                  <a:lnTo>
                    <a:pt x="1469" y="1774"/>
                  </a:lnTo>
                  <a:lnTo>
                    <a:pt x="1419" y="1821"/>
                  </a:lnTo>
                  <a:lnTo>
                    <a:pt x="1365" y="1865"/>
                  </a:lnTo>
                  <a:lnTo>
                    <a:pt x="1309" y="1905"/>
                  </a:lnTo>
                  <a:lnTo>
                    <a:pt x="1253" y="1940"/>
                  </a:lnTo>
                  <a:lnTo>
                    <a:pt x="1193" y="1972"/>
                  </a:lnTo>
                  <a:lnTo>
                    <a:pt x="1133" y="1999"/>
                  </a:lnTo>
                  <a:lnTo>
                    <a:pt x="1072" y="2022"/>
                  </a:lnTo>
                  <a:lnTo>
                    <a:pt x="1009" y="2041"/>
                  </a:lnTo>
                  <a:lnTo>
                    <a:pt x="946" y="2057"/>
                  </a:lnTo>
                  <a:lnTo>
                    <a:pt x="881" y="2068"/>
                  </a:lnTo>
                  <a:lnTo>
                    <a:pt x="817" y="2075"/>
                  </a:lnTo>
                  <a:lnTo>
                    <a:pt x="752" y="2078"/>
                  </a:lnTo>
                  <a:lnTo>
                    <a:pt x="687" y="2077"/>
                  </a:lnTo>
                  <a:lnTo>
                    <a:pt x="622" y="2072"/>
                  </a:lnTo>
                  <a:lnTo>
                    <a:pt x="557" y="2064"/>
                  </a:lnTo>
                  <a:lnTo>
                    <a:pt x="494" y="2051"/>
                  </a:lnTo>
                  <a:lnTo>
                    <a:pt x="430" y="2034"/>
                  </a:lnTo>
                  <a:lnTo>
                    <a:pt x="368" y="2012"/>
                  </a:lnTo>
                  <a:lnTo>
                    <a:pt x="426" y="1989"/>
                  </a:lnTo>
                  <a:lnTo>
                    <a:pt x="482" y="1961"/>
                  </a:lnTo>
                  <a:lnTo>
                    <a:pt x="536" y="1931"/>
                  </a:lnTo>
                  <a:lnTo>
                    <a:pt x="589" y="1897"/>
                  </a:lnTo>
                  <a:lnTo>
                    <a:pt x="640" y="1860"/>
                  </a:lnTo>
                  <a:lnTo>
                    <a:pt x="690" y="1819"/>
                  </a:lnTo>
                  <a:lnTo>
                    <a:pt x="737" y="1774"/>
                  </a:lnTo>
                  <a:lnTo>
                    <a:pt x="785" y="1722"/>
                  </a:lnTo>
                  <a:lnTo>
                    <a:pt x="829" y="1669"/>
                  </a:lnTo>
                  <a:lnTo>
                    <a:pt x="868" y="1614"/>
                  </a:lnTo>
                  <a:lnTo>
                    <a:pt x="904" y="1556"/>
                  </a:lnTo>
                  <a:lnTo>
                    <a:pt x="936" y="1497"/>
                  </a:lnTo>
                  <a:lnTo>
                    <a:pt x="963" y="1436"/>
                  </a:lnTo>
                  <a:lnTo>
                    <a:pt x="986" y="1374"/>
                  </a:lnTo>
                  <a:lnTo>
                    <a:pt x="1005" y="1310"/>
                  </a:lnTo>
                  <a:lnTo>
                    <a:pt x="1021" y="1240"/>
                  </a:lnTo>
                  <a:lnTo>
                    <a:pt x="1033" y="1169"/>
                  </a:lnTo>
                  <a:lnTo>
                    <a:pt x="1040" y="1097"/>
                  </a:lnTo>
                  <a:lnTo>
                    <a:pt x="1041" y="1026"/>
                  </a:lnTo>
                  <a:lnTo>
                    <a:pt x="1038" y="954"/>
                  </a:lnTo>
                  <a:lnTo>
                    <a:pt x="1029" y="882"/>
                  </a:lnTo>
                  <a:lnTo>
                    <a:pt x="1016" y="812"/>
                  </a:lnTo>
                  <a:lnTo>
                    <a:pt x="998" y="742"/>
                  </a:lnTo>
                  <a:lnTo>
                    <a:pt x="975" y="673"/>
                  </a:lnTo>
                  <a:lnTo>
                    <a:pt x="952" y="616"/>
                  </a:lnTo>
                  <a:lnTo>
                    <a:pt x="924" y="560"/>
                  </a:lnTo>
                  <a:lnTo>
                    <a:pt x="894" y="506"/>
                  </a:lnTo>
                  <a:lnTo>
                    <a:pt x="860" y="452"/>
                  </a:lnTo>
                  <a:lnTo>
                    <a:pt x="823" y="402"/>
                  </a:lnTo>
                  <a:lnTo>
                    <a:pt x="782" y="352"/>
                  </a:lnTo>
                  <a:lnTo>
                    <a:pt x="737" y="305"/>
                  </a:lnTo>
                  <a:lnTo>
                    <a:pt x="700" y="271"/>
                  </a:lnTo>
                  <a:lnTo>
                    <a:pt x="660" y="241"/>
                  </a:lnTo>
                  <a:lnTo>
                    <a:pt x="618" y="216"/>
                  </a:lnTo>
                  <a:lnTo>
                    <a:pt x="575" y="195"/>
                  </a:lnTo>
                  <a:lnTo>
                    <a:pt x="531" y="178"/>
                  </a:lnTo>
                  <a:lnTo>
                    <a:pt x="485" y="165"/>
                  </a:lnTo>
                  <a:lnTo>
                    <a:pt x="439" y="157"/>
                  </a:lnTo>
                  <a:lnTo>
                    <a:pt x="391" y="152"/>
                  </a:lnTo>
                  <a:lnTo>
                    <a:pt x="345" y="152"/>
                  </a:lnTo>
                  <a:lnTo>
                    <a:pt x="298" y="157"/>
                  </a:lnTo>
                  <a:lnTo>
                    <a:pt x="251" y="165"/>
                  </a:lnTo>
                  <a:lnTo>
                    <a:pt x="206" y="178"/>
                  </a:lnTo>
                  <a:lnTo>
                    <a:pt x="161" y="195"/>
                  </a:lnTo>
                  <a:lnTo>
                    <a:pt x="118" y="217"/>
                  </a:lnTo>
                  <a:lnTo>
                    <a:pt x="76" y="242"/>
                  </a:lnTo>
                  <a:lnTo>
                    <a:pt x="37" y="272"/>
                  </a:lnTo>
                  <a:lnTo>
                    <a:pt x="0" y="305"/>
                  </a:lnTo>
                  <a:lnTo>
                    <a:pt x="0" y="305"/>
                  </a:lnTo>
                  <a:lnTo>
                    <a:pt x="47" y="260"/>
                  </a:lnTo>
                  <a:lnTo>
                    <a:pt x="97" y="219"/>
                  </a:lnTo>
                  <a:lnTo>
                    <a:pt x="148" y="182"/>
                  </a:lnTo>
                  <a:lnTo>
                    <a:pt x="201" y="147"/>
                  </a:lnTo>
                  <a:lnTo>
                    <a:pt x="256" y="117"/>
                  </a:lnTo>
                  <a:lnTo>
                    <a:pt x="312" y="90"/>
                  </a:lnTo>
                  <a:lnTo>
                    <a:pt x="368" y="66"/>
                  </a:lnTo>
                  <a:lnTo>
                    <a:pt x="437" y="43"/>
                  </a:lnTo>
                  <a:lnTo>
                    <a:pt x="507" y="25"/>
                  </a:lnTo>
                  <a:lnTo>
                    <a:pt x="578" y="12"/>
                  </a:lnTo>
                  <a:lnTo>
                    <a:pt x="649" y="4"/>
                  </a:lnTo>
                  <a:lnTo>
                    <a:pt x="721" y="0"/>
                  </a:lnTo>
                  <a:close/>
                </a:path>
              </a:pathLst>
            </a:custGeom>
            <a:solidFill>
              <a:srgbClr val="00BCF2"/>
            </a:solidFill>
            <a:ln w="0">
              <a:noFill/>
              <a:prstDash val="solid"/>
              <a:round/>
              <a:headEnd/>
              <a:tailEnd/>
            </a:ln>
            <a:effectLst>
              <a:innerShdw blurRad="431800" dist="317500" dir="10800000">
                <a:prstClr val="black">
                  <a:alpha val="20000"/>
                </a:prstClr>
              </a:innerShdw>
            </a:effectLst>
          </p:spPr>
          <p:txBody>
            <a:bodyPr vert="horz" wrap="square" lIns="91414" tIns="45706" rIns="91414" bIns="45706" numCol="1" anchor="t" anchorCtr="0" compatLnSpc="1">
              <a:prstTxWarp prst="textNoShape">
                <a:avLst/>
              </a:prstTxWarp>
            </a:bodyPr>
            <a:lstStyle/>
            <a:p>
              <a:pPr defTabSz="1218519">
                <a:defRPr/>
              </a:pPr>
              <a:endParaRPr lang="en-US" sz="2400" kern="0">
                <a:solidFill>
                  <a:schemeClr val="tx1">
                    <a:lumMod val="75000"/>
                  </a:schemeClr>
                </a:solidFill>
                <a:latin typeface="Calibri"/>
              </a:endParaRPr>
            </a:p>
          </p:txBody>
        </p:sp>
      </p:grpSp>
      <p:sp>
        <p:nvSpPr>
          <p:cNvPr id="53" name="TextBox 52">
            <a:extLst>
              <a:ext uri="{FF2B5EF4-FFF2-40B4-BE49-F238E27FC236}">
                <a16:creationId xmlns:a16="http://schemas.microsoft.com/office/drawing/2014/main" id="{7905B237-57E3-40E6-AAF4-0E771C8277D9}"/>
              </a:ext>
            </a:extLst>
          </p:cNvPr>
          <p:cNvSpPr txBox="1"/>
          <p:nvPr/>
        </p:nvSpPr>
        <p:spPr>
          <a:xfrm>
            <a:off x="8811619" y="4769869"/>
            <a:ext cx="933754" cy="345114"/>
          </a:xfrm>
          <a:prstGeom prst="rect">
            <a:avLst/>
          </a:prstGeom>
          <a:noFill/>
        </p:spPr>
        <p:txBody>
          <a:bodyPr wrap="square" rtlCol="0">
            <a:spAutoFit/>
          </a:bodyPr>
          <a:lstStyle/>
          <a:p>
            <a:pPr defTabSz="1218519">
              <a:defRPr/>
            </a:pPr>
            <a:r>
              <a:rPr lang="en-US" sz="1598" kern="0">
                <a:solidFill>
                  <a:schemeClr val="tx1">
                    <a:lumMod val="75000"/>
                  </a:schemeClr>
                </a:solidFill>
                <a:latin typeface="Segoe UI Semilight"/>
                <a:cs typeface="Arial" pitchFamily="34" charset="0"/>
              </a:rPr>
              <a:t>Release</a:t>
            </a:r>
          </a:p>
        </p:txBody>
      </p:sp>
      <p:sp>
        <p:nvSpPr>
          <p:cNvPr id="54" name="Freeform 482">
            <a:extLst>
              <a:ext uri="{FF2B5EF4-FFF2-40B4-BE49-F238E27FC236}">
                <a16:creationId xmlns:a16="http://schemas.microsoft.com/office/drawing/2014/main" id="{C55CE1C2-7B7F-478F-B61C-17103C3B4576}"/>
              </a:ext>
            </a:extLst>
          </p:cNvPr>
          <p:cNvSpPr>
            <a:spLocks/>
          </p:cNvSpPr>
          <p:nvPr/>
        </p:nvSpPr>
        <p:spPr bwMode="auto">
          <a:xfrm>
            <a:off x="5591134" y="3898446"/>
            <a:ext cx="3149103" cy="2627269"/>
          </a:xfrm>
          <a:custGeom>
            <a:avLst/>
            <a:gdLst/>
            <a:ahLst/>
            <a:cxnLst>
              <a:cxn ang="0">
                <a:pos x="1901" y="102"/>
              </a:cxn>
              <a:cxn ang="0">
                <a:pos x="1998" y="274"/>
              </a:cxn>
              <a:cxn ang="0">
                <a:pos x="2061" y="463"/>
              </a:cxn>
              <a:cxn ang="0">
                <a:pos x="2087" y="664"/>
              </a:cxn>
              <a:cxn ang="0">
                <a:pos x="2074" y="868"/>
              </a:cxn>
              <a:cxn ang="0">
                <a:pos x="2022" y="1065"/>
              </a:cxn>
              <a:cxn ang="0">
                <a:pos x="1935" y="1243"/>
              </a:cxn>
              <a:cxn ang="0">
                <a:pos x="1816" y="1402"/>
              </a:cxn>
              <a:cxn ang="0">
                <a:pos x="1666" y="1536"/>
              </a:cxn>
              <a:cxn ang="0">
                <a:pos x="1493" y="1641"/>
              </a:cxn>
              <a:cxn ang="0">
                <a:pos x="1302" y="1710"/>
              </a:cxn>
              <a:cxn ang="0">
                <a:pos x="1098" y="1740"/>
              </a:cxn>
              <a:cxn ang="0">
                <a:pos x="895" y="1731"/>
              </a:cxn>
              <a:cxn ang="0">
                <a:pos x="699" y="1683"/>
              </a:cxn>
              <a:cxn ang="0">
                <a:pos x="517" y="1599"/>
              </a:cxn>
              <a:cxn ang="0">
                <a:pos x="355" y="1484"/>
              </a:cxn>
              <a:cxn ang="0">
                <a:pos x="221" y="1341"/>
              </a:cxn>
              <a:cxn ang="0">
                <a:pos x="115" y="1177"/>
              </a:cxn>
              <a:cxn ang="0">
                <a:pos x="43" y="998"/>
              </a:cxn>
              <a:cxn ang="0">
                <a:pos x="6" y="812"/>
              </a:cxn>
              <a:cxn ang="0">
                <a:pos x="3" y="624"/>
              </a:cxn>
              <a:cxn ang="0">
                <a:pos x="32" y="440"/>
              </a:cxn>
              <a:cxn ang="0">
                <a:pos x="49" y="386"/>
              </a:cxn>
              <a:cxn ang="0">
                <a:pos x="13" y="578"/>
              </a:cxn>
              <a:cxn ang="0">
                <a:pos x="13" y="776"/>
              </a:cxn>
              <a:cxn ang="0">
                <a:pos x="50" y="972"/>
              </a:cxn>
              <a:cxn ang="0">
                <a:pos x="124" y="1158"/>
              </a:cxn>
              <a:cxn ang="0">
                <a:pos x="236" y="1329"/>
              </a:cxn>
              <a:cxn ang="0">
                <a:pos x="369" y="1469"/>
              </a:cxn>
              <a:cxn ang="0">
                <a:pos x="528" y="1580"/>
              </a:cxn>
              <a:cxn ang="0">
                <a:pos x="707" y="1660"/>
              </a:cxn>
              <a:cxn ang="0">
                <a:pos x="899" y="1707"/>
              </a:cxn>
              <a:cxn ang="0">
                <a:pos x="1097" y="1715"/>
              </a:cxn>
              <a:cxn ang="0">
                <a:pos x="1299" y="1685"/>
              </a:cxn>
              <a:cxn ang="0">
                <a:pos x="1498" y="1611"/>
              </a:cxn>
              <a:cxn ang="0">
                <a:pos x="1675" y="1499"/>
              </a:cxn>
              <a:cxn ang="0">
                <a:pos x="1825" y="1355"/>
              </a:cxn>
              <a:cxn ang="0">
                <a:pos x="1944" y="1186"/>
              </a:cxn>
              <a:cxn ang="0">
                <a:pos x="2024" y="998"/>
              </a:cxn>
              <a:cxn ang="0">
                <a:pos x="2067" y="798"/>
              </a:cxn>
              <a:cxn ang="0">
                <a:pos x="2070" y="597"/>
              </a:cxn>
              <a:cxn ang="0">
                <a:pos x="2035" y="401"/>
              </a:cxn>
              <a:cxn ang="0">
                <a:pos x="1963" y="216"/>
              </a:cxn>
              <a:cxn ang="0">
                <a:pos x="1859" y="50"/>
              </a:cxn>
            </a:cxnLst>
            <a:rect l="0" t="0" r="r" b="b"/>
            <a:pathLst>
              <a:path w="2088" h="1742">
                <a:moveTo>
                  <a:pt x="1818" y="0"/>
                </a:moveTo>
                <a:lnTo>
                  <a:pt x="1861" y="49"/>
                </a:lnTo>
                <a:lnTo>
                  <a:pt x="1901" y="102"/>
                </a:lnTo>
                <a:lnTo>
                  <a:pt x="1936" y="156"/>
                </a:lnTo>
                <a:lnTo>
                  <a:pt x="1969" y="214"/>
                </a:lnTo>
                <a:lnTo>
                  <a:pt x="1998" y="274"/>
                </a:lnTo>
                <a:lnTo>
                  <a:pt x="2023" y="335"/>
                </a:lnTo>
                <a:lnTo>
                  <a:pt x="2043" y="398"/>
                </a:lnTo>
                <a:lnTo>
                  <a:pt x="2061" y="463"/>
                </a:lnTo>
                <a:lnTo>
                  <a:pt x="2074" y="529"/>
                </a:lnTo>
                <a:lnTo>
                  <a:pt x="2083" y="596"/>
                </a:lnTo>
                <a:lnTo>
                  <a:pt x="2087" y="664"/>
                </a:lnTo>
                <a:lnTo>
                  <a:pt x="2088" y="732"/>
                </a:lnTo>
                <a:lnTo>
                  <a:pt x="2084" y="800"/>
                </a:lnTo>
                <a:lnTo>
                  <a:pt x="2074" y="868"/>
                </a:lnTo>
                <a:lnTo>
                  <a:pt x="2061" y="936"/>
                </a:lnTo>
                <a:lnTo>
                  <a:pt x="2043" y="1003"/>
                </a:lnTo>
                <a:lnTo>
                  <a:pt x="2022" y="1065"/>
                </a:lnTo>
                <a:lnTo>
                  <a:pt x="1997" y="1126"/>
                </a:lnTo>
                <a:lnTo>
                  <a:pt x="1969" y="1185"/>
                </a:lnTo>
                <a:lnTo>
                  <a:pt x="1935" y="1243"/>
                </a:lnTo>
                <a:lnTo>
                  <a:pt x="1899" y="1298"/>
                </a:lnTo>
                <a:lnTo>
                  <a:pt x="1859" y="1351"/>
                </a:lnTo>
                <a:lnTo>
                  <a:pt x="1816" y="1402"/>
                </a:lnTo>
                <a:lnTo>
                  <a:pt x="1768" y="1449"/>
                </a:lnTo>
                <a:lnTo>
                  <a:pt x="1719" y="1495"/>
                </a:lnTo>
                <a:lnTo>
                  <a:pt x="1666" y="1536"/>
                </a:lnTo>
                <a:lnTo>
                  <a:pt x="1611" y="1574"/>
                </a:lnTo>
                <a:lnTo>
                  <a:pt x="1554" y="1610"/>
                </a:lnTo>
                <a:lnTo>
                  <a:pt x="1493" y="1641"/>
                </a:lnTo>
                <a:lnTo>
                  <a:pt x="1431" y="1668"/>
                </a:lnTo>
                <a:lnTo>
                  <a:pt x="1367" y="1691"/>
                </a:lnTo>
                <a:lnTo>
                  <a:pt x="1302" y="1710"/>
                </a:lnTo>
                <a:lnTo>
                  <a:pt x="1234" y="1724"/>
                </a:lnTo>
                <a:lnTo>
                  <a:pt x="1166" y="1735"/>
                </a:lnTo>
                <a:lnTo>
                  <a:pt x="1098" y="1740"/>
                </a:lnTo>
                <a:lnTo>
                  <a:pt x="1030" y="1742"/>
                </a:lnTo>
                <a:lnTo>
                  <a:pt x="962" y="1739"/>
                </a:lnTo>
                <a:lnTo>
                  <a:pt x="895" y="1731"/>
                </a:lnTo>
                <a:lnTo>
                  <a:pt x="829" y="1720"/>
                </a:lnTo>
                <a:lnTo>
                  <a:pt x="763" y="1703"/>
                </a:lnTo>
                <a:lnTo>
                  <a:pt x="699" y="1683"/>
                </a:lnTo>
                <a:lnTo>
                  <a:pt x="636" y="1659"/>
                </a:lnTo>
                <a:lnTo>
                  <a:pt x="575" y="1631"/>
                </a:lnTo>
                <a:lnTo>
                  <a:pt x="517" y="1599"/>
                </a:lnTo>
                <a:lnTo>
                  <a:pt x="460" y="1565"/>
                </a:lnTo>
                <a:lnTo>
                  <a:pt x="407" y="1526"/>
                </a:lnTo>
                <a:lnTo>
                  <a:pt x="355" y="1484"/>
                </a:lnTo>
                <a:lnTo>
                  <a:pt x="307" y="1439"/>
                </a:lnTo>
                <a:lnTo>
                  <a:pt x="263" y="1391"/>
                </a:lnTo>
                <a:lnTo>
                  <a:pt x="221" y="1341"/>
                </a:lnTo>
                <a:lnTo>
                  <a:pt x="182" y="1288"/>
                </a:lnTo>
                <a:lnTo>
                  <a:pt x="147" y="1233"/>
                </a:lnTo>
                <a:lnTo>
                  <a:pt x="115" y="1177"/>
                </a:lnTo>
                <a:lnTo>
                  <a:pt x="87" y="1119"/>
                </a:lnTo>
                <a:lnTo>
                  <a:pt x="64" y="1059"/>
                </a:lnTo>
                <a:lnTo>
                  <a:pt x="43" y="998"/>
                </a:lnTo>
                <a:lnTo>
                  <a:pt x="28" y="937"/>
                </a:lnTo>
                <a:lnTo>
                  <a:pt x="15" y="875"/>
                </a:lnTo>
                <a:lnTo>
                  <a:pt x="6" y="812"/>
                </a:lnTo>
                <a:lnTo>
                  <a:pt x="1" y="749"/>
                </a:lnTo>
                <a:lnTo>
                  <a:pt x="0" y="686"/>
                </a:lnTo>
                <a:lnTo>
                  <a:pt x="3" y="624"/>
                </a:lnTo>
                <a:lnTo>
                  <a:pt x="9" y="562"/>
                </a:lnTo>
                <a:lnTo>
                  <a:pt x="19" y="501"/>
                </a:lnTo>
                <a:lnTo>
                  <a:pt x="32" y="440"/>
                </a:lnTo>
                <a:lnTo>
                  <a:pt x="49" y="382"/>
                </a:lnTo>
                <a:lnTo>
                  <a:pt x="70" y="324"/>
                </a:lnTo>
                <a:lnTo>
                  <a:pt x="49" y="386"/>
                </a:lnTo>
                <a:lnTo>
                  <a:pt x="33" y="449"/>
                </a:lnTo>
                <a:lnTo>
                  <a:pt x="21" y="514"/>
                </a:lnTo>
                <a:lnTo>
                  <a:pt x="13" y="578"/>
                </a:lnTo>
                <a:lnTo>
                  <a:pt x="9" y="644"/>
                </a:lnTo>
                <a:lnTo>
                  <a:pt x="9" y="710"/>
                </a:lnTo>
                <a:lnTo>
                  <a:pt x="13" y="776"/>
                </a:lnTo>
                <a:lnTo>
                  <a:pt x="21" y="842"/>
                </a:lnTo>
                <a:lnTo>
                  <a:pt x="33" y="907"/>
                </a:lnTo>
                <a:lnTo>
                  <a:pt x="50" y="972"/>
                </a:lnTo>
                <a:lnTo>
                  <a:pt x="71" y="1035"/>
                </a:lnTo>
                <a:lnTo>
                  <a:pt x="95" y="1098"/>
                </a:lnTo>
                <a:lnTo>
                  <a:pt x="124" y="1158"/>
                </a:lnTo>
                <a:lnTo>
                  <a:pt x="157" y="1218"/>
                </a:lnTo>
                <a:lnTo>
                  <a:pt x="195" y="1274"/>
                </a:lnTo>
                <a:lnTo>
                  <a:pt x="236" y="1329"/>
                </a:lnTo>
                <a:lnTo>
                  <a:pt x="277" y="1378"/>
                </a:lnTo>
                <a:lnTo>
                  <a:pt x="322" y="1425"/>
                </a:lnTo>
                <a:lnTo>
                  <a:pt x="369" y="1469"/>
                </a:lnTo>
                <a:lnTo>
                  <a:pt x="420" y="1509"/>
                </a:lnTo>
                <a:lnTo>
                  <a:pt x="473" y="1546"/>
                </a:lnTo>
                <a:lnTo>
                  <a:pt x="528" y="1580"/>
                </a:lnTo>
                <a:lnTo>
                  <a:pt x="587" y="1611"/>
                </a:lnTo>
                <a:lnTo>
                  <a:pt x="646" y="1637"/>
                </a:lnTo>
                <a:lnTo>
                  <a:pt x="707" y="1660"/>
                </a:lnTo>
                <a:lnTo>
                  <a:pt x="770" y="1679"/>
                </a:lnTo>
                <a:lnTo>
                  <a:pt x="834" y="1695"/>
                </a:lnTo>
                <a:lnTo>
                  <a:pt x="899" y="1707"/>
                </a:lnTo>
                <a:lnTo>
                  <a:pt x="965" y="1714"/>
                </a:lnTo>
                <a:lnTo>
                  <a:pt x="1031" y="1716"/>
                </a:lnTo>
                <a:lnTo>
                  <a:pt x="1097" y="1715"/>
                </a:lnTo>
                <a:lnTo>
                  <a:pt x="1163" y="1709"/>
                </a:lnTo>
                <a:lnTo>
                  <a:pt x="1229" y="1699"/>
                </a:lnTo>
                <a:lnTo>
                  <a:pt x="1299" y="1685"/>
                </a:lnTo>
                <a:lnTo>
                  <a:pt x="1367" y="1665"/>
                </a:lnTo>
                <a:lnTo>
                  <a:pt x="1433" y="1640"/>
                </a:lnTo>
                <a:lnTo>
                  <a:pt x="1498" y="1611"/>
                </a:lnTo>
                <a:lnTo>
                  <a:pt x="1560" y="1577"/>
                </a:lnTo>
                <a:lnTo>
                  <a:pt x="1618" y="1540"/>
                </a:lnTo>
                <a:lnTo>
                  <a:pt x="1675" y="1499"/>
                </a:lnTo>
                <a:lnTo>
                  <a:pt x="1728" y="1454"/>
                </a:lnTo>
                <a:lnTo>
                  <a:pt x="1779" y="1406"/>
                </a:lnTo>
                <a:lnTo>
                  <a:pt x="1825" y="1355"/>
                </a:lnTo>
                <a:lnTo>
                  <a:pt x="1869" y="1301"/>
                </a:lnTo>
                <a:lnTo>
                  <a:pt x="1908" y="1244"/>
                </a:lnTo>
                <a:lnTo>
                  <a:pt x="1944" y="1186"/>
                </a:lnTo>
                <a:lnTo>
                  <a:pt x="1976" y="1125"/>
                </a:lnTo>
                <a:lnTo>
                  <a:pt x="2002" y="1062"/>
                </a:lnTo>
                <a:lnTo>
                  <a:pt x="2024" y="998"/>
                </a:lnTo>
                <a:lnTo>
                  <a:pt x="2043" y="932"/>
                </a:lnTo>
                <a:lnTo>
                  <a:pt x="2058" y="865"/>
                </a:lnTo>
                <a:lnTo>
                  <a:pt x="2067" y="798"/>
                </a:lnTo>
                <a:lnTo>
                  <a:pt x="2073" y="731"/>
                </a:lnTo>
                <a:lnTo>
                  <a:pt x="2073" y="664"/>
                </a:lnTo>
                <a:lnTo>
                  <a:pt x="2070" y="597"/>
                </a:lnTo>
                <a:lnTo>
                  <a:pt x="2062" y="531"/>
                </a:lnTo>
                <a:lnTo>
                  <a:pt x="2050" y="465"/>
                </a:lnTo>
                <a:lnTo>
                  <a:pt x="2035" y="401"/>
                </a:lnTo>
                <a:lnTo>
                  <a:pt x="2015" y="338"/>
                </a:lnTo>
                <a:lnTo>
                  <a:pt x="1991" y="276"/>
                </a:lnTo>
                <a:lnTo>
                  <a:pt x="1963" y="216"/>
                </a:lnTo>
                <a:lnTo>
                  <a:pt x="1933" y="158"/>
                </a:lnTo>
                <a:lnTo>
                  <a:pt x="1898" y="103"/>
                </a:lnTo>
                <a:lnTo>
                  <a:pt x="1859" y="50"/>
                </a:lnTo>
                <a:lnTo>
                  <a:pt x="1818" y="0"/>
                </a:ln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1218519">
              <a:defRPr/>
            </a:pPr>
            <a:endParaRPr lang="en-US" sz="2400" kern="0">
              <a:solidFill>
                <a:schemeClr val="tx1">
                  <a:lumMod val="75000"/>
                </a:schemeClr>
              </a:solidFill>
              <a:latin typeface="Calibri"/>
            </a:endParaRPr>
          </a:p>
        </p:txBody>
      </p:sp>
      <p:sp>
        <p:nvSpPr>
          <p:cNvPr id="55" name="Freeform 479">
            <a:extLst>
              <a:ext uri="{FF2B5EF4-FFF2-40B4-BE49-F238E27FC236}">
                <a16:creationId xmlns:a16="http://schemas.microsoft.com/office/drawing/2014/main" id="{9DADA7B2-CFD9-4FF1-AE38-2668E3E585EA}"/>
              </a:ext>
            </a:extLst>
          </p:cNvPr>
          <p:cNvSpPr>
            <a:spLocks/>
          </p:cNvSpPr>
          <p:nvPr/>
        </p:nvSpPr>
        <p:spPr bwMode="auto">
          <a:xfrm>
            <a:off x="5597167" y="3832087"/>
            <a:ext cx="3132514" cy="2674023"/>
          </a:xfrm>
          <a:custGeom>
            <a:avLst/>
            <a:gdLst/>
            <a:ahLst/>
            <a:cxnLst>
              <a:cxn ang="0">
                <a:pos x="1818" y="47"/>
              </a:cxn>
              <a:cxn ang="0">
                <a:pos x="1896" y="147"/>
              </a:cxn>
              <a:cxn ang="0">
                <a:pos x="1960" y="255"/>
              </a:cxn>
              <a:cxn ang="0">
                <a:pos x="2011" y="368"/>
              </a:cxn>
              <a:cxn ang="0">
                <a:pos x="2052" y="507"/>
              </a:cxn>
              <a:cxn ang="0">
                <a:pos x="2074" y="649"/>
              </a:cxn>
              <a:cxn ang="0">
                <a:pos x="2076" y="792"/>
              </a:cxn>
              <a:cxn ang="0">
                <a:pos x="2057" y="935"/>
              </a:cxn>
              <a:cxn ang="0">
                <a:pos x="2022" y="1069"/>
              </a:cxn>
              <a:cxn ang="0">
                <a:pos x="1972" y="1192"/>
              </a:cxn>
              <a:cxn ang="0">
                <a:pos x="1904" y="1309"/>
              </a:cxn>
              <a:cxn ang="0">
                <a:pos x="1821" y="1417"/>
              </a:cxn>
              <a:cxn ang="0">
                <a:pos x="1726" y="1514"/>
              </a:cxn>
              <a:cxn ang="0">
                <a:pos x="1625" y="1592"/>
              </a:cxn>
              <a:cxn ang="0">
                <a:pos x="1518" y="1656"/>
              </a:cxn>
              <a:cxn ang="0">
                <a:pos x="1404" y="1707"/>
              </a:cxn>
              <a:cxn ang="0">
                <a:pos x="1279" y="1746"/>
              </a:cxn>
              <a:cxn ang="0">
                <a:pos x="1151" y="1767"/>
              </a:cxn>
              <a:cxn ang="0">
                <a:pos x="1021" y="1773"/>
              </a:cxn>
              <a:cxn ang="0">
                <a:pos x="891" y="1763"/>
              </a:cxn>
              <a:cxn ang="0">
                <a:pos x="764" y="1736"/>
              </a:cxn>
              <a:cxn ang="0">
                <a:pos x="639" y="1694"/>
              </a:cxn>
              <a:cxn ang="0">
                <a:pos x="521" y="1635"/>
              </a:cxn>
              <a:cxn ang="0">
                <a:pos x="408" y="1560"/>
              </a:cxn>
              <a:cxn ang="0">
                <a:pos x="304" y="1469"/>
              </a:cxn>
              <a:cxn ang="0">
                <a:pos x="213" y="1365"/>
              </a:cxn>
              <a:cxn ang="0">
                <a:pos x="138" y="1252"/>
              </a:cxn>
              <a:cxn ang="0">
                <a:pos x="79" y="1134"/>
              </a:cxn>
              <a:cxn ang="0">
                <a:pos x="37" y="1009"/>
              </a:cxn>
              <a:cxn ang="0">
                <a:pos x="10" y="882"/>
              </a:cxn>
              <a:cxn ang="0">
                <a:pos x="0" y="752"/>
              </a:cxn>
              <a:cxn ang="0">
                <a:pos x="6" y="622"/>
              </a:cxn>
              <a:cxn ang="0">
                <a:pos x="27" y="494"/>
              </a:cxn>
              <a:cxn ang="0">
                <a:pos x="66" y="368"/>
              </a:cxn>
              <a:cxn ang="0">
                <a:pos x="117" y="481"/>
              </a:cxn>
              <a:cxn ang="0">
                <a:pos x="181" y="589"/>
              </a:cxn>
              <a:cxn ang="0">
                <a:pos x="259" y="690"/>
              </a:cxn>
              <a:cxn ang="0">
                <a:pos x="356" y="785"/>
              </a:cxn>
              <a:cxn ang="0">
                <a:pos x="464" y="869"/>
              </a:cxn>
              <a:cxn ang="0">
                <a:pos x="581" y="936"/>
              </a:cxn>
              <a:cxn ang="0">
                <a:pos x="704" y="987"/>
              </a:cxn>
              <a:cxn ang="0">
                <a:pos x="838" y="1022"/>
              </a:cxn>
              <a:cxn ang="0">
                <a:pos x="981" y="1040"/>
              </a:cxn>
              <a:cxn ang="0">
                <a:pos x="1124" y="1038"/>
              </a:cxn>
              <a:cxn ang="0">
                <a:pos x="1266" y="1016"/>
              </a:cxn>
              <a:cxn ang="0">
                <a:pos x="1404" y="975"/>
              </a:cxn>
              <a:cxn ang="0">
                <a:pos x="1517" y="925"/>
              </a:cxn>
              <a:cxn ang="0">
                <a:pos x="1624" y="860"/>
              </a:cxn>
              <a:cxn ang="0">
                <a:pos x="1724" y="783"/>
              </a:cxn>
              <a:cxn ang="0">
                <a:pos x="1772" y="738"/>
              </a:cxn>
              <a:cxn ang="0">
                <a:pos x="1806" y="700"/>
              </a:cxn>
              <a:cxn ang="0">
                <a:pos x="1861" y="619"/>
              </a:cxn>
              <a:cxn ang="0">
                <a:pos x="1899" y="531"/>
              </a:cxn>
              <a:cxn ang="0">
                <a:pos x="1921" y="439"/>
              </a:cxn>
              <a:cxn ang="0">
                <a:pos x="1925" y="345"/>
              </a:cxn>
              <a:cxn ang="0">
                <a:pos x="1912" y="251"/>
              </a:cxn>
              <a:cxn ang="0">
                <a:pos x="1883" y="161"/>
              </a:cxn>
              <a:cxn ang="0">
                <a:pos x="1837" y="76"/>
              </a:cxn>
              <a:cxn ang="0">
                <a:pos x="1773" y="0"/>
              </a:cxn>
            </a:cxnLst>
            <a:rect l="0" t="0" r="r" b="b"/>
            <a:pathLst>
              <a:path w="2077" h="1773">
                <a:moveTo>
                  <a:pt x="1773" y="0"/>
                </a:moveTo>
                <a:lnTo>
                  <a:pt x="1818" y="47"/>
                </a:lnTo>
                <a:lnTo>
                  <a:pt x="1859" y="97"/>
                </a:lnTo>
                <a:lnTo>
                  <a:pt x="1896" y="147"/>
                </a:lnTo>
                <a:lnTo>
                  <a:pt x="1930" y="201"/>
                </a:lnTo>
                <a:lnTo>
                  <a:pt x="1960" y="255"/>
                </a:lnTo>
                <a:lnTo>
                  <a:pt x="1988" y="311"/>
                </a:lnTo>
                <a:lnTo>
                  <a:pt x="2011" y="368"/>
                </a:lnTo>
                <a:lnTo>
                  <a:pt x="2034" y="437"/>
                </a:lnTo>
                <a:lnTo>
                  <a:pt x="2052" y="507"/>
                </a:lnTo>
                <a:lnTo>
                  <a:pt x="2065" y="577"/>
                </a:lnTo>
                <a:lnTo>
                  <a:pt x="2074" y="649"/>
                </a:lnTo>
                <a:lnTo>
                  <a:pt x="2077" y="721"/>
                </a:lnTo>
                <a:lnTo>
                  <a:pt x="2076" y="792"/>
                </a:lnTo>
                <a:lnTo>
                  <a:pt x="2069" y="864"/>
                </a:lnTo>
                <a:lnTo>
                  <a:pt x="2057" y="935"/>
                </a:lnTo>
                <a:lnTo>
                  <a:pt x="2041" y="1005"/>
                </a:lnTo>
                <a:lnTo>
                  <a:pt x="2022" y="1069"/>
                </a:lnTo>
                <a:lnTo>
                  <a:pt x="1999" y="1131"/>
                </a:lnTo>
                <a:lnTo>
                  <a:pt x="1972" y="1192"/>
                </a:lnTo>
                <a:lnTo>
                  <a:pt x="1940" y="1251"/>
                </a:lnTo>
                <a:lnTo>
                  <a:pt x="1904" y="1309"/>
                </a:lnTo>
                <a:lnTo>
                  <a:pt x="1865" y="1364"/>
                </a:lnTo>
                <a:lnTo>
                  <a:pt x="1821" y="1417"/>
                </a:lnTo>
                <a:lnTo>
                  <a:pt x="1773" y="1469"/>
                </a:lnTo>
                <a:lnTo>
                  <a:pt x="1726" y="1514"/>
                </a:lnTo>
                <a:lnTo>
                  <a:pt x="1676" y="1555"/>
                </a:lnTo>
                <a:lnTo>
                  <a:pt x="1625" y="1592"/>
                </a:lnTo>
                <a:lnTo>
                  <a:pt x="1572" y="1626"/>
                </a:lnTo>
                <a:lnTo>
                  <a:pt x="1518" y="1656"/>
                </a:lnTo>
                <a:lnTo>
                  <a:pt x="1462" y="1684"/>
                </a:lnTo>
                <a:lnTo>
                  <a:pt x="1404" y="1707"/>
                </a:lnTo>
                <a:lnTo>
                  <a:pt x="1342" y="1729"/>
                </a:lnTo>
                <a:lnTo>
                  <a:pt x="1279" y="1746"/>
                </a:lnTo>
                <a:lnTo>
                  <a:pt x="1215" y="1759"/>
                </a:lnTo>
                <a:lnTo>
                  <a:pt x="1151" y="1767"/>
                </a:lnTo>
                <a:lnTo>
                  <a:pt x="1086" y="1772"/>
                </a:lnTo>
                <a:lnTo>
                  <a:pt x="1021" y="1773"/>
                </a:lnTo>
                <a:lnTo>
                  <a:pt x="956" y="1770"/>
                </a:lnTo>
                <a:lnTo>
                  <a:pt x="891" y="1763"/>
                </a:lnTo>
                <a:lnTo>
                  <a:pt x="827" y="1752"/>
                </a:lnTo>
                <a:lnTo>
                  <a:pt x="764" y="1736"/>
                </a:lnTo>
                <a:lnTo>
                  <a:pt x="701" y="1717"/>
                </a:lnTo>
                <a:lnTo>
                  <a:pt x="639" y="1694"/>
                </a:lnTo>
                <a:lnTo>
                  <a:pt x="579" y="1667"/>
                </a:lnTo>
                <a:lnTo>
                  <a:pt x="521" y="1635"/>
                </a:lnTo>
                <a:lnTo>
                  <a:pt x="463" y="1600"/>
                </a:lnTo>
                <a:lnTo>
                  <a:pt x="408" y="1560"/>
                </a:lnTo>
                <a:lnTo>
                  <a:pt x="355" y="1516"/>
                </a:lnTo>
                <a:lnTo>
                  <a:pt x="304" y="1469"/>
                </a:lnTo>
                <a:lnTo>
                  <a:pt x="257" y="1418"/>
                </a:lnTo>
                <a:lnTo>
                  <a:pt x="213" y="1365"/>
                </a:lnTo>
                <a:lnTo>
                  <a:pt x="174" y="1310"/>
                </a:lnTo>
                <a:lnTo>
                  <a:pt x="138" y="1252"/>
                </a:lnTo>
                <a:lnTo>
                  <a:pt x="106" y="1194"/>
                </a:lnTo>
                <a:lnTo>
                  <a:pt x="79" y="1134"/>
                </a:lnTo>
                <a:lnTo>
                  <a:pt x="56" y="1072"/>
                </a:lnTo>
                <a:lnTo>
                  <a:pt x="37" y="1009"/>
                </a:lnTo>
                <a:lnTo>
                  <a:pt x="21" y="946"/>
                </a:lnTo>
                <a:lnTo>
                  <a:pt x="10" y="882"/>
                </a:lnTo>
                <a:lnTo>
                  <a:pt x="3" y="817"/>
                </a:lnTo>
                <a:lnTo>
                  <a:pt x="0" y="752"/>
                </a:lnTo>
                <a:lnTo>
                  <a:pt x="1" y="687"/>
                </a:lnTo>
                <a:lnTo>
                  <a:pt x="6" y="622"/>
                </a:lnTo>
                <a:lnTo>
                  <a:pt x="15" y="558"/>
                </a:lnTo>
                <a:lnTo>
                  <a:pt x="27" y="494"/>
                </a:lnTo>
                <a:lnTo>
                  <a:pt x="45" y="430"/>
                </a:lnTo>
                <a:lnTo>
                  <a:pt x="66" y="368"/>
                </a:lnTo>
                <a:lnTo>
                  <a:pt x="89" y="425"/>
                </a:lnTo>
                <a:lnTo>
                  <a:pt x="117" y="481"/>
                </a:lnTo>
                <a:lnTo>
                  <a:pt x="147" y="536"/>
                </a:lnTo>
                <a:lnTo>
                  <a:pt x="181" y="589"/>
                </a:lnTo>
                <a:lnTo>
                  <a:pt x="218" y="640"/>
                </a:lnTo>
                <a:lnTo>
                  <a:pt x="259" y="690"/>
                </a:lnTo>
                <a:lnTo>
                  <a:pt x="304" y="737"/>
                </a:lnTo>
                <a:lnTo>
                  <a:pt x="356" y="785"/>
                </a:lnTo>
                <a:lnTo>
                  <a:pt x="409" y="829"/>
                </a:lnTo>
                <a:lnTo>
                  <a:pt x="464" y="869"/>
                </a:lnTo>
                <a:lnTo>
                  <a:pt x="522" y="904"/>
                </a:lnTo>
                <a:lnTo>
                  <a:pt x="581" y="936"/>
                </a:lnTo>
                <a:lnTo>
                  <a:pt x="642" y="963"/>
                </a:lnTo>
                <a:lnTo>
                  <a:pt x="704" y="987"/>
                </a:lnTo>
                <a:lnTo>
                  <a:pt x="767" y="1005"/>
                </a:lnTo>
                <a:lnTo>
                  <a:pt x="838" y="1022"/>
                </a:lnTo>
                <a:lnTo>
                  <a:pt x="909" y="1033"/>
                </a:lnTo>
                <a:lnTo>
                  <a:pt x="981" y="1040"/>
                </a:lnTo>
                <a:lnTo>
                  <a:pt x="1052" y="1042"/>
                </a:lnTo>
                <a:lnTo>
                  <a:pt x="1124" y="1038"/>
                </a:lnTo>
                <a:lnTo>
                  <a:pt x="1195" y="1030"/>
                </a:lnTo>
                <a:lnTo>
                  <a:pt x="1266" y="1016"/>
                </a:lnTo>
                <a:lnTo>
                  <a:pt x="1336" y="998"/>
                </a:lnTo>
                <a:lnTo>
                  <a:pt x="1404" y="975"/>
                </a:lnTo>
                <a:lnTo>
                  <a:pt x="1461" y="951"/>
                </a:lnTo>
                <a:lnTo>
                  <a:pt x="1517" y="925"/>
                </a:lnTo>
                <a:lnTo>
                  <a:pt x="1571" y="895"/>
                </a:lnTo>
                <a:lnTo>
                  <a:pt x="1624" y="860"/>
                </a:lnTo>
                <a:lnTo>
                  <a:pt x="1675" y="823"/>
                </a:lnTo>
                <a:lnTo>
                  <a:pt x="1724" y="783"/>
                </a:lnTo>
                <a:lnTo>
                  <a:pt x="1771" y="738"/>
                </a:lnTo>
                <a:lnTo>
                  <a:pt x="1772" y="738"/>
                </a:lnTo>
                <a:lnTo>
                  <a:pt x="1772" y="737"/>
                </a:lnTo>
                <a:lnTo>
                  <a:pt x="1806" y="700"/>
                </a:lnTo>
                <a:lnTo>
                  <a:pt x="1836" y="661"/>
                </a:lnTo>
                <a:lnTo>
                  <a:pt x="1861" y="619"/>
                </a:lnTo>
                <a:lnTo>
                  <a:pt x="1882" y="576"/>
                </a:lnTo>
                <a:lnTo>
                  <a:pt x="1899" y="531"/>
                </a:lnTo>
                <a:lnTo>
                  <a:pt x="1912" y="485"/>
                </a:lnTo>
                <a:lnTo>
                  <a:pt x="1921" y="439"/>
                </a:lnTo>
                <a:lnTo>
                  <a:pt x="1925" y="392"/>
                </a:lnTo>
                <a:lnTo>
                  <a:pt x="1925" y="345"/>
                </a:lnTo>
                <a:lnTo>
                  <a:pt x="1921" y="298"/>
                </a:lnTo>
                <a:lnTo>
                  <a:pt x="1912" y="251"/>
                </a:lnTo>
                <a:lnTo>
                  <a:pt x="1899" y="206"/>
                </a:lnTo>
                <a:lnTo>
                  <a:pt x="1883" y="161"/>
                </a:lnTo>
                <a:lnTo>
                  <a:pt x="1861" y="118"/>
                </a:lnTo>
                <a:lnTo>
                  <a:pt x="1837" y="76"/>
                </a:lnTo>
                <a:lnTo>
                  <a:pt x="1806" y="37"/>
                </a:lnTo>
                <a:lnTo>
                  <a:pt x="1773" y="0"/>
                </a:lnTo>
                <a:close/>
              </a:path>
            </a:pathLst>
          </a:custGeom>
          <a:solidFill>
            <a:srgbClr val="5C2D91"/>
          </a:solidFill>
          <a:ln w="0">
            <a:noFill/>
            <a:prstDash val="solid"/>
            <a:round/>
            <a:headEnd/>
            <a:tailEnd/>
          </a:ln>
          <a:effectLst>
            <a:innerShdw blurRad="431800" dist="317500" dir="16200000">
              <a:prstClr val="black">
                <a:alpha val="20000"/>
              </a:prstClr>
            </a:innerShdw>
          </a:effectLst>
        </p:spPr>
        <p:txBody>
          <a:bodyPr vert="horz" wrap="square" lIns="91414" tIns="45706" rIns="91414" bIns="45706" numCol="1" anchor="t" anchorCtr="0" compatLnSpc="1">
            <a:prstTxWarp prst="textNoShape">
              <a:avLst/>
            </a:prstTxWarp>
          </a:bodyPr>
          <a:lstStyle/>
          <a:p>
            <a:pPr defTabSz="1218519">
              <a:defRPr/>
            </a:pPr>
            <a:endParaRPr lang="en-US" sz="2400" kern="0">
              <a:solidFill>
                <a:schemeClr val="tx1">
                  <a:lumMod val="75000"/>
                </a:schemeClr>
              </a:solidFill>
              <a:latin typeface="Calibri"/>
            </a:endParaRPr>
          </a:p>
        </p:txBody>
      </p:sp>
      <p:sp>
        <p:nvSpPr>
          <p:cNvPr id="56" name="TextBox 55">
            <a:extLst>
              <a:ext uri="{FF2B5EF4-FFF2-40B4-BE49-F238E27FC236}">
                <a16:creationId xmlns:a16="http://schemas.microsoft.com/office/drawing/2014/main" id="{A333F1DE-7EE9-49F2-AC4D-8A976BCFBC15}"/>
              </a:ext>
            </a:extLst>
          </p:cNvPr>
          <p:cNvSpPr txBox="1"/>
          <p:nvPr/>
        </p:nvSpPr>
        <p:spPr>
          <a:xfrm>
            <a:off x="6553997" y="5631526"/>
            <a:ext cx="1218854" cy="595763"/>
          </a:xfrm>
          <a:prstGeom prst="rect">
            <a:avLst/>
          </a:prstGeom>
          <a:noFill/>
        </p:spPr>
        <p:txBody>
          <a:bodyPr wrap="square" rtlCol="0">
            <a:spAutoFit/>
          </a:bodyPr>
          <a:lstStyle/>
          <a:p>
            <a:pPr defTabSz="1218519">
              <a:defRPr/>
            </a:pPr>
            <a:r>
              <a:rPr lang="en-US" sz="1598" kern="0">
                <a:solidFill>
                  <a:schemeClr val="tx1">
                    <a:lumMod val="20000"/>
                    <a:lumOff val="80000"/>
                  </a:schemeClr>
                </a:solidFill>
                <a:latin typeface="Segoe UI Semilight"/>
                <a:cs typeface="Arial" pitchFamily="34" charset="0"/>
              </a:rPr>
              <a:t>Monitor + Operate</a:t>
            </a:r>
          </a:p>
        </p:txBody>
      </p:sp>
      <p:sp>
        <p:nvSpPr>
          <p:cNvPr id="57" name="TextBox 56">
            <a:extLst>
              <a:ext uri="{FF2B5EF4-FFF2-40B4-BE49-F238E27FC236}">
                <a16:creationId xmlns:a16="http://schemas.microsoft.com/office/drawing/2014/main" id="{B8D4CBD6-7BB8-42E9-947A-3B554F428B40}"/>
              </a:ext>
            </a:extLst>
          </p:cNvPr>
          <p:cNvSpPr txBox="1"/>
          <p:nvPr/>
        </p:nvSpPr>
        <p:spPr>
          <a:xfrm>
            <a:off x="10159558" y="4912782"/>
            <a:ext cx="1790447" cy="1352401"/>
          </a:xfrm>
          <a:prstGeom prst="rect">
            <a:avLst/>
          </a:prstGeom>
          <a:noFill/>
        </p:spPr>
        <p:txBody>
          <a:bodyPr wrap="square" rtlCol="0">
            <a:spAutoFit/>
          </a:bodyPr>
          <a:lstStyle/>
          <a:p>
            <a:pPr defTabSz="932418">
              <a:lnSpc>
                <a:spcPct val="120000"/>
              </a:lnSpc>
              <a:defRPr/>
            </a:pPr>
            <a:r>
              <a:rPr lang="en-US" sz="2000">
                <a:solidFill>
                  <a:schemeClr val="tx1">
                    <a:lumMod val="75000"/>
                  </a:schemeClr>
                </a:solidFill>
                <a:latin typeface="Segoe UI Light"/>
                <a:cs typeface="Arial" pitchFamily="34" charset="0"/>
              </a:rPr>
              <a:t>Deployment</a:t>
            </a:r>
          </a:p>
          <a:p>
            <a:pPr defTabSz="932418">
              <a:lnSpc>
                <a:spcPct val="120000"/>
              </a:lnSpc>
              <a:defRPr/>
            </a:pPr>
            <a:r>
              <a:rPr lang="en-US" sz="1198">
                <a:solidFill>
                  <a:schemeClr val="tx1">
                    <a:lumMod val="75000"/>
                  </a:schemeClr>
                </a:solidFill>
                <a:latin typeface="Segoe UI Light"/>
                <a:cs typeface="Arial" pitchFamily="34" charset="0"/>
              </a:rPr>
              <a:t>Deployment of app and infrastructure</a:t>
            </a:r>
          </a:p>
          <a:p>
            <a:pPr defTabSz="932418">
              <a:lnSpc>
                <a:spcPct val="120000"/>
              </a:lnSpc>
              <a:defRPr/>
            </a:pPr>
            <a:r>
              <a:rPr lang="en-US" sz="1198">
                <a:solidFill>
                  <a:schemeClr val="tx1">
                    <a:lumMod val="75000"/>
                  </a:schemeClr>
                </a:solidFill>
                <a:latin typeface="Segoe UI Light"/>
                <a:cs typeface="Arial" pitchFamily="34" charset="0"/>
              </a:rPr>
              <a:t>PaaS, IaaS and Containers</a:t>
            </a:r>
          </a:p>
        </p:txBody>
      </p:sp>
      <p:sp>
        <p:nvSpPr>
          <p:cNvPr id="58" name="TextBox 57">
            <a:extLst>
              <a:ext uri="{FF2B5EF4-FFF2-40B4-BE49-F238E27FC236}">
                <a16:creationId xmlns:a16="http://schemas.microsoft.com/office/drawing/2014/main" id="{FF5BAE2E-6573-4985-8E70-EAAEFE99381D}"/>
              </a:ext>
            </a:extLst>
          </p:cNvPr>
          <p:cNvSpPr txBox="1"/>
          <p:nvPr/>
        </p:nvSpPr>
        <p:spPr>
          <a:xfrm>
            <a:off x="3445056" y="4833056"/>
            <a:ext cx="1749029" cy="1716637"/>
          </a:xfrm>
          <a:prstGeom prst="rect">
            <a:avLst/>
          </a:prstGeom>
          <a:noFill/>
        </p:spPr>
        <p:txBody>
          <a:bodyPr wrap="square" rtlCol="0">
            <a:spAutoFit/>
          </a:bodyPr>
          <a:lstStyle/>
          <a:p>
            <a:pPr algn="r" defTabSz="932418">
              <a:lnSpc>
                <a:spcPct val="120000"/>
              </a:lnSpc>
              <a:defRPr/>
            </a:pPr>
            <a:r>
              <a:rPr lang="en-US" sz="2000">
                <a:solidFill>
                  <a:schemeClr val="tx1">
                    <a:lumMod val="50000"/>
                  </a:schemeClr>
                </a:solidFill>
                <a:latin typeface="Segoe UI Light"/>
                <a:cs typeface="Arial" pitchFamily="34" charset="0"/>
              </a:rPr>
              <a:t>Monitoring &amp; Operations</a:t>
            </a:r>
          </a:p>
          <a:p>
            <a:pPr algn="r" defTabSz="932418">
              <a:lnSpc>
                <a:spcPct val="120000"/>
              </a:lnSpc>
              <a:defRPr/>
            </a:pPr>
            <a:r>
              <a:rPr lang="en-US" sz="1198">
                <a:solidFill>
                  <a:schemeClr val="tx1">
                    <a:lumMod val="50000"/>
                  </a:schemeClr>
                </a:solidFill>
                <a:latin typeface="Segoe UI Light"/>
                <a:cs typeface="Arial" pitchFamily="34" charset="0"/>
              </a:rPr>
              <a:t>Telemetry</a:t>
            </a:r>
          </a:p>
          <a:p>
            <a:pPr algn="r" defTabSz="932418">
              <a:lnSpc>
                <a:spcPct val="120000"/>
              </a:lnSpc>
              <a:defRPr/>
            </a:pPr>
            <a:r>
              <a:rPr lang="en-US" sz="1198">
                <a:solidFill>
                  <a:schemeClr val="tx1">
                    <a:lumMod val="50000"/>
                  </a:schemeClr>
                </a:solidFill>
                <a:latin typeface="Segoe UI Light"/>
                <a:cs typeface="Arial" pitchFamily="34" charset="0"/>
              </a:rPr>
              <a:t>Diagnostics</a:t>
            </a:r>
          </a:p>
          <a:p>
            <a:pPr algn="r" defTabSz="932418">
              <a:lnSpc>
                <a:spcPct val="120000"/>
              </a:lnSpc>
              <a:defRPr/>
            </a:pPr>
            <a:r>
              <a:rPr lang="en-US" sz="1198">
                <a:solidFill>
                  <a:schemeClr val="tx1">
                    <a:lumMod val="50000"/>
                  </a:schemeClr>
                </a:solidFill>
                <a:latin typeface="Segoe UI Light"/>
                <a:cs typeface="Arial" pitchFamily="34" charset="0"/>
              </a:rPr>
              <a:t>Analysis</a:t>
            </a:r>
          </a:p>
          <a:p>
            <a:pPr algn="r" defTabSz="932418">
              <a:lnSpc>
                <a:spcPct val="120000"/>
              </a:lnSpc>
              <a:defRPr/>
            </a:pPr>
            <a:r>
              <a:rPr lang="en-US" sz="1198">
                <a:solidFill>
                  <a:schemeClr val="tx1">
                    <a:lumMod val="50000"/>
                  </a:schemeClr>
                </a:solidFill>
                <a:latin typeface="Segoe UI Light"/>
                <a:cs typeface="Arial" pitchFamily="34" charset="0"/>
              </a:rPr>
              <a:t>Compliance</a:t>
            </a:r>
          </a:p>
        </p:txBody>
      </p:sp>
      <p:pic>
        <p:nvPicPr>
          <p:cNvPr id="59" name="Picture 58">
            <a:extLst>
              <a:ext uri="{FF2B5EF4-FFF2-40B4-BE49-F238E27FC236}">
                <a16:creationId xmlns:a16="http://schemas.microsoft.com/office/drawing/2014/main" id="{BED9890C-0066-46AF-9D92-EAF8BDC34E08}"/>
              </a:ext>
            </a:extLst>
          </p:cNvPr>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flipH="1">
            <a:off x="6828431" y="3487947"/>
            <a:ext cx="1835169" cy="1837691"/>
          </a:xfrm>
          <a:prstGeom prst="rect">
            <a:avLst/>
          </a:prstGeom>
        </p:spPr>
      </p:pic>
      <p:sp>
        <p:nvSpPr>
          <p:cNvPr id="60" name="TextBox 59">
            <a:extLst>
              <a:ext uri="{FF2B5EF4-FFF2-40B4-BE49-F238E27FC236}">
                <a16:creationId xmlns:a16="http://schemas.microsoft.com/office/drawing/2014/main" id="{F76A9DF3-AE33-44F4-BE33-98843AE33CC2}"/>
              </a:ext>
            </a:extLst>
          </p:cNvPr>
          <p:cNvSpPr txBox="1"/>
          <p:nvPr/>
        </p:nvSpPr>
        <p:spPr>
          <a:xfrm>
            <a:off x="10137320" y="1875281"/>
            <a:ext cx="2167242" cy="1803638"/>
          </a:xfrm>
          <a:prstGeom prst="rect">
            <a:avLst/>
          </a:prstGeom>
          <a:noFill/>
        </p:spPr>
        <p:txBody>
          <a:bodyPr wrap="square" rtlCol="0">
            <a:spAutoFit/>
          </a:bodyPr>
          <a:lstStyle/>
          <a:p>
            <a:pPr defTabSz="932418">
              <a:lnSpc>
                <a:spcPct val="120000"/>
              </a:lnSpc>
              <a:defRPr/>
            </a:pPr>
            <a:r>
              <a:rPr lang="en-US" sz="2000">
                <a:solidFill>
                  <a:schemeClr val="tx1">
                    <a:lumMod val="75000"/>
                  </a:schemeClr>
                </a:solidFill>
                <a:latin typeface="Segoe UI Light"/>
                <a:cs typeface="Arial" pitchFamily="34" charset="0"/>
              </a:rPr>
              <a:t>Build &amp; Test</a:t>
            </a:r>
          </a:p>
          <a:p>
            <a:pPr defTabSz="932418">
              <a:lnSpc>
                <a:spcPct val="120000"/>
              </a:lnSpc>
              <a:defRPr/>
            </a:pPr>
            <a:r>
              <a:rPr lang="en-US" sz="1198">
                <a:solidFill>
                  <a:schemeClr val="tx1">
                    <a:lumMod val="75000"/>
                  </a:schemeClr>
                </a:solidFill>
                <a:latin typeface="Segoe UI Light"/>
                <a:cs typeface="Arial" pitchFamily="34" charset="0"/>
              </a:rPr>
              <a:t>Git Source Control</a:t>
            </a:r>
          </a:p>
          <a:p>
            <a:pPr defTabSz="932418">
              <a:lnSpc>
                <a:spcPct val="120000"/>
              </a:lnSpc>
              <a:defRPr/>
            </a:pPr>
            <a:r>
              <a:rPr lang="en-US" sz="1198">
                <a:solidFill>
                  <a:schemeClr val="tx1">
                    <a:lumMod val="75000"/>
                  </a:schemeClr>
                </a:solidFill>
                <a:latin typeface="Segoe UI Light"/>
                <a:cs typeface="Arial" pitchFamily="34" charset="0"/>
              </a:rPr>
              <a:t>Modern Code Workflow</a:t>
            </a:r>
          </a:p>
          <a:p>
            <a:pPr defTabSz="932418">
              <a:lnSpc>
                <a:spcPct val="120000"/>
              </a:lnSpc>
              <a:defRPr/>
            </a:pPr>
            <a:r>
              <a:rPr lang="en-US" sz="1198">
                <a:solidFill>
                  <a:schemeClr val="tx1">
                    <a:lumMod val="75000"/>
                  </a:schemeClr>
                </a:solidFill>
                <a:latin typeface="Segoe UI Light"/>
                <a:cs typeface="Arial" pitchFamily="34" charset="0"/>
              </a:rPr>
              <a:t>Continuous Integration</a:t>
            </a:r>
          </a:p>
          <a:p>
            <a:pPr defTabSz="932418">
              <a:lnSpc>
                <a:spcPct val="120000"/>
              </a:lnSpc>
              <a:defRPr/>
            </a:pPr>
            <a:r>
              <a:rPr lang="en-US" sz="1198">
                <a:solidFill>
                  <a:schemeClr val="tx1">
                    <a:lumMod val="75000"/>
                  </a:schemeClr>
                </a:solidFill>
                <a:latin typeface="Segoe UI Light"/>
                <a:cs typeface="Arial" pitchFamily="34" charset="0"/>
              </a:rPr>
              <a:t>Continuous Testing</a:t>
            </a:r>
          </a:p>
          <a:p>
            <a:pPr defTabSz="932418">
              <a:lnSpc>
                <a:spcPct val="120000"/>
              </a:lnSpc>
              <a:defRPr/>
            </a:pPr>
            <a:r>
              <a:rPr lang="en-US" sz="1198">
                <a:solidFill>
                  <a:schemeClr val="tx1">
                    <a:lumMod val="75000"/>
                  </a:schemeClr>
                </a:solidFill>
                <a:latin typeface="Segoe UI Light"/>
                <a:cs typeface="Arial" pitchFamily="34" charset="0"/>
              </a:rPr>
              <a:t>Package Management</a:t>
            </a:r>
          </a:p>
          <a:p>
            <a:pPr defTabSz="932418">
              <a:lnSpc>
                <a:spcPct val="120000"/>
              </a:lnSpc>
              <a:defRPr/>
            </a:pPr>
            <a:r>
              <a:rPr lang="en-US" sz="1198">
                <a:solidFill>
                  <a:schemeClr val="tx1">
                    <a:lumMod val="75000"/>
                  </a:schemeClr>
                </a:solidFill>
                <a:latin typeface="Segoe UI Light"/>
                <a:cs typeface="Arial" pitchFamily="34" charset="0"/>
              </a:rPr>
              <a:t>Open Source Compliance</a:t>
            </a:r>
          </a:p>
        </p:txBody>
      </p:sp>
    </p:spTree>
    <p:extLst>
      <p:ext uri="{BB962C8B-B14F-4D97-AF65-F5344CB8AC3E}">
        <p14:creationId xmlns:p14="http://schemas.microsoft.com/office/powerpoint/2010/main" val="36347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10000" fill="hold"/>
                                        <p:tgtEl>
                                          <p:spTgt spid="5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03716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7" y="2430462"/>
            <a:ext cx="8229599" cy="1181734"/>
          </a:xfrm>
        </p:spPr>
        <p:txBody>
          <a:bodyPr/>
          <a:lstStyle/>
          <a:p>
            <a:r>
              <a:rPr lang="en-US" dirty="0"/>
              <a:t>Appendix</a:t>
            </a:r>
          </a:p>
        </p:txBody>
      </p:sp>
    </p:spTree>
    <p:extLst>
      <p:ext uri="{BB962C8B-B14F-4D97-AF65-F5344CB8AC3E}">
        <p14:creationId xmlns:p14="http://schemas.microsoft.com/office/powerpoint/2010/main" val="218913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19720" y="525462"/>
            <a:ext cx="12161294" cy="917445"/>
          </a:xfrm>
        </p:spPr>
        <p:txBody>
          <a:bodyPr/>
          <a:lstStyle/>
          <a:p>
            <a:r>
              <a:rPr lang="en-US" sz="4399" dirty="0">
                <a:solidFill>
                  <a:srgbClr val="505050"/>
                </a:solidFill>
              </a:rPr>
              <a:t>Imagine IT as a profit platform, not a cost center</a:t>
            </a:r>
          </a:p>
        </p:txBody>
      </p:sp>
      <p:sp>
        <p:nvSpPr>
          <p:cNvPr id="5" name="TextBox 4"/>
          <p:cNvSpPr txBox="1"/>
          <p:nvPr/>
        </p:nvSpPr>
        <p:spPr>
          <a:xfrm>
            <a:off x="808037" y="2354262"/>
            <a:ext cx="10646717" cy="2696080"/>
          </a:xfrm>
          <a:prstGeom prst="rect">
            <a:avLst/>
          </a:prstGeom>
          <a:noFill/>
        </p:spPr>
        <p:txBody>
          <a:bodyPr wrap="square" lIns="182854" tIns="146283" rIns="182854" bIns="146283" rtlCol="0">
            <a:spAutoFit/>
          </a:bodyPr>
          <a:lstStyle/>
          <a:p>
            <a:pPr marL="342900" indent="-342900" defTabSz="932681">
              <a:lnSpc>
                <a:spcPct val="90000"/>
              </a:lnSpc>
              <a:spcBef>
                <a:spcPts val="1800"/>
              </a:spcBef>
              <a:buFont typeface="Arial" panose="020B0604020202020204" pitchFamily="34" charset="0"/>
              <a:buChar char="•"/>
            </a:pPr>
            <a:r>
              <a:rPr lang="en-US" sz="2800" dirty="0">
                <a:solidFill>
                  <a:srgbClr val="505050"/>
                </a:solidFill>
                <a:latin typeface="Segoe UI Light" panose="020B0502040204020203" pitchFamily="34" charset="0"/>
                <a:cs typeface="Segoe UI Light" panose="020B0502040204020203" pitchFamily="34" charset="0"/>
              </a:rPr>
              <a:t>IT would be opening up new lines of business to meet customer demand</a:t>
            </a:r>
          </a:p>
          <a:p>
            <a:pPr marL="342900" indent="-342900" defTabSz="932681">
              <a:lnSpc>
                <a:spcPct val="90000"/>
              </a:lnSpc>
              <a:spcBef>
                <a:spcPts val="1800"/>
              </a:spcBef>
              <a:buFont typeface="Arial" panose="020B0604020202020204" pitchFamily="34" charset="0"/>
              <a:buChar char="•"/>
            </a:pPr>
            <a:r>
              <a:rPr lang="en-US" sz="2800" dirty="0">
                <a:solidFill>
                  <a:srgbClr val="505050"/>
                </a:solidFill>
                <a:latin typeface="Segoe UI Light" panose="020B0502040204020203" pitchFamily="34" charset="0"/>
                <a:cs typeface="Segoe UI Light" panose="020B0502040204020203" pitchFamily="34" charset="0"/>
              </a:rPr>
              <a:t>There would be a stronger focus on applications</a:t>
            </a:r>
          </a:p>
          <a:p>
            <a:pPr marL="342900" indent="-342900" defTabSz="932681">
              <a:lnSpc>
                <a:spcPct val="90000"/>
              </a:lnSpc>
              <a:spcBef>
                <a:spcPts val="1800"/>
              </a:spcBef>
              <a:buFont typeface="Arial" panose="020B0604020202020204" pitchFamily="34" charset="0"/>
              <a:buChar char="•"/>
            </a:pPr>
            <a:r>
              <a:rPr lang="en-US" sz="2800" dirty="0">
                <a:solidFill>
                  <a:srgbClr val="505050"/>
                </a:solidFill>
                <a:latin typeface="Segoe UI Light" panose="020B0502040204020203" pitchFamily="34" charset="0"/>
                <a:cs typeface="Segoe UI Light" panose="020B0502040204020203" pitchFamily="34" charset="0"/>
              </a:rPr>
              <a:t>IT would drive the business with experimentation to deliver customer value</a:t>
            </a:r>
          </a:p>
        </p:txBody>
      </p:sp>
    </p:spTree>
    <p:extLst>
      <p:ext uri="{BB962C8B-B14F-4D97-AF65-F5344CB8AC3E}">
        <p14:creationId xmlns:p14="http://schemas.microsoft.com/office/powerpoint/2010/main" val="18604073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567539" y="1372542"/>
            <a:ext cx="3947553" cy="3947552"/>
            <a:chOff x="566737" y="1797050"/>
            <a:chExt cx="3948113" cy="3948112"/>
          </a:xfrm>
        </p:grpSpPr>
        <p:sp>
          <p:nvSpPr>
            <p:cNvPr id="219" name="Oval 3203"/>
            <p:cNvSpPr>
              <a:spLocks noChangeArrowheads="1"/>
            </p:cNvSpPr>
            <p:nvPr/>
          </p:nvSpPr>
          <p:spPr bwMode="auto">
            <a:xfrm>
              <a:off x="1409700" y="2640012"/>
              <a:ext cx="2260600" cy="2260600"/>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 name="Oval 3165"/>
            <p:cNvSpPr>
              <a:spLocks noChangeArrowheads="1"/>
            </p:cNvSpPr>
            <p:nvPr/>
          </p:nvSpPr>
          <p:spPr bwMode="auto">
            <a:xfrm>
              <a:off x="566737" y="1797050"/>
              <a:ext cx="3948113" cy="3948112"/>
            </a:xfrm>
            <a:prstGeom prst="ellipse">
              <a:avLst/>
            </a:pr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grpSp>
        <p:nvGrpSpPr>
          <p:cNvPr id="25" name="Group 24"/>
          <p:cNvGrpSpPr/>
          <p:nvPr/>
        </p:nvGrpSpPr>
        <p:grpSpPr>
          <a:xfrm>
            <a:off x="4119860" y="1388414"/>
            <a:ext cx="3945965" cy="3947552"/>
            <a:chOff x="4119562" y="1812925"/>
            <a:chExt cx="3946525" cy="3948112"/>
          </a:xfrm>
        </p:grpSpPr>
        <p:sp>
          <p:nvSpPr>
            <p:cNvPr id="5" name="Oval 3164"/>
            <p:cNvSpPr>
              <a:spLocks noChangeArrowheads="1"/>
            </p:cNvSpPr>
            <p:nvPr/>
          </p:nvSpPr>
          <p:spPr bwMode="auto">
            <a:xfrm>
              <a:off x="4119562" y="1812925"/>
              <a:ext cx="3946525" cy="3948112"/>
            </a:xfrm>
            <a:prstGeom prst="ellipse">
              <a:avLst/>
            </a:prstGeom>
            <a:solidFill>
              <a:schemeClr val="bg1">
                <a:lumMod val="95000"/>
              </a:schemeClr>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18" name="Group 17"/>
            <p:cNvGrpSpPr/>
            <p:nvPr/>
          </p:nvGrpSpPr>
          <p:grpSpPr>
            <a:xfrm>
              <a:off x="5021262" y="2311489"/>
              <a:ext cx="2259013" cy="2589123"/>
              <a:chOff x="5021262" y="2311489"/>
              <a:chExt cx="2259013" cy="2589123"/>
            </a:xfrm>
          </p:grpSpPr>
          <p:sp>
            <p:nvSpPr>
              <p:cNvPr id="103" name="Oval 3316"/>
              <p:cNvSpPr>
                <a:spLocks noChangeArrowheads="1"/>
              </p:cNvSpPr>
              <p:nvPr/>
            </p:nvSpPr>
            <p:spPr bwMode="auto">
              <a:xfrm>
                <a:off x="5021262" y="2640012"/>
                <a:ext cx="2259013" cy="2260600"/>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pic>
            <p:nvPicPr>
              <p:cNvPr id="525" name="Picture 52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5371643" y="2311489"/>
                <a:ext cx="1456194" cy="2100173"/>
              </a:xfrm>
              <a:prstGeom prst="rect">
                <a:avLst/>
              </a:prstGeom>
            </p:spPr>
          </p:pic>
        </p:grpSp>
      </p:grpSp>
      <p:grpSp>
        <p:nvGrpSpPr>
          <p:cNvPr id="27" name="Group 26"/>
          <p:cNvGrpSpPr/>
          <p:nvPr/>
        </p:nvGrpSpPr>
        <p:grpSpPr>
          <a:xfrm>
            <a:off x="7783290" y="1372542"/>
            <a:ext cx="3945965" cy="3947552"/>
            <a:chOff x="7783512" y="1797050"/>
            <a:chExt cx="3946525" cy="3948112"/>
          </a:xfrm>
        </p:grpSpPr>
        <p:sp>
          <p:nvSpPr>
            <p:cNvPr id="26" name="Oval 3163"/>
            <p:cNvSpPr>
              <a:spLocks noChangeArrowheads="1"/>
            </p:cNvSpPr>
            <p:nvPr/>
          </p:nvSpPr>
          <p:spPr bwMode="auto">
            <a:xfrm>
              <a:off x="7783512" y="1797050"/>
              <a:ext cx="3946525" cy="3948112"/>
            </a:xfrm>
            <a:prstGeom prst="ellipse">
              <a:avLst/>
            </a:pr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20" name="Group 19"/>
            <p:cNvGrpSpPr/>
            <p:nvPr/>
          </p:nvGrpSpPr>
          <p:grpSpPr>
            <a:xfrm>
              <a:off x="8628062" y="2409031"/>
              <a:ext cx="2259013" cy="2491581"/>
              <a:chOff x="8628062" y="2409031"/>
              <a:chExt cx="2259013" cy="2491581"/>
            </a:xfrm>
          </p:grpSpPr>
          <p:sp>
            <p:nvSpPr>
              <p:cNvPr id="64" name="Oval 3251"/>
              <p:cNvSpPr>
                <a:spLocks noChangeArrowheads="1"/>
              </p:cNvSpPr>
              <p:nvPr/>
            </p:nvSpPr>
            <p:spPr bwMode="auto">
              <a:xfrm>
                <a:off x="8628062" y="2640012"/>
                <a:ext cx="2259013" cy="2260600"/>
              </a:xfrm>
              <a:prstGeom prst="ellipse">
                <a:avLst/>
              </a:prstGeom>
              <a:solidFill>
                <a:schemeClr val="bg2">
                  <a:lumMod val="85000"/>
                </a:schemeClr>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564" name="Group 563"/>
              <p:cNvGrpSpPr/>
              <p:nvPr/>
            </p:nvGrpSpPr>
            <p:grpSpPr>
              <a:xfrm>
                <a:off x="8658219" y="2409031"/>
                <a:ext cx="2187575" cy="2030413"/>
                <a:chOff x="8701088" y="2387600"/>
                <a:chExt cx="2187575" cy="2030413"/>
              </a:xfrm>
            </p:grpSpPr>
            <p:sp>
              <p:nvSpPr>
                <p:cNvPr id="565" name="Freeform 6"/>
                <p:cNvSpPr>
                  <a:spLocks/>
                </p:cNvSpPr>
                <p:nvPr/>
              </p:nvSpPr>
              <p:spPr bwMode="auto">
                <a:xfrm>
                  <a:off x="9118600" y="2814638"/>
                  <a:ext cx="534988" cy="159702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66" name="Freeform 8"/>
                <p:cNvSpPr>
                  <a:spLocks/>
                </p:cNvSpPr>
                <p:nvPr/>
              </p:nvSpPr>
              <p:spPr bwMode="auto">
                <a:xfrm>
                  <a:off x="9801225" y="2787650"/>
                  <a:ext cx="747713" cy="162401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67" name="Freeform 9"/>
                <p:cNvSpPr>
                  <a:spLocks/>
                </p:cNvSpPr>
                <p:nvPr/>
              </p:nvSpPr>
              <p:spPr bwMode="auto">
                <a:xfrm>
                  <a:off x="10417175" y="2486025"/>
                  <a:ext cx="311150" cy="360363"/>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E4A2A"/>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68" name="Freeform 10"/>
                <p:cNvSpPr>
                  <a:spLocks/>
                </p:cNvSpPr>
                <p:nvPr/>
              </p:nvSpPr>
              <p:spPr bwMode="auto">
                <a:xfrm>
                  <a:off x="10514013" y="2890838"/>
                  <a:ext cx="107950" cy="546100"/>
                </a:xfrm>
                <a:custGeom>
                  <a:avLst/>
                  <a:gdLst>
                    <a:gd name="T0" fmla="*/ 42 w 68"/>
                    <a:gd name="T1" fmla="*/ 37 h 344"/>
                    <a:gd name="T2" fmla="*/ 62 w 68"/>
                    <a:gd name="T3" fmla="*/ 20 h 344"/>
                    <a:gd name="T4" fmla="*/ 34 w 68"/>
                    <a:gd name="T5" fmla="*/ 0 h 344"/>
                    <a:gd name="T6" fmla="*/ 6 w 68"/>
                    <a:gd name="T7" fmla="*/ 20 h 344"/>
                    <a:gd name="T8" fmla="*/ 26 w 68"/>
                    <a:gd name="T9" fmla="*/ 37 h 344"/>
                    <a:gd name="T10" fmla="*/ 0 w 68"/>
                    <a:gd name="T11" fmla="*/ 316 h 344"/>
                    <a:gd name="T12" fmla="*/ 34 w 68"/>
                    <a:gd name="T13" fmla="*/ 344 h 344"/>
                    <a:gd name="T14" fmla="*/ 68 w 68"/>
                    <a:gd name="T15" fmla="*/ 316 h 344"/>
                    <a:gd name="T16" fmla="*/ 42 w 68"/>
                    <a:gd name="T17" fmla="*/ 3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4">
                      <a:moveTo>
                        <a:pt x="42" y="37"/>
                      </a:moveTo>
                      <a:lnTo>
                        <a:pt x="62" y="20"/>
                      </a:lnTo>
                      <a:lnTo>
                        <a:pt x="34" y="0"/>
                      </a:lnTo>
                      <a:lnTo>
                        <a:pt x="6" y="20"/>
                      </a:lnTo>
                      <a:lnTo>
                        <a:pt x="26" y="37"/>
                      </a:lnTo>
                      <a:lnTo>
                        <a:pt x="0" y="316"/>
                      </a:lnTo>
                      <a:lnTo>
                        <a:pt x="34" y="344"/>
                      </a:lnTo>
                      <a:lnTo>
                        <a:pt x="68" y="316"/>
                      </a:lnTo>
                      <a:lnTo>
                        <a:pt x="42" y="37"/>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69" name="Freeform 11"/>
                <p:cNvSpPr>
                  <a:spLocks/>
                </p:cNvSpPr>
                <p:nvPr/>
              </p:nvSpPr>
              <p:spPr bwMode="auto">
                <a:xfrm>
                  <a:off x="10696575" y="2874963"/>
                  <a:ext cx="192088" cy="496888"/>
                </a:xfrm>
                <a:custGeom>
                  <a:avLst/>
                  <a:gdLst>
                    <a:gd name="T0" fmla="*/ 0 w 60"/>
                    <a:gd name="T1" fmla="*/ 7 h 155"/>
                    <a:gd name="T2" fmla="*/ 24 w 60"/>
                    <a:gd name="T3" fmla="*/ 0 h 155"/>
                    <a:gd name="T4" fmla="*/ 60 w 60"/>
                    <a:gd name="T5" fmla="*/ 155 h 155"/>
                    <a:gd name="T6" fmla="*/ 35 w 60"/>
                    <a:gd name="T7" fmla="*/ 155 h 155"/>
                    <a:gd name="T8" fmla="*/ 0 w 60"/>
                    <a:gd name="T9" fmla="*/ 7 h 155"/>
                  </a:gdLst>
                  <a:ahLst/>
                  <a:cxnLst>
                    <a:cxn ang="0">
                      <a:pos x="T0" y="T1"/>
                    </a:cxn>
                    <a:cxn ang="0">
                      <a:pos x="T2" y="T3"/>
                    </a:cxn>
                    <a:cxn ang="0">
                      <a:pos x="T4" y="T5"/>
                    </a:cxn>
                    <a:cxn ang="0">
                      <a:pos x="T6" y="T7"/>
                    </a:cxn>
                    <a:cxn ang="0">
                      <a:pos x="T8" y="T9"/>
                    </a:cxn>
                  </a:cxnLst>
                  <a:rect l="0" t="0" r="r" b="b"/>
                  <a:pathLst>
                    <a:path w="60" h="155">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0" name="Freeform 12"/>
                <p:cNvSpPr>
                  <a:spLocks/>
                </p:cNvSpPr>
                <p:nvPr/>
              </p:nvSpPr>
              <p:spPr bwMode="auto">
                <a:xfrm>
                  <a:off x="10448925" y="3814763"/>
                  <a:ext cx="115888" cy="596900"/>
                </a:xfrm>
                <a:custGeom>
                  <a:avLst/>
                  <a:gdLst>
                    <a:gd name="T0" fmla="*/ 63 w 73"/>
                    <a:gd name="T1" fmla="*/ 376 h 376"/>
                    <a:gd name="T2" fmla="*/ 10 w 73"/>
                    <a:gd name="T3" fmla="*/ 376 h 376"/>
                    <a:gd name="T4" fmla="*/ 0 w 73"/>
                    <a:gd name="T5" fmla="*/ 0 h 376"/>
                    <a:gd name="T6" fmla="*/ 73 w 73"/>
                    <a:gd name="T7" fmla="*/ 0 h 376"/>
                    <a:gd name="T8" fmla="*/ 63 w 73"/>
                    <a:gd name="T9" fmla="*/ 376 h 376"/>
                  </a:gdLst>
                  <a:ahLst/>
                  <a:cxnLst>
                    <a:cxn ang="0">
                      <a:pos x="T0" y="T1"/>
                    </a:cxn>
                    <a:cxn ang="0">
                      <a:pos x="T2" y="T3"/>
                    </a:cxn>
                    <a:cxn ang="0">
                      <a:pos x="T4" y="T5"/>
                    </a:cxn>
                    <a:cxn ang="0">
                      <a:pos x="T6" y="T7"/>
                    </a:cxn>
                    <a:cxn ang="0">
                      <a:pos x="T8" y="T9"/>
                    </a:cxn>
                  </a:cxnLst>
                  <a:rect l="0" t="0" r="r" b="b"/>
                  <a:pathLst>
                    <a:path w="73" h="376">
                      <a:moveTo>
                        <a:pt x="63" y="376"/>
                      </a:moveTo>
                      <a:lnTo>
                        <a:pt x="10" y="376"/>
                      </a:lnTo>
                      <a:lnTo>
                        <a:pt x="0" y="0"/>
                      </a:lnTo>
                      <a:lnTo>
                        <a:pt x="73" y="0"/>
                      </a:lnTo>
                      <a:lnTo>
                        <a:pt x="63" y="376"/>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1" name="Freeform 13"/>
                <p:cNvSpPr>
                  <a:spLocks/>
                </p:cNvSpPr>
                <p:nvPr/>
              </p:nvSpPr>
              <p:spPr bwMode="auto">
                <a:xfrm>
                  <a:off x="10455275" y="4360863"/>
                  <a:ext cx="106363" cy="5080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E4A2A"/>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2" name="Freeform 14"/>
                <p:cNvSpPr>
                  <a:spLocks/>
                </p:cNvSpPr>
                <p:nvPr/>
              </p:nvSpPr>
              <p:spPr bwMode="auto">
                <a:xfrm>
                  <a:off x="10583863" y="3814763"/>
                  <a:ext cx="112713" cy="596900"/>
                </a:xfrm>
                <a:custGeom>
                  <a:avLst/>
                  <a:gdLst>
                    <a:gd name="T0" fmla="*/ 8 w 71"/>
                    <a:gd name="T1" fmla="*/ 376 h 376"/>
                    <a:gd name="T2" fmla="*/ 61 w 71"/>
                    <a:gd name="T3" fmla="*/ 376 h 376"/>
                    <a:gd name="T4" fmla="*/ 71 w 71"/>
                    <a:gd name="T5" fmla="*/ 0 h 376"/>
                    <a:gd name="T6" fmla="*/ 0 w 71"/>
                    <a:gd name="T7" fmla="*/ 0 h 376"/>
                    <a:gd name="T8" fmla="*/ 8 w 71"/>
                    <a:gd name="T9" fmla="*/ 376 h 376"/>
                  </a:gdLst>
                  <a:ahLst/>
                  <a:cxnLst>
                    <a:cxn ang="0">
                      <a:pos x="T0" y="T1"/>
                    </a:cxn>
                    <a:cxn ang="0">
                      <a:pos x="T2" y="T3"/>
                    </a:cxn>
                    <a:cxn ang="0">
                      <a:pos x="T4" y="T5"/>
                    </a:cxn>
                    <a:cxn ang="0">
                      <a:pos x="T6" y="T7"/>
                    </a:cxn>
                    <a:cxn ang="0">
                      <a:pos x="T8" y="T9"/>
                    </a:cxn>
                  </a:cxnLst>
                  <a:rect l="0" t="0" r="r" b="b"/>
                  <a:pathLst>
                    <a:path w="71" h="376">
                      <a:moveTo>
                        <a:pt x="8" y="376"/>
                      </a:moveTo>
                      <a:lnTo>
                        <a:pt x="61" y="376"/>
                      </a:lnTo>
                      <a:lnTo>
                        <a:pt x="71" y="0"/>
                      </a:lnTo>
                      <a:lnTo>
                        <a:pt x="0" y="0"/>
                      </a:lnTo>
                      <a:lnTo>
                        <a:pt x="8" y="376"/>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3" name="Freeform 15"/>
                <p:cNvSpPr>
                  <a:spLocks/>
                </p:cNvSpPr>
                <p:nvPr/>
              </p:nvSpPr>
              <p:spPr bwMode="auto">
                <a:xfrm>
                  <a:off x="10587038" y="4360863"/>
                  <a:ext cx="106363" cy="50800"/>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E4A2A"/>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4" name="Freeform 16"/>
                <p:cNvSpPr>
                  <a:spLocks/>
                </p:cNvSpPr>
                <p:nvPr/>
              </p:nvSpPr>
              <p:spPr bwMode="auto">
                <a:xfrm>
                  <a:off x="10818813" y="3371850"/>
                  <a:ext cx="57150" cy="65088"/>
                </a:xfrm>
                <a:custGeom>
                  <a:avLst/>
                  <a:gdLst>
                    <a:gd name="T0" fmla="*/ 0 w 18"/>
                    <a:gd name="T1" fmla="*/ 0 h 20"/>
                    <a:gd name="T2" fmla="*/ 0 w 18"/>
                    <a:gd name="T3" fmla="*/ 11 h 20"/>
                    <a:gd name="T4" fmla="*/ 9 w 18"/>
                    <a:gd name="T5" fmla="*/ 20 h 20"/>
                    <a:gd name="T6" fmla="*/ 18 w 18"/>
                    <a:gd name="T7" fmla="*/ 11 h 20"/>
                    <a:gd name="T8" fmla="*/ 18 w 18"/>
                    <a:gd name="T9" fmla="*/ 0 h 20"/>
                    <a:gd name="T10" fmla="*/ 0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0" y="0"/>
                      </a:moveTo>
                      <a:cubicBezTo>
                        <a:pt x="0" y="11"/>
                        <a:pt x="0" y="11"/>
                        <a:pt x="0" y="11"/>
                      </a:cubicBezTo>
                      <a:cubicBezTo>
                        <a:pt x="0" y="16"/>
                        <a:pt x="4" y="20"/>
                        <a:pt x="9" y="20"/>
                      </a:cubicBezTo>
                      <a:cubicBezTo>
                        <a:pt x="14" y="20"/>
                        <a:pt x="18" y="16"/>
                        <a:pt x="18" y="11"/>
                      </a:cubicBezTo>
                      <a:cubicBezTo>
                        <a:pt x="18" y="0"/>
                        <a:pt x="18" y="0"/>
                        <a:pt x="18" y="0"/>
                      </a:cubicBezTo>
                      <a:lnTo>
                        <a:pt x="0"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5" name="Freeform 17"/>
                <p:cNvSpPr>
                  <a:spLocks/>
                </p:cNvSpPr>
                <p:nvPr/>
              </p:nvSpPr>
              <p:spPr bwMode="auto">
                <a:xfrm>
                  <a:off x="10244138" y="2874963"/>
                  <a:ext cx="195263" cy="496888"/>
                </a:xfrm>
                <a:custGeom>
                  <a:avLst/>
                  <a:gdLst>
                    <a:gd name="T0" fmla="*/ 61 w 61"/>
                    <a:gd name="T1" fmla="*/ 7 h 155"/>
                    <a:gd name="T2" fmla="*/ 36 w 61"/>
                    <a:gd name="T3" fmla="*/ 0 h 155"/>
                    <a:gd name="T4" fmla="*/ 0 w 61"/>
                    <a:gd name="T5" fmla="*/ 155 h 155"/>
                    <a:gd name="T6" fmla="*/ 25 w 61"/>
                    <a:gd name="T7" fmla="*/ 155 h 155"/>
                    <a:gd name="T8" fmla="*/ 61 w 61"/>
                    <a:gd name="T9" fmla="*/ 7 h 155"/>
                  </a:gdLst>
                  <a:ahLst/>
                  <a:cxnLst>
                    <a:cxn ang="0">
                      <a:pos x="T0" y="T1"/>
                    </a:cxn>
                    <a:cxn ang="0">
                      <a:pos x="T2" y="T3"/>
                    </a:cxn>
                    <a:cxn ang="0">
                      <a:pos x="T4" y="T5"/>
                    </a:cxn>
                    <a:cxn ang="0">
                      <a:pos x="T6" y="T7"/>
                    </a:cxn>
                    <a:cxn ang="0">
                      <a:pos x="T8" y="T9"/>
                    </a:cxn>
                  </a:cxnLst>
                  <a:rect l="0" t="0" r="r" b="b"/>
                  <a:pathLst>
                    <a:path w="61" h="155">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6" name="Freeform 18"/>
                <p:cNvSpPr>
                  <a:spLocks/>
                </p:cNvSpPr>
                <p:nvPr/>
              </p:nvSpPr>
              <p:spPr bwMode="auto">
                <a:xfrm>
                  <a:off x="10253663" y="3371850"/>
                  <a:ext cx="60325" cy="65088"/>
                </a:xfrm>
                <a:custGeom>
                  <a:avLst/>
                  <a:gdLst>
                    <a:gd name="T0" fmla="*/ 19 w 19"/>
                    <a:gd name="T1" fmla="*/ 0 h 20"/>
                    <a:gd name="T2" fmla="*/ 19 w 19"/>
                    <a:gd name="T3" fmla="*/ 11 h 20"/>
                    <a:gd name="T4" fmla="*/ 10 w 19"/>
                    <a:gd name="T5" fmla="*/ 20 h 20"/>
                    <a:gd name="T6" fmla="*/ 0 w 19"/>
                    <a:gd name="T7" fmla="*/ 11 h 20"/>
                    <a:gd name="T8" fmla="*/ 0 w 19"/>
                    <a:gd name="T9" fmla="*/ 0 h 20"/>
                    <a:gd name="T10" fmla="*/ 19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19" y="0"/>
                      </a:moveTo>
                      <a:cubicBezTo>
                        <a:pt x="19" y="11"/>
                        <a:pt x="19" y="11"/>
                        <a:pt x="19" y="11"/>
                      </a:cubicBezTo>
                      <a:cubicBezTo>
                        <a:pt x="19" y="16"/>
                        <a:pt x="15" y="20"/>
                        <a:pt x="10" y="20"/>
                      </a:cubicBezTo>
                      <a:cubicBezTo>
                        <a:pt x="4" y="20"/>
                        <a:pt x="0" y="16"/>
                        <a:pt x="0" y="11"/>
                      </a:cubicBezTo>
                      <a:cubicBezTo>
                        <a:pt x="0" y="0"/>
                        <a:pt x="0" y="0"/>
                        <a:pt x="0" y="0"/>
                      </a:cubicBezTo>
                      <a:lnTo>
                        <a:pt x="19"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7" name="Freeform 19"/>
                <p:cNvSpPr>
                  <a:spLocks/>
                </p:cNvSpPr>
                <p:nvPr/>
              </p:nvSpPr>
              <p:spPr bwMode="auto">
                <a:xfrm>
                  <a:off x="10363200" y="2862263"/>
                  <a:ext cx="409575" cy="635000"/>
                </a:xfrm>
                <a:custGeom>
                  <a:avLst/>
                  <a:gdLst>
                    <a:gd name="T0" fmla="*/ 165 w 258"/>
                    <a:gd name="T1" fmla="*/ 0 h 400"/>
                    <a:gd name="T2" fmla="*/ 129 w 258"/>
                    <a:gd name="T3" fmla="*/ 291 h 400"/>
                    <a:gd name="T4" fmla="*/ 93 w 258"/>
                    <a:gd name="T5" fmla="*/ 0 h 400"/>
                    <a:gd name="T6" fmla="*/ 0 w 258"/>
                    <a:gd name="T7" fmla="*/ 8 h 400"/>
                    <a:gd name="T8" fmla="*/ 18 w 258"/>
                    <a:gd name="T9" fmla="*/ 400 h 400"/>
                    <a:gd name="T10" fmla="*/ 238 w 258"/>
                    <a:gd name="T11" fmla="*/ 400 h 400"/>
                    <a:gd name="T12" fmla="*/ 258 w 258"/>
                    <a:gd name="T13" fmla="*/ 8 h 400"/>
                    <a:gd name="T14" fmla="*/ 165 w 258"/>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400">
                      <a:moveTo>
                        <a:pt x="165" y="0"/>
                      </a:moveTo>
                      <a:lnTo>
                        <a:pt x="129" y="291"/>
                      </a:lnTo>
                      <a:lnTo>
                        <a:pt x="93" y="0"/>
                      </a:lnTo>
                      <a:lnTo>
                        <a:pt x="0" y="8"/>
                      </a:lnTo>
                      <a:lnTo>
                        <a:pt x="18" y="400"/>
                      </a:lnTo>
                      <a:lnTo>
                        <a:pt x="238" y="400"/>
                      </a:lnTo>
                      <a:lnTo>
                        <a:pt x="258" y="8"/>
                      </a:lnTo>
                      <a:lnTo>
                        <a:pt x="165"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8" name="Freeform 32"/>
                <p:cNvSpPr>
                  <a:spLocks/>
                </p:cNvSpPr>
                <p:nvPr/>
              </p:nvSpPr>
              <p:spPr bwMode="auto">
                <a:xfrm>
                  <a:off x="10448925" y="2611438"/>
                  <a:ext cx="231775" cy="279400"/>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82" name="Freeform 33"/>
                <p:cNvSpPr>
                  <a:spLocks/>
                </p:cNvSpPr>
                <p:nvPr/>
              </p:nvSpPr>
              <p:spPr bwMode="auto">
                <a:xfrm>
                  <a:off x="10391775" y="3497263"/>
                  <a:ext cx="349250" cy="382588"/>
                </a:xfrm>
                <a:custGeom>
                  <a:avLst/>
                  <a:gdLst>
                    <a:gd name="T0" fmla="*/ 210 w 220"/>
                    <a:gd name="T1" fmla="*/ 241 h 241"/>
                    <a:gd name="T2" fmla="*/ 10 w 220"/>
                    <a:gd name="T3" fmla="*/ 241 h 241"/>
                    <a:gd name="T4" fmla="*/ 0 w 220"/>
                    <a:gd name="T5" fmla="*/ 0 h 241"/>
                    <a:gd name="T6" fmla="*/ 220 w 220"/>
                    <a:gd name="T7" fmla="*/ 0 h 241"/>
                    <a:gd name="T8" fmla="*/ 210 w 220"/>
                    <a:gd name="T9" fmla="*/ 241 h 241"/>
                  </a:gdLst>
                  <a:ahLst/>
                  <a:cxnLst>
                    <a:cxn ang="0">
                      <a:pos x="T0" y="T1"/>
                    </a:cxn>
                    <a:cxn ang="0">
                      <a:pos x="T2" y="T3"/>
                    </a:cxn>
                    <a:cxn ang="0">
                      <a:pos x="T4" y="T5"/>
                    </a:cxn>
                    <a:cxn ang="0">
                      <a:pos x="T6" y="T7"/>
                    </a:cxn>
                    <a:cxn ang="0">
                      <a:pos x="T8" y="T9"/>
                    </a:cxn>
                  </a:cxnLst>
                  <a:rect l="0" t="0" r="r" b="b"/>
                  <a:pathLst>
                    <a:path w="220" h="241">
                      <a:moveTo>
                        <a:pt x="210" y="241"/>
                      </a:moveTo>
                      <a:lnTo>
                        <a:pt x="10" y="241"/>
                      </a:lnTo>
                      <a:lnTo>
                        <a:pt x="0" y="0"/>
                      </a:lnTo>
                      <a:lnTo>
                        <a:pt x="220" y="0"/>
                      </a:lnTo>
                      <a:lnTo>
                        <a:pt x="210" y="24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85" name="Rectangle 34"/>
                <p:cNvSpPr>
                  <a:spLocks noChangeArrowheads="1"/>
                </p:cNvSpPr>
                <p:nvPr/>
              </p:nvSpPr>
              <p:spPr bwMode="auto">
                <a:xfrm>
                  <a:off x="9002713" y="2814638"/>
                  <a:ext cx="128588" cy="377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1" name="Freeform 35"/>
                <p:cNvSpPr>
                  <a:spLocks/>
                </p:cNvSpPr>
                <p:nvPr/>
              </p:nvSpPr>
              <p:spPr bwMode="auto">
                <a:xfrm>
                  <a:off x="8896350"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2" name="Freeform 36"/>
                <p:cNvSpPr>
                  <a:spLocks/>
                </p:cNvSpPr>
                <p:nvPr/>
              </p:nvSpPr>
              <p:spPr bwMode="auto">
                <a:xfrm>
                  <a:off x="9072563"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3" name="Freeform 37"/>
                <p:cNvSpPr>
                  <a:spLocks/>
                </p:cNvSpPr>
                <p:nvPr/>
              </p:nvSpPr>
              <p:spPr bwMode="auto">
                <a:xfrm>
                  <a:off x="8953500" y="2486025"/>
                  <a:ext cx="247650" cy="298450"/>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4" name="Freeform 38"/>
                <p:cNvSpPr>
                  <a:spLocks/>
                </p:cNvSpPr>
                <p:nvPr/>
              </p:nvSpPr>
              <p:spPr bwMode="auto">
                <a:xfrm>
                  <a:off x="8921750" y="2454275"/>
                  <a:ext cx="244475" cy="279400"/>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5" name="Freeform 39"/>
                <p:cNvSpPr>
                  <a:spLocks/>
                </p:cNvSpPr>
                <p:nvPr/>
              </p:nvSpPr>
              <p:spPr bwMode="auto">
                <a:xfrm>
                  <a:off x="9002713" y="2711450"/>
                  <a:ext cx="128588" cy="134938"/>
                </a:xfrm>
                <a:custGeom>
                  <a:avLst/>
                  <a:gdLst>
                    <a:gd name="T0" fmla="*/ 81 w 81"/>
                    <a:gd name="T1" fmla="*/ 65 h 85"/>
                    <a:gd name="T2" fmla="*/ 40 w 81"/>
                    <a:gd name="T3" fmla="*/ 85 h 85"/>
                    <a:gd name="T4" fmla="*/ 0 w 81"/>
                    <a:gd name="T5" fmla="*/ 65 h 85"/>
                    <a:gd name="T6" fmla="*/ 0 w 81"/>
                    <a:gd name="T7" fmla="*/ 0 h 85"/>
                    <a:gd name="T8" fmla="*/ 81 w 81"/>
                    <a:gd name="T9" fmla="*/ 0 h 85"/>
                    <a:gd name="T10" fmla="*/ 81 w 81"/>
                    <a:gd name="T11" fmla="*/ 65 h 85"/>
                  </a:gdLst>
                  <a:ahLst/>
                  <a:cxnLst>
                    <a:cxn ang="0">
                      <a:pos x="T0" y="T1"/>
                    </a:cxn>
                    <a:cxn ang="0">
                      <a:pos x="T2" y="T3"/>
                    </a:cxn>
                    <a:cxn ang="0">
                      <a:pos x="T4" y="T5"/>
                    </a:cxn>
                    <a:cxn ang="0">
                      <a:pos x="T6" y="T7"/>
                    </a:cxn>
                    <a:cxn ang="0">
                      <a:pos x="T8" y="T9"/>
                    </a:cxn>
                    <a:cxn ang="0">
                      <a:pos x="T10" y="T11"/>
                    </a:cxn>
                  </a:cxnLst>
                  <a:rect l="0" t="0" r="r" b="b"/>
                  <a:pathLst>
                    <a:path w="81" h="85">
                      <a:moveTo>
                        <a:pt x="81" y="65"/>
                      </a:moveTo>
                      <a:lnTo>
                        <a:pt x="40" y="85"/>
                      </a:lnTo>
                      <a:lnTo>
                        <a:pt x="0" y="65"/>
                      </a:lnTo>
                      <a:lnTo>
                        <a:pt x="0" y="0"/>
                      </a:lnTo>
                      <a:lnTo>
                        <a:pt x="81" y="0"/>
                      </a:lnTo>
                      <a:lnTo>
                        <a:pt x="81" y="65"/>
                      </a:lnTo>
                      <a:close/>
                    </a:path>
                  </a:pathLst>
                </a:custGeom>
                <a:solidFill>
                  <a:srgbClr val="C3A47C"/>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6" name="Freeform 40"/>
                <p:cNvSpPr>
                  <a:spLocks/>
                </p:cNvSpPr>
                <p:nvPr/>
              </p:nvSpPr>
              <p:spPr bwMode="auto">
                <a:xfrm>
                  <a:off x="9031288" y="2846388"/>
                  <a:ext cx="69850" cy="500063"/>
                </a:xfrm>
                <a:custGeom>
                  <a:avLst/>
                  <a:gdLst>
                    <a:gd name="T0" fmla="*/ 34 w 44"/>
                    <a:gd name="T1" fmla="*/ 24 h 315"/>
                    <a:gd name="T2" fmla="*/ 44 w 44"/>
                    <a:gd name="T3" fmla="*/ 18 h 315"/>
                    <a:gd name="T4" fmla="*/ 22 w 44"/>
                    <a:gd name="T5" fmla="*/ 0 h 315"/>
                    <a:gd name="T6" fmla="*/ 0 w 44"/>
                    <a:gd name="T7" fmla="*/ 18 h 315"/>
                    <a:gd name="T8" fmla="*/ 10 w 44"/>
                    <a:gd name="T9" fmla="*/ 24 h 315"/>
                    <a:gd name="T10" fmla="*/ 8 w 44"/>
                    <a:gd name="T11" fmla="*/ 291 h 315"/>
                    <a:gd name="T12" fmla="*/ 22 w 44"/>
                    <a:gd name="T13" fmla="*/ 315 h 315"/>
                    <a:gd name="T14" fmla="*/ 34 w 44"/>
                    <a:gd name="T15" fmla="*/ 291 h 315"/>
                    <a:gd name="T16" fmla="*/ 34 w 44"/>
                    <a:gd name="T17"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5">
                      <a:moveTo>
                        <a:pt x="34" y="24"/>
                      </a:moveTo>
                      <a:lnTo>
                        <a:pt x="44" y="18"/>
                      </a:lnTo>
                      <a:lnTo>
                        <a:pt x="22" y="0"/>
                      </a:lnTo>
                      <a:lnTo>
                        <a:pt x="0" y="18"/>
                      </a:lnTo>
                      <a:lnTo>
                        <a:pt x="10" y="24"/>
                      </a:lnTo>
                      <a:lnTo>
                        <a:pt x="8" y="291"/>
                      </a:lnTo>
                      <a:lnTo>
                        <a:pt x="22" y="315"/>
                      </a:lnTo>
                      <a:lnTo>
                        <a:pt x="34" y="291"/>
                      </a:lnTo>
                      <a:lnTo>
                        <a:pt x="34" y="2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7" name="Freeform 41"/>
                <p:cNvSpPr>
                  <a:spLocks/>
                </p:cNvSpPr>
                <p:nvPr/>
              </p:nvSpPr>
              <p:spPr bwMode="auto">
                <a:xfrm>
                  <a:off x="8701088" y="2852738"/>
                  <a:ext cx="273050" cy="700088"/>
                </a:xfrm>
                <a:custGeom>
                  <a:avLst/>
                  <a:gdLst>
                    <a:gd name="T0" fmla="*/ 85 w 85"/>
                    <a:gd name="T1" fmla="*/ 9 h 218"/>
                    <a:gd name="T2" fmla="*/ 51 w 85"/>
                    <a:gd name="T3" fmla="*/ 0 h 218"/>
                    <a:gd name="T4" fmla="*/ 0 w 85"/>
                    <a:gd name="T5" fmla="*/ 218 h 218"/>
                    <a:gd name="T6" fmla="*/ 35 w 85"/>
                    <a:gd name="T7" fmla="*/ 218 h 218"/>
                    <a:gd name="T8" fmla="*/ 85 w 85"/>
                    <a:gd name="T9" fmla="*/ 9 h 218"/>
                  </a:gdLst>
                  <a:ahLst/>
                  <a:cxnLst>
                    <a:cxn ang="0">
                      <a:pos x="T0" y="T1"/>
                    </a:cxn>
                    <a:cxn ang="0">
                      <a:pos x="T2" y="T3"/>
                    </a:cxn>
                    <a:cxn ang="0">
                      <a:pos x="T4" y="T5"/>
                    </a:cxn>
                    <a:cxn ang="0">
                      <a:pos x="T6" y="T7"/>
                    </a:cxn>
                    <a:cxn ang="0">
                      <a:pos x="T8" y="T9"/>
                    </a:cxn>
                  </a:cxnLst>
                  <a:rect l="0" t="0" r="r" b="b"/>
                  <a:pathLst>
                    <a:path w="85" h="218">
                      <a:moveTo>
                        <a:pt x="85" y="9"/>
                      </a:moveTo>
                      <a:cubicBezTo>
                        <a:pt x="74" y="6"/>
                        <a:pt x="62" y="3"/>
                        <a:pt x="51" y="0"/>
                      </a:cubicBezTo>
                      <a:cubicBezTo>
                        <a:pt x="19" y="71"/>
                        <a:pt x="8" y="141"/>
                        <a:pt x="0" y="218"/>
                      </a:cubicBezTo>
                      <a:cubicBezTo>
                        <a:pt x="35" y="218"/>
                        <a:pt x="35" y="218"/>
                        <a:pt x="35" y="218"/>
                      </a:cubicBezTo>
                      <a:cubicBezTo>
                        <a:pt x="43" y="144"/>
                        <a:pt x="53" y="77"/>
                        <a:pt x="85"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8" name="Freeform 42"/>
                <p:cNvSpPr>
                  <a:spLocks/>
                </p:cNvSpPr>
                <p:nvPr/>
              </p:nvSpPr>
              <p:spPr bwMode="auto">
                <a:xfrm>
                  <a:off x="9163050" y="2852738"/>
                  <a:ext cx="269875" cy="700088"/>
                </a:xfrm>
                <a:custGeom>
                  <a:avLst/>
                  <a:gdLst>
                    <a:gd name="T0" fmla="*/ 0 w 84"/>
                    <a:gd name="T1" fmla="*/ 9 h 218"/>
                    <a:gd name="T2" fmla="*/ 33 w 84"/>
                    <a:gd name="T3" fmla="*/ 0 h 218"/>
                    <a:gd name="T4" fmla="*/ 84 w 84"/>
                    <a:gd name="T5" fmla="*/ 218 h 218"/>
                    <a:gd name="T6" fmla="*/ 50 w 84"/>
                    <a:gd name="T7" fmla="*/ 218 h 218"/>
                    <a:gd name="T8" fmla="*/ 0 w 84"/>
                    <a:gd name="T9" fmla="*/ 9 h 218"/>
                  </a:gdLst>
                  <a:ahLst/>
                  <a:cxnLst>
                    <a:cxn ang="0">
                      <a:pos x="T0" y="T1"/>
                    </a:cxn>
                    <a:cxn ang="0">
                      <a:pos x="T2" y="T3"/>
                    </a:cxn>
                    <a:cxn ang="0">
                      <a:pos x="T4" y="T5"/>
                    </a:cxn>
                    <a:cxn ang="0">
                      <a:pos x="T6" y="T7"/>
                    </a:cxn>
                    <a:cxn ang="0">
                      <a:pos x="T8" y="T9"/>
                    </a:cxn>
                  </a:cxnLst>
                  <a:rect l="0" t="0" r="r" b="b"/>
                  <a:pathLst>
                    <a:path w="84" h="218">
                      <a:moveTo>
                        <a:pt x="0" y="9"/>
                      </a:moveTo>
                      <a:cubicBezTo>
                        <a:pt x="11" y="6"/>
                        <a:pt x="22" y="3"/>
                        <a:pt x="33" y="0"/>
                      </a:cubicBezTo>
                      <a:cubicBezTo>
                        <a:pt x="66" y="71"/>
                        <a:pt x="77" y="141"/>
                        <a:pt x="84" y="218"/>
                      </a:cubicBezTo>
                      <a:cubicBezTo>
                        <a:pt x="50" y="218"/>
                        <a:pt x="50" y="218"/>
                        <a:pt x="50" y="218"/>
                      </a:cubicBezTo>
                      <a:cubicBezTo>
                        <a:pt x="42" y="144"/>
                        <a:pt x="31" y="77"/>
                        <a:pt x="0"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9" name="Freeform 43"/>
                <p:cNvSpPr>
                  <a:spLocks/>
                </p:cNvSpPr>
                <p:nvPr/>
              </p:nvSpPr>
              <p:spPr bwMode="auto">
                <a:xfrm>
                  <a:off x="8899525" y="3616325"/>
                  <a:ext cx="160338" cy="738188"/>
                </a:xfrm>
                <a:custGeom>
                  <a:avLst/>
                  <a:gdLst>
                    <a:gd name="T0" fmla="*/ 85 w 101"/>
                    <a:gd name="T1" fmla="*/ 465 h 465"/>
                    <a:gd name="T2" fmla="*/ 12 w 101"/>
                    <a:gd name="T3" fmla="*/ 465 h 465"/>
                    <a:gd name="T4" fmla="*/ 0 w 101"/>
                    <a:gd name="T5" fmla="*/ 0 h 465"/>
                    <a:gd name="T6" fmla="*/ 101 w 101"/>
                    <a:gd name="T7" fmla="*/ 0 h 465"/>
                    <a:gd name="T8" fmla="*/ 85 w 101"/>
                    <a:gd name="T9" fmla="*/ 465 h 465"/>
                  </a:gdLst>
                  <a:ahLst/>
                  <a:cxnLst>
                    <a:cxn ang="0">
                      <a:pos x="T0" y="T1"/>
                    </a:cxn>
                    <a:cxn ang="0">
                      <a:pos x="T2" y="T3"/>
                    </a:cxn>
                    <a:cxn ang="0">
                      <a:pos x="T4" y="T5"/>
                    </a:cxn>
                    <a:cxn ang="0">
                      <a:pos x="T6" y="T7"/>
                    </a:cxn>
                    <a:cxn ang="0">
                      <a:pos x="T8" y="T9"/>
                    </a:cxn>
                  </a:cxnLst>
                  <a:rect l="0" t="0" r="r" b="b"/>
                  <a:pathLst>
                    <a:path w="101" h="465">
                      <a:moveTo>
                        <a:pt x="85" y="465"/>
                      </a:moveTo>
                      <a:lnTo>
                        <a:pt x="12" y="465"/>
                      </a:lnTo>
                      <a:lnTo>
                        <a:pt x="0" y="0"/>
                      </a:lnTo>
                      <a:lnTo>
                        <a:pt x="101" y="0"/>
                      </a:lnTo>
                      <a:lnTo>
                        <a:pt x="85"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0" name="Freeform 44"/>
                <p:cNvSpPr>
                  <a:spLocks/>
                </p:cNvSpPr>
                <p:nvPr/>
              </p:nvSpPr>
              <p:spPr bwMode="auto">
                <a:xfrm>
                  <a:off x="9066213" y="3616325"/>
                  <a:ext cx="163513" cy="738188"/>
                </a:xfrm>
                <a:custGeom>
                  <a:avLst/>
                  <a:gdLst>
                    <a:gd name="T0" fmla="*/ 91 w 103"/>
                    <a:gd name="T1" fmla="*/ 465 h 465"/>
                    <a:gd name="T2" fmla="*/ 18 w 103"/>
                    <a:gd name="T3" fmla="*/ 465 h 465"/>
                    <a:gd name="T4" fmla="*/ 0 w 103"/>
                    <a:gd name="T5" fmla="*/ 0 h 465"/>
                    <a:gd name="T6" fmla="*/ 103 w 103"/>
                    <a:gd name="T7" fmla="*/ 0 h 465"/>
                    <a:gd name="T8" fmla="*/ 91 w 103"/>
                    <a:gd name="T9" fmla="*/ 465 h 465"/>
                  </a:gdLst>
                  <a:ahLst/>
                  <a:cxnLst>
                    <a:cxn ang="0">
                      <a:pos x="T0" y="T1"/>
                    </a:cxn>
                    <a:cxn ang="0">
                      <a:pos x="T2" y="T3"/>
                    </a:cxn>
                    <a:cxn ang="0">
                      <a:pos x="T4" y="T5"/>
                    </a:cxn>
                    <a:cxn ang="0">
                      <a:pos x="T6" y="T7"/>
                    </a:cxn>
                    <a:cxn ang="0">
                      <a:pos x="T8" y="T9"/>
                    </a:cxn>
                  </a:cxnLst>
                  <a:rect l="0" t="0" r="r" b="b"/>
                  <a:pathLst>
                    <a:path w="103" h="465">
                      <a:moveTo>
                        <a:pt x="91" y="465"/>
                      </a:moveTo>
                      <a:lnTo>
                        <a:pt x="18" y="465"/>
                      </a:lnTo>
                      <a:lnTo>
                        <a:pt x="0" y="0"/>
                      </a:lnTo>
                      <a:lnTo>
                        <a:pt x="103" y="0"/>
                      </a:lnTo>
                      <a:lnTo>
                        <a:pt x="91"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1" name="Freeform 45"/>
                <p:cNvSpPr>
                  <a:spLocks/>
                </p:cNvSpPr>
                <p:nvPr/>
              </p:nvSpPr>
              <p:spPr bwMode="auto">
                <a:xfrm>
                  <a:off x="8716963" y="3552825"/>
                  <a:ext cx="79375" cy="88900"/>
                </a:xfrm>
                <a:custGeom>
                  <a:avLst/>
                  <a:gdLst>
                    <a:gd name="T0" fmla="*/ 0 w 25"/>
                    <a:gd name="T1" fmla="*/ 0 h 28"/>
                    <a:gd name="T2" fmla="*/ 0 w 25"/>
                    <a:gd name="T3" fmla="*/ 15 h 28"/>
                    <a:gd name="T4" fmla="*/ 13 w 25"/>
                    <a:gd name="T5" fmla="*/ 28 h 28"/>
                    <a:gd name="T6" fmla="*/ 25 w 25"/>
                    <a:gd name="T7" fmla="*/ 15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5"/>
                        <a:pt x="0" y="15"/>
                        <a:pt x="0" y="15"/>
                      </a:cubicBezTo>
                      <a:cubicBezTo>
                        <a:pt x="0" y="22"/>
                        <a:pt x="6" y="28"/>
                        <a:pt x="13" y="28"/>
                      </a:cubicBezTo>
                      <a:cubicBezTo>
                        <a:pt x="20" y="28"/>
                        <a:pt x="25" y="22"/>
                        <a:pt x="25" y="15"/>
                      </a:cubicBezTo>
                      <a:cubicBezTo>
                        <a:pt x="25" y="0"/>
                        <a:pt x="25" y="0"/>
                        <a:pt x="25" y="0"/>
                      </a:cubicBezTo>
                      <a:lnTo>
                        <a:pt x="0"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2" name="Freeform 46"/>
                <p:cNvSpPr>
                  <a:spLocks/>
                </p:cNvSpPr>
                <p:nvPr/>
              </p:nvSpPr>
              <p:spPr bwMode="auto">
                <a:xfrm>
                  <a:off x="9336088" y="3552825"/>
                  <a:ext cx="82550" cy="88900"/>
                </a:xfrm>
                <a:custGeom>
                  <a:avLst/>
                  <a:gdLst>
                    <a:gd name="T0" fmla="*/ 0 w 26"/>
                    <a:gd name="T1" fmla="*/ 0 h 28"/>
                    <a:gd name="T2" fmla="*/ 0 w 26"/>
                    <a:gd name="T3" fmla="*/ 15 h 28"/>
                    <a:gd name="T4" fmla="*/ 13 w 26"/>
                    <a:gd name="T5" fmla="*/ 28 h 28"/>
                    <a:gd name="T6" fmla="*/ 26 w 26"/>
                    <a:gd name="T7" fmla="*/ 15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5"/>
                        <a:pt x="0" y="15"/>
                        <a:pt x="0" y="15"/>
                      </a:cubicBezTo>
                      <a:cubicBezTo>
                        <a:pt x="0" y="22"/>
                        <a:pt x="6" y="28"/>
                        <a:pt x="13" y="28"/>
                      </a:cubicBezTo>
                      <a:cubicBezTo>
                        <a:pt x="20" y="28"/>
                        <a:pt x="26" y="22"/>
                        <a:pt x="26" y="15"/>
                      </a:cubicBezTo>
                      <a:cubicBezTo>
                        <a:pt x="26" y="0"/>
                        <a:pt x="26" y="0"/>
                        <a:pt x="26" y="0"/>
                      </a:cubicBezTo>
                      <a:lnTo>
                        <a:pt x="0"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3" name="Freeform 47"/>
                <p:cNvSpPr>
                  <a:spLocks/>
                </p:cNvSpPr>
                <p:nvPr/>
              </p:nvSpPr>
              <p:spPr bwMode="auto">
                <a:xfrm>
                  <a:off x="8861425" y="2814638"/>
                  <a:ext cx="406400" cy="801688"/>
                </a:xfrm>
                <a:custGeom>
                  <a:avLst/>
                  <a:gdLst>
                    <a:gd name="T0" fmla="*/ 170 w 256"/>
                    <a:gd name="T1" fmla="*/ 0 h 505"/>
                    <a:gd name="T2" fmla="*/ 129 w 256"/>
                    <a:gd name="T3" fmla="*/ 315 h 505"/>
                    <a:gd name="T4" fmla="*/ 89 w 256"/>
                    <a:gd name="T5" fmla="*/ 0 h 505"/>
                    <a:gd name="T6" fmla="*/ 0 w 256"/>
                    <a:gd name="T7" fmla="*/ 24 h 505"/>
                    <a:gd name="T8" fmla="*/ 6 w 256"/>
                    <a:gd name="T9" fmla="*/ 505 h 505"/>
                    <a:gd name="T10" fmla="*/ 252 w 256"/>
                    <a:gd name="T11" fmla="*/ 505 h 505"/>
                    <a:gd name="T12" fmla="*/ 256 w 256"/>
                    <a:gd name="T13" fmla="*/ 24 h 505"/>
                    <a:gd name="T14" fmla="*/ 170 w 256"/>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505">
                      <a:moveTo>
                        <a:pt x="170" y="0"/>
                      </a:moveTo>
                      <a:lnTo>
                        <a:pt x="129" y="315"/>
                      </a:lnTo>
                      <a:lnTo>
                        <a:pt x="89" y="0"/>
                      </a:lnTo>
                      <a:lnTo>
                        <a:pt x="0" y="24"/>
                      </a:lnTo>
                      <a:lnTo>
                        <a:pt x="6" y="505"/>
                      </a:lnTo>
                      <a:lnTo>
                        <a:pt x="252" y="505"/>
                      </a:lnTo>
                      <a:lnTo>
                        <a:pt x="256" y="24"/>
                      </a:lnTo>
                      <a:lnTo>
                        <a:pt x="17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4" name="Freeform 48"/>
                <p:cNvSpPr>
                  <a:spLocks/>
                </p:cNvSpPr>
                <p:nvPr/>
              </p:nvSpPr>
              <p:spPr bwMode="auto">
                <a:xfrm>
                  <a:off x="9169400" y="258603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5" name="Freeform 49"/>
                <p:cNvSpPr>
                  <a:spLocks/>
                </p:cNvSpPr>
                <p:nvPr/>
              </p:nvSpPr>
              <p:spPr bwMode="auto">
                <a:xfrm>
                  <a:off x="916940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6" name="Freeform 50"/>
                <p:cNvSpPr>
                  <a:spLocks/>
                </p:cNvSpPr>
                <p:nvPr/>
              </p:nvSpPr>
              <p:spPr bwMode="auto">
                <a:xfrm>
                  <a:off x="9163050"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7" name="Freeform 51"/>
                <p:cNvSpPr>
                  <a:spLocks/>
                </p:cNvSpPr>
                <p:nvPr/>
              </p:nvSpPr>
              <p:spPr bwMode="auto">
                <a:xfrm>
                  <a:off x="9166225" y="2576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8" name="Freeform 52"/>
                <p:cNvSpPr>
                  <a:spLocks/>
                </p:cNvSpPr>
                <p:nvPr/>
              </p:nvSpPr>
              <p:spPr bwMode="auto">
                <a:xfrm>
                  <a:off x="8964613"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9" name="Freeform 53"/>
                <p:cNvSpPr>
                  <a:spLocks/>
                </p:cNvSpPr>
                <p:nvPr/>
              </p:nvSpPr>
              <p:spPr bwMode="auto">
                <a:xfrm>
                  <a:off x="9169400" y="25892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0" name="Freeform 54"/>
                <p:cNvSpPr>
                  <a:spLocks/>
                </p:cNvSpPr>
                <p:nvPr/>
              </p:nvSpPr>
              <p:spPr bwMode="auto">
                <a:xfrm>
                  <a:off x="9169400" y="25955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1" name="Rectangle 55"/>
                <p:cNvSpPr>
                  <a:spLocks noChangeArrowheads="1"/>
                </p:cNvSpPr>
                <p:nvPr/>
              </p:nvSpPr>
              <p:spPr bwMode="auto">
                <a:xfrm>
                  <a:off x="9159875" y="2570163"/>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2" name="Freeform 56"/>
                <p:cNvSpPr>
                  <a:spLocks/>
                </p:cNvSpPr>
                <p:nvPr/>
              </p:nvSpPr>
              <p:spPr bwMode="auto">
                <a:xfrm>
                  <a:off x="8956675" y="25923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3" name="Freeform 57"/>
                <p:cNvSpPr>
                  <a:spLocks/>
                </p:cNvSpPr>
                <p:nvPr/>
              </p:nvSpPr>
              <p:spPr bwMode="auto">
                <a:xfrm>
                  <a:off x="895985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4" name="Freeform 58"/>
                <p:cNvSpPr>
                  <a:spLocks/>
                </p:cNvSpPr>
                <p:nvPr/>
              </p:nvSpPr>
              <p:spPr bwMode="auto">
                <a:xfrm>
                  <a:off x="8959850" y="25765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5" name="Freeform 59"/>
                <p:cNvSpPr>
                  <a:spLocks/>
                </p:cNvSpPr>
                <p:nvPr/>
              </p:nvSpPr>
              <p:spPr bwMode="auto">
                <a:xfrm>
                  <a:off x="8956675" y="25860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6" name="Freeform 60"/>
                <p:cNvSpPr>
                  <a:spLocks/>
                </p:cNvSpPr>
                <p:nvPr/>
              </p:nvSpPr>
              <p:spPr bwMode="auto">
                <a:xfrm>
                  <a:off x="8937625" y="2560638"/>
                  <a:ext cx="250825" cy="223838"/>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7" name="Freeform 61"/>
                <p:cNvSpPr>
                  <a:spLocks noEditPoints="1"/>
                </p:cNvSpPr>
                <p:nvPr/>
              </p:nvSpPr>
              <p:spPr bwMode="auto">
                <a:xfrm>
                  <a:off x="8959850" y="2605088"/>
                  <a:ext cx="215900" cy="71438"/>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8" name="Oval 62"/>
                <p:cNvSpPr>
                  <a:spLocks noChangeArrowheads="1"/>
                </p:cNvSpPr>
                <p:nvPr/>
              </p:nvSpPr>
              <p:spPr bwMode="auto">
                <a:xfrm>
                  <a:off x="8964613"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9" name="Oval 63"/>
                <p:cNvSpPr>
                  <a:spLocks noChangeArrowheads="1"/>
                </p:cNvSpPr>
                <p:nvPr/>
              </p:nvSpPr>
              <p:spPr bwMode="auto">
                <a:xfrm>
                  <a:off x="9163050"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0" name="Freeform 67"/>
                <p:cNvSpPr>
                  <a:spLocks/>
                </p:cNvSpPr>
                <p:nvPr/>
              </p:nvSpPr>
              <p:spPr bwMode="auto">
                <a:xfrm>
                  <a:off x="9766300" y="2736850"/>
                  <a:ext cx="157163" cy="169863"/>
                </a:xfrm>
                <a:custGeom>
                  <a:avLst/>
                  <a:gdLst>
                    <a:gd name="T0" fmla="*/ 0 w 99"/>
                    <a:gd name="T1" fmla="*/ 10 h 107"/>
                    <a:gd name="T2" fmla="*/ 10 w 99"/>
                    <a:gd name="T3" fmla="*/ 0 h 107"/>
                    <a:gd name="T4" fmla="*/ 89 w 99"/>
                    <a:gd name="T5" fmla="*/ 0 h 107"/>
                    <a:gd name="T6" fmla="*/ 99 w 99"/>
                    <a:gd name="T7" fmla="*/ 10 h 107"/>
                    <a:gd name="T8" fmla="*/ 72 w 99"/>
                    <a:gd name="T9" fmla="*/ 99 h 107"/>
                    <a:gd name="T10" fmla="*/ 36 w 99"/>
                    <a:gd name="T11" fmla="*/ 107 h 107"/>
                    <a:gd name="T12" fmla="*/ 6 w 99"/>
                    <a:gd name="T13" fmla="*/ 65 h 107"/>
                    <a:gd name="T14" fmla="*/ 0 w 99"/>
                    <a:gd name="T15" fmla="*/ 1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07">
                      <a:moveTo>
                        <a:pt x="0" y="10"/>
                      </a:moveTo>
                      <a:lnTo>
                        <a:pt x="10" y="0"/>
                      </a:lnTo>
                      <a:lnTo>
                        <a:pt x="89" y="0"/>
                      </a:lnTo>
                      <a:lnTo>
                        <a:pt x="99" y="10"/>
                      </a:lnTo>
                      <a:lnTo>
                        <a:pt x="72" y="99"/>
                      </a:lnTo>
                      <a:lnTo>
                        <a:pt x="36" y="107"/>
                      </a:lnTo>
                      <a:lnTo>
                        <a:pt x="6" y="65"/>
                      </a:lnTo>
                      <a:lnTo>
                        <a:pt x="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1" name="Freeform 68"/>
                <p:cNvSpPr>
                  <a:spLocks/>
                </p:cNvSpPr>
                <p:nvPr/>
              </p:nvSpPr>
              <p:spPr bwMode="auto">
                <a:xfrm>
                  <a:off x="9675813" y="4335463"/>
                  <a:ext cx="157163" cy="79375"/>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2" name="Freeform 69"/>
                <p:cNvSpPr>
                  <a:spLocks/>
                </p:cNvSpPr>
                <p:nvPr/>
              </p:nvSpPr>
              <p:spPr bwMode="auto">
                <a:xfrm>
                  <a:off x="9653588" y="3484563"/>
                  <a:ext cx="201613" cy="866775"/>
                </a:xfrm>
                <a:custGeom>
                  <a:avLst/>
                  <a:gdLst>
                    <a:gd name="T0" fmla="*/ 99 w 127"/>
                    <a:gd name="T1" fmla="*/ 546 h 546"/>
                    <a:gd name="T2" fmla="*/ 24 w 127"/>
                    <a:gd name="T3" fmla="*/ 546 h 546"/>
                    <a:gd name="T4" fmla="*/ 0 w 127"/>
                    <a:gd name="T5" fmla="*/ 0 h 546"/>
                    <a:gd name="T6" fmla="*/ 127 w 127"/>
                    <a:gd name="T7" fmla="*/ 0 h 546"/>
                    <a:gd name="T8" fmla="*/ 99 w 127"/>
                    <a:gd name="T9" fmla="*/ 546 h 546"/>
                  </a:gdLst>
                  <a:ahLst/>
                  <a:cxnLst>
                    <a:cxn ang="0">
                      <a:pos x="T0" y="T1"/>
                    </a:cxn>
                    <a:cxn ang="0">
                      <a:pos x="T2" y="T3"/>
                    </a:cxn>
                    <a:cxn ang="0">
                      <a:pos x="T4" y="T5"/>
                    </a:cxn>
                    <a:cxn ang="0">
                      <a:pos x="T6" y="T7"/>
                    </a:cxn>
                    <a:cxn ang="0">
                      <a:pos x="T8" y="T9"/>
                    </a:cxn>
                  </a:cxnLst>
                  <a:rect l="0" t="0" r="r" b="b"/>
                  <a:pathLst>
                    <a:path w="127" h="546">
                      <a:moveTo>
                        <a:pt x="99" y="546"/>
                      </a:moveTo>
                      <a:lnTo>
                        <a:pt x="24" y="546"/>
                      </a:lnTo>
                      <a:lnTo>
                        <a:pt x="0" y="0"/>
                      </a:lnTo>
                      <a:lnTo>
                        <a:pt x="127" y="0"/>
                      </a:lnTo>
                      <a:lnTo>
                        <a:pt x="99"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3" name="Freeform 70"/>
                <p:cNvSpPr>
                  <a:spLocks/>
                </p:cNvSpPr>
                <p:nvPr/>
              </p:nvSpPr>
              <p:spPr bwMode="auto">
                <a:xfrm>
                  <a:off x="9829800" y="3484563"/>
                  <a:ext cx="201613" cy="866775"/>
                </a:xfrm>
                <a:custGeom>
                  <a:avLst/>
                  <a:gdLst>
                    <a:gd name="T0" fmla="*/ 103 w 127"/>
                    <a:gd name="T1" fmla="*/ 546 h 546"/>
                    <a:gd name="T2" fmla="*/ 28 w 127"/>
                    <a:gd name="T3" fmla="*/ 546 h 546"/>
                    <a:gd name="T4" fmla="*/ 0 w 127"/>
                    <a:gd name="T5" fmla="*/ 0 h 546"/>
                    <a:gd name="T6" fmla="*/ 127 w 127"/>
                    <a:gd name="T7" fmla="*/ 0 h 546"/>
                    <a:gd name="T8" fmla="*/ 103 w 127"/>
                    <a:gd name="T9" fmla="*/ 546 h 546"/>
                  </a:gdLst>
                  <a:ahLst/>
                  <a:cxnLst>
                    <a:cxn ang="0">
                      <a:pos x="T0" y="T1"/>
                    </a:cxn>
                    <a:cxn ang="0">
                      <a:pos x="T2" y="T3"/>
                    </a:cxn>
                    <a:cxn ang="0">
                      <a:pos x="T4" y="T5"/>
                    </a:cxn>
                    <a:cxn ang="0">
                      <a:pos x="T6" y="T7"/>
                    </a:cxn>
                    <a:cxn ang="0">
                      <a:pos x="T8" y="T9"/>
                    </a:cxn>
                  </a:cxnLst>
                  <a:rect l="0" t="0" r="r" b="b"/>
                  <a:pathLst>
                    <a:path w="127" h="546">
                      <a:moveTo>
                        <a:pt x="103" y="546"/>
                      </a:moveTo>
                      <a:lnTo>
                        <a:pt x="28" y="546"/>
                      </a:lnTo>
                      <a:lnTo>
                        <a:pt x="0" y="0"/>
                      </a:lnTo>
                      <a:lnTo>
                        <a:pt x="127" y="0"/>
                      </a:lnTo>
                      <a:lnTo>
                        <a:pt x="103"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4" name="Freeform 71"/>
                <p:cNvSpPr>
                  <a:spLocks/>
                </p:cNvSpPr>
                <p:nvPr/>
              </p:nvSpPr>
              <p:spPr bwMode="auto">
                <a:xfrm>
                  <a:off x="9858375" y="4335463"/>
                  <a:ext cx="157163" cy="79375"/>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5" name="Freeform 72"/>
                <p:cNvSpPr>
                  <a:spLocks/>
                </p:cNvSpPr>
                <p:nvPr/>
              </p:nvSpPr>
              <p:spPr bwMode="auto">
                <a:xfrm>
                  <a:off x="9750425" y="2755900"/>
                  <a:ext cx="195263" cy="530225"/>
                </a:xfrm>
                <a:custGeom>
                  <a:avLst/>
                  <a:gdLst>
                    <a:gd name="T0" fmla="*/ 123 w 123"/>
                    <a:gd name="T1" fmla="*/ 71 h 334"/>
                    <a:gd name="T2" fmla="*/ 62 w 123"/>
                    <a:gd name="T3" fmla="*/ 0 h 334"/>
                    <a:gd name="T4" fmla="*/ 0 w 123"/>
                    <a:gd name="T5" fmla="*/ 65 h 334"/>
                    <a:gd name="T6" fmla="*/ 46 w 123"/>
                    <a:gd name="T7" fmla="*/ 308 h 334"/>
                    <a:gd name="T8" fmla="*/ 58 w 123"/>
                    <a:gd name="T9" fmla="*/ 334 h 334"/>
                    <a:gd name="T10" fmla="*/ 72 w 123"/>
                    <a:gd name="T11" fmla="*/ 308 h 334"/>
                    <a:gd name="T12" fmla="*/ 123 w 123"/>
                    <a:gd name="T13" fmla="*/ 71 h 334"/>
                  </a:gdLst>
                  <a:ahLst/>
                  <a:cxnLst>
                    <a:cxn ang="0">
                      <a:pos x="T0" y="T1"/>
                    </a:cxn>
                    <a:cxn ang="0">
                      <a:pos x="T2" y="T3"/>
                    </a:cxn>
                    <a:cxn ang="0">
                      <a:pos x="T4" y="T5"/>
                    </a:cxn>
                    <a:cxn ang="0">
                      <a:pos x="T6" y="T7"/>
                    </a:cxn>
                    <a:cxn ang="0">
                      <a:pos x="T8" y="T9"/>
                    </a:cxn>
                    <a:cxn ang="0">
                      <a:pos x="T10" y="T11"/>
                    </a:cxn>
                    <a:cxn ang="0">
                      <a:pos x="T12" y="T13"/>
                    </a:cxn>
                  </a:cxnLst>
                  <a:rect l="0" t="0" r="r" b="b"/>
                  <a:pathLst>
                    <a:path w="123" h="334">
                      <a:moveTo>
                        <a:pt x="123" y="71"/>
                      </a:moveTo>
                      <a:lnTo>
                        <a:pt x="62" y="0"/>
                      </a:lnTo>
                      <a:lnTo>
                        <a:pt x="0" y="65"/>
                      </a:lnTo>
                      <a:lnTo>
                        <a:pt x="46" y="308"/>
                      </a:lnTo>
                      <a:lnTo>
                        <a:pt x="58" y="334"/>
                      </a:lnTo>
                      <a:lnTo>
                        <a:pt x="72" y="308"/>
                      </a:lnTo>
                      <a:lnTo>
                        <a:pt x="123" y="7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6" name="Freeform 73"/>
                <p:cNvSpPr>
                  <a:spLocks/>
                </p:cNvSpPr>
                <p:nvPr/>
              </p:nvSpPr>
              <p:spPr bwMode="auto">
                <a:xfrm>
                  <a:off x="9729788" y="2400300"/>
                  <a:ext cx="247650" cy="311150"/>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7" name="Freeform 74"/>
                <p:cNvSpPr>
                  <a:spLocks/>
                </p:cNvSpPr>
                <p:nvPr/>
              </p:nvSpPr>
              <p:spPr bwMode="auto">
                <a:xfrm>
                  <a:off x="9685338" y="2387600"/>
                  <a:ext cx="276225" cy="339725"/>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8" name="Freeform 75"/>
                <p:cNvSpPr>
                  <a:spLocks/>
                </p:cNvSpPr>
                <p:nvPr/>
              </p:nvSpPr>
              <p:spPr bwMode="auto">
                <a:xfrm>
                  <a:off x="9782175" y="2636838"/>
                  <a:ext cx="125413" cy="150813"/>
                </a:xfrm>
                <a:custGeom>
                  <a:avLst/>
                  <a:gdLst>
                    <a:gd name="T0" fmla="*/ 79 w 79"/>
                    <a:gd name="T1" fmla="*/ 63 h 95"/>
                    <a:gd name="T2" fmla="*/ 38 w 79"/>
                    <a:gd name="T3" fmla="*/ 95 h 95"/>
                    <a:gd name="T4" fmla="*/ 0 w 79"/>
                    <a:gd name="T5" fmla="*/ 63 h 95"/>
                    <a:gd name="T6" fmla="*/ 0 w 79"/>
                    <a:gd name="T7" fmla="*/ 0 h 95"/>
                    <a:gd name="T8" fmla="*/ 79 w 79"/>
                    <a:gd name="T9" fmla="*/ 0 h 95"/>
                    <a:gd name="T10" fmla="*/ 79 w 79"/>
                    <a:gd name="T11" fmla="*/ 63 h 95"/>
                  </a:gdLst>
                  <a:ahLst/>
                  <a:cxnLst>
                    <a:cxn ang="0">
                      <a:pos x="T0" y="T1"/>
                    </a:cxn>
                    <a:cxn ang="0">
                      <a:pos x="T2" y="T3"/>
                    </a:cxn>
                    <a:cxn ang="0">
                      <a:pos x="T4" y="T5"/>
                    </a:cxn>
                    <a:cxn ang="0">
                      <a:pos x="T6" y="T7"/>
                    </a:cxn>
                    <a:cxn ang="0">
                      <a:pos x="T8" y="T9"/>
                    </a:cxn>
                    <a:cxn ang="0">
                      <a:pos x="T10" y="T11"/>
                    </a:cxn>
                  </a:cxnLst>
                  <a:rect l="0" t="0" r="r" b="b"/>
                  <a:pathLst>
                    <a:path w="79" h="95">
                      <a:moveTo>
                        <a:pt x="79" y="63"/>
                      </a:moveTo>
                      <a:lnTo>
                        <a:pt x="38" y="95"/>
                      </a:lnTo>
                      <a:lnTo>
                        <a:pt x="0" y="63"/>
                      </a:lnTo>
                      <a:lnTo>
                        <a:pt x="0" y="0"/>
                      </a:lnTo>
                      <a:lnTo>
                        <a:pt x="79" y="0"/>
                      </a:lnTo>
                      <a:lnTo>
                        <a:pt x="79" y="63"/>
                      </a:lnTo>
                      <a:close/>
                    </a:path>
                  </a:pathLst>
                </a:custGeom>
                <a:solidFill>
                  <a:srgbClr val="C3A47C"/>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9" name="Freeform 76"/>
                <p:cNvSpPr>
                  <a:spLocks/>
                </p:cNvSpPr>
                <p:nvPr/>
              </p:nvSpPr>
              <p:spPr bwMode="auto">
                <a:xfrm>
                  <a:off x="9480550" y="2774950"/>
                  <a:ext cx="269875" cy="700088"/>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0" name="Freeform 77"/>
                <p:cNvSpPr>
                  <a:spLocks/>
                </p:cNvSpPr>
                <p:nvPr/>
              </p:nvSpPr>
              <p:spPr bwMode="auto">
                <a:xfrm>
                  <a:off x="9939338" y="2774950"/>
                  <a:ext cx="273050" cy="700088"/>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1" name="Freeform 78"/>
                <p:cNvSpPr>
                  <a:spLocks/>
                </p:cNvSpPr>
                <p:nvPr/>
              </p:nvSpPr>
              <p:spPr bwMode="auto">
                <a:xfrm>
                  <a:off x="9493250" y="3475038"/>
                  <a:ext cx="82550" cy="90488"/>
                </a:xfrm>
                <a:custGeom>
                  <a:avLst/>
                  <a:gdLst>
                    <a:gd name="T0" fmla="*/ 0 w 26"/>
                    <a:gd name="T1" fmla="*/ 0 h 28"/>
                    <a:gd name="T2" fmla="*/ 0 w 26"/>
                    <a:gd name="T3" fmla="*/ 16 h 28"/>
                    <a:gd name="T4" fmla="*/ 13 w 26"/>
                    <a:gd name="T5" fmla="*/ 28 h 28"/>
                    <a:gd name="T6" fmla="*/ 26 w 26"/>
                    <a:gd name="T7" fmla="*/ 16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2" name="Freeform 79"/>
                <p:cNvSpPr>
                  <a:spLocks/>
                </p:cNvSpPr>
                <p:nvPr/>
              </p:nvSpPr>
              <p:spPr bwMode="auto">
                <a:xfrm>
                  <a:off x="10115550" y="3475038"/>
                  <a:ext cx="80963" cy="90488"/>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3" name="Freeform 80"/>
                <p:cNvSpPr>
                  <a:spLocks/>
                </p:cNvSpPr>
                <p:nvPr/>
              </p:nvSpPr>
              <p:spPr bwMode="auto">
                <a:xfrm>
                  <a:off x="9640888" y="2752725"/>
                  <a:ext cx="407988" cy="709613"/>
                </a:xfrm>
                <a:custGeom>
                  <a:avLst/>
                  <a:gdLst>
                    <a:gd name="T0" fmla="*/ 178 w 257"/>
                    <a:gd name="T1" fmla="*/ 0 h 447"/>
                    <a:gd name="T2" fmla="*/ 127 w 257"/>
                    <a:gd name="T3" fmla="*/ 85 h 447"/>
                    <a:gd name="T4" fmla="*/ 79 w 257"/>
                    <a:gd name="T5" fmla="*/ 0 h 447"/>
                    <a:gd name="T6" fmla="*/ 0 w 257"/>
                    <a:gd name="T7" fmla="*/ 14 h 447"/>
                    <a:gd name="T8" fmla="*/ 4 w 257"/>
                    <a:gd name="T9" fmla="*/ 447 h 447"/>
                    <a:gd name="T10" fmla="*/ 250 w 257"/>
                    <a:gd name="T11" fmla="*/ 447 h 447"/>
                    <a:gd name="T12" fmla="*/ 257 w 257"/>
                    <a:gd name="T13" fmla="*/ 14 h 447"/>
                    <a:gd name="T14" fmla="*/ 178 w 257"/>
                    <a:gd name="T15" fmla="*/ 0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447">
                      <a:moveTo>
                        <a:pt x="178" y="0"/>
                      </a:moveTo>
                      <a:lnTo>
                        <a:pt x="127" y="85"/>
                      </a:lnTo>
                      <a:lnTo>
                        <a:pt x="79" y="0"/>
                      </a:lnTo>
                      <a:lnTo>
                        <a:pt x="0" y="14"/>
                      </a:lnTo>
                      <a:lnTo>
                        <a:pt x="4" y="447"/>
                      </a:lnTo>
                      <a:lnTo>
                        <a:pt x="250" y="447"/>
                      </a:lnTo>
                      <a:lnTo>
                        <a:pt x="257" y="14"/>
                      </a:lnTo>
                      <a:lnTo>
                        <a:pt x="178"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4" name="Freeform 81"/>
                <p:cNvSpPr>
                  <a:spLocks/>
                </p:cNvSpPr>
                <p:nvPr/>
              </p:nvSpPr>
              <p:spPr bwMode="auto">
                <a:xfrm>
                  <a:off x="9945688" y="2509838"/>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5" name="Freeform 82"/>
                <p:cNvSpPr>
                  <a:spLocks/>
                </p:cNvSpPr>
                <p:nvPr/>
              </p:nvSpPr>
              <p:spPr bwMode="auto">
                <a:xfrm>
                  <a:off x="9945688"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6" name="Freeform 83"/>
                <p:cNvSpPr>
                  <a:spLocks/>
                </p:cNvSpPr>
                <p:nvPr/>
              </p:nvSpPr>
              <p:spPr bwMode="auto">
                <a:xfrm>
                  <a:off x="9939338" y="249555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7" name="Freeform 84"/>
                <p:cNvSpPr>
                  <a:spLocks/>
                </p:cNvSpPr>
                <p:nvPr/>
              </p:nvSpPr>
              <p:spPr bwMode="auto">
                <a:xfrm>
                  <a:off x="9942513" y="2500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8" name="Freeform 85"/>
                <p:cNvSpPr>
                  <a:spLocks/>
                </p:cNvSpPr>
                <p:nvPr/>
              </p:nvSpPr>
              <p:spPr bwMode="auto">
                <a:xfrm>
                  <a:off x="9740900" y="2495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9" name="Freeform 86"/>
                <p:cNvSpPr>
                  <a:spLocks/>
                </p:cNvSpPr>
                <p:nvPr/>
              </p:nvSpPr>
              <p:spPr bwMode="auto">
                <a:xfrm>
                  <a:off x="9948863" y="25130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0" name="Freeform 87"/>
                <p:cNvSpPr>
                  <a:spLocks/>
                </p:cNvSpPr>
                <p:nvPr/>
              </p:nvSpPr>
              <p:spPr bwMode="auto">
                <a:xfrm>
                  <a:off x="9948863" y="25193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1" name="Rectangle 88"/>
                <p:cNvSpPr>
                  <a:spLocks noChangeArrowheads="1"/>
                </p:cNvSpPr>
                <p:nvPr/>
              </p:nvSpPr>
              <p:spPr bwMode="auto">
                <a:xfrm>
                  <a:off x="9939338" y="2492375"/>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2" name="Freeform 89"/>
                <p:cNvSpPr>
                  <a:spLocks/>
                </p:cNvSpPr>
                <p:nvPr/>
              </p:nvSpPr>
              <p:spPr bwMode="auto">
                <a:xfrm>
                  <a:off x="9734550" y="25161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3" name="Freeform 90"/>
                <p:cNvSpPr>
                  <a:spLocks/>
                </p:cNvSpPr>
                <p:nvPr/>
              </p:nvSpPr>
              <p:spPr bwMode="auto">
                <a:xfrm>
                  <a:off x="9737725"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4" name="Freeform 91"/>
                <p:cNvSpPr>
                  <a:spLocks/>
                </p:cNvSpPr>
                <p:nvPr/>
              </p:nvSpPr>
              <p:spPr bwMode="auto">
                <a:xfrm>
                  <a:off x="9740900" y="25034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5" name="Freeform 92"/>
                <p:cNvSpPr>
                  <a:spLocks/>
                </p:cNvSpPr>
                <p:nvPr/>
              </p:nvSpPr>
              <p:spPr bwMode="auto">
                <a:xfrm>
                  <a:off x="9737725" y="25098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6" name="Freeform 93"/>
                <p:cNvSpPr>
                  <a:spLocks/>
                </p:cNvSpPr>
                <p:nvPr/>
              </p:nvSpPr>
              <p:spPr bwMode="auto">
                <a:xfrm>
                  <a:off x="9717088" y="2482850"/>
                  <a:ext cx="250825" cy="225425"/>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7" name="Rectangle 94"/>
                <p:cNvSpPr>
                  <a:spLocks noChangeArrowheads="1"/>
                </p:cNvSpPr>
                <p:nvPr/>
              </p:nvSpPr>
              <p:spPr bwMode="auto">
                <a:xfrm>
                  <a:off x="9647238" y="3462338"/>
                  <a:ext cx="390525" cy="254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8" name="Rectangle 95"/>
                <p:cNvSpPr>
                  <a:spLocks noChangeArrowheads="1"/>
                </p:cNvSpPr>
                <p:nvPr/>
              </p:nvSpPr>
              <p:spPr bwMode="auto">
                <a:xfrm>
                  <a:off x="9807575" y="3462338"/>
                  <a:ext cx="69850" cy="2540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9" name="Oval 96"/>
                <p:cNvSpPr>
                  <a:spLocks noChangeArrowheads="1"/>
                </p:cNvSpPr>
                <p:nvPr/>
              </p:nvSpPr>
              <p:spPr bwMode="auto">
                <a:xfrm>
                  <a:off x="9836150" y="2811463"/>
                  <a:ext cx="12700" cy="12700"/>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50" name="Oval 97"/>
                <p:cNvSpPr>
                  <a:spLocks noChangeArrowheads="1"/>
                </p:cNvSpPr>
                <p:nvPr/>
              </p:nvSpPr>
              <p:spPr bwMode="auto">
                <a:xfrm>
                  <a:off x="9836150" y="2855913"/>
                  <a:ext cx="12700" cy="9525"/>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grpSp>
        </p:grpSp>
      </p:grpSp>
      <p:grpSp>
        <p:nvGrpSpPr>
          <p:cNvPr id="8" name="Group 7"/>
          <p:cNvGrpSpPr/>
          <p:nvPr/>
        </p:nvGrpSpPr>
        <p:grpSpPr>
          <a:xfrm>
            <a:off x="1408794" y="1449528"/>
            <a:ext cx="2258692" cy="3019785"/>
            <a:chOff x="1408112" y="1874048"/>
            <a:chExt cx="2259013" cy="3020214"/>
          </a:xfrm>
        </p:grpSpPr>
        <p:sp>
          <p:nvSpPr>
            <p:cNvPr id="419" name="Oval 3316"/>
            <p:cNvSpPr>
              <a:spLocks noChangeArrowheads="1"/>
            </p:cNvSpPr>
            <p:nvPr/>
          </p:nvSpPr>
          <p:spPr bwMode="auto">
            <a:xfrm>
              <a:off x="1408112" y="2633662"/>
              <a:ext cx="2259013" cy="2260600"/>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pic>
          <p:nvPicPr>
            <p:cNvPr id="523" name="Picture 52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93837" y="1874048"/>
              <a:ext cx="1997391" cy="2156614"/>
            </a:xfrm>
            <a:prstGeom prst="rect">
              <a:avLst/>
            </a:prstGeom>
          </p:spPr>
        </p:pic>
      </p:grpSp>
      <p:sp>
        <p:nvSpPr>
          <p:cNvPr id="29" name="Freeform 3168"/>
          <p:cNvSpPr>
            <a:spLocks noEditPoints="1"/>
          </p:cNvSpPr>
          <p:nvPr/>
        </p:nvSpPr>
        <p:spPr bwMode="auto">
          <a:xfrm>
            <a:off x="210404" y="3113782"/>
            <a:ext cx="11968052" cy="828558"/>
          </a:xfrm>
          <a:custGeom>
            <a:avLst/>
            <a:gdLst>
              <a:gd name="T0" fmla="*/ 2210 w 5791"/>
              <a:gd name="T1" fmla="*/ 400 h 401"/>
              <a:gd name="T2" fmla="*/ 2161 w 5791"/>
              <a:gd name="T3" fmla="*/ 397 h 401"/>
              <a:gd name="T4" fmla="*/ 2113 w 5791"/>
              <a:gd name="T5" fmla="*/ 392 h 401"/>
              <a:gd name="T6" fmla="*/ 2066 w 5791"/>
              <a:gd name="T7" fmla="*/ 383 h 401"/>
              <a:gd name="T8" fmla="*/ 2486 w 5791"/>
              <a:gd name="T9" fmla="*/ 374 h 401"/>
              <a:gd name="T10" fmla="*/ 2533 w 5791"/>
              <a:gd name="T11" fmla="*/ 363 h 401"/>
              <a:gd name="T12" fmla="*/ 2580 w 5791"/>
              <a:gd name="T13" fmla="*/ 351 h 401"/>
              <a:gd name="T14" fmla="*/ 2626 w 5791"/>
              <a:gd name="T15" fmla="*/ 337 h 401"/>
              <a:gd name="T16" fmla="*/ 1849 w 5791"/>
              <a:gd name="T17" fmla="*/ 312 h 401"/>
              <a:gd name="T18" fmla="*/ 4954 w 5791"/>
              <a:gd name="T19" fmla="*/ 315 h 401"/>
              <a:gd name="T20" fmla="*/ 5002 w 5791"/>
              <a:gd name="T21" fmla="*/ 312 h 401"/>
              <a:gd name="T22" fmla="*/ 5050 w 5791"/>
              <a:gd name="T23" fmla="*/ 308 h 401"/>
              <a:gd name="T24" fmla="*/ 4727 w 5791"/>
              <a:gd name="T25" fmla="*/ 304 h 401"/>
              <a:gd name="T26" fmla="*/ 5122 w 5791"/>
              <a:gd name="T27" fmla="*/ 299 h 401"/>
              <a:gd name="T28" fmla="*/ 2726 w 5791"/>
              <a:gd name="T29" fmla="*/ 293 h 401"/>
              <a:gd name="T30" fmla="*/ 4633 w 5791"/>
              <a:gd name="T31" fmla="*/ 288 h 401"/>
              <a:gd name="T32" fmla="*/ 4609 w 5791"/>
              <a:gd name="T33" fmla="*/ 282 h 401"/>
              <a:gd name="T34" fmla="*/ 4586 w 5791"/>
              <a:gd name="T35" fmla="*/ 276 h 401"/>
              <a:gd name="T36" fmla="*/ 4563 w 5791"/>
              <a:gd name="T37" fmla="*/ 269 h 401"/>
              <a:gd name="T38" fmla="*/ 4540 w 5791"/>
              <a:gd name="T39" fmla="*/ 262 h 401"/>
              <a:gd name="T40" fmla="*/ 5334 w 5791"/>
              <a:gd name="T41" fmla="*/ 256 h 401"/>
              <a:gd name="T42" fmla="*/ 5357 w 5791"/>
              <a:gd name="T43" fmla="*/ 250 h 401"/>
              <a:gd name="T44" fmla="*/ 5380 w 5791"/>
              <a:gd name="T45" fmla="*/ 244 h 401"/>
              <a:gd name="T46" fmla="*/ 5403 w 5791"/>
              <a:gd name="T47" fmla="*/ 237 h 401"/>
              <a:gd name="T48" fmla="*/ 2881 w 5791"/>
              <a:gd name="T49" fmla="*/ 229 h 401"/>
              <a:gd name="T50" fmla="*/ 5449 w 5791"/>
              <a:gd name="T51" fmla="*/ 223 h 401"/>
              <a:gd name="T52" fmla="*/ 1602 w 5791"/>
              <a:gd name="T53" fmla="*/ 217 h 401"/>
              <a:gd name="T54" fmla="*/ 1579 w 5791"/>
              <a:gd name="T55" fmla="*/ 209 h 401"/>
              <a:gd name="T56" fmla="*/ 1556 w 5791"/>
              <a:gd name="T57" fmla="*/ 202 h 401"/>
              <a:gd name="T58" fmla="*/ 214 w 5791"/>
              <a:gd name="T59" fmla="*/ 196 h 401"/>
              <a:gd name="T60" fmla="*/ 237 w 5791"/>
              <a:gd name="T61" fmla="*/ 189 h 401"/>
              <a:gd name="T62" fmla="*/ 260 w 5791"/>
              <a:gd name="T63" fmla="*/ 183 h 401"/>
              <a:gd name="T64" fmla="*/ 4343 w 5791"/>
              <a:gd name="T65" fmla="*/ 175 h 401"/>
              <a:gd name="T66" fmla="*/ 306 w 5791"/>
              <a:gd name="T67" fmla="*/ 170 h 401"/>
              <a:gd name="T68" fmla="*/ 330 w 5791"/>
              <a:gd name="T69" fmla="*/ 164 h 401"/>
              <a:gd name="T70" fmla="*/ 353 w 5791"/>
              <a:gd name="T71" fmla="*/ 159 h 401"/>
              <a:gd name="T72" fmla="*/ 5654 w 5791"/>
              <a:gd name="T73" fmla="*/ 151 h 401"/>
              <a:gd name="T74" fmla="*/ 1346 w 5791"/>
              <a:gd name="T75" fmla="*/ 146 h 401"/>
              <a:gd name="T76" fmla="*/ 3079 w 5791"/>
              <a:gd name="T77" fmla="*/ 141 h 401"/>
              <a:gd name="T78" fmla="*/ 5699 w 5791"/>
              <a:gd name="T79" fmla="*/ 134 h 401"/>
              <a:gd name="T80" fmla="*/ 1275 w 5791"/>
              <a:gd name="T81" fmla="*/ 133 h 401"/>
              <a:gd name="T82" fmla="*/ 518 w 5791"/>
              <a:gd name="T83" fmla="*/ 127 h 401"/>
              <a:gd name="T84" fmla="*/ 542 w 5791"/>
              <a:gd name="T85" fmla="*/ 124 h 401"/>
              <a:gd name="T86" fmla="*/ 1179 w 5791"/>
              <a:gd name="T87" fmla="*/ 118 h 401"/>
              <a:gd name="T88" fmla="*/ 614 w 5791"/>
              <a:gd name="T89" fmla="*/ 115 h 401"/>
              <a:gd name="T90" fmla="*/ 1107 w 5791"/>
              <a:gd name="T91" fmla="*/ 110 h 401"/>
              <a:gd name="T92" fmla="*/ 686 w 5791"/>
              <a:gd name="T93" fmla="*/ 108 h 401"/>
              <a:gd name="T94" fmla="*/ 1035 w 5791"/>
              <a:gd name="T95" fmla="*/ 105 h 401"/>
              <a:gd name="T96" fmla="*/ 758 w 5791"/>
              <a:gd name="T97" fmla="*/ 103 h 401"/>
              <a:gd name="T98" fmla="*/ 963 w 5791"/>
              <a:gd name="T99" fmla="*/ 101 h 401"/>
              <a:gd name="T100" fmla="*/ 914 w 5791"/>
              <a:gd name="T101" fmla="*/ 100 h 401"/>
              <a:gd name="T102" fmla="*/ 3191 w 5791"/>
              <a:gd name="T103" fmla="*/ 96 h 401"/>
              <a:gd name="T104" fmla="*/ 3236 w 5791"/>
              <a:gd name="T105" fmla="*/ 79 h 401"/>
              <a:gd name="T106" fmla="*/ 3282 w 5791"/>
              <a:gd name="T107" fmla="*/ 64 h 401"/>
              <a:gd name="T108" fmla="*/ 3328 w 5791"/>
              <a:gd name="T109" fmla="*/ 50 h 401"/>
              <a:gd name="T110" fmla="*/ 3374 w 5791"/>
              <a:gd name="T111" fmla="*/ 38 h 401"/>
              <a:gd name="T112" fmla="*/ 3421 w 5791"/>
              <a:gd name="T113" fmla="*/ 27 h 401"/>
              <a:gd name="T114" fmla="*/ 3467 w 5791"/>
              <a:gd name="T115" fmla="*/ 18 h 401"/>
              <a:gd name="T116" fmla="*/ 3506 w 5791"/>
              <a:gd name="T117" fmla="*/ 20 h 401"/>
              <a:gd name="T118" fmla="*/ 3553 w 5791"/>
              <a:gd name="T119" fmla="*/ 15 h 401"/>
              <a:gd name="T120" fmla="*/ 3601 w 5791"/>
              <a:gd name="T121" fmla="*/ 11 h 401"/>
              <a:gd name="T122" fmla="*/ 3649 w 5791"/>
              <a:gd name="T123" fmla="*/ 8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91" h="401">
                <a:moveTo>
                  <a:pt x="2246" y="401"/>
                </a:moveTo>
                <a:cubicBezTo>
                  <a:pt x="2246" y="393"/>
                  <a:pt x="2246" y="393"/>
                  <a:pt x="2246" y="393"/>
                </a:cubicBezTo>
                <a:cubicBezTo>
                  <a:pt x="2250" y="393"/>
                  <a:pt x="2254" y="393"/>
                  <a:pt x="2258" y="393"/>
                </a:cubicBezTo>
                <a:cubicBezTo>
                  <a:pt x="2258" y="401"/>
                  <a:pt x="2258" y="401"/>
                  <a:pt x="2258" y="401"/>
                </a:cubicBezTo>
                <a:cubicBezTo>
                  <a:pt x="2254" y="401"/>
                  <a:pt x="2250" y="401"/>
                  <a:pt x="2246" y="401"/>
                </a:cubicBezTo>
                <a:close/>
                <a:moveTo>
                  <a:pt x="2234" y="401"/>
                </a:moveTo>
                <a:cubicBezTo>
                  <a:pt x="2230" y="401"/>
                  <a:pt x="2226" y="401"/>
                  <a:pt x="2222" y="401"/>
                </a:cubicBezTo>
                <a:cubicBezTo>
                  <a:pt x="2222" y="393"/>
                  <a:pt x="2222" y="393"/>
                  <a:pt x="2222" y="393"/>
                </a:cubicBezTo>
                <a:cubicBezTo>
                  <a:pt x="2226" y="393"/>
                  <a:pt x="2230" y="393"/>
                  <a:pt x="2234" y="393"/>
                </a:cubicBezTo>
                <a:lnTo>
                  <a:pt x="2234" y="401"/>
                </a:lnTo>
                <a:close/>
                <a:moveTo>
                  <a:pt x="2270" y="401"/>
                </a:moveTo>
                <a:cubicBezTo>
                  <a:pt x="2270" y="393"/>
                  <a:pt x="2270" y="393"/>
                  <a:pt x="2270" y="393"/>
                </a:cubicBezTo>
                <a:cubicBezTo>
                  <a:pt x="2274" y="392"/>
                  <a:pt x="2278" y="392"/>
                  <a:pt x="2282" y="392"/>
                </a:cubicBezTo>
                <a:cubicBezTo>
                  <a:pt x="2282" y="400"/>
                  <a:pt x="2282" y="400"/>
                  <a:pt x="2282" y="400"/>
                </a:cubicBezTo>
                <a:cubicBezTo>
                  <a:pt x="2278" y="400"/>
                  <a:pt x="2274" y="400"/>
                  <a:pt x="2270" y="401"/>
                </a:cubicBezTo>
                <a:close/>
                <a:moveTo>
                  <a:pt x="2210" y="400"/>
                </a:moveTo>
                <a:cubicBezTo>
                  <a:pt x="2206" y="400"/>
                  <a:pt x="2202" y="400"/>
                  <a:pt x="2198" y="400"/>
                </a:cubicBezTo>
                <a:cubicBezTo>
                  <a:pt x="2198" y="392"/>
                  <a:pt x="2198" y="392"/>
                  <a:pt x="2198" y="392"/>
                </a:cubicBezTo>
                <a:cubicBezTo>
                  <a:pt x="2202" y="392"/>
                  <a:pt x="2206" y="392"/>
                  <a:pt x="2210" y="392"/>
                </a:cubicBezTo>
                <a:lnTo>
                  <a:pt x="2210" y="400"/>
                </a:lnTo>
                <a:close/>
                <a:moveTo>
                  <a:pt x="2294" y="400"/>
                </a:moveTo>
                <a:cubicBezTo>
                  <a:pt x="2294" y="392"/>
                  <a:pt x="2294" y="392"/>
                  <a:pt x="2294" y="392"/>
                </a:cubicBezTo>
                <a:cubicBezTo>
                  <a:pt x="2298" y="391"/>
                  <a:pt x="2302" y="391"/>
                  <a:pt x="2306" y="391"/>
                </a:cubicBezTo>
                <a:cubicBezTo>
                  <a:pt x="2306" y="399"/>
                  <a:pt x="2306" y="399"/>
                  <a:pt x="2306" y="399"/>
                </a:cubicBezTo>
                <a:cubicBezTo>
                  <a:pt x="2302" y="399"/>
                  <a:pt x="2298" y="399"/>
                  <a:pt x="2294" y="400"/>
                </a:cubicBezTo>
                <a:close/>
                <a:moveTo>
                  <a:pt x="2186" y="399"/>
                </a:moveTo>
                <a:cubicBezTo>
                  <a:pt x="2182" y="399"/>
                  <a:pt x="2178" y="398"/>
                  <a:pt x="2174" y="398"/>
                </a:cubicBezTo>
                <a:cubicBezTo>
                  <a:pt x="2174" y="390"/>
                  <a:pt x="2174" y="390"/>
                  <a:pt x="2174" y="390"/>
                </a:cubicBezTo>
                <a:cubicBezTo>
                  <a:pt x="2178" y="390"/>
                  <a:pt x="2182" y="391"/>
                  <a:pt x="2186" y="391"/>
                </a:cubicBezTo>
                <a:lnTo>
                  <a:pt x="2186" y="399"/>
                </a:lnTo>
                <a:close/>
                <a:moveTo>
                  <a:pt x="2318" y="398"/>
                </a:moveTo>
                <a:cubicBezTo>
                  <a:pt x="2318" y="390"/>
                  <a:pt x="2318" y="390"/>
                  <a:pt x="2318" y="390"/>
                </a:cubicBezTo>
                <a:cubicBezTo>
                  <a:pt x="2322" y="390"/>
                  <a:pt x="2326" y="390"/>
                  <a:pt x="2330" y="389"/>
                </a:cubicBezTo>
                <a:cubicBezTo>
                  <a:pt x="2331" y="397"/>
                  <a:pt x="2331" y="397"/>
                  <a:pt x="2331" y="397"/>
                </a:cubicBezTo>
                <a:cubicBezTo>
                  <a:pt x="2327" y="398"/>
                  <a:pt x="2323" y="398"/>
                  <a:pt x="2318" y="398"/>
                </a:cubicBezTo>
                <a:close/>
                <a:moveTo>
                  <a:pt x="2161" y="397"/>
                </a:moveTo>
                <a:cubicBezTo>
                  <a:pt x="2157" y="397"/>
                  <a:pt x="2153" y="396"/>
                  <a:pt x="2149" y="396"/>
                </a:cubicBezTo>
                <a:cubicBezTo>
                  <a:pt x="2150" y="388"/>
                  <a:pt x="2150" y="388"/>
                  <a:pt x="2150" y="388"/>
                </a:cubicBezTo>
                <a:cubicBezTo>
                  <a:pt x="2154" y="388"/>
                  <a:pt x="2158" y="389"/>
                  <a:pt x="2162" y="389"/>
                </a:cubicBezTo>
                <a:lnTo>
                  <a:pt x="2161" y="397"/>
                </a:lnTo>
                <a:close/>
                <a:moveTo>
                  <a:pt x="2343" y="396"/>
                </a:moveTo>
                <a:cubicBezTo>
                  <a:pt x="2342" y="388"/>
                  <a:pt x="2342" y="388"/>
                  <a:pt x="2342" y="388"/>
                </a:cubicBezTo>
                <a:cubicBezTo>
                  <a:pt x="2346" y="388"/>
                  <a:pt x="2350" y="388"/>
                  <a:pt x="2354" y="387"/>
                </a:cubicBezTo>
                <a:cubicBezTo>
                  <a:pt x="2355" y="395"/>
                  <a:pt x="2355" y="395"/>
                  <a:pt x="2355" y="395"/>
                </a:cubicBezTo>
                <a:cubicBezTo>
                  <a:pt x="2351" y="395"/>
                  <a:pt x="2347" y="396"/>
                  <a:pt x="2343" y="396"/>
                </a:cubicBezTo>
                <a:close/>
                <a:moveTo>
                  <a:pt x="2137" y="395"/>
                </a:moveTo>
                <a:cubicBezTo>
                  <a:pt x="2133" y="394"/>
                  <a:pt x="2129" y="394"/>
                  <a:pt x="2125" y="393"/>
                </a:cubicBezTo>
                <a:cubicBezTo>
                  <a:pt x="2126" y="385"/>
                  <a:pt x="2126" y="385"/>
                  <a:pt x="2126" y="385"/>
                </a:cubicBezTo>
                <a:cubicBezTo>
                  <a:pt x="2130" y="386"/>
                  <a:pt x="2134" y="386"/>
                  <a:pt x="2138" y="387"/>
                </a:cubicBezTo>
                <a:lnTo>
                  <a:pt x="2137" y="395"/>
                </a:lnTo>
                <a:close/>
                <a:moveTo>
                  <a:pt x="2367" y="394"/>
                </a:moveTo>
                <a:cubicBezTo>
                  <a:pt x="2366" y="386"/>
                  <a:pt x="2366" y="386"/>
                  <a:pt x="2366" y="386"/>
                </a:cubicBezTo>
                <a:cubicBezTo>
                  <a:pt x="2370" y="385"/>
                  <a:pt x="2374" y="385"/>
                  <a:pt x="2378" y="384"/>
                </a:cubicBezTo>
                <a:cubicBezTo>
                  <a:pt x="2379" y="392"/>
                  <a:pt x="2379" y="392"/>
                  <a:pt x="2379" y="392"/>
                </a:cubicBezTo>
                <a:cubicBezTo>
                  <a:pt x="2375" y="393"/>
                  <a:pt x="2371" y="393"/>
                  <a:pt x="2367" y="394"/>
                </a:cubicBezTo>
                <a:close/>
                <a:moveTo>
                  <a:pt x="2113" y="392"/>
                </a:moveTo>
                <a:cubicBezTo>
                  <a:pt x="2109" y="391"/>
                  <a:pt x="2106" y="390"/>
                  <a:pt x="2102" y="390"/>
                </a:cubicBezTo>
                <a:cubicBezTo>
                  <a:pt x="2103" y="382"/>
                  <a:pt x="2103" y="382"/>
                  <a:pt x="2103" y="382"/>
                </a:cubicBezTo>
                <a:cubicBezTo>
                  <a:pt x="2107" y="382"/>
                  <a:pt x="2111" y="383"/>
                  <a:pt x="2115" y="384"/>
                </a:cubicBezTo>
                <a:lnTo>
                  <a:pt x="2113" y="392"/>
                </a:lnTo>
                <a:close/>
                <a:moveTo>
                  <a:pt x="2391" y="391"/>
                </a:moveTo>
                <a:cubicBezTo>
                  <a:pt x="2390" y="383"/>
                  <a:pt x="2390" y="383"/>
                  <a:pt x="2390" y="383"/>
                </a:cubicBezTo>
                <a:cubicBezTo>
                  <a:pt x="2394" y="382"/>
                  <a:pt x="2397" y="382"/>
                  <a:pt x="2401" y="381"/>
                </a:cubicBezTo>
                <a:cubicBezTo>
                  <a:pt x="2403" y="389"/>
                  <a:pt x="2403" y="389"/>
                  <a:pt x="2403" y="389"/>
                </a:cubicBezTo>
                <a:cubicBezTo>
                  <a:pt x="2399" y="390"/>
                  <a:pt x="2395" y="390"/>
                  <a:pt x="2391" y="391"/>
                </a:cubicBezTo>
                <a:close/>
                <a:moveTo>
                  <a:pt x="2090" y="388"/>
                </a:moveTo>
                <a:cubicBezTo>
                  <a:pt x="2086" y="387"/>
                  <a:pt x="2082" y="386"/>
                  <a:pt x="2078" y="386"/>
                </a:cubicBezTo>
                <a:cubicBezTo>
                  <a:pt x="2079" y="378"/>
                  <a:pt x="2079" y="378"/>
                  <a:pt x="2079" y="378"/>
                </a:cubicBezTo>
                <a:cubicBezTo>
                  <a:pt x="2083" y="379"/>
                  <a:pt x="2087" y="379"/>
                  <a:pt x="2091" y="380"/>
                </a:cubicBezTo>
                <a:lnTo>
                  <a:pt x="2090" y="388"/>
                </a:lnTo>
                <a:close/>
                <a:moveTo>
                  <a:pt x="2415" y="387"/>
                </a:moveTo>
                <a:cubicBezTo>
                  <a:pt x="2413" y="379"/>
                  <a:pt x="2413" y="379"/>
                  <a:pt x="2413" y="379"/>
                </a:cubicBezTo>
                <a:cubicBezTo>
                  <a:pt x="2417" y="379"/>
                  <a:pt x="2421" y="378"/>
                  <a:pt x="2425" y="377"/>
                </a:cubicBezTo>
                <a:cubicBezTo>
                  <a:pt x="2426" y="385"/>
                  <a:pt x="2426" y="385"/>
                  <a:pt x="2426" y="385"/>
                </a:cubicBezTo>
                <a:cubicBezTo>
                  <a:pt x="2422" y="386"/>
                  <a:pt x="2419" y="387"/>
                  <a:pt x="2415" y="387"/>
                </a:cubicBezTo>
                <a:close/>
                <a:moveTo>
                  <a:pt x="2066" y="383"/>
                </a:moveTo>
                <a:cubicBezTo>
                  <a:pt x="2062" y="383"/>
                  <a:pt x="2058" y="382"/>
                  <a:pt x="2054" y="381"/>
                </a:cubicBezTo>
                <a:cubicBezTo>
                  <a:pt x="2056" y="373"/>
                  <a:pt x="2056" y="373"/>
                  <a:pt x="2056" y="373"/>
                </a:cubicBezTo>
                <a:cubicBezTo>
                  <a:pt x="2060" y="374"/>
                  <a:pt x="2063" y="375"/>
                  <a:pt x="2067" y="376"/>
                </a:cubicBezTo>
                <a:lnTo>
                  <a:pt x="2066" y="383"/>
                </a:lnTo>
                <a:close/>
                <a:moveTo>
                  <a:pt x="2438" y="383"/>
                </a:moveTo>
                <a:cubicBezTo>
                  <a:pt x="2437" y="375"/>
                  <a:pt x="2437" y="375"/>
                  <a:pt x="2437" y="375"/>
                </a:cubicBezTo>
                <a:cubicBezTo>
                  <a:pt x="2441" y="375"/>
                  <a:pt x="2445" y="374"/>
                  <a:pt x="2449" y="373"/>
                </a:cubicBezTo>
                <a:cubicBezTo>
                  <a:pt x="2450" y="381"/>
                  <a:pt x="2450" y="381"/>
                  <a:pt x="2450" y="381"/>
                </a:cubicBezTo>
                <a:cubicBezTo>
                  <a:pt x="2446" y="382"/>
                  <a:pt x="2442" y="383"/>
                  <a:pt x="2438" y="383"/>
                </a:cubicBezTo>
                <a:close/>
                <a:moveTo>
                  <a:pt x="2462" y="379"/>
                </a:moveTo>
                <a:cubicBezTo>
                  <a:pt x="2461" y="371"/>
                  <a:pt x="2461" y="371"/>
                  <a:pt x="2461" y="371"/>
                </a:cubicBezTo>
                <a:cubicBezTo>
                  <a:pt x="2465" y="370"/>
                  <a:pt x="2468" y="369"/>
                  <a:pt x="2472" y="369"/>
                </a:cubicBezTo>
                <a:cubicBezTo>
                  <a:pt x="2474" y="376"/>
                  <a:pt x="2474" y="376"/>
                  <a:pt x="2474" y="376"/>
                </a:cubicBezTo>
                <a:cubicBezTo>
                  <a:pt x="2470" y="377"/>
                  <a:pt x="2466" y="378"/>
                  <a:pt x="2462" y="379"/>
                </a:cubicBezTo>
                <a:close/>
                <a:moveTo>
                  <a:pt x="2042" y="379"/>
                </a:moveTo>
                <a:cubicBezTo>
                  <a:pt x="2038" y="378"/>
                  <a:pt x="2034" y="377"/>
                  <a:pt x="2030" y="376"/>
                </a:cubicBezTo>
                <a:cubicBezTo>
                  <a:pt x="2032" y="368"/>
                  <a:pt x="2032" y="368"/>
                  <a:pt x="2032" y="368"/>
                </a:cubicBezTo>
                <a:cubicBezTo>
                  <a:pt x="2036" y="369"/>
                  <a:pt x="2040" y="370"/>
                  <a:pt x="2044" y="371"/>
                </a:cubicBezTo>
                <a:lnTo>
                  <a:pt x="2042" y="379"/>
                </a:lnTo>
                <a:close/>
                <a:moveTo>
                  <a:pt x="2486" y="374"/>
                </a:moveTo>
                <a:cubicBezTo>
                  <a:pt x="2484" y="366"/>
                  <a:pt x="2484" y="366"/>
                  <a:pt x="2484" y="366"/>
                </a:cubicBezTo>
                <a:cubicBezTo>
                  <a:pt x="2488" y="365"/>
                  <a:pt x="2492" y="364"/>
                  <a:pt x="2496" y="364"/>
                </a:cubicBezTo>
                <a:cubicBezTo>
                  <a:pt x="2498" y="371"/>
                  <a:pt x="2498" y="371"/>
                  <a:pt x="2498" y="371"/>
                </a:cubicBezTo>
                <a:cubicBezTo>
                  <a:pt x="2494" y="372"/>
                  <a:pt x="2490" y="373"/>
                  <a:pt x="2486" y="374"/>
                </a:cubicBezTo>
                <a:close/>
                <a:moveTo>
                  <a:pt x="2019" y="373"/>
                </a:moveTo>
                <a:cubicBezTo>
                  <a:pt x="2015" y="372"/>
                  <a:pt x="2011" y="371"/>
                  <a:pt x="2007" y="370"/>
                </a:cubicBezTo>
                <a:cubicBezTo>
                  <a:pt x="2009" y="363"/>
                  <a:pt x="2009" y="363"/>
                  <a:pt x="2009" y="363"/>
                </a:cubicBezTo>
                <a:cubicBezTo>
                  <a:pt x="2013" y="364"/>
                  <a:pt x="2017" y="364"/>
                  <a:pt x="2021" y="365"/>
                </a:cubicBezTo>
                <a:lnTo>
                  <a:pt x="2019" y="373"/>
                </a:lnTo>
                <a:close/>
                <a:moveTo>
                  <a:pt x="2509" y="369"/>
                </a:moveTo>
                <a:cubicBezTo>
                  <a:pt x="2508" y="361"/>
                  <a:pt x="2508" y="361"/>
                  <a:pt x="2508" y="361"/>
                </a:cubicBezTo>
                <a:cubicBezTo>
                  <a:pt x="2511" y="360"/>
                  <a:pt x="2515" y="359"/>
                  <a:pt x="2519" y="358"/>
                </a:cubicBezTo>
                <a:cubicBezTo>
                  <a:pt x="2521" y="366"/>
                  <a:pt x="2521" y="366"/>
                  <a:pt x="2521" y="366"/>
                </a:cubicBezTo>
                <a:cubicBezTo>
                  <a:pt x="2517" y="367"/>
                  <a:pt x="2513" y="368"/>
                  <a:pt x="2509" y="369"/>
                </a:cubicBezTo>
                <a:close/>
                <a:moveTo>
                  <a:pt x="1995" y="367"/>
                </a:moveTo>
                <a:cubicBezTo>
                  <a:pt x="1991" y="366"/>
                  <a:pt x="1988" y="365"/>
                  <a:pt x="1984" y="364"/>
                </a:cubicBezTo>
                <a:cubicBezTo>
                  <a:pt x="1986" y="356"/>
                  <a:pt x="1986" y="356"/>
                  <a:pt x="1986" y="356"/>
                </a:cubicBezTo>
                <a:cubicBezTo>
                  <a:pt x="1990" y="358"/>
                  <a:pt x="1994" y="359"/>
                  <a:pt x="1997" y="360"/>
                </a:cubicBezTo>
                <a:lnTo>
                  <a:pt x="1995" y="367"/>
                </a:lnTo>
                <a:close/>
                <a:moveTo>
                  <a:pt x="2533" y="363"/>
                </a:moveTo>
                <a:cubicBezTo>
                  <a:pt x="2531" y="355"/>
                  <a:pt x="2531" y="355"/>
                  <a:pt x="2531" y="355"/>
                </a:cubicBezTo>
                <a:cubicBezTo>
                  <a:pt x="2535" y="354"/>
                  <a:pt x="2539" y="353"/>
                  <a:pt x="2543" y="352"/>
                </a:cubicBezTo>
                <a:cubicBezTo>
                  <a:pt x="2545" y="360"/>
                  <a:pt x="2545" y="360"/>
                  <a:pt x="2545" y="360"/>
                </a:cubicBezTo>
                <a:cubicBezTo>
                  <a:pt x="2541" y="361"/>
                  <a:pt x="2537" y="362"/>
                  <a:pt x="2533" y="363"/>
                </a:cubicBezTo>
                <a:close/>
                <a:moveTo>
                  <a:pt x="1972" y="361"/>
                </a:moveTo>
                <a:cubicBezTo>
                  <a:pt x="1968" y="360"/>
                  <a:pt x="1964" y="359"/>
                  <a:pt x="1961" y="358"/>
                </a:cubicBezTo>
                <a:cubicBezTo>
                  <a:pt x="1963" y="350"/>
                  <a:pt x="1963" y="350"/>
                  <a:pt x="1963" y="350"/>
                </a:cubicBezTo>
                <a:cubicBezTo>
                  <a:pt x="1967" y="351"/>
                  <a:pt x="1970" y="352"/>
                  <a:pt x="1974" y="353"/>
                </a:cubicBezTo>
                <a:lnTo>
                  <a:pt x="1972" y="361"/>
                </a:lnTo>
                <a:close/>
                <a:moveTo>
                  <a:pt x="2556" y="357"/>
                </a:moveTo>
                <a:cubicBezTo>
                  <a:pt x="2554" y="349"/>
                  <a:pt x="2554" y="349"/>
                  <a:pt x="2554" y="349"/>
                </a:cubicBezTo>
                <a:cubicBezTo>
                  <a:pt x="2558" y="348"/>
                  <a:pt x="2562" y="347"/>
                  <a:pt x="2566" y="346"/>
                </a:cubicBezTo>
                <a:cubicBezTo>
                  <a:pt x="2568" y="354"/>
                  <a:pt x="2568" y="354"/>
                  <a:pt x="2568" y="354"/>
                </a:cubicBezTo>
                <a:cubicBezTo>
                  <a:pt x="2564" y="355"/>
                  <a:pt x="2560" y="356"/>
                  <a:pt x="2556" y="357"/>
                </a:cubicBezTo>
                <a:close/>
                <a:moveTo>
                  <a:pt x="1949" y="354"/>
                </a:moveTo>
                <a:cubicBezTo>
                  <a:pt x="1945" y="353"/>
                  <a:pt x="1941" y="352"/>
                  <a:pt x="1937" y="351"/>
                </a:cubicBezTo>
                <a:cubicBezTo>
                  <a:pt x="1940" y="343"/>
                  <a:pt x="1940" y="343"/>
                  <a:pt x="1940" y="343"/>
                </a:cubicBezTo>
                <a:cubicBezTo>
                  <a:pt x="1944" y="344"/>
                  <a:pt x="1948" y="345"/>
                  <a:pt x="1951" y="347"/>
                </a:cubicBezTo>
                <a:lnTo>
                  <a:pt x="1949" y="354"/>
                </a:lnTo>
                <a:close/>
                <a:moveTo>
                  <a:pt x="2580" y="351"/>
                </a:moveTo>
                <a:cubicBezTo>
                  <a:pt x="2577" y="343"/>
                  <a:pt x="2577" y="343"/>
                  <a:pt x="2577" y="343"/>
                </a:cubicBezTo>
                <a:cubicBezTo>
                  <a:pt x="2581" y="342"/>
                  <a:pt x="2585" y="341"/>
                  <a:pt x="2589" y="339"/>
                </a:cubicBezTo>
                <a:cubicBezTo>
                  <a:pt x="2591" y="347"/>
                  <a:pt x="2591" y="347"/>
                  <a:pt x="2591" y="347"/>
                </a:cubicBezTo>
                <a:cubicBezTo>
                  <a:pt x="2587" y="348"/>
                  <a:pt x="2583" y="349"/>
                  <a:pt x="2580" y="351"/>
                </a:cubicBezTo>
                <a:close/>
                <a:moveTo>
                  <a:pt x="1926" y="347"/>
                </a:moveTo>
                <a:cubicBezTo>
                  <a:pt x="1922" y="346"/>
                  <a:pt x="1918" y="345"/>
                  <a:pt x="1915" y="343"/>
                </a:cubicBezTo>
                <a:cubicBezTo>
                  <a:pt x="1917" y="336"/>
                  <a:pt x="1917" y="336"/>
                  <a:pt x="1917" y="336"/>
                </a:cubicBezTo>
                <a:cubicBezTo>
                  <a:pt x="1921" y="337"/>
                  <a:pt x="1925" y="338"/>
                  <a:pt x="1928" y="339"/>
                </a:cubicBezTo>
                <a:lnTo>
                  <a:pt x="1926" y="347"/>
                </a:lnTo>
                <a:close/>
                <a:moveTo>
                  <a:pt x="2603" y="344"/>
                </a:moveTo>
                <a:cubicBezTo>
                  <a:pt x="2600" y="336"/>
                  <a:pt x="2600" y="336"/>
                  <a:pt x="2600" y="336"/>
                </a:cubicBezTo>
                <a:cubicBezTo>
                  <a:pt x="2604" y="335"/>
                  <a:pt x="2608" y="334"/>
                  <a:pt x="2612" y="333"/>
                </a:cubicBezTo>
                <a:cubicBezTo>
                  <a:pt x="2614" y="340"/>
                  <a:pt x="2614" y="340"/>
                  <a:pt x="2614" y="340"/>
                </a:cubicBezTo>
                <a:cubicBezTo>
                  <a:pt x="2610" y="341"/>
                  <a:pt x="2607" y="343"/>
                  <a:pt x="2603" y="344"/>
                </a:cubicBezTo>
                <a:close/>
                <a:moveTo>
                  <a:pt x="1903" y="339"/>
                </a:moveTo>
                <a:cubicBezTo>
                  <a:pt x="1899" y="338"/>
                  <a:pt x="1896" y="337"/>
                  <a:pt x="1892" y="336"/>
                </a:cubicBezTo>
                <a:cubicBezTo>
                  <a:pt x="1894" y="328"/>
                  <a:pt x="1894" y="328"/>
                  <a:pt x="1894" y="328"/>
                </a:cubicBezTo>
                <a:cubicBezTo>
                  <a:pt x="1898" y="329"/>
                  <a:pt x="1902" y="331"/>
                  <a:pt x="1906" y="332"/>
                </a:cubicBezTo>
                <a:lnTo>
                  <a:pt x="1903" y="339"/>
                </a:lnTo>
                <a:close/>
                <a:moveTo>
                  <a:pt x="2626" y="337"/>
                </a:moveTo>
                <a:cubicBezTo>
                  <a:pt x="2623" y="329"/>
                  <a:pt x="2623" y="329"/>
                  <a:pt x="2623" y="329"/>
                </a:cubicBezTo>
                <a:cubicBezTo>
                  <a:pt x="2627" y="328"/>
                  <a:pt x="2631" y="327"/>
                  <a:pt x="2635" y="325"/>
                </a:cubicBezTo>
                <a:cubicBezTo>
                  <a:pt x="2637" y="333"/>
                  <a:pt x="2637" y="333"/>
                  <a:pt x="2637" y="333"/>
                </a:cubicBezTo>
                <a:cubicBezTo>
                  <a:pt x="2634" y="334"/>
                  <a:pt x="2630" y="335"/>
                  <a:pt x="2626" y="337"/>
                </a:cubicBezTo>
                <a:close/>
                <a:moveTo>
                  <a:pt x="1880" y="332"/>
                </a:moveTo>
                <a:cubicBezTo>
                  <a:pt x="1877" y="330"/>
                  <a:pt x="1873" y="329"/>
                  <a:pt x="1869" y="328"/>
                </a:cubicBezTo>
                <a:cubicBezTo>
                  <a:pt x="1872" y="320"/>
                  <a:pt x="1872" y="320"/>
                  <a:pt x="1872" y="320"/>
                </a:cubicBezTo>
                <a:cubicBezTo>
                  <a:pt x="1875" y="321"/>
                  <a:pt x="1879" y="323"/>
                  <a:pt x="1883" y="324"/>
                </a:cubicBezTo>
                <a:lnTo>
                  <a:pt x="1880" y="332"/>
                </a:lnTo>
                <a:close/>
                <a:moveTo>
                  <a:pt x="2649" y="329"/>
                </a:moveTo>
                <a:cubicBezTo>
                  <a:pt x="2646" y="322"/>
                  <a:pt x="2646" y="322"/>
                  <a:pt x="2646" y="322"/>
                </a:cubicBezTo>
                <a:cubicBezTo>
                  <a:pt x="2650" y="320"/>
                  <a:pt x="2654" y="319"/>
                  <a:pt x="2658" y="318"/>
                </a:cubicBezTo>
                <a:cubicBezTo>
                  <a:pt x="2660" y="325"/>
                  <a:pt x="2660" y="325"/>
                  <a:pt x="2660" y="325"/>
                </a:cubicBezTo>
                <a:cubicBezTo>
                  <a:pt x="2657" y="327"/>
                  <a:pt x="2653" y="328"/>
                  <a:pt x="2649" y="329"/>
                </a:cubicBezTo>
                <a:close/>
                <a:moveTo>
                  <a:pt x="4900" y="324"/>
                </a:moveTo>
                <a:cubicBezTo>
                  <a:pt x="4894" y="324"/>
                  <a:pt x="4894" y="324"/>
                  <a:pt x="4894" y="324"/>
                </a:cubicBezTo>
                <a:cubicBezTo>
                  <a:pt x="4894" y="316"/>
                  <a:pt x="4894" y="316"/>
                  <a:pt x="4894" y="316"/>
                </a:cubicBezTo>
                <a:cubicBezTo>
                  <a:pt x="4900" y="316"/>
                  <a:pt x="4900" y="316"/>
                  <a:pt x="4900" y="316"/>
                </a:cubicBezTo>
                <a:cubicBezTo>
                  <a:pt x="4906" y="316"/>
                  <a:pt x="4906" y="316"/>
                  <a:pt x="4906" y="316"/>
                </a:cubicBezTo>
                <a:cubicBezTo>
                  <a:pt x="4906" y="324"/>
                  <a:pt x="4906" y="324"/>
                  <a:pt x="4906" y="324"/>
                </a:cubicBezTo>
                <a:lnTo>
                  <a:pt x="4900" y="324"/>
                </a:lnTo>
                <a:close/>
                <a:moveTo>
                  <a:pt x="1858" y="324"/>
                </a:moveTo>
                <a:cubicBezTo>
                  <a:pt x="1854" y="322"/>
                  <a:pt x="1850" y="321"/>
                  <a:pt x="1846" y="319"/>
                </a:cubicBezTo>
                <a:cubicBezTo>
                  <a:pt x="1849" y="312"/>
                  <a:pt x="1849" y="312"/>
                  <a:pt x="1849" y="312"/>
                </a:cubicBezTo>
                <a:cubicBezTo>
                  <a:pt x="1853" y="313"/>
                  <a:pt x="1857" y="315"/>
                  <a:pt x="1860" y="316"/>
                </a:cubicBezTo>
                <a:lnTo>
                  <a:pt x="1858" y="324"/>
                </a:lnTo>
                <a:close/>
                <a:moveTo>
                  <a:pt x="4882" y="323"/>
                </a:moveTo>
                <a:cubicBezTo>
                  <a:pt x="4878" y="323"/>
                  <a:pt x="4874" y="323"/>
                  <a:pt x="4870" y="323"/>
                </a:cubicBezTo>
                <a:cubicBezTo>
                  <a:pt x="4870" y="315"/>
                  <a:pt x="4870" y="315"/>
                  <a:pt x="4870" y="315"/>
                </a:cubicBezTo>
                <a:cubicBezTo>
                  <a:pt x="4874" y="315"/>
                  <a:pt x="4878" y="315"/>
                  <a:pt x="4882" y="315"/>
                </a:cubicBezTo>
                <a:lnTo>
                  <a:pt x="4882" y="323"/>
                </a:lnTo>
                <a:close/>
                <a:moveTo>
                  <a:pt x="4918" y="323"/>
                </a:moveTo>
                <a:cubicBezTo>
                  <a:pt x="4918" y="315"/>
                  <a:pt x="4918" y="315"/>
                  <a:pt x="4918" y="315"/>
                </a:cubicBezTo>
                <a:cubicBezTo>
                  <a:pt x="4922" y="315"/>
                  <a:pt x="4926" y="315"/>
                  <a:pt x="4930" y="315"/>
                </a:cubicBezTo>
                <a:cubicBezTo>
                  <a:pt x="4930" y="323"/>
                  <a:pt x="4930" y="323"/>
                  <a:pt x="4930" y="323"/>
                </a:cubicBezTo>
                <a:cubicBezTo>
                  <a:pt x="4926" y="323"/>
                  <a:pt x="4922" y="323"/>
                  <a:pt x="4918" y="323"/>
                </a:cubicBezTo>
                <a:close/>
                <a:moveTo>
                  <a:pt x="4858" y="323"/>
                </a:moveTo>
                <a:cubicBezTo>
                  <a:pt x="4854" y="323"/>
                  <a:pt x="4850" y="323"/>
                  <a:pt x="4846" y="323"/>
                </a:cubicBezTo>
                <a:cubicBezTo>
                  <a:pt x="4846" y="315"/>
                  <a:pt x="4846" y="315"/>
                  <a:pt x="4846" y="315"/>
                </a:cubicBezTo>
                <a:cubicBezTo>
                  <a:pt x="4850" y="315"/>
                  <a:pt x="4854" y="315"/>
                  <a:pt x="4858" y="315"/>
                </a:cubicBezTo>
                <a:lnTo>
                  <a:pt x="4858" y="323"/>
                </a:lnTo>
                <a:close/>
                <a:moveTo>
                  <a:pt x="4942" y="323"/>
                </a:moveTo>
                <a:cubicBezTo>
                  <a:pt x="4942" y="315"/>
                  <a:pt x="4942" y="315"/>
                  <a:pt x="4942" y="315"/>
                </a:cubicBezTo>
                <a:cubicBezTo>
                  <a:pt x="4946" y="315"/>
                  <a:pt x="4950" y="315"/>
                  <a:pt x="4954" y="315"/>
                </a:cubicBezTo>
                <a:cubicBezTo>
                  <a:pt x="4955" y="323"/>
                  <a:pt x="4955" y="323"/>
                  <a:pt x="4955" y="323"/>
                </a:cubicBezTo>
                <a:cubicBezTo>
                  <a:pt x="4951" y="323"/>
                  <a:pt x="4947" y="323"/>
                  <a:pt x="4942" y="323"/>
                </a:cubicBezTo>
                <a:close/>
                <a:moveTo>
                  <a:pt x="4967" y="322"/>
                </a:moveTo>
                <a:cubicBezTo>
                  <a:pt x="4966" y="314"/>
                  <a:pt x="4966" y="314"/>
                  <a:pt x="4966" y="314"/>
                </a:cubicBezTo>
                <a:cubicBezTo>
                  <a:pt x="4970" y="314"/>
                  <a:pt x="4974" y="314"/>
                  <a:pt x="4978" y="313"/>
                </a:cubicBezTo>
                <a:cubicBezTo>
                  <a:pt x="4979" y="321"/>
                  <a:pt x="4979" y="321"/>
                  <a:pt x="4979" y="321"/>
                </a:cubicBezTo>
                <a:cubicBezTo>
                  <a:pt x="4975" y="322"/>
                  <a:pt x="4971" y="322"/>
                  <a:pt x="4967" y="322"/>
                </a:cubicBezTo>
                <a:close/>
                <a:moveTo>
                  <a:pt x="4834" y="322"/>
                </a:moveTo>
                <a:cubicBezTo>
                  <a:pt x="4830" y="322"/>
                  <a:pt x="4826" y="322"/>
                  <a:pt x="4822" y="321"/>
                </a:cubicBezTo>
                <a:cubicBezTo>
                  <a:pt x="4822" y="313"/>
                  <a:pt x="4822" y="313"/>
                  <a:pt x="4822" y="313"/>
                </a:cubicBezTo>
                <a:cubicBezTo>
                  <a:pt x="4826" y="314"/>
                  <a:pt x="4830" y="314"/>
                  <a:pt x="4834" y="314"/>
                </a:cubicBezTo>
                <a:lnTo>
                  <a:pt x="4834" y="322"/>
                </a:lnTo>
                <a:close/>
                <a:moveTo>
                  <a:pt x="2672" y="321"/>
                </a:moveTo>
                <a:cubicBezTo>
                  <a:pt x="2669" y="314"/>
                  <a:pt x="2669" y="314"/>
                  <a:pt x="2669" y="314"/>
                </a:cubicBezTo>
                <a:cubicBezTo>
                  <a:pt x="2673" y="313"/>
                  <a:pt x="2677" y="311"/>
                  <a:pt x="2681" y="310"/>
                </a:cubicBezTo>
                <a:cubicBezTo>
                  <a:pt x="2683" y="317"/>
                  <a:pt x="2683" y="317"/>
                  <a:pt x="2683" y="317"/>
                </a:cubicBezTo>
                <a:cubicBezTo>
                  <a:pt x="2679" y="319"/>
                  <a:pt x="2676" y="320"/>
                  <a:pt x="2672" y="321"/>
                </a:cubicBezTo>
                <a:close/>
                <a:moveTo>
                  <a:pt x="4991" y="321"/>
                </a:moveTo>
                <a:cubicBezTo>
                  <a:pt x="4990" y="313"/>
                  <a:pt x="4990" y="313"/>
                  <a:pt x="4990" y="313"/>
                </a:cubicBezTo>
                <a:cubicBezTo>
                  <a:pt x="4994" y="313"/>
                  <a:pt x="4998" y="312"/>
                  <a:pt x="5002" y="312"/>
                </a:cubicBezTo>
                <a:cubicBezTo>
                  <a:pt x="5003" y="320"/>
                  <a:pt x="5003" y="320"/>
                  <a:pt x="5003" y="320"/>
                </a:cubicBezTo>
                <a:cubicBezTo>
                  <a:pt x="4999" y="320"/>
                  <a:pt x="4995" y="321"/>
                  <a:pt x="4991" y="321"/>
                </a:cubicBezTo>
                <a:close/>
                <a:moveTo>
                  <a:pt x="4810" y="321"/>
                </a:moveTo>
                <a:cubicBezTo>
                  <a:pt x="4806" y="320"/>
                  <a:pt x="4802" y="320"/>
                  <a:pt x="4798" y="320"/>
                </a:cubicBezTo>
                <a:cubicBezTo>
                  <a:pt x="4798" y="312"/>
                  <a:pt x="4798" y="312"/>
                  <a:pt x="4798" y="312"/>
                </a:cubicBezTo>
                <a:cubicBezTo>
                  <a:pt x="4802" y="312"/>
                  <a:pt x="4806" y="312"/>
                  <a:pt x="4810" y="313"/>
                </a:cubicBezTo>
                <a:lnTo>
                  <a:pt x="4810" y="321"/>
                </a:lnTo>
                <a:close/>
                <a:moveTo>
                  <a:pt x="5015" y="319"/>
                </a:moveTo>
                <a:cubicBezTo>
                  <a:pt x="5014" y="311"/>
                  <a:pt x="5014" y="311"/>
                  <a:pt x="5014" y="311"/>
                </a:cubicBezTo>
                <a:cubicBezTo>
                  <a:pt x="5018" y="311"/>
                  <a:pt x="5022" y="311"/>
                  <a:pt x="5026" y="310"/>
                </a:cubicBezTo>
                <a:cubicBezTo>
                  <a:pt x="5027" y="318"/>
                  <a:pt x="5027" y="318"/>
                  <a:pt x="5027" y="318"/>
                </a:cubicBezTo>
                <a:cubicBezTo>
                  <a:pt x="5023" y="319"/>
                  <a:pt x="5019" y="319"/>
                  <a:pt x="5015" y="319"/>
                </a:cubicBezTo>
                <a:close/>
                <a:moveTo>
                  <a:pt x="4786" y="319"/>
                </a:moveTo>
                <a:cubicBezTo>
                  <a:pt x="4782" y="319"/>
                  <a:pt x="4778" y="318"/>
                  <a:pt x="4774" y="318"/>
                </a:cubicBezTo>
                <a:cubicBezTo>
                  <a:pt x="4775" y="310"/>
                  <a:pt x="4775" y="310"/>
                  <a:pt x="4775" y="310"/>
                </a:cubicBezTo>
                <a:cubicBezTo>
                  <a:pt x="4778" y="310"/>
                  <a:pt x="4782" y="311"/>
                  <a:pt x="4786" y="311"/>
                </a:cubicBezTo>
                <a:lnTo>
                  <a:pt x="4786" y="319"/>
                </a:lnTo>
                <a:close/>
                <a:moveTo>
                  <a:pt x="5039" y="317"/>
                </a:moveTo>
                <a:cubicBezTo>
                  <a:pt x="5038" y="309"/>
                  <a:pt x="5038" y="309"/>
                  <a:pt x="5038" y="309"/>
                </a:cubicBezTo>
                <a:cubicBezTo>
                  <a:pt x="5042" y="309"/>
                  <a:pt x="5046" y="308"/>
                  <a:pt x="5050" y="308"/>
                </a:cubicBezTo>
                <a:cubicBezTo>
                  <a:pt x="5051" y="316"/>
                  <a:pt x="5051" y="316"/>
                  <a:pt x="5051" y="316"/>
                </a:cubicBezTo>
                <a:cubicBezTo>
                  <a:pt x="5047" y="316"/>
                  <a:pt x="5043" y="317"/>
                  <a:pt x="5039" y="317"/>
                </a:cubicBezTo>
                <a:close/>
                <a:moveTo>
                  <a:pt x="4762" y="317"/>
                </a:moveTo>
                <a:cubicBezTo>
                  <a:pt x="4758" y="316"/>
                  <a:pt x="4754" y="316"/>
                  <a:pt x="4750" y="315"/>
                </a:cubicBezTo>
                <a:cubicBezTo>
                  <a:pt x="4751" y="307"/>
                  <a:pt x="4751" y="307"/>
                  <a:pt x="4751" y="307"/>
                </a:cubicBezTo>
                <a:cubicBezTo>
                  <a:pt x="4755" y="308"/>
                  <a:pt x="4759" y="308"/>
                  <a:pt x="4763" y="309"/>
                </a:cubicBezTo>
                <a:lnTo>
                  <a:pt x="4762" y="317"/>
                </a:lnTo>
                <a:close/>
                <a:moveTo>
                  <a:pt x="1835" y="315"/>
                </a:moveTo>
                <a:cubicBezTo>
                  <a:pt x="1831" y="314"/>
                  <a:pt x="1828" y="312"/>
                  <a:pt x="1824" y="311"/>
                </a:cubicBezTo>
                <a:cubicBezTo>
                  <a:pt x="1827" y="303"/>
                  <a:pt x="1827" y="303"/>
                  <a:pt x="1827" y="303"/>
                </a:cubicBezTo>
                <a:cubicBezTo>
                  <a:pt x="1830" y="305"/>
                  <a:pt x="1834" y="306"/>
                  <a:pt x="1838" y="308"/>
                </a:cubicBezTo>
                <a:lnTo>
                  <a:pt x="1835" y="315"/>
                </a:lnTo>
                <a:close/>
                <a:moveTo>
                  <a:pt x="5063" y="315"/>
                </a:moveTo>
                <a:cubicBezTo>
                  <a:pt x="5062" y="307"/>
                  <a:pt x="5062" y="307"/>
                  <a:pt x="5062" y="307"/>
                </a:cubicBezTo>
                <a:cubicBezTo>
                  <a:pt x="5066" y="306"/>
                  <a:pt x="5070" y="306"/>
                  <a:pt x="5074" y="306"/>
                </a:cubicBezTo>
                <a:cubicBezTo>
                  <a:pt x="5075" y="314"/>
                  <a:pt x="5075" y="314"/>
                  <a:pt x="5075" y="314"/>
                </a:cubicBezTo>
                <a:cubicBezTo>
                  <a:pt x="5071" y="314"/>
                  <a:pt x="5067" y="314"/>
                  <a:pt x="5063" y="315"/>
                </a:cubicBezTo>
                <a:close/>
                <a:moveTo>
                  <a:pt x="4738" y="314"/>
                </a:moveTo>
                <a:cubicBezTo>
                  <a:pt x="4734" y="313"/>
                  <a:pt x="4730" y="313"/>
                  <a:pt x="4726" y="312"/>
                </a:cubicBezTo>
                <a:cubicBezTo>
                  <a:pt x="4727" y="304"/>
                  <a:pt x="4727" y="304"/>
                  <a:pt x="4727" y="304"/>
                </a:cubicBezTo>
                <a:cubicBezTo>
                  <a:pt x="4731" y="305"/>
                  <a:pt x="4735" y="305"/>
                  <a:pt x="4739" y="306"/>
                </a:cubicBezTo>
                <a:lnTo>
                  <a:pt x="4738" y="314"/>
                </a:lnTo>
                <a:close/>
                <a:moveTo>
                  <a:pt x="2695" y="313"/>
                </a:moveTo>
                <a:cubicBezTo>
                  <a:pt x="2692" y="306"/>
                  <a:pt x="2692" y="306"/>
                  <a:pt x="2692" y="306"/>
                </a:cubicBezTo>
                <a:cubicBezTo>
                  <a:pt x="2696" y="305"/>
                  <a:pt x="2699" y="303"/>
                  <a:pt x="2703" y="302"/>
                </a:cubicBezTo>
                <a:cubicBezTo>
                  <a:pt x="2706" y="309"/>
                  <a:pt x="2706" y="309"/>
                  <a:pt x="2706" y="309"/>
                </a:cubicBezTo>
                <a:cubicBezTo>
                  <a:pt x="2702" y="311"/>
                  <a:pt x="2698" y="312"/>
                  <a:pt x="2695" y="313"/>
                </a:cubicBezTo>
                <a:close/>
                <a:moveTo>
                  <a:pt x="5087" y="312"/>
                </a:moveTo>
                <a:cubicBezTo>
                  <a:pt x="5086" y="304"/>
                  <a:pt x="5086" y="304"/>
                  <a:pt x="5086" y="304"/>
                </a:cubicBezTo>
                <a:cubicBezTo>
                  <a:pt x="5090" y="304"/>
                  <a:pt x="5094" y="303"/>
                  <a:pt x="5098" y="303"/>
                </a:cubicBezTo>
                <a:cubicBezTo>
                  <a:pt x="5099" y="311"/>
                  <a:pt x="5099" y="311"/>
                  <a:pt x="5099" y="311"/>
                </a:cubicBezTo>
                <a:cubicBezTo>
                  <a:pt x="5095" y="311"/>
                  <a:pt x="5091" y="312"/>
                  <a:pt x="5087" y="312"/>
                </a:cubicBezTo>
                <a:close/>
                <a:moveTo>
                  <a:pt x="4714" y="311"/>
                </a:moveTo>
                <a:cubicBezTo>
                  <a:pt x="4710" y="310"/>
                  <a:pt x="4706" y="310"/>
                  <a:pt x="4702" y="309"/>
                </a:cubicBezTo>
                <a:cubicBezTo>
                  <a:pt x="4703" y="301"/>
                  <a:pt x="4703" y="301"/>
                  <a:pt x="4703" y="301"/>
                </a:cubicBezTo>
                <a:cubicBezTo>
                  <a:pt x="4707" y="302"/>
                  <a:pt x="4711" y="302"/>
                  <a:pt x="4715" y="303"/>
                </a:cubicBezTo>
                <a:lnTo>
                  <a:pt x="4714" y="311"/>
                </a:lnTo>
                <a:close/>
                <a:moveTo>
                  <a:pt x="5111" y="309"/>
                </a:moveTo>
                <a:cubicBezTo>
                  <a:pt x="5110" y="301"/>
                  <a:pt x="5110" y="301"/>
                  <a:pt x="5110" y="301"/>
                </a:cubicBezTo>
                <a:cubicBezTo>
                  <a:pt x="5114" y="301"/>
                  <a:pt x="5118" y="300"/>
                  <a:pt x="5122" y="299"/>
                </a:cubicBezTo>
                <a:cubicBezTo>
                  <a:pt x="5123" y="307"/>
                  <a:pt x="5123" y="307"/>
                  <a:pt x="5123" y="307"/>
                </a:cubicBezTo>
                <a:cubicBezTo>
                  <a:pt x="5119" y="308"/>
                  <a:pt x="5115" y="309"/>
                  <a:pt x="5111" y="309"/>
                </a:cubicBezTo>
                <a:close/>
                <a:moveTo>
                  <a:pt x="4690" y="307"/>
                </a:moveTo>
                <a:cubicBezTo>
                  <a:pt x="4686" y="306"/>
                  <a:pt x="4682" y="306"/>
                  <a:pt x="4678" y="305"/>
                </a:cubicBezTo>
                <a:cubicBezTo>
                  <a:pt x="4680" y="297"/>
                  <a:pt x="4680" y="297"/>
                  <a:pt x="4680" y="297"/>
                </a:cubicBezTo>
                <a:cubicBezTo>
                  <a:pt x="4683" y="298"/>
                  <a:pt x="4687" y="298"/>
                  <a:pt x="4691" y="299"/>
                </a:cubicBezTo>
                <a:lnTo>
                  <a:pt x="4690" y="307"/>
                </a:lnTo>
                <a:close/>
                <a:moveTo>
                  <a:pt x="1813" y="307"/>
                </a:moveTo>
                <a:cubicBezTo>
                  <a:pt x="1801" y="302"/>
                  <a:pt x="1801" y="302"/>
                  <a:pt x="1801" y="302"/>
                </a:cubicBezTo>
                <a:cubicBezTo>
                  <a:pt x="1804" y="295"/>
                  <a:pt x="1804" y="295"/>
                  <a:pt x="1804" y="295"/>
                </a:cubicBezTo>
                <a:cubicBezTo>
                  <a:pt x="1815" y="299"/>
                  <a:pt x="1815" y="299"/>
                  <a:pt x="1815" y="299"/>
                </a:cubicBezTo>
                <a:lnTo>
                  <a:pt x="1813" y="307"/>
                </a:lnTo>
                <a:close/>
                <a:moveTo>
                  <a:pt x="5135" y="306"/>
                </a:moveTo>
                <a:cubicBezTo>
                  <a:pt x="5134" y="298"/>
                  <a:pt x="5134" y="298"/>
                  <a:pt x="5134" y="298"/>
                </a:cubicBezTo>
                <a:cubicBezTo>
                  <a:pt x="5138" y="297"/>
                  <a:pt x="5141" y="297"/>
                  <a:pt x="5145" y="296"/>
                </a:cubicBezTo>
                <a:cubicBezTo>
                  <a:pt x="5147" y="304"/>
                  <a:pt x="5147" y="304"/>
                  <a:pt x="5147" y="304"/>
                </a:cubicBezTo>
                <a:cubicBezTo>
                  <a:pt x="5143" y="304"/>
                  <a:pt x="5139" y="305"/>
                  <a:pt x="5135" y="306"/>
                </a:cubicBezTo>
                <a:close/>
                <a:moveTo>
                  <a:pt x="2717" y="305"/>
                </a:moveTo>
                <a:cubicBezTo>
                  <a:pt x="2715" y="298"/>
                  <a:pt x="2715" y="298"/>
                  <a:pt x="2715" y="298"/>
                </a:cubicBezTo>
                <a:cubicBezTo>
                  <a:pt x="2718" y="296"/>
                  <a:pt x="2722" y="295"/>
                  <a:pt x="2726" y="293"/>
                </a:cubicBezTo>
                <a:cubicBezTo>
                  <a:pt x="2729" y="301"/>
                  <a:pt x="2729" y="301"/>
                  <a:pt x="2729" y="301"/>
                </a:cubicBezTo>
                <a:cubicBezTo>
                  <a:pt x="2725" y="302"/>
                  <a:pt x="2721" y="304"/>
                  <a:pt x="2717" y="305"/>
                </a:cubicBezTo>
                <a:close/>
                <a:moveTo>
                  <a:pt x="4666" y="303"/>
                </a:moveTo>
                <a:cubicBezTo>
                  <a:pt x="4662" y="302"/>
                  <a:pt x="4658" y="301"/>
                  <a:pt x="4654" y="300"/>
                </a:cubicBezTo>
                <a:cubicBezTo>
                  <a:pt x="4656" y="293"/>
                  <a:pt x="4656" y="293"/>
                  <a:pt x="4656" y="293"/>
                </a:cubicBezTo>
                <a:cubicBezTo>
                  <a:pt x="4660" y="293"/>
                  <a:pt x="4664" y="294"/>
                  <a:pt x="4668" y="295"/>
                </a:cubicBezTo>
                <a:lnTo>
                  <a:pt x="4666" y="303"/>
                </a:lnTo>
                <a:close/>
                <a:moveTo>
                  <a:pt x="5159" y="302"/>
                </a:moveTo>
                <a:cubicBezTo>
                  <a:pt x="5157" y="294"/>
                  <a:pt x="5157" y="294"/>
                  <a:pt x="5157" y="294"/>
                </a:cubicBezTo>
                <a:cubicBezTo>
                  <a:pt x="5161" y="293"/>
                  <a:pt x="5165" y="293"/>
                  <a:pt x="5169" y="292"/>
                </a:cubicBezTo>
                <a:cubicBezTo>
                  <a:pt x="5170" y="300"/>
                  <a:pt x="5170" y="300"/>
                  <a:pt x="5170" y="300"/>
                </a:cubicBezTo>
                <a:cubicBezTo>
                  <a:pt x="5167" y="301"/>
                  <a:pt x="5163" y="301"/>
                  <a:pt x="5159" y="302"/>
                </a:cubicBezTo>
                <a:close/>
                <a:moveTo>
                  <a:pt x="1790" y="298"/>
                </a:moveTo>
                <a:cubicBezTo>
                  <a:pt x="1779" y="294"/>
                  <a:pt x="1779" y="294"/>
                  <a:pt x="1779" y="294"/>
                </a:cubicBezTo>
                <a:cubicBezTo>
                  <a:pt x="1782" y="286"/>
                  <a:pt x="1782" y="286"/>
                  <a:pt x="1782" y="286"/>
                </a:cubicBezTo>
                <a:cubicBezTo>
                  <a:pt x="1793" y="291"/>
                  <a:pt x="1793" y="291"/>
                  <a:pt x="1793" y="291"/>
                </a:cubicBezTo>
                <a:lnTo>
                  <a:pt x="1790" y="298"/>
                </a:lnTo>
                <a:close/>
                <a:moveTo>
                  <a:pt x="4643" y="298"/>
                </a:moveTo>
                <a:cubicBezTo>
                  <a:pt x="4639" y="297"/>
                  <a:pt x="4635" y="296"/>
                  <a:pt x="4631" y="295"/>
                </a:cubicBezTo>
                <a:cubicBezTo>
                  <a:pt x="4633" y="288"/>
                  <a:pt x="4633" y="288"/>
                  <a:pt x="4633" y="288"/>
                </a:cubicBezTo>
                <a:cubicBezTo>
                  <a:pt x="4636" y="288"/>
                  <a:pt x="4640" y="289"/>
                  <a:pt x="4644" y="290"/>
                </a:cubicBezTo>
                <a:lnTo>
                  <a:pt x="4643" y="298"/>
                </a:lnTo>
                <a:close/>
                <a:moveTo>
                  <a:pt x="5182" y="298"/>
                </a:moveTo>
                <a:cubicBezTo>
                  <a:pt x="5181" y="290"/>
                  <a:pt x="5181" y="290"/>
                  <a:pt x="5181" y="290"/>
                </a:cubicBezTo>
                <a:cubicBezTo>
                  <a:pt x="5185" y="289"/>
                  <a:pt x="5189" y="289"/>
                  <a:pt x="5193" y="288"/>
                </a:cubicBezTo>
                <a:cubicBezTo>
                  <a:pt x="5194" y="296"/>
                  <a:pt x="5194" y="296"/>
                  <a:pt x="5194" y="296"/>
                </a:cubicBezTo>
                <a:cubicBezTo>
                  <a:pt x="5190" y="296"/>
                  <a:pt x="5186" y="297"/>
                  <a:pt x="5182" y="298"/>
                </a:cubicBezTo>
                <a:close/>
                <a:moveTo>
                  <a:pt x="2740" y="297"/>
                </a:moveTo>
                <a:cubicBezTo>
                  <a:pt x="2737" y="289"/>
                  <a:pt x="2737" y="289"/>
                  <a:pt x="2737" y="289"/>
                </a:cubicBezTo>
                <a:cubicBezTo>
                  <a:pt x="2741" y="288"/>
                  <a:pt x="2745" y="286"/>
                  <a:pt x="2748" y="285"/>
                </a:cubicBezTo>
                <a:cubicBezTo>
                  <a:pt x="2751" y="292"/>
                  <a:pt x="2751" y="292"/>
                  <a:pt x="2751" y="292"/>
                </a:cubicBezTo>
                <a:cubicBezTo>
                  <a:pt x="2747" y="294"/>
                  <a:pt x="2744" y="295"/>
                  <a:pt x="2740" y="297"/>
                </a:cubicBezTo>
                <a:close/>
                <a:moveTo>
                  <a:pt x="5206" y="294"/>
                </a:moveTo>
                <a:cubicBezTo>
                  <a:pt x="5205" y="286"/>
                  <a:pt x="5205" y="286"/>
                  <a:pt x="5205" y="286"/>
                </a:cubicBezTo>
                <a:cubicBezTo>
                  <a:pt x="5216" y="283"/>
                  <a:pt x="5216" y="283"/>
                  <a:pt x="5216" y="283"/>
                </a:cubicBezTo>
                <a:cubicBezTo>
                  <a:pt x="5218" y="291"/>
                  <a:pt x="5218" y="291"/>
                  <a:pt x="5218" y="291"/>
                </a:cubicBezTo>
                <a:lnTo>
                  <a:pt x="5206" y="294"/>
                </a:lnTo>
                <a:close/>
                <a:moveTo>
                  <a:pt x="4619" y="293"/>
                </a:moveTo>
                <a:cubicBezTo>
                  <a:pt x="4615" y="292"/>
                  <a:pt x="4611" y="291"/>
                  <a:pt x="4607" y="290"/>
                </a:cubicBezTo>
                <a:cubicBezTo>
                  <a:pt x="4609" y="282"/>
                  <a:pt x="4609" y="282"/>
                  <a:pt x="4609" y="282"/>
                </a:cubicBezTo>
                <a:cubicBezTo>
                  <a:pt x="4613" y="283"/>
                  <a:pt x="4617" y="284"/>
                  <a:pt x="4621" y="285"/>
                </a:cubicBezTo>
                <a:lnTo>
                  <a:pt x="4619" y="293"/>
                </a:lnTo>
                <a:close/>
                <a:moveTo>
                  <a:pt x="1768" y="289"/>
                </a:moveTo>
                <a:cubicBezTo>
                  <a:pt x="1756" y="285"/>
                  <a:pt x="1756" y="285"/>
                  <a:pt x="1756" y="285"/>
                </a:cubicBezTo>
                <a:cubicBezTo>
                  <a:pt x="1759" y="277"/>
                  <a:pt x="1759" y="277"/>
                  <a:pt x="1759" y="277"/>
                </a:cubicBezTo>
                <a:cubicBezTo>
                  <a:pt x="1771" y="282"/>
                  <a:pt x="1771" y="282"/>
                  <a:pt x="1771" y="282"/>
                </a:cubicBezTo>
                <a:lnTo>
                  <a:pt x="1768" y="289"/>
                </a:lnTo>
                <a:close/>
                <a:moveTo>
                  <a:pt x="5230" y="289"/>
                </a:moveTo>
                <a:cubicBezTo>
                  <a:pt x="5228" y="281"/>
                  <a:pt x="5228" y="281"/>
                  <a:pt x="5228" y="281"/>
                </a:cubicBezTo>
                <a:cubicBezTo>
                  <a:pt x="5232" y="280"/>
                  <a:pt x="5236" y="279"/>
                  <a:pt x="5240" y="278"/>
                </a:cubicBezTo>
                <a:cubicBezTo>
                  <a:pt x="5242" y="286"/>
                  <a:pt x="5242" y="286"/>
                  <a:pt x="5242" y="286"/>
                </a:cubicBezTo>
                <a:cubicBezTo>
                  <a:pt x="5238" y="287"/>
                  <a:pt x="5234" y="288"/>
                  <a:pt x="5230" y="289"/>
                </a:cubicBezTo>
                <a:close/>
                <a:moveTo>
                  <a:pt x="2762" y="288"/>
                </a:moveTo>
                <a:cubicBezTo>
                  <a:pt x="2759" y="280"/>
                  <a:pt x="2759" y="280"/>
                  <a:pt x="2759" y="280"/>
                </a:cubicBezTo>
                <a:cubicBezTo>
                  <a:pt x="2763" y="279"/>
                  <a:pt x="2767" y="277"/>
                  <a:pt x="2771" y="276"/>
                </a:cubicBezTo>
                <a:cubicBezTo>
                  <a:pt x="2774" y="283"/>
                  <a:pt x="2774" y="283"/>
                  <a:pt x="2774" y="283"/>
                </a:cubicBezTo>
                <a:cubicBezTo>
                  <a:pt x="2770" y="285"/>
                  <a:pt x="2766" y="286"/>
                  <a:pt x="2762" y="288"/>
                </a:cubicBezTo>
                <a:close/>
                <a:moveTo>
                  <a:pt x="4596" y="287"/>
                </a:moveTo>
                <a:cubicBezTo>
                  <a:pt x="4592" y="286"/>
                  <a:pt x="4588" y="285"/>
                  <a:pt x="4584" y="283"/>
                </a:cubicBezTo>
                <a:cubicBezTo>
                  <a:pt x="4586" y="276"/>
                  <a:pt x="4586" y="276"/>
                  <a:pt x="4586" y="276"/>
                </a:cubicBezTo>
                <a:cubicBezTo>
                  <a:pt x="4590" y="277"/>
                  <a:pt x="4594" y="278"/>
                  <a:pt x="4598" y="279"/>
                </a:cubicBezTo>
                <a:lnTo>
                  <a:pt x="4596" y="287"/>
                </a:lnTo>
                <a:close/>
                <a:moveTo>
                  <a:pt x="3" y="285"/>
                </a:moveTo>
                <a:cubicBezTo>
                  <a:pt x="0" y="278"/>
                  <a:pt x="0" y="278"/>
                  <a:pt x="0" y="278"/>
                </a:cubicBezTo>
                <a:cubicBezTo>
                  <a:pt x="3" y="276"/>
                  <a:pt x="7" y="275"/>
                  <a:pt x="11" y="273"/>
                </a:cubicBezTo>
                <a:cubicBezTo>
                  <a:pt x="14" y="280"/>
                  <a:pt x="14" y="280"/>
                  <a:pt x="14" y="280"/>
                </a:cubicBezTo>
                <a:cubicBezTo>
                  <a:pt x="10" y="282"/>
                  <a:pt x="7" y="284"/>
                  <a:pt x="3" y="285"/>
                </a:cubicBezTo>
                <a:close/>
                <a:moveTo>
                  <a:pt x="5253" y="284"/>
                </a:moveTo>
                <a:cubicBezTo>
                  <a:pt x="5252" y="276"/>
                  <a:pt x="5252" y="276"/>
                  <a:pt x="5252" y="276"/>
                </a:cubicBezTo>
                <a:cubicBezTo>
                  <a:pt x="5256" y="275"/>
                  <a:pt x="5260" y="274"/>
                  <a:pt x="5264" y="273"/>
                </a:cubicBezTo>
                <a:cubicBezTo>
                  <a:pt x="5265" y="281"/>
                  <a:pt x="5265" y="281"/>
                  <a:pt x="5265" y="281"/>
                </a:cubicBezTo>
                <a:cubicBezTo>
                  <a:pt x="5261" y="282"/>
                  <a:pt x="5257" y="283"/>
                  <a:pt x="5253" y="284"/>
                </a:cubicBezTo>
                <a:close/>
                <a:moveTo>
                  <a:pt x="1745" y="280"/>
                </a:moveTo>
                <a:cubicBezTo>
                  <a:pt x="1734" y="276"/>
                  <a:pt x="1734" y="276"/>
                  <a:pt x="1734" y="276"/>
                </a:cubicBezTo>
                <a:cubicBezTo>
                  <a:pt x="1737" y="269"/>
                  <a:pt x="1737" y="269"/>
                  <a:pt x="1737" y="269"/>
                </a:cubicBezTo>
                <a:cubicBezTo>
                  <a:pt x="1748" y="273"/>
                  <a:pt x="1748" y="273"/>
                  <a:pt x="1748" y="273"/>
                </a:cubicBezTo>
                <a:lnTo>
                  <a:pt x="1745" y="280"/>
                </a:lnTo>
                <a:close/>
                <a:moveTo>
                  <a:pt x="4572" y="280"/>
                </a:moveTo>
                <a:cubicBezTo>
                  <a:pt x="4569" y="279"/>
                  <a:pt x="4565" y="278"/>
                  <a:pt x="4561" y="277"/>
                </a:cubicBezTo>
                <a:cubicBezTo>
                  <a:pt x="4563" y="269"/>
                  <a:pt x="4563" y="269"/>
                  <a:pt x="4563" y="269"/>
                </a:cubicBezTo>
                <a:cubicBezTo>
                  <a:pt x="4567" y="270"/>
                  <a:pt x="4571" y="271"/>
                  <a:pt x="4575" y="272"/>
                </a:cubicBezTo>
                <a:lnTo>
                  <a:pt x="4572" y="280"/>
                </a:lnTo>
                <a:close/>
                <a:moveTo>
                  <a:pt x="2785" y="279"/>
                </a:moveTo>
                <a:cubicBezTo>
                  <a:pt x="2782" y="271"/>
                  <a:pt x="2782" y="271"/>
                  <a:pt x="2782" y="271"/>
                </a:cubicBezTo>
                <a:cubicBezTo>
                  <a:pt x="2786" y="270"/>
                  <a:pt x="2789" y="268"/>
                  <a:pt x="2793" y="267"/>
                </a:cubicBezTo>
                <a:cubicBezTo>
                  <a:pt x="2796" y="274"/>
                  <a:pt x="2796" y="274"/>
                  <a:pt x="2796" y="274"/>
                </a:cubicBezTo>
                <a:cubicBezTo>
                  <a:pt x="2792" y="276"/>
                  <a:pt x="2789" y="277"/>
                  <a:pt x="2785" y="279"/>
                </a:cubicBezTo>
                <a:close/>
                <a:moveTo>
                  <a:pt x="5277" y="278"/>
                </a:moveTo>
                <a:cubicBezTo>
                  <a:pt x="5275" y="271"/>
                  <a:pt x="5275" y="271"/>
                  <a:pt x="5275" y="271"/>
                </a:cubicBezTo>
                <a:cubicBezTo>
                  <a:pt x="5279" y="270"/>
                  <a:pt x="5283" y="269"/>
                  <a:pt x="5287" y="268"/>
                </a:cubicBezTo>
                <a:cubicBezTo>
                  <a:pt x="5289" y="276"/>
                  <a:pt x="5289" y="276"/>
                  <a:pt x="5289" y="276"/>
                </a:cubicBezTo>
                <a:cubicBezTo>
                  <a:pt x="5285" y="277"/>
                  <a:pt x="5281" y="278"/>
                  <a:pt x="5277" y="278"/>
                </a:cubicBezTo>
                <a:close/>
                <a:moveTo>
                  <a:pt x="25" y="275"/>
                </a:moveTo>
                <a:cubicBezTo>
                  <a:pt x="22" y="268"/>
                  <a:pt x="22" y="268"/>
                  <a:pt x="22" y="268"/>
                </a:cubicBezTo>
                <a:cubicBezTo>
                  <a:pt x="25" y="266"/>
                  <a:pt x="29" y="265"/>
                  <a:pt x="33" y="263"/>
                </a:cubicBezTo>
                <a:cubicBezTo>
                  <a:pt x="36" y="271"/>
                  <a:pt x="36" y="271"/>
                  <a:pt x="36" y="271"/>
                </a:cubicBezTo>
                <a:cubicBezTo>
                  <a:pt x="32" y="272"/>
                  <a:pt x="29" y="274"/>
                  <a:pt x="25" y="275"/>
                </a:cubicBezTo>
                <a:close/>
                <a:moveTo>
                  <a:pt x="4549" y="273"/>
                </a:moveTo>
                <a:cubicBezTo>
                  <a:pt x="4545" y="272"/>
                  <a:pt x="4542" y="270"/>
                  <a:pt x="4538" y="269"/>
                </a:cubicBezTo>
                <a:cubicBezTo>
                  <a:pt x="4540" y="262"/>
                  <a:pt x="4540" y="262"/>
                  <a:pt x="4540" y="262"/>
                </a:cubicBezTo>
                <a:cubicBezTo>
                  <a:pt x="4544" y="263"/>
                  <a:pt x="4548" y="264"/>
                  <a:pt x="4552" y="265"/>
                </a:cubicBezTo>
                <a:lnTo>
                  <a:pt x="4549" y="273"/>
                </a:lnTo>
                <a:close/>
                <a:moveTo>
                  <a:pt x="5301" y="273"/>
                </a:moveTo>
                <a:cubicBezTo>
                  <a:pt x="5299" y="265"/>
                  <a:pt x="5299" y="265"/>
                  <a:pt x="5299" y="265"/>
                </a:cubicBezTo>
                <a:cubicBezTo>
                  <a:pt x="5303" y="264"/>
                  <a:pt x="5306" y="263"/>
                  <a:pt x="5310" y="262"/>
                </a:cubicBezTo>
                <a:cubicBezTo>
                  <a:pt x="5312" y="270"/>
                  <a:pt x="5312" y="270"/>
                  <a:pt x="5312" y="270"/>
                </a:cubicBezTo>
                <a:cubicBezTo>
                  <a:pt x="5308" y="271"/>
                  <a:pt x="5304" y="272"/>
                  <a:pt x="5301" y="273"/>
                </a:cubicBezTo>
                <a:close/>
                <a:moveTo>
                  <a:pt x="1723" y="272"/>
                </a:moveTo>
                <a:cubicBezTo>
                  <a:pt x="1712" y="267"/>
                  <a:pt x="1712" y="267"/>
                  <a:pt x="1712" y="267"/>
                </a:cubicBezTo>
                <a:cubicBezTo>
                  <a:pt x="1715" y="260"/>
                  <a:pt x="1715" y="260"/>
                  <a:pt x="1715" y="260"/>
                </a:cubicBezTo>
                <a:cubicBezTo>
                  <a:pt x="1726" y="264"/>
                  <a:pt x="1726" y="264"/>
                  <a:pt x="1726" y="264"/>
                </a:cubicBezTo>
                <a:lnTo>
                  <a:pt x="1723" y="272"/>
                </a:lnTo>
                <a:close/>
                <a:moveTo>
                  <a:pt x="2807" y="270"/>
                </a:moveTo>
                <a:cubicBezTo>
                  <a:pt x="2804" y="262"/>
                  <a:pt x="2804" y="262"/>
                  <a:pt x="2804" y="262"/>
                </a:cubicBezTo>
                <a:cubicBezTo>
                  <a:pt x="2808" y="261"/>
                  <a:pt x="2811" y="259"/>
                  <a:pt x="2815" y="258"/>
                </a:cubicBezTo>
                <a:cubicBezTo>
                  <a:pt x="2818" y="265"/>
                  <a:pt x="2818" y="265"/>
                  <a:pt x="2818" y="265"/>
                </a:cubicBezTo>
                <a:cubicBezTo>
                  <a:pt x="2815" y="267"/>
                  <a:pt x="2811" y="268"/>
                  <a:pt x="2807" y="270"/>
                </a:cubicBezTo>
                <a:close/>
                <a:moveTo>
                  <a:pt x="5324" y="267"/>
                </a:moveTo>
                <a:cubicBezTo>
                  <a:pt x="5322" y="259"/>
                  <a:pt x="5322" y="259"/>
                  <a:pt x="5322" y="259"/>
                </a:cubicBezTo>
                <a:cubicBezTo>
                  <a:pt x="5326" y="258"/>
                  <a:pt x="5330" y="257"/>
                  <a:pt x="5334" y="256"/>
                </a:cubicBezTo>
                <a:cubicBezTo>
                  <a:pt x="5336" y="264"/>
                  <a:pt x="5336" y="264"/>
                  <a:pt x="5336" y="264"/>
                </a:cubicBezTo>
                <a:cubicBezTo>
                  <a:pt x="5332" y="265"/>
                  <a:pt x="5328" y="266"/>
                  <a:pt x="5324" y="267"/>
                </a:cubicBezTo>
                <a:close/>
                <a:moveTo>
                  <a:pt x="47" y="266"/>
                </a:moveTo>
                <a:cubicBezTo>
                  <a:pt x="44" y="258"/>
                  <a:pt x="44" y="258"/>
                  <a:pt x="44" y="258"/>
                </a:cubicBezTo>
                <a:cubicBezTo>
                  <a:pt x="48" y="257"/>
                  <a:pt x="51" y="255"/>
                  <a:pt x="55" y="254"/>
                </a:cubicBezTo>
                <a:cubicBezTo>
                  <a:pt x="58" y="261"/>
                  <a:pt x="58" y="261"/>
                  <a:pt x="58" y="261"/>
                </a:cubicBezTo>
                <a:cubicBezTo>
                  <a:pt x="54" y="263"/>
                  <a:pt x="51" y="264"/>
                  <a:pt x="47" y="266"/>
                </a:cubicBezTo>
                <a:close/>
                <a:moveTo>
                  <a:pt x="4526" y="265"/>
                </a:moveTo>
                <a:cubicBezTo>
                  <a:pt x="4523" y="264"/>
                  <a:pt x="4519" y="263"/>
                  <a:pt x="4515" y="261"/>
                </a:cubicBezTo>
                <a:cubicBezTo>
                  <a:pt x="4518" y="254"/>
                  <a:pt x="4518" y="254"/>
                  <a:pt x="4518" y="254"/>
                </a:cubicBezTo>
                <a:cubicBezTo>
                  <a:pt x="4522" y="255"/>
                  <a:pt x="4525" y="256"/>
                  <a:pt x="4529" y="258"/>
                </a:cubicBezTo>
                <a:lnTo>
                  <a:pt x="4526" y="265"/>
                </a:lnTo>
                <a:close/>
                <a:moveTo>
                  <a:pt x="1700" y="263"/>
                </a:moveTo>
                <a:cubicBezTo>
                  <a:pt x="1689" y="258"/>
                  <a:pt x="1689" y="258"/>
                  <a:pt x="1689" y="258"/>
                </a:cubicBezTo>
                <a:cubicBezTo>
                  <a:pt x="1692" y="251"/>
                  <a:pt x="1692" y="251"/>
                  <a:pt x="1692" y="251"/>
                </a:cubicBezTo>
                <a:cubicBezTo>
                  <a:pt x="1703" y="255"/>
                  <a:pt x="1703" y="255"/>
                  <a:pt x="1703" y="255"/>
                </a:cubicBezTo>
                <a:lnTo>
                  <a:pt x="1700" y="263"/>
                </a:lnTo>
                <a:close/>
                <a:moveTo>
                  <a:pt x="5347" y="261"/>
                </a:moveTo>
                <a:cubicBezTo>
                  <a:pt x="5345" y="253"/>
                  <a:pt x="5345" y="253"/>
                  <a:pt x="5345" y="253"/>
                </a:cubicBezTo>
                <a:cubicBezTo>
                  <a:pt x="5349" y="252"/>
                  <a:pt x="5353" y="251"/>
                  <a:pt x="5357" y="250"/>
                </a:cubicBezTo>
                <a:cubicBezTo>
                  <a:pt x="5359" y="258"/>
                  <a:pt x="5359" y="258"/>
                  <a:pt x="5359" y="258"/>
                </a:cubicBezTo>
                <a:cubicBezTo>
                  <a:pt x="5355" y="259"/>
                  <a:pt x="5351" y="260"/>
                  <a:pt x="5347" y="261"/>
                </a:cubicBezTo>
                <a:close/>
                <a:moveTo>
                  <a:pt x="2829" y="260"/>
                </a:moveTo>
                <a:cubicBezTo>
                  <a:pt x="2826" y="253"/>
                  <a:pt x="2826" y="253"/>
                  <a:pt x="2826" y="253"/>
                </a:cubicBezTo>
                <a:cubicBezTo>
                  <a:pt x="2837" y="248"/>
                  <a:pt x="2837" y="248"/>
                  <a:pt x="2837" y="248"/>
                </a:cubicBezTo>
                <a:cubicBezTo>
                  <a:pt x="2840" y="255"/>
                  <a:pt x="2840" y="255"/>
                  <a:pt x="2840" y="255"/>
                </a:cubicBezTo>
                <a:lnTo>
                  <a:pt x="2829" y="260"/>
                </a:lnTo>
                <a:close/>
                <a:moveTo>
                  <a:pt x="4504" y="257"/>
                </a:moveTo>
                <a:cubicBezTo>
                  <a:pt x="4500" y="255"/>
                  <a:pt x="4496" y="254"/>
                  <a:pt x="4492" y="253"/>
                </a:cubicBezTo>
                <a:cubicBezTo>
                  <a:pt x="4495" y="245"/>
                  <a:pt x="4495" y="245"/>
                  <a:pt x="4495" y="245"/>
                </a:cubicBezTo>
                <a:cubicBezTo>
                  <a:pt x="4499" y="247"/>
                  <a:pt x="4503" y="248"/>
                  <a:pt x="4507" y="249"/>
                </a:cubicBezTo>
                <a:lnTo>
                  <a:pt x="4504" y="257"/>
                </a:lnTo>
                <a:close/>
                <a:moveTo>
                  <a:pt x="69" y="256"/>
                </a:moveTo>
                <a:cubicBezTo>
                  <a:pt x="66" y="249"/>
                  <a:pt x="66" y="249"/>
                  <a:pt x="66" y="249"/>
                </a:cubicBezTo>
                <a:cubicBezTo>
                  <a:pt x="70" y="248"/>
                  <a:pt x="74" y="246"/>
                  <a:pt x="77" y="245"/>
                </a:cubicBezTo>
                <a:cubicBezTo>
                  <a:pt x="80" y="252"/>
                  <a:pt x="80" y="252"/>
                  <a:pt x="80" y="252"/>
                </a:cubicBezTo>
                <a:cubicBezTo>
                  <a:pt x="77" y="253"/>
                  <a:pt x="73" y="255"/>
                  <a:pt x="69" y="256"/>
                </a:cubicBezTo>
                <a:close/>
                <a:moveTo>
                  <a:pt x="5371" y="255"/>
                </a:moveTo>
                <a:cubicBezTo>
                  <a:pt x="5369" y="247"/>
                  <a:pt x="5369" y="247"/>
                  <a:pt x="5369" y="247"/>
                </a:cubicBezTo>
                <a:cubicBezTo>
                  <a:pt x="5372" y="246"/>
                  <a:pt x="5376" y="245"/>
                  <a:pt x="5380" y="244"/>
                </a:cubicBezTo>
                <a:cubicBezTo>
                  <a:pt x="5382" y="251"/>
                  <a:pt x="5382" y="251"/>
                  <a:pt x="5382" y="251"/>
                </a:cubicBezTo>
                <a:cubicBezTo>
                  <a:pt x="5378" y="252"/>
                  <a:pt x="5375" y="253"/>
                  <a:pt x="5371" y="255"/>
                </a:cubicBezTo>
                <a:close/>
                <a:moveTo>
                  <a:pt x="1678" y="254"/>
                </a:moveTo>
                <a:cubicBezTo>
                  <a:pt x="1667" y="250"/>
                  <a:pt x="1667" y="250"/>
                  <a:pt x="1667" y="250"/>
                </a:cubicBezTo>
                <a:cubicBezTo>
                  <a:pt x="1670" y="242"/>
                  <a:pt x="1670" y="242"/>
                  <a:pt x="1670" y="242"/>
                </a:cubicBezTo>
                <a:cubicBezTo>
                  <a:pt x="1681" y="247"/>
                  <a:pt x="1681" y="247"/>
                  <a:pt x="1681" y="247"/>
                </a:cubicBezTo>
                <a:lnTo>
                  <a:pt x="1678" y="254"/>
                </a:lnTo>
                <a:close/>
                <a:moveTo>
                  <a:pt x="2851" y="251"/>
                </a:moveTo>
                <a:cubicBezTo>
                  <a:pt x="2848" y="243"/>
                  <a:pt x="2848" y="243"/>
                  <a:pt x="2848" y="243"/>
                </a:cubicBezTo>
                <a:cubicBezTo>
                  <a:pt x="2859" y="239"/>
                  <a:pt x="2859" y="239"/>
                  <a:pt x="2859" y="239"/>
                </a:cubicBezTo>
                <a:cubicBezTo>
                  <a:pt x="2862" y="246"/>
                  <a:pt x="2862" y="246"/>
                  <a:pt x="2862" y="246"/>
                </a:cubicBezTo>
                <a:lnTo>
                  <a:pt x="2851" y="251"/>
                </a:lnTo>
                <a:close/>
                <a:moveTo>
                  <a:pt x="4481" y="248"/>
                </a:moveTo>
                <a:cubicBezTo>
                  <a:pt x="4478" y="247"/>
                  <a:pt x="4474" y="245"/>
                  <a:pt x="4470" y="243"/>
                </a:cubicBezTo>
                <a:cubicBezTo>
                  <a:pt x="4473" y="236"/>
                  <a:pt x="4473" y="236"/>
                  <a:pt x="4473" y="236"/>
                </a:cubicBezTo>
                <a:cubicBezTo>
                  <a:pt x="4477" y="238"/>
                  <a:pt x="4481" y="239"/>
                  <a:pt x="4484" y="241"/>
                </a:cubicBezTo>
                <a:lnTo>
                  <a:pt x="4481" y="248"/>
                </a:lnTo>
                <a:close/>
                <a:moveTo>
                  <a:pt x="5394" y="248"/>
                </a:moveTo>
                <a:cubicBezTo>
                  <a:pt x="5392" y="240"/>
                  <a:pt x="5392" y="240"/>
                  <a:pt x="5392" y="240"/>
                </a:cubicBezTo>
                <a:cubicBezTo>
                  <a:pt x="5396" y="239"/>
                  <a:pt x="5399" y="238"/>
                  <a:pt x="5403" y="237"/>
                </a:cubicBezTo>
                <a:cubicBezTo>
                  <a:pt x="5406" y="245"/>
                  <a:pt x="5406" y="245"/>
                  <a:pt x="5406" y="245"/>
                </a:cubicBezTo>
                <a:cubicBezTo>
                  <a:pt x="5402" y="246"/>
                  <a:pt x="5398" y="247"/>
                  <a:pt x="5394" y="248"/>
                </a:cubicBezTo>
                <a:close/>
                <a:moveTo>
                  <a:pt x="91" y="248"/>
                </a:moveTo>
                <a:cubicBezTo>
                  <a:pt x="89" y="240"/>
                  <a:pt x="89" y="240"/>
                  <a:pt x="89" y="240"/>
                </a:cubicBezTo>
                <a:cubicBezTo>
                  <a:pt x="92" y="239"/>
                  <a:pt x="96" y="237"/>
                  <a:pt x="100" y="236"/>
                </a:cubicBezTo>
                <a:cubicBezTo>
                  <a:pt x="103" y="243"/>
                  <a:pt x="103" y="243"/>
                  <a:pt x="103" y="243"/>
                </a:cubicBezTo>
                <a:cubicBezTo>
                  <a:pt x="99" y="245"/>
                  <a:pt x="95" y="246"/>
                  <a:pt x="91" y="248"/>
                </a:cubicBezTo>
                <a:close/>
                <a:moveTo>
                  <a:pt x="1656" y="246"/>
                </a:moveTo>
                <a:cubicBezTo>
                  <a:pt x="1652" y="244"/>
                  <a:pt x="1648" y="243"/>
                  <a:pt x="1644" y="241"/>
                </a:cubicBezTo>
                <a:cubicBezTo>
                  <a:pt x="1647" y="234"/>
                  <a:pt x="1647" y="234"/>
                  <a:pt x="1647" y="234"/>
                </a:cubicBezTo>
                <a:cubicBezTo>
                  <a:pt x="1651" y="235"/>
                  <a:pt x="1655" y="237"/>
                  <a:pt x="1658" y="238"/>
                </a:cubicBezTo>
                <a:lnTo>
                  <a:pt x="1656" y="246"/>
                </a:lnTo>
                <a:close/>
                <a:moveTo>
                  <a:pt x="5417" y="241"/>
                </a:moveTo>
                <a:cubicBezTo>
                  <a:pt x="5415" y="233"/>
                  <a:pt x="5415" y="233"/>
                  <a:pt x="5415" y="233"/>
                </a:cubicBezTo>
                <a:cubicBezTo>
                  <a:pt x="5419" y="232"/>
                  <a:pt x="5422" y="231"/>
                  <a:pt x="5426" y="230"/>
                </a:cubicBezTo>
                <a:cubicBezTo>
                  <a:pt x="5429" y="238"/>
                  <a:pt x="5429" y="238"/>
                  <a:pt x="5429" y="238"/>
                </a:cubicBezTo>
                <a:cubicBezTo>
                  <a:pt x="5425" y="239"/>
                  <a:pt x="5421" y="240"/>
                  <a:pt x="5417" y="241"/>
                </a:cubicBezTo>
                <a:close/>
                <a:moveTo>
                  <a:pt x="2873" y="241"/>
                </a:moveTo>
                <a:cubicBezTo>
                  <a:pt x="2870" y="234"/>
                  <a:pt x="2870" y="234"/>
                  <a:pt x="2870" y="234"/>
                </a:cubicBezTo>
                <a:cubicBezTo>
                  <a:pt x="2881" y="229"/>
                  <a:pt x="2881" y="229"/>
                  <a:pt x="2881" y="229"/>
                </a:cubicBezTo>
                <a:cubicBezTo>
                  <a:pt x="2884" y="236"/>
                  <a:pt x="2884" y="236"/>
                  <a:pt x="2884" y="236"/>
                </a:cubicBezTo>
                <a:lnTo>
                  <a:pt x="2873" y="241"/>
                </a:lnTo>
                <a:close/>
                <a:moveTo>
                  <a:pt x="114" y="239"/>
                </a:moveTo>
                <a:cubicBezTo>
                  <a:pt x="111" y="231"/>
                  <a:pt x="111" y="231"/>
                  <a:pt x="111" y="231"/>
                </a:cubicBezTo>
                <a:cubicBezTo>
                  <a:pt x="115" y="230"/>
                  <a:pt x="119" y="229"/>
                  <a:pt x="122" y="227"/>
                </a:cubicBezTo>
                <a:cubicBezTo>
                  <a:pt x="125" y="235"/>
                  <a:pt x="125" y="235"/>
                  <a:pt x="125" y="235"/>
                </a:cubicBezTo>
                <a:cubicBezTo>
                  <a:pt x="121" y="236"/>
                  <a:pt x="118" y="237"/>
                  <a:pt x="114" y="239"/>
                </a:cubicBezTo>
                <a:close/>
                <a:moveTo>
                  <a:pt x="4459" y="239"/>
                </a:moveTo>
                <a:cubicBezTo>
                  <a:pt x="4455" y="237"/>
                  <a:pt x="4452" y="236"/>
                  <a:pt x="4448" y="234"/>
                </a:cubicBezTo>
                <a:cubicBezTo>
                  <a:pt x="4451" y="227"/>
                  <a:pt x="4451" y="227"/>
                  <a:pt x="4451" y="227"/>
                </a:cubicBezTo>
                <a:cubicBezTo>
                  <a:pt x="4455" y="228"/>
                  <a:pt x="4459" y="230"/>
                  <a:pt x="4462" y="231"/>
                </a:cubicBezTo>
                <a:lnTo>
                  <a:pt x="4459" y="239"/>
                </a:lnTo>
                <a:close/>
                <a:moveTo>
                  <a:pt x="1633" y="237"/>
                </a:moveTo>
                <a:cubicBezTo>
                  <a:pt x="1629" y="236"/>
                  <a:pt x="1626" y="234"/>
                  <a:pt x="1622" y="233"/>
                </a:cubicBezTo>
                <a:cubicBezTo>
                  <a:pt x="1625" y="225"/>
                  <a:pt x="1625" y="225"/>
                  <a:pt x="1625" y="225"/>
                </a:cubicBezTo>
                <a:cubicBezTo>
                  <a:pt x="1628" y="227"/>
                  <a:pt x="1632" y="228"/>
                  <a:pt x="1636" y="230"/>
                </a:cubicBezTo>
                <a:lnTo>
                  <a:pt x="1633" y="237"/>
                </a:lnTo>
                <a:close/>
                <a:moveTo>
                  <a:pt x="5440" y="234"/>
                </a:moveTo>
                <a:cubicBezTo>
                  <a:pt x="5438" y="226"/>
                  <a:pt x="5438" y="226"/>
                  <a:pt x="5438" y="226"/>
                </a:cubicBezTo>
                <a:cubicBezTo>
                  <a:pt x="5442" y="225"/>
                  <a:pt x="5445" y="224"/>
                  <a:pt x="5449" y="223"/>
                </a:cubicBezTo>
                <a:cubicBezTo>
                  <a:pt x="5452" y="230"/>
                  <a:pt x="5452" y="230"/>
                  <a:pt x="5452" y="230"/>
                </a:cubicBezTo>
                <a:cubicBezTo>
                  <a:pt x="5448" y="232"/>
                  <a:pt x="5444" y="233"/>
                  <a:pt x="5440" y="234"/>
                </a:cubicBezTo>
                <a:close/>
                <a:moveTo>
                  <a:pt x="2896" y="231"/>
                </a:moveTo>
                <a:cubicBezTo>
                  <a:pt x="2892" y="224"/>
                  <a:pt x="2892" y="224"/>
                  <a:pt x="2892" y="224"/>
                </a:cubicBezTo>
                <a:cubicBezTo>
                  <a:pt x="2903" y="219"/>
                  <a:pt x="2903" y="219"/>
                  <a:pt x="2903" y="219"/>
                </a:cubicBezTo>
                <a:cubicBezTo>
                  <a:pt x="2906" y="226"/>
                  <a:pt x="2906" y="226"/>
                  <a:pt x="2906" y="226"/>
                </a:cubicBezTo>
                <a:lnTo>
                  <a:pt x="2896" y="231"/>
                </a:lnTo>
                <a:close/>
                <a:moveTo>
                  <a:pt x="136" y="231"/>
                </a:moveTo>
                <a:cubicBezTo>
                  <a:pt x="134" y="223"/>
                  <a:pt x="134" y="223"/>
                  <a:pt x="134" y="223"/>
                </a:cubicBezTo>
                <a:cubicBezTo>
                  <a:pt x="137" y="222"/>
                  <a:pt x="141" y="220"/>
                  <a:pt x="145" y="219"/>
                </a:cubicBezTo>
                <a:cubicBezTo>
                  <a:pt x="148" y="227"/>
                  <a:pt x="148" y="227"/>
                  <a:pt x="148" y="227"/>
                </a:cubicBezTo>
                <a:cubicBezTo>
                  <a:pt x="144" y="228"/>
                  <a:pt x="140" y="229"/>
                  <a:pt x="136" y="231"/>
                </a:cubicBezTo>
                <a:close/>
                <a:moveTo>
                  <a:pt x="4437" y="229"/>
                </a:moveTo>
                <a:cubicBezTo>
                  <a:pt x="4433" y="227"/>
                  <a:pt x="4430" y="226"/>
                  <a:pt x="4426" y="224"/>
                </a:cubicBezTo>
                <a:cubicBezTo>
                  <a:pt x="4429" y="217"/>
                  <a:pt x="4429" y="217"/>
                  <a:pt x="4429" y="217"/>
                </a:cubicBezTo>
                <a:cubicBezTo>
                  <a:pt x="4433" y="218"/>
                  <a:pt x="4437" y="220"/>
                  <a:pt x="4440" y="222"/>
                </a:cubicBezTo>
                <a:lnTo>
                  <a:pt x="4437" y="229"/>
                </a:lnTo>
                <a:close/>
                <a:moveTo>
                  <a:pt x="1610" y="229"/>
                </a:moveTo>
                <a:cubicBezTo>
                  <a:pt x="1607" y="227"/>
                  <a:pt x="1603" y="226"/>
                  <a:pt x="1599" y="225"/>
                </a:cubicBezTo>
                <a:cubicBezTo>
                  <a:pt x="1602" y="217"/>
                  <a:pt x="1602" y="217"/>
                  <a:pt x="1602" y="217"/>
                </a:cubicBezTo>
                <a:cubicBezTo>
                  <a:pt x="1606" y="218"/>
                  <a:pt x="1609" y="220"/>
                  <a:pt x="1613" y="221"/>
                </a:cubicBezTo>
                <a:lnTo>
                  <a:pt x="1610" y="229"/>
                </a:lnTo>
                <a:close/>
                <a:moveTo>
                  <a:pt x="5463" y="227"/>
                </a:moveTo>
                <a:cubicBezTo>
                  <a:pt x="5461" y="219"/>
                  <a:pt x="5461" y="219"/>
                  <a:pt x="5461" y="219"/>
                </a:cubicBezTo>
                <a:cubicBezTo>
                  <a:pt x="5465" y="218"/>
                  <a:pt x="5468" y="217"/>
                  <a:pt x="5472" y="215"/>
                </a:cubicBezTo>
                <a:cubicBezTo>
                  <a:pt x="5475" y="223"/>
                  <a:pt x="5475" y="223"/>
                  <a:pt x="5475" y="223"/>
                </a:cubicBezTo>
                <a:cubicBezTo>
                  <a:pt x="5471" y="224"/>
                  <a:pt x="5467" y="226"/>
                  <a:pt x="5463" y="227"/>
                </a:cubicBezTo>
                <a:close/>
                <a:moveTo>
                  <a:pt x="159" y="223"/>
                </a:moveTo>
                <a:cubicBezTo>
                  <a:pt x="156" y="215"/>
                  <a:pt x="156" y="215"/>
                  <a:pt x="156" y="215"/>
                </a:cubicBezTo>
                <a:cubicBezTo>
                  <a:pt x="160" y="214"/>
                  <a:pt x="164" y="212"/>
                  <a:pt x="168" y="211"/>
                </a:cubicBezTo>
                <a:cubicBezTo>
                  <a:pt x="170" y="219"/>
                  <a:pt x="170" y="219"/>
                  <a:pt x="170" y="219"/>
                </a:cubicBezTo>
                <a:cubicBezTo>
                  <a:pt x="167" y="220"/>
                  <a:pt x="163" y="221"/>
                  <a:pt x="159" y="223"/>
                </a:cubicBezTo>
                <a:close/>
                <a:moveTo>
                  <a:pt x="2917" y="221"/>
                </a:moveTo>
                <a:cubicBezTo>
                  <a:pt x="2914" y="214"/>
                  <a:pt x="2914" y="214"/>
                  <a:pt x="2914" y="214"/>
                </a:cubicBezTo>
                <a:cubicBezTo>
                  <a:pt x="2925" y="209"/>
                  <a:pt x="2925" y="209"/>
                  <a:pt x="2925" y="209"/>
                </a:cubicBezTo>
                <a:cubicBezTo>
                  <a:pt x="2928" y="217"/>
                  <a:pt x="2928" y="217"/>
                  <a:pt x="2928" y="217"/>
                </a:cubicBezTo>
                <a:lnTo>
                  <a:pt x="2917" y="221"/>
                </a:lnTo>
                <a:close/>
                <a:moveTo>
                  <a:pt x="1588" y="221"/>
                </a:moveTo>
                <a:cubicBezTo>
                  <a:pt x="1576" y="217"/>
                  <a:pt x="1576" y="217"/>
                  <a:pt x="1576" y="217"/>
                </a:cubicBezTo>
                <a:cubicBezTo>
                  <a:pt x="1579" y="209"/>
                  <a:pt x="1579" y="209"/>
                  <a:pt x="1579" y="209"/>
                </a:cubicBezTo>
                <a:cubicBezTo>
                  <a:pt x="1590" y="213"/>
                  <a:pt x="1590" y="213"/>
                  <a:pt x="1590" y="213"/>
                </a:cubicBezTo>
                <a:lnTo>
                  <a:pt x="1588" y="221"/>
                </a:lnTo>
                <a:close/>
                <a:moveTo>
                  <a:pt x="5486" y="219"/>
                </a:moveTo>
                <a:cubicBezTo>
                  <a:pt x="5484" y="212"/>
                  <a:pt x="5484" y="212"/>
                  <a:pt x="5484" y="212"/>
                </a:cubicBezTo>
                <a:cubicBezTo>
                  <a:pt x="5487" y="211"/>
                  <a:pt x="5491" y="209"/>
                  <a:pt x="5495" y="208"/>
                </a:cubicBezTo>
                <a:cubicBezTo>
                  <a:pt x="5498" y="216"/>
                  <a:pt x="5498" y="216"/>
                  <a:pt x="5498" y="216"/>
                </a:cubicBezTo>
                <a:cubicBezTo>
                  <a:pt x="5494" y="217"/>
                  <a:pt x="5490" y="218"/>
                  <a:pt x="5486" y="219"/>
                </a:cubicBezTo>
                <a:close/>
                <a:moveTo>
                  <a:pt x="4415" y="219"/>
                </a:moveTo>
                <a:cubicBezTo>
                  <a:pt x="4411" y="217"/>
                  <a:pt x="4408" y="216"/>
                  <a:pt x="4404" y="214"/>
                </a:cubicBezTo>
                <a:cubicBezTo>
                  <a:pt x="4408" y="207"/>
                  <a:pt x="4408" y="207"/>
                  <a:pt x="4408" y="207"/>
                </a:cubicBezTo>
                <a:cubicBezTo>
                  <a:pt x="4411" y="208"/>
                  <a:pt x="4415" y="210"/>
                  <a:pt x="4419" y="212"/>
                </a:cubicBezTo>
                <a:lnTo>
                  <a:pt x="4415" y="219"/>
                </a:lnTo>
                <a:close/>
                <a:moveTo>
                  <a:pt x="182" y="215"/>
                </a:moveTo>
                <a:cubicBezTo>
                  <a:pt x="179" y="207"/>
                  <a:pt x="179" y="207"/>
                  <a:pt x="179" y="207"/>
                </a:cubicBezTo>
                <a:cubicBezTo>
                  <a:pt x="183" y="206"/>
                  <a:pt x="187" y="205"/>
                  <a:pt x="191" y="204"/>
                </a:cubicBezTo>
                <a:cubicBezTo>
                  <a:pt x="193" y="211"/>
                  <a:pt x="193" y="211"/>
                  <a:pt x="193" y="211"/>
                </a:cubicBezTo>
                <a:cubicBezTo>
                  <a:pt x="189" y="212"/>
                  <a:pt x="186" y="214"/>
                  <a:pt x="182" y="215"/>
                </a:cubicBezTo>
                <a:close/>
                <a:moveTo>
                  <a:pt x="1565" y="213"/>
                </a:moveTo>
                <a:cubicBezTo>
                  <a:pt x="1561" y="212"/>
                  <a:pt x="1557" y="210"/>
                  <a:pt x="1554" y="209"/>
                </a:cubicBezTo>
                <a:cubicBezTo>
                  <a:pt x="1556" y="202"/>
                  <a:pt x="1556" y="202"/>
                  <a:pt x="1556" y="202"/>
                </a:cubicBezTo>
                <a:cubicBezTo>
                  <a:pt x="1560" y="203"/>
                  <a:pt x="1564" y="204"/>
                  <a:pt x="1568" y="205"/>
                </a:cubicBezTo>
                <a:lnTo>
                  <a:pt x="1565" y="213"/>
                </a:lnTo>
                <a:close/>
                <a:moveTo>
                  <a:pt x="5509" y="212"/>
                </a:moveTo>
                <a:cubicBezTo>
                  <a:pt x="5506" y="204"/>
                  <a:pt x="5506" y="204"/>
                  <a:pt x="5506" y="204"/>
                </a:cubicBezTo>
                <a:cubicBezTo>
                  <a:pt x="5510" y="203"/>
                  <a:pt x="5514" y="202"/>
                  <a:pt x="5518" y="200"/>
                </a:cubicBezTo>
                <a:cubicBezTo>
                  <a:pt x="5520" y="208"/>
                  <a:pt x="5520" y="208"/>
                  <a:pt x="5520" y="208"/>
                </a:cubicBezTo>
                <a:cubicBezTo>
                  <a:pt x="5517" y="209"/>
                  <a:pt x="5513" y="210"/>
                  <a:pt x="5509" y="212"/>
                </a:cubicBezTo>
                <a:close/>
                <a:moveTo>
                  <a:pt x="2939" y="212"/>
                </a:moveTo>
                <a:cubicBezTo>
                  <a:pt x="2936" y="204"/>
                  <a:pt x="2936" y="204"/>
                  <a:pt x="2936" y="204"/>
                </a:cubicBezTo>
                <a:cubicBezTo>
                  <a:pt x="2947" y="199"/>
                  <a:pt x="2947" y="199"/>
                  <a:pt x="2947" y="199"/>
                </a:cubicBezTo>
                <a:cubicBezTo>
                  <a:pt x="2950" y="207"/>
                  <a:pt x="2950" y="207"/>
                  <a:pt x="2950" y="207"/>
                </a:cubicBezTo>
                <a:lnTo>
                  <a:pt x="2939" y="212"/>
                </a:lnTo>
                <a:close/>
                <a:moveTo>
                  <a:pt x="4393" y="209"/>
                </a:moveTo>
                <a:cubicBezTo>
                  <a:pt x="4390" y="207"/>
                  <a:pt x="4386" y="205"/>
                  <a:pt x="4383" y="203"/>
                </a:cubicBezTo>
                <a:cubicBezTo>
                  <a:pt x="4386" y="196"/>
                  <a:pt x="4386" y="196"/>
                  <a:pt x="4386" y="196"/>
                </a:cubicBezTo>
                <a:cubicBezTo>
                  <a:pt x="4390" y="198"/>
                  <a:pt x="4393" y="200"/>
                  <a:pt x="4397" y="201"/>
                </a:cubicBezTo>
                <a:lnTo>
                  <a:pt x="4393" y="209"/>
                </a:lnTo>
                <a:close/>
                <a:moveTo>
                  <a:pt x="205" y="208"/>
                </a:moveTo>
                <a:cubicBezTo>
                  <a:pt x="202" y="200"/>
                  <a:pt x="202" y="200"/>
                  <a:pt x="202" y="200"/>
                </a:cubicBezTo>
                <a:cubicBezTo>
                  <a:pt x="206" y="199"/>
                  <a:pt x="210" y="197"/>
                  <a:pt x="214" y="196"/>
                </a:cubicBezTo>
                <a:cubicBezTo>
                  <a:pt x="216" y="204"/>
                  <a:pt x="216" y="204"/>
                  <a:pt x="216" y="204"/>
                </a:cubicBezTo>
                <a:cubicBezTo>
                  <a:pt x="212" y="205"/>
                  <a:pt x="208" y="206"/>
                  <a:pt x="205" y="208"/>
                </a:cubicBezTo>
                <a:close/>
                <a:moveTo>
                  <a:pt x="1542" y="205"/>
                </a:moveTo>
                <a:cubicBezTo>
                  <a:pt x="1538" y="204"/>
                  <a:pt x="1535" y="203"/>
                  <a:pt x="1531" y="202"/>
                </a:cubicBezTo>
                <a:cubicBezTo>
                  <a:pt x="1533" y="194"/>
                  <a:pt x="1533" y="194"/>
                  <a:pt x="1533" y="194"/>
                </a:cubicBezTo>
                <a:cubicBezTo>
                  <a:pt x="1537" y="195"/>
                  <a:pt x="1541" y="197"/>
                  <a:pt x="1545" y="198"/>
                </a:cubicBezTo>
                <a:lnTo>
                  <a:pt x="1542" y="205"/>
                </a:lnTo>
                <a:close/>
                <a:moveTo>
                  <a:pt x="5532" y="204"/>
                </a:moveTo>
                <a:cubicBezTo>
                  <a:pt x="5529" y="196"/>
                  <a:pt x="5529" y="196"/>
                  <a:pt x="5529" y="196"/>
                </a:cubicBezTo>
                <a:cubicBezTo>
                  <a:pt x="5533" y="195"/>
                  <a:pt x="5537" y="194"/>
                  <a:pt x="5541" y="192"/>
                </a:cubicBezTo>
                <a:cubicBezTo>
                  <a:pt x="5543" y="200"/>
                  <a:pt x="5543" y="200"/>
                  <a:pt x="5543" y="200"/>
                </a:cubicBezTo>
                <a:cubicBezTo>
                  <a:pt x="5539" y="201"/>
                  <a:pt x="5536" y="203"/>
                  <a:pt x="5532" y="204"/>
                </a:cubicBezTo>
                <a:close/>
                <a:moveTo>
                  <a:pt x="2961" y="202"/>
                </a:moveTo>
                <a:cubicBezTo>
                  <a:pt x="2958" y="194"/>
                  <a:pt x="2958" y="194"/>
                  <a:pt x="2958" y="194"/>
                </a:cubicBezTo>
                <a:cubicBezTo>
                  <a:pt x="2969" y="189"/>
                  <a:pt x="2969" y="189"/>
                  <a:pt x="2969" y="189"/>
                </a:cubicBezTo>
                <a:cubicBezTo>
                  <a:pt x="2972" y="197"/>
                  <a:pt x="2972" y="197"/>
                  <a:pt x="2972" y="197"/>
                </a:cubicBezTo>
                <a:lnTo>
                  <a:pt x="2961" y="202"/>
                </a:lnTo>
                <a:close/>
                <a:moveTo>
                  <a:pt x="228" y="200"/>
                </a:moveTo>
                <a:cubicBezTo>
                  <a:pt x="225" y="193"/>
                  <a:pt x="225" y="193"/>
                  <a:pt x="225" y="193"/>
                </a:cubicBezTo>
                <a:cubicBezTo>
                  <a:pt x="229" y="192"/>
                  <a:pt x="233" y="190"/>
                  <a:pt x="237" y="189"/>
                </a:cubicBezTo>
                <a:cubicBezTo>
                  <a:pt x="239" y="197"/>
                  <a:pt x="239" y="197"/>
                  <a:pt x="239" y="197"/>
                </a:cubicBezTo>
                <a:cubicBezTo>
                  <a:pt x="235" y="198"/>
                  <a:pt x="231" y="199"/>
                  <a:pt x="228" y="200"/>
                </a:cubicBezTo>
                <a:close/>
                <a:moveTo>
                  <a:pt x="1519" y="198"/>
                </a:moveTo>
                <a:cubicBezTo>
                  <a:pt x="1515" y="197"/>
                  <a:pt x="1512" y="196"/>
                  <a:pt x="1508" y="195"/>
                </a:cubicBezTo>
                <a:cubicBezTo>
                  <a:pt x="1510" y="187"/>
                  <a:pt x="1510" y="187"/>
                  <a:pt x="1510" y="187"/>
                </a:cubicBezTo>
                <a:cubicBezTo>
                  <a:pt x="1514" y="188"/>
                  <a:pt x="1518" y="189"/>
                  <a:pt x="1522" y="191"/>
                </a:cubicBezTo>
                <a:lnTo>
                  <a:pt x="1519" y="198"/>
                </a:lnTo>
                <a:close/>
                <a:moveTo>
                  <a:pt x="4372" y="198"/>
                </a:moveTo>
                <a:cubicBezTo>
                  <a:pt x="4368" y="196"/>
                  <a:pt x="4365" y="195"/>
                  <a:pt x="4361" y="193"/>
                </a:cubicBezTo>
                <a:cubicBezTo>
                  <a:pt x="4365" y="186"/>
                  <a:pt x="4365" y="186"/>
                  <a:pt x="4365" y="186"/>
                </a:cubicBezTo>
                <a:cubicBezTo>
                  <a:pt x="4368" y="187"/>
                  <a:pt x="4372" y="189"/>
                  <a:pt x="4375" y="191"/>
                </a:cubicBezTo>
                <a:lnTo>
                  <a:pt x="4372" y="198"/>
                </a:lnTo>
                <a:close/>
                <a:moveTo>
                  <a:pt x="5555" y="196"/>
                </a:moveTo>
                <a:cubicBezTo>
                  <a:pt x="5552" y="188"/>
                  <a:pt x="5552" y="188"/>
                  <a:pt x="5552" y="188"/>
                </a:cubicBezTo>
                <a:cubicBezTo>
                  <a:pt x="5563" y="184"/>
                  <a:pt x="5563" y="184"/>
                  <a:pt x="5563" y="184"/>
                </a:cubicBezTo>
                <a:cubicBezTo>
                  <a:pt x="5566" y="192"/>
                  <a:pt x="5566" y="192"/>
                  <a:pt x="5566" y="192"/>
                </a:cubicBezTo>
                <a:lnTo>
                  <a:pt x="5555" y="196"/>
                </a:lnTo>
                <a:close/>
                <a:moveTo>
                  <a:pt x="251" y="194"/>
                </a:moveTo>
                <a:cubicBezTo>
                  <a:pt x="248" y="186"/>
                  <a:pt x="248" y="186"/>
                  <a:pt x="248" y="186"/>
                </a:cubicBezTo>
                <a:cubicBezTo>
                  <a:pt x="252" y="185"/>
                  <a:pt x="256" y="184"/>
                  <a:pt x="260" y="183"/>
                </a:cubicBezTo>
                <a:cubicBezTo>
                  <a:pt x="262" y="190"/>
                  <a:pt x="262" y="190"/>
                  <a:pt x="262" y="190"/>
                </a:cubicBezTo>
                <a:cubicBezTo>
                  <a:pt x="258" y="191"/>
                  <a:pt x="254" y="192"/>
                  <a:pt x="251" y="194"/>
                </a:cubicBezTo>
                <a:close/>
                <a:moveTo>
                  <a:pt x="2983" y="192"/>
                </a:moveTo>
                <a:cubicBezTo>
                  <a:pt x="2980" y="185"/>
                  <a:pt x="2980" y="185"/>
                  <a:pt x="2980" y="185"/>
                </a:cubicBezTo>
                <a:cubicBezTo>
                  <a:pt x="2991" y="180"/>
                  <a:pt x="2991" y="180"/>
                  <a:pt x="2991" y="180"/>
                </a:cubicBezTo>
                <a:cubicBezTo>
                  <a:pt x="2994" y="187"/>
                  <a:pt x="2994" y="187"/>
                  <a:pt x="2994" y="187"/>
                </a:cubicBezTo>
                <a:lnTo>
                  <a:pt x="2983" y="192"/>
                </a:lnTo>
                <a:close/>
                <a:moveTo>
                  <a:pt x="1496" y="191"/>
                </a:moveTo>
                <a:cubicBezTo>
                  <a:pt x="1492" y="190"/>
                  <a:pt x="1488" y="189"/>
                  <a:pt x="1485" y="188"/>
                </a:cubicBezTo>
                <a:cubicBezTo>
                  <a:pt x="1487" y="180"/>
                  <a:pt x="1487" y="180"/>
                  <a:pt x="1487" y="180"/>
                </a:cubicBezTo>
                <a:cubicBezTo>
                  <a:pt x="1491" y="181"/>
                  <a:pt x="1494" y="183"/>
                  <a:pt x="1498" y="184"/>
                </a:cubicBezTo>
                <a:lnTo>
                  <a:pt x="1496" y="191"/>
                </a:lnTo>
                <a:close/>
                <a:moveTo>
                  <a:pt x="5577" y="188"/>
                </a:moveTo>
                <a:cubicBezTo>
                  <a:pt x="5575" y="180"/>
                  <a:pt x="5575" y="180"/>
                  <a:pt x="5575" y="180"/>
                </a:cubicBezTo>
                <a:cubicBezTo>
                  <a:pt x="5586" y="176"/>
                  <a:pt x="5586" y="176"/>
                  <a:pt x="5586" y="176"/>
                </a:cubicBezTo>
                <a:cubicBezTo>
                  <a:pt x="5589" y="184"/>
                  <a:pt x="5589" y="184"/>
                  <a:pt x="5589" y="184"/>
                </a:cubicBezTo>
                <a:lnTo>
                  <a:pt x="5577" y="188"/>
                </a:lnTo>
                <a:close/>
                <a:moveTo>
                  <a:pt x="4350" y="187"/>
                </a:moveTo>
                <a:cubicBezTo>
                  <a:pt x="4339" y="182"/>
                  <a:pt x="4339" y="182"/>
                  <a:pt x="4339" y="182"/>
                </a:cubicBezTo>
                <a:cubicBezTo>
                  <a:pt x="4343" y="175"/>
                  <a:pt x="4343" y="175"/>
                  <a:pt x="4343" y="175"/>
                </a:cubicBezTo>
                <a:cubicBezTo>
                  <a:pt x="4354" y="180"/>
                  <a:pt x="4354" y="180"/>
                  <a:pt x="4354" y="180"/>
                </a:cubicBezTo>
                <a:lnTo>
                  <a:pt x="4350" y="187"/>
                </a:lnTo>
                <a:close/>
                <a:moveTo>
                  <a:pt x="274" y="187"/>
                </a:moveTo>
                <a:cubicBezTo>
                  <a:pt x="272" y="179"/>
                  <a:pt x="272" y="179"/>
                  <a:pt x="272" y="179"/>
                </a:cubicBezTo>
                <a:cubicBezTo>
                  <a:pt x="275" y="178"/>
                  <a:pt x="279" y="177"/>
                  <a:pt x="283" y="176"/>
                </a:cubicBezTo>
                <a:cubicBezTo>
                  <a:pt x="285" y="184"/>
                  <a:pt x="285" y="184"/>
                  <a:pt x="285" y="184"/>
                </a:cubicBezTo>
                <a:cubicBezTo>
                  <a:pt x="281" y="185"/>
                  <a:pt x="278" y="186"/>
                  <a:pt x="274" y="187"/>
                </a:cubicBezTo>
                <a:close/>
                <a:moveTo>
                  <a:pt x="1473" y="185"/>
                </a:moveTo>
                <a:cubicBezTo>
                  <a:pt x="1469" y="184"/>
                  <a:pt x="1465" y="183"/>
                  <a:pt x="1461" y="182"/>
                </a:cubicBezTo>
                <a:cubicBezTo>
                  <a:pt x="1463" y="174"/>
                  <a:pt x="1463" y="174"/>
                  <a:pt x="1463" y="174"/>
                </a:cubicBezTo>
                <a:cubicBezTo>
                  <a:pt x="1467" y="175"/>
                  <a:pt x="1471" y="176"/>
                  <a:pt x="1475" y="177"/>
                </a:cubicBezTo>
                <a:lnTo>
                  <a:pt x="1473" y="185"/>
                </a:lnTo>
                <a:close/>
                <a:moveTo>
                  <a:pt x="3005" y="182"/>
                </a:moveTo>
                <a:cubicBezTo>
                  <a:pt x="3002" y="175"/>
                  <a:pt x="3002" y="175"/>
                  <a:pt x="3002" y="175"/>
                </a:cubicBezTo>
                <a:cubicBezTo>
                  <a:pt x="3013" y="170"/>
                  <a:pt x="3013" y="170"/>
                  <a:pt x="3013" y="170"/>
                </a:cubicBezTo>
                <a:cubicBezTo>
                  <a:pt x="3016" y="177"/>
                  <a:pt x="3016" y="177"/>
                  <a:pt x="3016" y="177"/>
                </a:cubicBezTo>
                <a:lnTo>
                  <a:pt x="3005" y="182"/>
                </a:lnTo>
                <a:close/>
                <a:moveTo>
                  <a:pt x="297" y="181"/>
                </a:moveTo>
                <a:cubicBezTo>
                  <a:pt x="295" y="173"/>
                  <a:pt x="295" y="173"/>
                  <a:pt x="295" y="173"/>
                </a:cubicBezTo>
                <a:cubicBezTo>
                  <a:pt x="299" y="172"/>
                  <a:pt x="303" y="171"/>
                  <a:pt x="306" y="170"/>
                </a:cubicBezTo>
                <a:cubicBezTo>
                  <a:pt x="308" y="178"/>
                  <a:pt x="308" y="178"/>
                  <a:pt x="308" y="178"/>
                </a:cubicBezTo>
                <a:cubicBezTo>
                  <a:pt x="305" y="179"/>
                  <a:pt x="301" y="180"/>
                  <a:pt x="297" y="181"/>
                </a:cubicBezTo>
                <a:close/>
                <a:moveTo>
                  <a:pt x="5600" y="180"/>
                </a:moveTo>
                <a:cubicBezTo>
                  <a:pt x="5597" y="172"/>
                  <a:pt x="5597" y="172"/>
                  <a:pt x="5597" y="172"/>
                </a:cubicBezTo>
                <a:cubicBezTo>
                  <a:pt x="5609" y="168"/>
                  <a:pt x="5609" y="168"/>
                  <a:pt x="5609" y="168"/>
                </a:cubicBezTo>
                <a:cubicBezTo>
                  <a:pt x="5611" y="175"/>
                  <a:pt x="5611" y="175"/>
                  <a:pt x="5611" y="175"/>
                </a:cubicBezTo>
                <a:lnTo>
                  <a:pt x="5600" y="180"/>
                </a:lnTo>
                <a:close/>
                <a:moveTo>
                  <a:pt x="1450" y="179"/>
                </a:moveTo>
                <a:cubicBezTo>
                  <a:pt x="1446" y="178"/>
                  <a:pt x="1442" y="177"/>
                  <a:pt x="1438" y="176"/>
                </a:cubicBezTo>
                <a:cubicBezTo>
                  <a:pt x="1440" y="168"/>
                  <a:pt x="1440" y="168"/>
                  <a:pt x="1440" y="168"/>
                </a:cubicBezTo>
                <a:cubicBezTo>
                  <a:pt x="1444" y="169"/>
                  <a:pt x="1448" y="170"/>
                  <a:pt x="1452" y="171"/>
                </a:cubicBezTo>
                <a:lnTo>
                  <a:pt x="1450" y="179"/>
                </a:lnTo>
                <a:close/>
                <a:moveTo>
                  <a:pt x="4329" y="177"/>
                </a:moveTo>
                <a:cubicBezTo>
                  <a:pt x="4318" y="171"/>
                  <a:pt x="4318" y="171"/>
                  <a:pt x="4318" y="171"/>
                </a:cubicBezTo>
                <a:cubicBezTo>
                  <a:pt x="4322" y="164"/>
                  <a:pt x="4322" y="164"/>
                  <a:pt x="4322" y="164"/>
                </a:cubicBezTo>
                <a:cubicBezTo>
                  <a:pt x="4332" y="169"/>
                  <a:pt x="4332" y="169"/>
                  <a:pt x="4332" y="169"/>
                </a:cubicBezTo>
                <a:lnTo>
                  <a:pt x="4329" y="177"/>
                </a:lnTo>
                <a:close/>
                <a:moveTo>
                  <a:pt x="320" y="175"/>
                </a:moveTo>
                <a:cubicBezTo>
                  <a:pt x="318" y="167"/>
                  <a:pt x="318" y="167"/>
                  <a:pt x="318" y="167"/>
                </a:cubicBezTo>
                <a:cubicBezTo>
                  <a:pt x="322" y="166"/>
                  <a:pt x="326" y="165"/>
                  <a:pt x="330" y="164"/>
                </a:cubicBezTo>
                <a:cubicBezTo>
                  <a:pt x="332" y="172"/>
                  <a:pt x="332" y="172"/>
                  <a:pt x="332" y="172"/>
                </a:cubicBezTo>
                <a:cubicBezTo>
                  <a:pt x="328" y="173"/>
                  <a:pt x="324" y="174"/>
                  <a:pt x="320" y="175"/>
                </a:cubicBezTo>
                <a:close/>
                <a:moveTo>
                  <a:pt x="1426" y="173"/>
                </a:moveTo>
                <a:cubicBezTo>
                  <a:pt x="1423" y="172"/>
                  <a:pt x="1419" y="171"/>
                  <a:pt x="1415" y="170"/>
                </a:cubicBezTo>
                <a:cubicBezTo>
                  <a:pt x="1417" y="162"/>
                  <a:pt x="1417" y="162"/>
                  <a:pt x="1417" y="162"/>
                </a:cubicBezTo>
                <a:cubicBezTo>
                  <a:pt x="1421" y="163"/>
                  <a:pt x="1424" y="164"/>
                  <a:pt x="1428" y="165"/>
                </a:cubicBezTo>
                <a:lnTo>
                  <a:pt x="1426" y="173"/>
                </a:lnTo>
                <a:close/>
                <a:moveTo>
                  <a:pt x="3027" y="172"/>
                </a:moveTo>
                <a:cubicBezTo>
                  <a:pt x="3024" y="165"/>
                  <a:pt x="3024" y="165"/>
                  <a:pt x="3024" y="165"/>
                </a:cubicBezTo>
                <a:cubicBezTo>
                  <a:pt x="3035" y="160"/>
                  <a:pt x="3035" y="160"/>
                  <a:pt x="3035" y="160"/>
                </a:cubicBezTo>
                <a:cubicBezTo>
                  <a:pt x="3038" y="167"/>
                  <a:pt x="3038" y="167"/>
                  <a:pt x="3038" y="167"/>
                </a:cubicBezTo>
                <a:lnTo>
                  <a:pt x="3027" y="172"/>
                </a:lnTo>
                <a:close/>
                <a:moveTo>
                  <a:pt x="5623" y="171"/>
                </a:moveTo>
                <a:cubicBezTo>
                  <a:pt x="5620" y="164"/>
                  <a:pt x="5620" y="164"/>
                  <a:pt x="5620" y="164"/>
                </a:cubicBezTo>
                <a:cubicBezTo>
                  <a:pt x="5631" y="160"/>
                  <a:pt x="5631" y="160"/>
                  <a:pt x="5631" y="160"/>
                </a:cubicBezTo>
                <a:cubicBezTo>
                  <a:pt x="5634" y="167"/>
                  <a:pt x="5634" y="167"/>
                  <a:pt x="5634" y="167"/>
                </a:cubicBezTo>
                <a:lnTo>
                  <a:pt x="5623" y="171"/>
                </a:lnTo>
                <a:close/>
                <a:moveTo>
                  <a:pt x="343" y="169"/>
                </a:moveTo>
                <a:cubicBezTo>
                  <a:pt x="341" y="161"/>
                  <a:pt x="341" y="161"/>
                  <a:pt x="341" y="161"/>
                </a:cubicBezTo>
                <a:cubicBezTo>
                  <a:pt x="345" y="161"/>
                  <a:pt x="349" y="160"/>
                  <a:pt x="353" y="159"/>
                </a:cubicBezTo>
                <a:cubicBezTo>
                  <a:pt x="355" y="166"/>
                  <a:pt x="355" y="166"/>
                  <a:pt x="355" y="166"/>
                </a:cubicBezTo>
                <a:cubicBezTo>
                  <a:pt x="351" y="167"/>
                  <a:pt x="347" y="168"/>
                  <a:pt x="343" y="169"/>
                </a:cubicBezTo>
                <a:close/>
                <a:moveTo>
                  <a:pt x="1403" y="167"/>
                </a:moveTo>
                <a:cubicBezTo>
                  <a:pt x="1399" y="166"/>
                  <a:pt x="1395" y="165"/>
                  <a:pt x="1391" y="164"/>
                </a:cubicBezTo>
                <a:cubicBezTo>
                  <a:pt x="1393" y="156"/>
                  <a:pt x="1393" y="156"/>
                  <a:pt x="1393" y="156"/>
                </a:cubicBezTo>
                <a:cubicBezTo>
                  <a:pt x="1397" y="157"/>
                  <a:pt x="1401" y="158"/>
                  <a:pt x="1405" y="159"/>
                </a:cubicBezTo>
                <a:lnTo>
                  <a:pt x="1403" y="167"/>
                </a:lnTo>
                <a:close/>
                <a:moveTo>
                  <a:pt x="4307" y="166"/>
                </a:moveTo>
                <a:cubicBezTo>
                  <a:pt x="4296" y="160"/>
                  <a:pt x="4296" y="160"/>
                  <a:pt x="4296" y="160"/>
                </a:cubicBezTo>
                <a:cubicBezTo>
                  <a:pt x="4300" y="153"/>
                  <a:pt x="4300" y="153"/>
                  <a:pt x="4300" y="153"/>
                </a:cubicBezTo>
                <a:cubicBezTo>
                  <a:pt x="4311" y="158"/>
                  <a:pt x="4311" y="158"/>
                  <a:pt x="4311" y="158"/>
                </a:cubicBezTo>
                <a:lnTo>
                  <a:pt x="4307" y="166"/>
                </a:lnTo>
                <a:close/>
                <a:moveTo>
                  <a:pt x="367" y="164"/>
                </a:moveTo>
                <a:cubicBezTo>
                  <a:pt x="365" y="156"/>
                  <a:pt x="365" y="156"/>
                  <a:pt x="365" y="156"/>
                </a:cubicBezTo>
                <a:cubicBezTo>
                  <a:pt x="369" y="155"/>
                  <a:pt x="373" y="154"/>
                  <a:pt x="377" y="153"/>
                </a:cubicBezTo>
                <a:cubicBezTo>
                  <a:pt x="378" y="161"/>
                  <a:pt x="378" y="161"/>
                  <a:pt x="378" y="161"/>
                </a:cubicBezTo>
                <a:cubicBezTo>
                  <a:pt x="374" y="162"/>
                  <a:pt x="370" y="163"/>
                  <a:pt x="367" y="164"/>
                </a:cubicBezTo>
                <a:close/>
                <a:moveTo>
                  <a:pt x="5645" y="163"/>
                </a:moveTo>
                <a:cubicBezTo>
                  <a:pt x="5642" y="155"/>
                  <a:pt x="5642" y="155"/>
                  <a:pt x="5642" y="155"/>
                </a:cubicBezTo>
                <a:cubicBezTo>
                  <a:pt x="5654" y="151"/>
                  <a:pt x="5654" y="151"/>
                  <a:pt x="5654" y="151"/>
                </a:cubicBezTo>
                <a:cubicBezTo>
                  <a:pt x="5657" y="159"/>
                  <a:pt x="5657" y="159"/>
                  <a:pt x="5657" y="159"/>
                </a:cubicBezTo>
                <a:lnTo>
                  <a:pt x="5645" y="163"/>
                </a:lnTo>
                <a:close/>
                <a:moveTo>
                  <a:pt x="3049" y="163"/>
                </a:moveTo>
                <a:cubicBezTo>
                  <a:pt x="3046" y="155"/>
                  <a:pt x="3046" y="155"/>
                  <a:pt x="3046" y="155"/>
                </a:cubicBezTo>
                <a:cubicBezTo>
                  <a:pt x="3057" y="150"/>
                  <a:pt x="3057" y="150"/>
                  <a:pt x="3057" y="150"/>
                </a:cubicBezTo>
                <a:cubicBezTo>
                  <a:pt x="3060" y="158"/>
                  <a:pt x="3060" y="158"/>
                  <a:pt x="3060" y="158"/>
                </a:cubicBezTo>
                <a:lnTo>
                  <a:pt x="3049" y="163"/>
                </a:lnTo>
                <a:close/>
                <a:moveTo>
                  <a:pt x="1380" y="161"/>
                </a:moveTo>
                <a:cubicBezTo>
                  <a:pt x="1376" y="161"/>
                  <a:pt x="1372" y="160"/>
                  <a:pt x="1368" y="159"/>
                </a:cubicBezTo>
                <a:cubicBezTo>
                  <a:pt x="1370" y="151"/>
                  <a:pt x="1370" y="151"/>
                  <a:pt x="1370" y="151"/>
                </a:cubicBezTo>
                <a:cubicBezTo>
                  <a:pt x="1373" y="152"/>
                  <a:pt x="1377" y="153"/>
                  <a:pt x="1381" y="154"/>
                </a:cubicBezTo>
                <a:lnTo>
                  <a:pt x="1380" y="161"/>
                </a:lnTo>
                <a:close/>
                <a:moveTo>
                  <a:pt x="390" y="159"/>
                </a:moveTo>
                <a:cubicBezTo>
                  <a:pt x="388" y="151"/>
                  <a:pt x="388" y="151"/>
                  <a:pt x="388" y="151"/>
                </a:cubicBezTo>
                <a:cubicBezTo>
                  <a:pt x="392" y="150"/>
                  <a:pt x="396" y="149"/>
                  <a:pt x="400" y="148"/>
                </a:cubicBezTo>
                <a:cubicBezTo>
                  <a:pt x="402" y="156"/>
                  <a:pt x="402" y="156"/>
                  <a:pt x="402" y="156"/>
                </a:cubicBezTo>
                <a:cubicBezTo>
                  <a:pt x="398" y="157"/>
                  <a:pt x="394" y="158"/>
                  <a:pt x="390" y="159"/>
                </a:cubicBezTo>
                <a:close/>
                <a:moveTo>
                  <a:pt x="1356" y="156"/>
                </a:moveTo>
                <a:cubicBezTo>
                  <a:pt x="1352" y="155"/>
                  <a:pt x="1348" y="155"/>
                  <a:pt x="1344" y="154"/>
                </a:cubicBezTo>
                <a:cubicBezTo>
                  <a:pt x="1346" y="146"/>
                  <a:pt x="1346" y="146"/>
                  <a:pt x="1346" y="146"/>
                </a:cubicBezTo>
                <a:cubicBezTo>
                  <a:pt x="1350" y="147"/>
                  <a:pt x="1354" y="148"/>
                  <a:pt x="1358" y="148"/>
                </a:cubicBezTo>
                <a:lnTo>
                  <a:pt x="1356" y="156"/>
                </a:lnTo>
                <a:close/>
                <a:moveTo>
                  <a:pt x="4286" y="155"/>
                </a:moveTo>
                <a:cubicBezTo>
                  <a:pt x="4275" y="149"/>
                  <a:pt x="4275" y="149"/>
                  <a:pt x="4275" y="149"/>
                </a:cubicBezTo>
                <a:cubicBezTo>
                  <a:pt x="4279" y="142"/>
                  <a:pt x="4279" y="142"/>
                  <a:pt x="4279" y="142"/>
                </a:cubicBezTo>
                <a:cubicBezTo>
                  <a:pt x="4289" y="148"/>
                  <a:pt x="4289" y="148"/>
                  <a:pt x="4289" y="148"/>
                </a:cubicBezTo>
                <a:lnTo>
                  <a:pt x="4286" y="155"/>
                </a:lnTo>
                <a:close/>
                <a:moveTo>
                  <a:pt x="5668" y="154"/>
                </a:moveTo>
                <a:cubicBezTo>
                  <a:pt x="5665" y="147"/>
                  <a:pt x="5665" y="147"/>
                  <a:pt x="5665" y="147"/>
                </a:cubicBezTo>
                <a:cubicBezTo>
                  <a:pt x="5676" y="142"/>
                  <a:pt x="5676" y="142"/>
                  <a:pt x="5676" y="142"/>
                </a:cubicBezTo>
                <a:cubicBezTo>
                  <a:pt x="5679" y="150"/>
                  <a:pt x="5679" y="150"/>
                  <a:pt x="5679" y="150"/>
                </a:cubicBezTo>
                <a:lnTo>
                  <a:pt x="5668" y="154"/>
                </a:lnTo>
                <a:close/>
                <a:moveTo>
                  <a:pt x="413" y="154"/>
                </a:moveTo>
                <a:cubicBezTo>
                  <a:pt x="412" y="146"/>
                  <a:pt x="412" y="146"/>
                  <a:pt x="412" y="146"/>
                </a:cubicBezTo>
                <a:cubicBezTo>
                  <a:pt x="416" y="145"/>
                  <a:pt x="420" y="144"/>
                  <a:pt x="424" y="144"/>
                </a:cubicBezTo>
                <a:cubicBezTo>
                  <a:pt x="425" y="151"/>
                  <a:pt x="425" y="151"/>
                  <a:pt x="425" y="151"/>
                </a:cubicBezTo>
                <a:cubicBezTo>
                  <a:pt x="421" y="152"/>
                  <a:pt x="417" y="153"/>
                  <a:pt x="413" y="154"/>
                </a:cubicBezTo>
                <a:close/>
                <a:moveTo>
                  <a:pt x="3071" y="153"/>
                </a:moveTo>
                <a:cubicBezTo>
                  <a:pt x="3068" y="146"/>
                  <a:pt x="3068" y="146"/>
                  <a:pt x="3068" y="146"/>
                </a:cubicBezTo>
                <a:cubicBezTo>
                  <a:pt x="3072" y="144"/>
                  <a:pt x="3075" y="143"/>
                  <a:pt x="3079" y="141"/>
                </a:cubicBezTo>
                <a:cubicBezTo>
                  <a:pt x="3082" y="148"/>
                  <a:pt x="3082" y="148"/>
                  <a:pt x="3082" y="148"/>
                </a:cubicBezTo>
                <a:cubicBezTo>
                  <a:pt x="3079" y="150"/>
                  <a:pt x="3075" y="151"/>
                  <a:pt x="3071" y="153"/>
                </a:cubicBezTo>
                <a:close/>
                <a:moveTo>
                  <a:pt x="1332" y="151"/>
                </a:moveTo>
                <a:cubicBezTo>
                  <a:pt x="1329" y="151"/>
                  <a:pt x="1325" y="150"/>
                  <a:pt x="1321" y="149"/>
                </a:cubicBezTo>
                <a:cubicBezTo>
                  <a:pt x="1322" y="141"/>
                  <a:pt x="1322" y="141"/>
                  <a:pt x="1322" y="141"/>
                </a:cubicBezTo>
                <a:cubicBezTo>
                  <a:pt x="1326" y="142"/>
                  <a:pt x="1330" y="143"/>
                  <a:pt x="1334" y="144"/>
                </a:cubicBezTo>
                <a:lnTo>
                  <a:pt x="1332" y="151"/>
                </a:lnTo>
                <a:close/>
                <a:moveTo>
                  <a:pt x="437" y="149"/>
                </a:moveTo>
                <a:cubicBezTo>
                  <a:pt x="435" y="141"/>
                  <a:pt x="435" y="141"/>
                  <a:pt x="435" y="141"/>
                </a:cubicBezTo>
                <a:cubicBezTo>
                  <a:pt x="439" y="141"/>
                  <a:pt x="443" y="140"/>
                  <a:pt x="447" y="139"/>
                </a:cubicBezTo>
                <a:cubicBezTo>
                  <a:pt x="449" y="147"/>
                  <a:pt x="449" y="147"/>
                  <a:pt x="449" y="147"/>
                </a:cubicBezTo>
                <a:cubicBezTo>
                  <a:pt x="445" y="148"/>
                  <a:pt x="441" y="148"/>
                  <a:pt x="437" y="149"/>
                </a:cubicBezTo>
                <a:close/>
                <a:moveTo>
                  <a:pt x="1309" y="147"/>
                </a:moveTo>
                <a:cubicBezTo>
                  <a:pt x="1305" y="146"/>
                  <a:pt x="1301" y="145"/>
                  <a:pt x="1297" y="145"/>
                </a:cubicBezTo>
                <a:cubicBezTo>
                  <a:pt x="1298" y="137"/>
                  <a:pt x="1298" y="137"/>
                  <a:pt x="1298" y="137"/>
                </a:cubicBezTo>
                <a:cubicBezTo>
                  <a:pt x="1302" y="138"/>
                  <a:pt x="1306" y="138"/>
                  <a:pt x="1310" y="139"/>
                </a:cubicBezTo>
                <a:lnTo>
                  <a:pt x="1309" y="147"/>
                </a:lnTo>
                <a:close/>
                <a:moveTo>
                  <a:pt x="5690" y="146"/>
                </a:moveTo>
                <a:cubicBezTo>
                  <a:pt x="5687" y="138"/>
                  <a:pt x="5687" y="138"/>
                  <a:pt x="5687" y="138"/>
                </a:cubicBezTo>
                <a:cubicBezTo>
                  <a:pt x="5699" y="134"/>
                  <a:pt x="5699" y="134"/>
                  <a:pt x="5699" y="134"/>
                </a:cubicBezTo>
                <a:cubicBezTo>
                  <a:pt x="5701" y="141"/>
                  <a:pt x="5701" y="141"/>
                  <a:pt x="5701" y="141"/>
                </a:cubicBezTo>
                <a:lnTo>
                  <a:pt x="5690" y="146"/>
                </a:lnTo>
                <a:close/>
                <a:moveTo>
                  <a:pt x="461" y="145"/>
                </a:moveTo>
                <a:cubicBezTo>
                  <a:pt x="459" y="137"/>
                  <a:pt x="459" y="137"/>
                  <a:pt x="459" y="137"/>
                </a:cubicBezTo>
                <a:cubicBezTo>
                  <a:pt x="463" y="136"/>
                  <a:pt x="467" y="136"/>
                  <a:pt x="471" y="135"/>
                </a:cubicBezTo>
                <a:cubicBezTo>
                  <a:pt x="472" y="143"/>
                  <a:pt x="472" y="143"/>
                  <a:pt x="472" y="143"/>
                </a:cubicBezTo>
                <a:cubicBezTo>
                  <a:pt x="468" y="143"/>
                  <a:pt x="464" y="144"/>
                  <a:pt x="461" y="145"/>
                </a:cubicBezTo>
                <a:close/>
                <a:moveTo>
                  <a:pt x="4264" y="144"/>
                </a:moveTo>
                <a:cubicBezTo>
                  <a:pt x="4261" y="142"/>
                  <a:pt x="4257" y="141"/>
                  <a:pt x="4253" y="139"/>
                </a:cubicBezTo>
                <a:cubicBezTo>
                  <a:pt x="4257" y="132"/>
                  <a:pt x="4257" y="132"/>
                  <a:pt x="4257" y="132"/>
                </a:cubicBezTo>
                <a:cubicBezTo>
                  <a:pt x="4261" y="133"/>
                  <a:pt x="4264" y="135"/>
                  <a:pt x="4268" y="137"/>
                </a:cubicBezTo>
                <a:lnTo>
                  <a:pt x="4264" y="144"/>
                </a:lnTo>
                <a:close/>
                <a:moveTo>
                  <a:pt x="3093" y="144"/>
                </a:moveTo>
                <a:cubicBezTo>
                  <a:pt x="3090" y="136"/>
                  <a:pt x="3090" y="136"/>
                  <a:pt x="3090" y="136"/>
                </a:cubicBezTo>
                <a:cubicBezTo>
                  <a:pt x="3101" y="132"/>
                  <a:pt x="3101" y="132"/>
                  <a:pt x="3101" y="132"/>
                </a:cubicBezTo>
                <a:cubicBezTo>
                  <a:pt x="3104" y="139"/>
                  <a:pt x="3104" y="139"/>
                  <a:pt x="3104" y="139"/>
                </a:cubicBezTo>
                <a:lnTo>
                  <a:pt x="3093" y="144"/>
                </a:lnTo>
                <a:close/>
                <a:moveTo>
                  <a:pt x="1285" y="143"/>
                </a:moveTo>
                <a:cubicBezTo>
                  <a:pt x="1281" y="142"/>
                  <a:pt x="1277" y="141"/>
                  <a:pt x="1273" y="140"/>
                </a:cubicBezTo>
                <a:cubicBezTo>
                  <a:pt x="1275" y="133"/>
                  <a:pt x="1275" y="133"/>
                  <a:pt x="1275" y="133"/>
                </a:cubicBezTo>
                <a:cubicBezTo>
                  <a:pt x="1279" y="133"/>
                  <a:pt x="1283" y="134"/>
                  <a:pt x="1287" y="135"/>
                </a:cubicBezTo>
                <a:lnTo>
                  <a:pt x="1285" y="143"/>
                </a:lnTo>
                <a:close/>
                <a:moveTo>
                  <a:pt x="484" y="141"/>
                </a:moveTo>
                <a:cubicBezTo>
                  <a:pt x="483" y="133"/>
                  <a:pt x="483" y="133"/>
                  <a:pt x="483" y="133"/>
                </a:cubicBezTo>
                <a:cubicBezTo>
                  <a:pt x="487" y="132"/>
                  <a:pt x="491" y="131"/>
                  <a:pt x="495" y="131"/>
                </a:cubicBezTo>
                <a:cubicBezTo>
                  <a:pt x="496" y="139"/>
                  <a:pt x="496" y="139"/>
                  <a:pt x="496" y="139"/>
                </a:cubicBezTo>
                <a:cubicBezTo>
                  <a:pt x="492" y="139"/>
                  <a:pt x="488" y="140"/>
                  <a:pt x="484" y="141"/>
                </a:cubicBezTo>
                <a:close/>
                <a:moveTo>
                  <a:pt x="1261" y="138"/>
                </a:moveTo>
                <a:cubicBezTo>
                  <a:pt x="1257" y="138"/>
                  <a:pt x="1254" y="137"/>
                  <a:pt x="1250" y="137"/>
                </a:cubicBezTo>
                <a:cubicBezTo>
                  <a:pt x="1251" y="129"/>
                  <a:pt x="1251" y="129"/>
                  <a:pt x="1251" y="129"/>
                </a:cubicBezTo>
                <a:cubicBezTo>
                  <a:pt x="1255" y="129"/>
                  <a:pt x="1259" y="130"/>
                  <a:pt x="1263" y="131"/>
                </a:cubicBezTo>
                <a:lnTo>
                  <a:pt x="1261" y="138"/>
                </a:lnTo>
                <a:close/>
                <a:moveTo>
                  <a:pt x="5713" y="137"/>
                </a:moveTo>
                <a:cubicBezTo>
                  <a:pt x="5710" y="129"/>
                  <a:pt x="5710" y="129"/>
                  <a:pt x="5710" y="129"/>
                </a:cubicBezTo>
                <a:cubicBezTo>
                  <a:pt x="5721" y="125"/>
                  <a:pt x="5721" y="125"/>
                  <a:pt x="5721" y="125"/>
                </a:cubicBezTo>
                <a:cubicBezTo>
                  <a:pt x="5724" y="133"/>
                  <a:pt x="5724" y="133"/>
                  <a:pt x="5724" y="133"/>
                </a:cubicBezTo>
                <a:lnTo>
                  <a:pt x="5713" y="137"/>
                </a:lnTo>
                <a:close/>
                <a:moveTo>
                  <a:pt x="508" y="137"/>
                </a:moveTo>
                <a:cubicBezTo>
                  <a:pt x="507" y="129"/>
                  <a:pt x="507" y="129"/>
                  <a:pt x="507" y="129"/>
                </a:cubicBezTo>
                <a:cubicBezTo>
                  <a:pt x="510" y="128"/>
                  <a:pt x="514" y="128"/>
                  <a:pt x="518" y="127"/>
                </a:cubicBezTo>
                <a:cubicBezTo>
                  <a:pt x="520" y="135"/>
                  <a:pt x="520" y="135"/>
                  <a:pt x="520" y="135"/>
                </a:cubicBezTo>
                <a:cubicBezTo>
                  <a:pt x="516" y="136"/>
                  <a:pt x="512" y="136"/>
                  <a:pt x="508" y="137"/>
                </a:cubicBezTo>
                <a:close/>
                <a:moveTo>
                  <a:pt x="1238" y="135"/>
                </a:moveTo>
                <a:cubicBezTo>
                  <a:pt x="1234" y="134"/>
                  <a:pt x="1230" y="133"/>
                  <a:pt x="1226" y="133"/>
                </a:cubicBezTo>
                <a:cubicBezTo>
                  <a:pt x="1227" y="125"/>
                  <a:pt x="1227" y="125"/>
                  <a:pt x="1227" y="125"/>
                </a:cubicBezTo>
                <a:cubicBezTo>
                  <a:pt x="1231" y="126"/>
                  <a:pt x="1235" y="126"/>
                  <a:pt x="1239" y="127"/>
                </a:cubicBezTo>
                <a:lnTo>
                  <a:pt x="1238" y="135"/>
                </a:lnTo>
                <a:close/>
                <a:moveTo>
                  <a:pt x="3116" y="134"/>
                </a:moveTo>
                <a:cubicBezTo>
                  <a:pt x="3112" y="127"/>
                  <a:pt x="3112" y="127"/>
                  <a:pt x="3112" y="127"/>
                </a:cubicBezTo>
                <a:cubicBezTo>
                  <a:pt x="3116" y="125"/>
                  <a:pt x="3120" y="124"/>
                  <a:pt x="3124" y="122"/>
                </a:cubicBezTo>
                <a:cubicBezTo>
                  <a:pt x="3127" y="130"/>
                  <a:pt x="3127" y="130"/>
                  <a:pt x="3127" y="130"/>
                </a:cubicBezTo>
                <a:cubicBezTo>
                  <a:pt x="3123" y="131"/>
                  <a:pt x="3119" y="133"/>
                  <a:pt x="3116" y="134"/>
                </a:cubicBezTo>
                <a:close/>
                <a:moveTo>
                  <a:pt x="4243" y="134"/>
                </a:moveTo>
                <a:cubicBezTo>
                  <a:pt x="4239" y="132"/>
                  <a:pt x="4235" y="130"/>
                  <a:pt x="4232" y="128"/>
                </a:cubicBezTo>
                <a:cubicBezTo>
                  <a:pt x="4235" y="121"/>
                  <a:pt x="4235" y="121"/>
                  <a:pt x="4235" y="121"/>
                </a:cubicBezTo>
                <a:cubicBezTo>
                  <a:pt x="4239" y="123"/>
                  <a:pt x="4242" y="125"/>
                  <a:pt x="4246" y="126"/>
                </a:cubicBezTo>
                <a:lnTo>
                  <a:pt x="4243" y="134"/>
                </a:lnTo>
                <a:close/>
                <a:moveTo>
                  <a:pt x="531" y="133"/>
                </a:moveTo>
                <a:cubicBezTo>
                  <a:pt x="530" y="125"/>
                  <a:pt x="530" y="125"/>
                  <a:pt x="530" y="125"/>
                </a:cubicBezTo>
                <a:cubicBezTo>
                  <a:pt x="534" y="125"/>
                  <a:pt x="538" y="124"/>
                  <a:pt x="542" y="124"/>
                </a:cubicBezTo>
                <a:cubicBezTo>
                  <a:pt x="543" y="131"/>
                  <a:pt x="543" y="131"/>
                  <a:pt x="543" y="131"/>
                </a:cubicBezTo>
                <a:cubicBezTo>
                  <a:pt x="539" y="132"/>
                  <a:pt x="535" y="133"/>
                  <a:pt x="531" y="133"/>
                </a:cubicBezTo>
                <a:close/>
                <a:moveTo>
                  <a:pt x="1214" y="131"/>
                </a:moveTo>
                <a:cubicBezTo>
                  <a:pt x="1210" y="131"/>
                  <a:pt x="1206" y="130"/>
                  <a:pt x="1202" y="129"/>
                </a:cubicBezTo>
                <a:cubicBezTo>
                  <a:pt x="1203" y="122"/>
                  <a:pt x="1203" y="122"/>
                  <a:pt x="1203" y="122"/>
                </a:cubicBezTo>
                <a:cubicBezTo>
                  <a:pt x="1207" y="122"/>
                  <a:pt x="1211" y="123"/>
                  <a:pt x="1215" y="123"/>
                </a:cubicBezTo>
                <a:lnTo>
                  <a:pt x="1214" y="131"/>
                </a:lnTo>
                <a:close/>
                <a:moveTo>
                  <a:pt x="555" y="130"/>
                </a:moveTo>
                <a:cubicBezTo>
                  <a:pt x="554" y="122"/>
                  <a:pt x="554" y="122"/>
                  <a:pt x="554" y="122"/>
                </a:cubicBezTo>
                <a:cubicBezTo>
                  <a:pt x="558" y="121"/>
                  <a:pt x="562" y="121"/>
                  <a:pt x="566" y="120"/>
                </a:cubicBezTo>
                <a:cubicBezTo>
                  <a:pt x="567" y="128"/>
                  <a:pt x="567" y="128"/>
                  <a:pt x="567" y="128"/>
                </a:cubicBezTo>
                <a:cubicBezTo>
                  <a:pt x="563" y="129"/>
                  <a:pt x="559" y="129"/>
                  <a:pt x="555" y="130"/>
                </a:cubicBezTo>
                <a:close/>
                <a:moveTo>
                  <a:pt x="5735" y="128"/>
                </a:moveTo>
                <a:cubicBezTo>
                  <a:pt x="5732" y="121"/>
                  <a:pt x="5732" y="121"/>
                  <a:pt x="5732" y="121"/>
                </a:cubicBezTo>
                <a:cubicBezTo>
                  <a:pt x="5743" y="116"/>
                  <a:pt x="5743" y="116"/>
                  <a:pt x="5743" y="116"/>
                </a:cubicBezTo>
                <a:cubicBezTo>
                  <a:pt x="5746" y="124"/>
                  <a:pt x="5746" y="124"/>
                  <a:pt x="5746" y="124"/>
                </a:cubicBezTo>
                <a:lnTo>
                  <a:pt x="5735" y="128"/>
                </a:lnTo>
                <a:close/>
                <a:moveTo>
                  <a:pt x="1190" y="128"/>
                </a:moveTo>
                <a:cubicBezTo>
                  <a:pt x="1186" y="127"/>
                  <a:pt x="1182" y="127"/>
                  <a:pt x="1178" y="126"/>
                </a:cubicBezTo>
                <a:cubicBezTo>
                  <a:pt x="1179" y="118"/>
                  <a:pt x="1179" y="118"/>
                  <a:pt x="1179" y="118"/>
                </a:cubicBezTo>
                <a:cubicBezTo>
                  <a:pt x="1183" y="119"/>
                  <a:pt x="1187" y="119"/>
                  <a:pt x="1191" y="120"/>
                </a:cubicBezTo>
                <a:lnTo>
                  <a:pt x="1190" y="128"/>
                </a:lnTo>
                <a:close/>
                <a:moveTo>
                  <a:pt x="579" y="127"/>
                </a:moveTo>
                <a:cubicBezTo>
                  <a:pt x="578" y="119"/>
                  <a:pt x="578" y="119"/>
                  <a:pt x="578" y="119"/>
                </a:cubicBezTo>
                <a:cubicBezTo>
                  <a:pt x="582" y="118"/>
                  <a:pt x="586" y="118"/>
                  <a:pt x="590" y="117"/>
                </a:cubicBezTo>
                <a:cubicBezTo>
                  <a:pt x="591" y="125"/>
                  <a:pt x="591" y="125"/>
                  <a:pt x="591" y="125"/>
                </a:cubicBezTo>
                <a:cubicBezTo>
                  <a:pt x="587" y="126"/>
                  <a:pt x="583" y="126"/>
                  <a:pt x="579" y="127"/>
                </a:cubicBezTo>
                <a:close/>
                <a:moveTo>
                  <a:pt x="3138" y="125"/>
                </a:moveTo>
                <a:cubicBezTo>
                  <a:pt x="3135" y="118"/>
                  <a:pt x="3135" y="118"/>
                  <a:pt x="3135" y="118"/>
                </a:cubicBezTo>
                <a:cubicBezTo>
                  <a:pt x="3138" y="116"/>
                  <a:pt x="3142" y="115"/>
                  <a:pt x="3146" y="113"/>
                </a:cubicBezTo>
                <a:cubicBezTo>
                  <a:pt x="3149" y="121"/>
                  <a:pt x="3149" y="121"/>
                  <a:pt x="3149" y="121"/>
                </a:cubicBezTo>
                <a:cubicBezTo>
                  <a:pt x="3145" y="122"/>
                  <a:pt x="3141" y="124"/>
                  <a:pt x="3138" y="125"/>
                </a:cubicBezTo>
                <a:close/>
                <a:moveTo>
                  <a:pt x="1166" y="125"/>
                </a:moveTo>
                <a:cubicBezTo>
                  <a:pt x="1162" y="124"/>
                  <a:pt x="1158" y="124"/>
                  <a:pt x="1154" y="123"/>
                </a:cubicBezTo>
                <a:cubicBezTo>
                  <a:pt x="1155" y="116"/>
                  <a:pt x="1155" y="116"/>
                  <a:pt x="1155" y="116"/>
                </a:cubicBezTo>
                <a:cubicBezTo>
                  <a:pt x="1159" y="116"/>
                  <a:pt x="1163" y="116"/>
                  <a:pt x="1167" y="117"/>
                </a:cubicBezTo>
                <a:lnTo>
                  <a:pt x="1166" y="125"/>
                </a:lnTo>
                <a:close/>
                <a:moveTo>
                  <a:pt x="603" y="124"/>
                </a:moveTo>
                <a:cubicBezTo>
                  <a:pt x="602" y="116"/>
                  <a:pt x="602" y="116"/>
                  <a:pt x="602" y="116"/>
                </a:cubicBezTo>
                <a:cubicBezTo>
                  <a:pt x="606" y="115"/>
                  <a:pt x="610" y="115"/>
                  <a:pt x="614" y="115"/>
                </a:cubicBezTo>
                <a:cubicBezTo>
                  <a:pt x="615" y="122"/>
                  <a:pt x="615" y="122"/>
                  <a:pt x="615" y="122"/>
                </a:cubicBezTo>
                <a:cubicBezTo>
                  <a:pt x="611" y="123"/>
                  <a:pt x="607" y="123"/>
                  <a:pt x="603" y="124"/>
                </a:cubicBezTo>
                <a:close/>
                <a:moveTo>
                  <a:pt x="4221" y="123"/>
                </a:moveTo>
                <a:cubicBezTo>
                  <a:pt x="4217" y="122"/>
                  <a:pt x="4214" y="120"/>
                  <a:pt x="4210" y="118"/>
                </a:cubicBezTo>
                <a:cubicBezTo>
                  <a:pt x="4213" y="111"/>
                  <a:pt x="4213" y="111"/>
                  <a:pt x="4213" y="111"/>
                </a:cubicBezTo>
                <a:cubicBezTo>
                  <a:pt x="4217" y="113"/>
                  <a:pt x="4221" y="114"/>
                  <a:pt x="4224" y="116"/>
                </a:cubicBezTo>
                <a:lnTo>
                  <a:pt x="4221" y="123"/>
                </a:lnTo>
                <a:close/>
                <a:moveTo>
                  <a:pt x="1142" y="122"/>
                </a:moveTo>
                <a:cubicBezTo>
                  <a:pt x="1138" y="122"/>
                  <a:pt x="1134" y="121"/>
                  <a:pt x="1130" y="121"/>
                </a:cubicBezTo>
                <a:cubicBezTo>
                  <a:pt x="1131" y="113"/>
                  <a:pt x="1131" y="113"/>
                  <a:pt x="1131" y="113"/>
                </a:cubicBezTo>
                <a:cubicBezTo>
                  <a:pt x="1135" y="113"/>
                  <a:pt x="1139" y="114"/>
                  <a:pt x="1143" y="114"/>
                </a:cubicBezTo>
                <a:lnTo>
                  <a:pt x="1142" y="122"/>
                </a:lnTo>
                <a:close/>
                <a:moveTo>
                  <a:pt x="627" y="121"/>
                </a:moveTo>
                <a:cubicBezTo>
                  <a:pt x="626" y="113"/>
                  <a:pt x="626" y="113"/>
                  <a:pt x="626" y="113"/>
                </a:cubicBezTo>
                <a:cubicBezTo>
                  <a:pt x="630" y="113"/>
                  <a:pt x="634" y="112"/>
                  <a:pt x="638" y="112"/>
                </a:cubicBezTo>
                <a:cubicBezTo>
                  <a:pt x="639" y="120"/>
                  <a:pt x="639" y="120"/>
                  <a:pt x="639" y="120"/>
                </a:cubicBezTo>
                <a:cubicBezTo>
                  <a:pt x="635" y="120"/>
                  <a:pt x="631" y="121"/>
                  <a:pt x="627" y="121"/>
                </a:cubicBezTo>
                <a:close/>
                <a:moveTo>
                  <a:pt x="1118" y="120"/>
                </a:moveTo>
                <a:cubicBezTo>
                  <a:pt x="1114" y="119"/>
                  <a:pt x="1110" y="119"/>
                  <a:pt x="1106" y="118"/>
                </a:cubicBezTo>
                <a:cubicBezTo>
                  <a:pt x="1107" y="110"/>
                  <a:pt x="1107" y="110"/>
                  <a:pt x="1107" y="110"/>
                </a:cubicBezTo>
                <a:cubicBezTo>
                  <a:pt x="1111" y="111"/>
                  <a:pt x="1115" y="111"/>
                  <a:pt x="1119" y="112"/>
                </a:cubicBezTo>
                <a:lnTo>
                  <a:pt x="1118" y="120"/>
                </a:lnTo>
                <a:close/>
                <a:moveTo>
                  <a:pt x="5758" y="119"/>
                </a:moveTo>
                <a:cubicBezTo>
                  <a:pt x="5755" y="112"/>
                  <a:pt x="5755" y="112"/>
                  <a:pt x="5755" y="112"/>
                </a:cubicBezTo>
                <a:cubicBezTo>
                  <a:pt x="5766" y="107"/>
                  <a:pt x="5766" y="107"/>
                  <a:pt x="5766" y="107"/>
                </a:cubicBezTo>
                <a:cubicBezTo>
                  <a:pt x="5769" y="115"/>
                  <a:pt x="5769" y="115"/>
                  <a:pt x="5769" y="115"/>
                </a:cubicBezTo>
                <a:lnTo>
                  <a:pt x="5758" y="119"/>
                </a:lnTo>
                <a:close/>
                <a:moveTo>
                  <a:pt x="651" y="119"/>
                </a:moveTo>
                <a:cubicBezTo>
                  <a:pt x="650" y="111"/>
                  <a:pt x="650" y="111"/>
                  <a:pt x="650" y="111"/>
                </a:cubicBezTo>
                <a:cubicBezTo>
                  <a:pt x="654" y="110"/>
                  <a:pt x="658" y="110"/>
                  <a:pt x="662" y="110"/>
                </a:cubicBezTo>
                <a:cubicBezTo>
                  <a:pt x="662" y="118"/>
                  <a:pt x="662" y="118"/>
                  <a:pt x="662" y="118"/>
                </a:cubicBezTo>
                <a:cubicBezTo>
                  <a:pt x="658" y="118"/>
                  <a:pt x="654" y="118"/>
                  <a:pt x="651" y="119"/>
                </a:cubicBezTo>
                <a:close/>
                <a:moveTo>
                  <a:pt x="1094" y="117"/>
                </a:moveTo>
                <a:cubicBezTo>
                  <a:pt x="1090" y="117"/>
                  <a:pt x="1086" y="117"/>
                  <a:pt x="1082" y="116"/>
                </a:cubicBezTo>
                <a:cubicBezTo>
                  <a:pt x="1083" y="108"/>
                  <a:pt x="1083" y="108"/>
                  <a:pt x="1083" y="108"/>
                </a:cubicBezTo>
                <a:cubicBezTo>
                  <a:pt x="1087" y="109"/>
                  <a:pt x="1091" y="109"/>
                  <a:pt x="1095" y="109"/>
                </a:cubicBezTo>
                <a:lnTo>
                  <a:pt x="1094" y="117"/>
                </a:lnTo>
                <a:close/>
                <a:moveTo>
                  <a:pt x="674" y="117"/>
                </a:moveTo>
                <a:cubicBezTo>
                  <a:pt x="674" y="109"/>
                  <a:pt x="674" y="109"/>
                  <a:pt x="674" y="109"/>
                </a:cubicBezTo>
                <a:cubicBezTo>
                  <a:pt x="678" y="108"/>
                  <a:pt x="682" y="108"/>
                  <a:pt x="686" y="108"/>
                </a:cubicBezTo>
                <a:cubicBezTo>
                  <a:pt x="686" y="116"/>
                  <a:pt x="686" y="116"/>
                  <a:pt x="686" y="116"/>
                </a:cubicBezTo>
                <a:cubicBezTo>
                  <a:pt x="682" y="116"/>
                  <a:pt x="678" y="116"/>
                  <a:pt x="674" y="117"/>
                </a:cubicBezTo>
                <a:close/>
                <a:moveTo>
                  <a:pt x="3160" y="116"/>
                </a:moveTo>
                <a:cubicBezTo>
                  <a:pt x="3157" y="109"/>
                  <a:pt x="3157" y="109"/>
                  <a:pt x="3157" y="109"/>
                </a:cubicBezTo>
                <a:cubicBezTo>
                  <a:pt x="3161" y="107"/>
                  <a:pt x="3165" y="106"/>
                  <a:pt x="3168" y="104"/>
                </a:cubicBezTo>
                <a:cubicBezTo>
                  <a:pt x="3171" y="112"/>
                  <a:pt x="3171" y="112"/>
                  <a:pt x="3171" y="112"/>
                </a:cubicBezTo>
                <a:cubicBezTo>
                  <a:pt x="3167" y="113"/>
                  <a:pt x="3164" y="115"/>
                  <a:pt x="3160" y="116"/>
                </a:cubicBezTo>
                <a:close/>
                <a:moveTo>
                  <a:pt x="1070" y="115"/>
                </a:moveTo>
                <a:cubicBezTo>
                  <a:pt x="1066" y="115"/>
                  <a:pt x="1062" y="115"/>
                  <a:pt x="1058" y="114"/>
                </a:cubicBezTo>
                <a:cubicBezTo>
                  <a:pt x="1059" y="106"/>
                  <a:pt x="1059" y="106"/>
                  <a:pt x="1059" y="106"/>
                </a:cubicBezTo>
                <a:cubicBezTo>
                  <a:pt x="1063" y="107"/>
                  <a:pt x="1067" y="107"/>
                  <a:pt x="1071" y="107"/>
                </a:cubicBezTo>
                <a:lnTo>
                  <a:pt x="1070" y="115"/>
                </a:lnTo>
                <a:close/>
                <a:moveTo>
                  <a:pt x="698" y="115"/>
                </a:moveTo>
                <a:cubicBezTo>
                  <a:pt x="698" y="107"/>
                  <a:pt x="698" y="107"/>
                  <a:pt x="698" y="107"/>
                </a:cubicBezTo>
                <a:cubicBezTo>
                  <a:pt x="702" y="106"/>
                  <a:pt x="706" y="106"/>
                  <a:pt x="710" y="106"/>
                </a:cubicBezTo>
                <a:cubicBezTo>
                  <a:pt x="710" y="114"/>
                  <a:pt x="710" y="114"/>
                  <a:pt x="710" y="114"/>
                </a:cubicBezTo>
                <a:cubicBezTo>
                  <a:pt x="706" y="114"/>
                  <a:pt x="702" y="114"/>
                  <a:pt x="698" y="115"/>
                </a:cubicBezTo>
                <a:close/>
                <a:moveTo>
                  <a:pt x="1046" y="114"/>
                </a:moveTo>
                <a:cubicBezTo>
                  <a:pt x="1042" y="113"/>
                  <a:pt x="1038" y="113"/>
                  <a:pt x="1034" y="113"/>
                </a:cubicBezTo>
                <a:cubicBezTo>
                  <a:pt x="1035" y="105"/>
                  <a:pt x="1035" y="105"/>
                  <a:pt x="1035" y="105"/>
                </a:cubicBezTo>
                <a:cubicBezTo>
                  <a:pt x="1039" y="105"/>
                  <a:pt x="1043" y="105"/>
                  <a:pt x="1047" y="106"/>
                </a:cubicBezTo>
                <a:lnTo>
                  <a:pt x="1046" y="114"/>
                </a:lnTo>
                <a:close/>
                <a:moveTo>
                  <a:pt x="4199" y="113"/>
                </a:moveTo>
                <a:cubicBezTo>
                  <a:pt x="4195" y="112"/>
                  <a:pt x="4192" y="110"/>
                  <a:pt x="4188" y="108"/>
                </a:cubicBezTo>
                <a:cubicBezTo>
                  <a:pt x="4191" y="101"/>
                  <a:pt x="4191" y="101"/>
                  <a:pt x="4191" y="101"/>
                </a:cubicBezTo>
                <a:cubicBezTo>
                  <a:pt x="4195" y="103"/>
                  <a:pt x="4199" y="104"/>
                  <a:pt x="4202" y="106"/>
                </a:cubicBezTo>
                <a:lnTo>
                  <a:pt x="4199" y="113"/>
                </a:lnTo>
                <a:close/>
                <a:moveTo>
                  <a:pt x="722" y="113"/>
                </a:moveTo>
                <a:cubicBezTo>
                  <a:pt x="722" y="105"/>
                  <a:pt x="722" y="105"/>
                  <a:pt x="722" y="105"/>
                </a:cubicBezTo>
                <a:cubicBezTo>
                  <a:pt x="726" y="105"/>
                  <a:pt x="730" y="105"/>
                  <a:pt x="734" y="104"/>
                </a:cubicBezTo>
                <a:cubicBezTo>
                  <a:pt x="734" y="112"/>
                  <a:pt x="734" y="112"/>
                  <a:pt x="734" y="112"/>
                </a:cubicBezTo>
                <a:cubicBezTo>
                  <a:pt x="730" y="112"/>
                  <a:pt x="726" y="113"/>
                  <a:pt x="722" y="113"/>
                </a:cubicBezTo>
                <a:close/>
                <a:moveTo>
                  <a:pt x="1022" y="112"/>
                </a:moveTo>
                <a:cubicBezTo>
                  <a:pt x="1018" y="112"/>
                  <a:pt x="1014" y="112"/>
                  <a:pt x="1010" y="111"/>
                </a:cubicBezTo>
                <a:cubicBezTo>
                  <a:pt x="1011" y="103"/>
                  <a:pt x="1011" y="103"/>
                  <a:pt x="1011" y="103"/>
                </a:cubicBezTo>
                <a:cubicBezTo>
                  <a:pt x="1015" y="104"/>
                  <a:pt x="1019" y="104"/>
                  <a:pt x="1023" y="104"/>
                </a:cubicBezTo>
                <a:lnTo>
                  <a:pt x="1022" y="112"/>
                </a:lnTo>
                <a:close/>
                <a:moveTo>
                  <a:pt x="746" y="112"/>
                </a:moveTo>
                <a:cubicBezTo>
                  <a:pt x="746" y="104"/>
                  <a:pt x="746" y="104"/>
                  <a:pt x="746" y="104"/>
                </a:cubicBezTo>
                <a:cubicBezTo>
                  <a:pt x="750" y="103"/>
                  <a:pt x="754" y="103"/>
                  <a:pt x="758" y="103"/>
                </a:cubicBezTo>
                <a:cubicBezTo>
                  <a:pt x="758" y="111"/>
                  <a:pt x="758" y="111"/>
                  <a:pt x="758" y="111"/>
                </a:cubicBezTo>
                <a:cubicBezTo>
                  <a:pt x="754" y="111"/>
                  <a:pt x="750" y="111"/>
                  <a:pt x="746" y="112"/>
                </a:cubicBezTo>
                <a:close/>
                <a:moveTo>
                  <a:pt x="998" y="111"/>
                </a:moveTo>
                <a:cubicBezTo>
                  <a:pt x="994" y="111"/>
                  <a:pt x="990" y="110"/>
                  <a:pt x="986" y="110"/>
                </a:cubicBezTo>
                <a:cubicBezTo>
                  <a:pt x="987" y="102"/>
                  <a:pt x="987" y="102"/>
                  <a:pt x="987" y="102"/>
                </a:cubicBezTo>
                <a:cubicBezTo>
                  <a:pt x="991" y="102"/>
                  <a:pt x="995" y="103"/>
                  <a:pt x="999" y="103"/>
                </a:cubicBezTo>
                <a:lnTo>
                  <a:pt x="998" y="111"/>
                </a:lnTo>
                <a:close/>
                <a:moveTo>
                  <a:pt x="5780" y="110"/>
                </a:moveTo>
                <a:cubicBezTo>
                  <a:pt x="5777" y="103"/>
                  <a:pt x="5777" y="103"/>
                  <a:pt x="5777" y="103"/>
                </a:cubicBezTo>
                <a:cubicBezTo>
                  <a:pt x="5788" y="99"/>
                  <a:pt x="5788" y="99"/>
                  <a:pt x="5788" y="99"/>
                </a:cubicBezTo>
                <a:cubicBezTo>
                  <a:pt x="5791" y="106"/>
                  <a:pt x="5791" y="106"/>
                  <a:pt x="5791" y="106"/>
                </a:cubicBezTo>
                <a:lnTo>
                  <a:pt x="5780" y="110"/>
                </a:lnTo>
                <a:close/>
                <a:moveTo>
                  <a:pt x="770" y="110"/>
                </a:moveTo>
                <a:cubicBezTo>
                  <a:pt x="770" y="102"/>
                  <a:pt x="770" y="102"/>
                  <a:pt x="770" y="102"/>
                </a:cubicBezTo>
                <a:cubicBezTo>
                  <a:pt x="774" y="102"/>
                  <a:pt x="778" y="102"/>
                  <a:pt x="782" y="102"/>
                </a:cubicBezTo>
                <a:cubicBezTo>
                  <a:pt x="782" y="110"/>
                  <a:pt x="782" y="110"/>
                  <a:pt x="782" y="110"/>
                </a:cubicBezTo>
                <a:cubicBezTo>
                  <a:pt x="778" y="110"/>
                  <a:pt x="774" y="110"/>
                  <a:pt x="770" y="110"/>
                </a:cubicBezTo>
                <a:close/>
                <a:moveTo>
                  <a:pt x="974" y="110"/>
                </a:moveTo>
                <a:cubicBezTo>
                  <a:pt x="970" y="109"/>
                  <a:pt x="966" y="109"/>
                  <a:pt x="962" y="109"/>
                </a:cubicBezTo>
                <a:cubicBezTo>
                  <a:pt x="963" y="101"/>
                  <a:pt x="963" y="101"/>
                  <a:pt x="963" y="101"/>
                </a:cubicBezTo>
                <a:cubicBezTo>
                  <a:pt x="967" y="101"/>
                  <a:pt x="971" y="102"/>
                  <a:pt x="975" y="102"/>
                </a:cubicBezTo>
                <a:lnTo>
                  <a:pt x="974" y="110"/>
                </a:lnTo>
                <a:close/>
                <a:moveTo>
                  <a:pt x="794" y="109"/>
                </a:moveTo>
                <a:cubicBezTo>
                  <a:pt x="794" y="101"/>
                  <a:pt x="794" y="101"/>
                  <a:pt x="794" y="101"/>
                </a:cubicBezTo>
                <a:cubicBezTo>
                  <a:pt x="798" y="101"/>
                  <a:pt x="802" y="101"/>
                  <a:pt x="806" y="101"/>
                </a:cubicBezTo>
                <a:cubicBezTo>
                  <a:pt x="806" y="109"/>
                  <a:pt x="806" y="109"/>
                  <a:pt x="806" y="109"/>
                </a:cubicBezTo>
                <a:cubicBezTo>
                  <a:pt x="802" y="109"/>
                  <a:pt x="798" y="109"/>
                  <a:pt x="794" y="109"/>
                </a:cubicBezTo>
                <a:close/>
                <a:moveTo>
                  <a:pt x="950" y="109"/>
                </a:moveTo>
                <a:cubicBezTo>
                  <a:pt x="946" y="109"/>
                  <a:pt x="942" y="109"/>
                  <a:pt x="938" y="109"/>
                </a:cubicBezTo>
                <a:cubicBezTo>
                  <a:pt x="939" y="101"/>
                  <a:pt x="939" y="101"/>
                  <a:pt x="939" y="101"/>
                </a:cubicBezTo>
                <a:cubicBezTo>
                  <a:pt x="943" y="101"/>
                  <a:pt x="947" y="101"/>
                  <a:pt x="951" y="101"/>
                </a:cubicBezTo>
                <a:lnTo>
                  <a:pt x="950" y="109"/>
                </a:lnTo>
                <a:close/>
                <a:moveTo>
                  <a:pt x="818" y="109"/>
                </a:moveTo>
                <a:cubicBezTo>
                  <a:pt x="818" y="101"/>
                  <a:pt x="818" y="101"/>
                  <a:pt x="818" y="101"/>
                </a:cubicBezTo>
                <a:cubicBezTo>
                  <a:pt x="822" y="101"/>
                  <a:pt x="826" y="100"/>
                  <a:pt x="830" y="100"/>
                </a:cubicBezTo>
                <a:cubicBezTo>
                  <a:pt x="830" y="108"/>
                  <a:pt x="830" y="108"/>
                  <a:pt x="830" y="108"/>
                </a:cubicBezTo>
                <a:cubicBezTo>
                  <a:pt x="826" y="108"/>
                  <a:pt x="822" y="109"/>
                  <a:pt x="818" y="109"/>
                </a:cubicBezTo>
                <a:close/>
                <a:moveTo>
                  <a:pt x="926" y="108"/>
                </a:moveTo>
                <a:cubicBezTo>
                  <a:pt x="922" y="108"/>
                  <a:pt x="918" y="108"/>
                  <a:pt x="914" y="108"/>
                </a:cubicBezTo>
                <a:cubicBezTo>
                  <a:pt x="914" y="100"/>
                  <a:pt x="914" y="100"/>
                  <a:pt x="914" y="100"/>
                </a:cubicBezTo>
                <a:cubicBezTo>
                  <a:pt x="918" y="100"/>
                  <a:pt x="923" y="100"/>
                  <a:pt x="927" y="100"/>
                </a:cubicBezTo>
                <a:lnTo>
                  <a:pt x="926" y="108"/>
                </a:lnTo>
                <a:close/>
                <a:moveTo>
                  <a:pt x="842" y="108"/>
                </a:moveTo>
                <a:cubicBezTo>
                  <a:pt x="842" y="100"/>
                  <a:pt x="842" y="100"/>
                  <a:pt x="842" y="100"/>
                </a:cubicBezTo>
                <a:cubicBezTo>
                  <a:pt x="846" y="100"/>
                  <a:pt x="850" y="100"/>
                  <a:pt x="854" y="100"/>
                </a:cubicBezTo>
                <a:cubicBezTo>
                  <a:pt x="854" y="108"/>
                  <a:pt x="854" y="108"/>
                  <a:pt x="854" y="108"/>
                </a:cubicBezTo>
                <a:cubicBezTo>
                  <a:pt x="850" y="108"/>
                  <a:pt x="846" y="108"/>
                  <a:pt x="842" y="108"/>
                </a:cubicBezTo>
                <a:close/>
                <a:moveTo>
                  <a:pt x="902" y="108"/>
                </a:moveTo>
                <a:cubicBezTo>
                  <a:pt x="898" y="108"/>
                  <a:pt x="894" y="108"/>
                  <a:pt x="890" y="108"/>
                </a:cubicBezTo>
                <a:cubicBezTo>
                  <a:pt x="890" y="100"/>
                  <a:pt x="890" y="100"/>
                  <a:pt x="890" y="100"/>
                </a:cubicBezTo>
                <a:cubicBezTo>
                  <a:pt x="894" y="100"/>
                  <a:pt x="898" y="100"/>
                  <a:pt x="902" y="100"/>
                </a:cubicBezTo>
                <a:lnTo>
                  <a:pt x="902" y="108"/>
                </a:lnTo>
                <a:close/>
                <a:moveTo>
                  <a:pt x="866" y="108"/>
                </a:moveTo>
                <a:cubicBezTo>
                  <a:pt x="866" y="100"/>
                  <a:pt x="866" y="100"/>
                  <a:pt x="866" y="100"/>
                </a:cubicBezTo>
                <a:cubicBezTo>
                  <a:pt x="870" y="100"/>
                  <a:pt x="874" y="100"/>
                  <a:pt x="878" y="100"/>
                </a:cubicBezTo>
                <a:cubicBezTo>
                  <a:pt x="878" y="108"/>
                  <a:pt x="878" y="108"/>
                  <a:pt x="878" y="108"/>
                </a:cubicBezTo>
                <a:cubicBezTo>
                  <a:pt x="874" y="108"/>
                  <a:pt x="870" y="108"/>
                  <a:pt x="866" y="108"/>
                </a:cubicBezTo>
                <a:close/>
                <a:moveTo>
                  <a:pt x="3182" y="108"/>
                </a:moveTo>
                <a:cubicBezTo>
                  <a:pt x="3179" y="100"/>
                  <a:pt x="3179" y="100"/>
                  <a:pt x="3179" y="100"/>
                </a:cubicBezTo>
                <a:cubicBezTo>
                  <a:pt x="3183" y="99"/>
                  <a:pt x="3187" y="97"/>
                  <a:pt x="3191" y="96"/>
                </a:cubicBezTo>
                <a:cubicBezTo>
                  <a:pt x="3194" y="103"/>
                  <a:pt x="3194" y="103"/>
                  <a:pt x="3194" y="103"/>
                </a:cubicBezTo>
                <a:cubicBezTo>
                  <a:pt x="3190" y="105"/>
                  <a:pt x="3186" y="106"/>
                  <a:pt x="3182" y="108"/>
                </a:cubicBezTo>
                <a:close/>
                <a:moveTo>
                  <a:pt x="4177" y="104"/>
                </a:moveTo>
                <a:cubicBezTo>
                  <a:pt x="4173" y="102"/>
                  <a:pt x="4170" y="100"/>
                  <a:pt x="4166" y="99"/>
                </a:cubicBezTo>
                <a:cubicBezTo>
                  <a:pt x="4169" y="91"/>
                  <a:pt x="4169" y="91"/>
                  <a:pt x="4169" y="91"/>
                </a:cubicBezTo>
                <a:cubicBezTo>
                  <a:pt x="4173" y="93"/>
                  <a:pt x="4176" y="95"/>
                  <a:pt x="4180" y="96"/>
                </a:cubicBezTo>
                <a:lnTo>
                  <a:pt x="4177" y="104"/>
                </a:lnTo>
                <a:close/>
                <a:moveTo>
                  <a:pt x="3205" y="99"/>
                </a:moveTo>
                <a:cubicBezTo>
                  <a:pt x="3202" y="92"/>
                  <a:pt x="3202" y="92"/>
                  <a:pt x="3202" y="92"/>
                </a:cubicBezTo>
                <a:cubicBezTo>
                  <a:pt x="3206" y="90"/>
                  <a:pt x="3210" y="89"/>
                  <a:pt x="3213" y="88"/>
                </a:cubicBezTo>
                <a:cubicBezTo>
                  <a:pt x="3216" y="95"/>
                  <a:pt x="3216" y="95"/>
                  <a:pt x="3216" y="95"/>
                </a:cubicBezTo>
                <a:cubicBezTo>
                  <a:pt x="3212" y="96"/>
                  <a:pt x="3209" y="98"/>
                  <a:pt x="3205" y="99"/>
                </a:cubicBezTo>
                <a:close/>
                <a:moveTo>
                  <a:pt x="4155" y="94"/>
                </a:moveTo>
                <a:cubicBezTo>
                  <a:pt x="4151" y="93"/>
                  <a:pt x="4147" y="91"/>
                  <a:pt x="4144" y="90"/>
                </a:cubicBezTo>
                <a:cubicBezTo>
                  <a:pt x="4147" y="82"/>
                  <a:pt x="4147" y="82"/>
                  <a:pt x="4147" y="82"/>
                </a:cubicBezTo>
                <a:cubicBezTo>
                  <a:pt x="4150" y="84"/>
                  <a:pt x="4154" y="85"/>
                  <a:pt x="4158" y="87"/>
                </a:cubicBezTo>
                <a:lnTo>
                  <a:pt x="4155" y="94"/>
                </a:lnTo>
                <a:close/>
                <a:moveTo>
                  <a:pt x="3227" y="91"/>
                </a:moveTo>
                <a:cubicBezTo>
                  <a:pt x="3225" y="83"/>
                  <a:pt x="3225" y="83"/>
                  <a:pt x="3225" y="83"/>
                </a:cubicBezTo>
                <a:cubicBezTo>
                  <a:pt x="3228" y="82"/>
                  <a:pt x="3232" y="81"/>
                  <a:pt x="3236" y="79"/>
                </a:cubicBezTo>
                <a:cubicBezTo>
                  <a:pt x="3239" y="87"/>
                  <a:pt x="3239" y="87"/>
                  <a:pt x="3239" y="87"/>
                </a:cubicBezTo>
                <a:cubicBezTo>
                  <a:pt x="3235" y="88"/>
                  <a:pt x="3231" y="90"/>
                  <a:pt x="3227" y="91"/>
                </a:cubicBezTo>
                <a:close/>
                <a:moveTo>
                  <a:pt x="4132" y="85"/>
                </a:moveTo>
                <a:cubicBezTo>
                  <a:pt x="4129" y="84"/>
                  <a:pt x="4125" y="83"/>
                  <a:pt x="4121" y="81"/>
                </a:cubicBezTo>
                <a:cubicBezTo>
                  <a:pt x="4124" y="74"/>
                  <a:pt x="4124" y="74"/>
                  <a:pt x="4124" y="74"/>
                </a:cubicBezTo>
                <a:cubicBezTo>
                  <a:pt x="4128" y="75"/>
                  <a:pt x="4132" y="77"/>
                  <a:pt x="4135" y="78"/>
                </a:cubicBezTo>
                <a:lnTo>
                  <a:pt x="4132" y="85"/>
                </a:lnTo>
                <a:close/>
                <a:moveTo>
                  <a:pt x="3250" y="83"/>
                </a:moveTo>
                <a:cubicBezTo>
                  <a:pt x="3247" y="76"/>
                  <a:pt x="3247" y="76"/>
                  <a:pt x="3247" y="76"/>
                </a:cubicBezTo>
                <a:cubicBezTo>
                  <a:pt x="3251" y="74"/>
                  <a:pt x="3255" y="73"/>
                  <a:pt x="3259" y="72"/>
                </a:cubicBezTo>
                <a:cubicBezTo>
                  <a:pt x="3261" y="79"/>
                  <a:pt x="3261" y="79"/>
                  <a:pt x="3261" y="79"/>
                </a:cubicBezTo>
                <a:cubicBezTo>
                  <a:pt x="3257" y="81"/>
                  <a:pt x="3254" y="82"/>
                  <a:pt x="3250" y="83"/>
                </a:cubicBezTo>
                <a:close/>
                <a:moveTo>
                  <a:pt x="4110" y="77"/>
                </a:moveTo>
                <a:cubicBezTo>
                  <a:pt x="4106" y="76"/>
                  <a:pt x="4102" y="75"/>
                  <a:pt x="4099" y="73"/>
                </a:cubicBezTo>
                <a:cubicBezTo>
                  <a:pt x="4101" y="66"/>
                  <a:pt x="4101" y="66"/>
                  <a:pt x="4101" y="66"/>
                </a:cubicBezTo>
                <a:cubicBezTo>
                  <a:pt x="4105" y="67"/>
                  <a:pt x="4109" y="68"/>
                  <a:pt x="4113" y="70"/>
                </a:cubicBezTo>
                <a:lnTo>
                  <a:pt x="4110" y="77"/>
                </a:lnTo>
                <a:close/>
                <a:moveTo>
                  <a:pt x="3273" y="76"/>
                </a:moveTo>
                <a:cubicBezTo>
                  <a:pt x="3270" y="68"/>
                  <a:pt x="3270" y="68"/>
                  <a:pt x="3270" y="68"/>
                </a:cubicBezTo>
                <a:cubicBezTo>
                  <a:pt x="3274" y="67"/>
                  <a:pt x="3278" y="65"/>
                  <a:pt x="3282" y="64"/>
                </a:cubicBezTo>
                <a:cubicBezTo>
                  <a:pt x="3284" y="72"/>
                  <a:pt x="3284" y="72"/>
                  <a:pt x="3284" y="72"/>
                </a:cubicBezTo>
                <a:cubicBezTo>
                  <a:pt x="3280" y="73"/>
                  <a:pt x="3276" y="74"/>
                  <a:pt x="3273" y="76"/>
                </a:cubicBezTo>
                <a:close/>
                <a:moveTo>
                  <a:pt x="4087" y="69"/>
                </a:moveTo>
                <a:cubicBezTo>
                  <a:pt x="4083" y="68"/>
                  <a:pt x="4080" y="67"/>
                  <a:pt x="4076" y="66"/>
                </a:cubicBezTo>
                <a:cubicBezTo>
                  <a:pt x="4078" y="58"/>
                  <a:pt x="4078" y="58"/>
                  <a:pt x="4078" y="58"/>
                </a:cubicBezTo>
                <a:cubicBezTo>
                  <a:pt x="4082" y="59"/>
                  <a:pt x="4086" y="61"/>
                  <a:pt x="4090" y="62"/>
                </a:cubicBezTo>
                <a:lnTo>
                  <a:pt x="4087" y="69"/>
                </a:lnTo>
                <a:close/>
                <a:moveTo>
                  <a:pt x="3295" y="68"/>
                </a:moveTo>
                <a:cubicBezTo>
                  <a:pt x="3293" y="61"/>
                  <a:pt x="3293" y="61"/>
                  <a:pt x="3293" y="61"/>
                </a:cubicBezTo>
                <a:cubicBezTo>
                  <a:pt x="3297" y="59"/>
                  <a:pt x="3301" y="58"/>
                  <a:pt x="3305" y="57"/>
                </a:cubicBezTo>
                <a:cubicBezTo>
                  <a:pt x="3307" y="65"/>
                  <a:pt x="3307" y="65"/>
                  <a:pt x="3307" y="65"/>
                </a:cubicBezTo>
                <a:cubicBezTo>
                  <a:pt x="3303" y="66"/>
                  <a:pt x="3299" y="67"/>
                  <a:pt x="3295" y="68"/>
                </a:cubicBezTo>
                <a:close/>
                <a:moveTo>
                  <a:pt x="4064" y="62"/>
                </a:moveTo>
                <a:cubicBezTo>
                  <a:pt x="4060" y="61"/>
                  <a:pt x="4057" y="60"/>
                  <a:pt x="4053" y="59"/>
                </a:cubicBezTo>
                <a:cubicBezTo>
                  <a:pt x="4055" y="51"/>
                  <a:pt x="4055" y="51"/>
                  <a:pt x="4055" y="51"/>
                </a:cubicBezTo>
                <a:cubicBezTo>
                  <a:pt x="4059" y="52"/>
                  <a:pt x="4063" y="53"/>
                  <a:pt x="4067" y="55"/>
                </a:cubicBezTo>
                <a:lnTo>
                  <a:pt x="4064" y="62"/>
                </a:lnTo>
                <a:close/>
                <a:moveTo>
                  <a:pt x="3318" y="61"/>
                </a:moveTo>
                <a:cubicBezTo>
                  <a:pt x="3316" y="54"/>
                  <a:pt x="3316" y="54"/>
                  <a:pt x="3316" y="54"/>
                </a:cubicBezTo>
                <a:cubicBezTo>
                  <a:pt x="3320" y="53"/>
                  <a:pt x="3324" y="51"/>
                  <a:pt x="3328" y="50"/>
                </a:cubicBezTo>
                <a:cubicBezTo>
                  <a:pt x="3330" y="58"/>
                  <a:pt x="3330" y="58"/>
                  <a:pt x="3330" y="58"/>
                </a:cubicBezTo>
                <a:cubicBezTo>
                  <a:pt x="3326" y="59"/>
                  <a:pt x="3322" y="60"/>
                  <a:pt x="3318" y="61"/>
                </a:cubicBezTo>
                <a:close/>
                <a:moveTo>
                  <a:pt x="4041" y="55"/>
                </a:moveTo>
                <a:cubicBezTo>
                  <a:pt x="4037" y="54"/>
                  <a:pt x="4033" y="53"/>
                  <a:pt x="4030" y="52"/>
                </a:cubicBezTo>
                <a:cubicBezTo>
                  <a:pt x="4032" y="45"/>
                  <a:pt x="4032" y="45"/>
                  <a:pt x="4032" y="45"/>
                </a:cubicBezTo>
                <a:cubicBezTo>
                  <a:pt x="4036" y="46"/>
                  <a:pt x="4039" y="47"/>
                  <a:pt x="4043" y="48"/>
                </a:cubicBezTo>
                <a:lnTo>
                  <a:pt x="4041" y="55"/>
                </a:lnTo>
                <a:close/>
                <a:moveTo>
                  <a:pt x="3341" y="55"/>
                </a:moveTo>
                <a:cubicBezTo>
                  <a:pt x="3339" y="47"/>
                  <a:pt x="3339" y="47"/>
                  <a:pt x="3339" y="47"/>
                </a:cubicBezTo>
                <a:cubicBezTo>
                  <a:pt x="3343" y="46"/>
                  <a:pt x="3347" y="45"/>
                  <a:pt x="3351" y="44"/>
                </a:cubicBezTo>
                <a:cubicBezTo>
                  <a:pt x="3353" y="52"/>
                  <a:pt x="3353" y="52"/>
                  <a:pt x="3353" y="52"/>
                </a:cubicBezTo>
                <a:cubicBezTo>
                  <a:pt x="3349" y="53"/>
                  <a:pt x="3345" y="54"/>
                  <a:pt x="3341" y="55"/>
                </a:cubicBezTo>
                <a:close/>
                <a:moveTo>
                  <a:pt x="4018" y="49"/>
                </a:moveTo>
                <a:cubicBezTo>
                  <a:pt x="4014" y="48"/>
                  <a:pt x="4010" y="47"/>
                  <a:pt x="4006" y="46"/>
                </a:cubicBezTo>
                <a:cubicBezTo>
                  <a:pt x="4008" y="38"/>
                  <a:pt x="4008" y="38"/>
                  <a:pt x="4008" y="38"/>
                </a:cubicBezTo>
                <a:cubicBezTo>
                  <a:pt x="4012" y="39"/>
                  <a:pt x="4016" y="40"/>
                  <a:pt x="4020" y="41"/>
                </a:cubicBezTo>
                <a:lnTo>
                  <a:pt x="4018" y="49"/>
                </a:lnTo>
                <a:close/>
                <a:moveTo>
                  <a:pt x="3365" y="49"/>
                </a:moveTo>
                <a:cubicBezTo>
                  <a:pt x="3363" y="41"/>
                  <a:pt x="3363" y="41"/>
                  <a:pt x="3363" y="41"/>
                </a:cubicBezTo>
                <a:cubicBezTo>
                  <a:pt x="3367" y="40"/>
                  <a:pt x="3370" y="39"/>
                  <a:pt x="3374" y="38"/>
                </a:cubicBezTo>
                <a:cubicBezTo>
                  <a:pt x="3376" y="46"/>
                  <a:pt x="3376" y="46"/>
                  <a:pt x="3376" y="46"/>
                </a:cubicBezTo>
                <a:cubicBezTo>
                  <a:pt x="3372" y="47"/>
                  <a:pt x="3369" y="48"/>
                  <a:pt x="3365" y="49"/>
                </a:cubicBezTo>
                <a:close/>
                <a:moveTo>
                  <a:pt x="3995" y="43"/>
                </a:moveTo>
                <a:cubicBezTo>
                  <a:pt x="3991" y="42"/>
                  <a:pt x="3987" y="42"/>
                  <a:pt x="3983" y="41"/>
                </a:cubicBezTo>
                <a:cubicBezTo>
                  <a:pt x="3985" y="33"/>
                  <a:pt x="3985" y="33"/>
                  <a:pt x="3985" y="33"/>
                </a:cubicBezTo>
                <a:cubicBezTo>
                  <a:pt x="3989" y="34"/>
                  <a:pt x="3993" y="35"/>
                  <a:pt x="3996" y="36"/>
                </a:cubicBezTo>
                <a:lnTo>
                  <a:pt x="3995" y="43"/>
                </a:lnTo>
                <a:close/>
                <a:moveTo>
                  <a:pt x="3388" y="43"/>
                </a:moveTo>
                <a:cubicBezTo>
                  <a:pt x="3386" y="35"/>
                  <a:pt x="3386" y="35"/>
                  <a:pt x="3386" y="35"/>
                </a:cubicBezTo>
                <a:cubicBezTo>
                  <a:pt x="3390" y="34"/>
                  <a:pt x="3394" y="33"/>
                  <a:pt x="3398" y="32"/>
                </a:cubicBezTo>
                <a:cubicBezTo>
                  <a:pt x="3400" y="40"/>
                  <a:pt x="3400" y="40"/>
                  <a:pt x="3400" y="40"/>
                </a:cubicBezTo>
                <a:cubicBezTo>
                  <a:pt x="3396" y="41"/>
                  <a:pt x="3392" y="42"/>
                  <a:pt x="3388" y="43"/>
                </a:cubicBezTo>
                <a:close/>
                <a:moveTo>
                  <a:pt x="3971" y="38"/>
                </a:moveTo>
                <a:cubicBezTo>
                  <a:pt x="3967" y="37"/>
                  <a:pt x="3963" y="36"/>
                  <a:pt x="3959" y="36"/>
                </a:cubicBezTo>
                <a:cubicBezTo>
                  <a:pt x="3961" y="28"/>
                  <a:pt x="3961" y="28"/>
                  <a:pt x="3961" y="28"/>
                </a:cubicBezTo>
                <a:cubicBezTo>
                  <a:pt x="3965" y="29"/>
                  <a:pt x="3969" y="29"/>
                  <a:pt x="3973" y="30"/>
                </a:cubicBezTo>
                <a:lnTo>
                  <a:pt x="3971" y="38"/>
                </a:lnTo>
                <a:close/>
                <a:moveTo>
                  <a:pt x="3411" y="37"/>
                </a:moveTo>
                <a:cubicBezTo>
                  <a:pt x="3410" y="30"/>
                  <a:pt x="3410" y="30"/>
                  <a:pt x="3410" y="30"/>
                </a:cubicBezTo>
                <a:cubicBezTo>
                  <a:pt x="3414" y="29"/>
                  <a:pt x="3417" y="28"/>
                  <a:pt x="3421" y="27"/>
                </a:cubicBezTo>
                <a:cubicBezTo>
                  <a:pt x="3423" y="35"/>
                  <a:pt x="3423" y="35"/>
                  <a:pt x="3423" y="35"/>
                </a:cubicBezTo>
                <a:cubicBezTo>
                  <a:pt x="3419" y="36"/>
                  <a:pt x="3415" y="37"/>
                  <a:pt x="3411" y="37"/>
                </a:cubicBezTo>
                <a:close/>
                <a:moveTo>
                  <a:pt x="3948" y="33"/>
                </a:moveTo>
                <a:cubicBezTo>
                  <a:pt x="3944" y="32"/>
                  <a:pt x="3940" y="32"/>
                  <a:pt x="3936" y="31"/>
                </a:cubicBezTo>
                <a:cubicBezTo>
                  <a:pt x="3937" y="23"/>
                  <a:pt x="3937" y="23"/>
                  <a:pt x="3937" y="23"/>
                </a:cubicBezTo>
                <a:cubicBezTo>
                  <a:pt x="3941" y="24"/>
                  <a:pt x="3945" y="25"/>
                  <a:pt x="3949" y="25"/>
                </a:cubicBezTo>
                <a:lnTo>
                  <a:pt x="3948" y="33"/>
                </a:lnTo>
                <a:close/>
                <a:moveTo>
                  <a:pt x="3435" y="33"/>
                </a:moveTo>
                <a:cubicBezTo>
                  <a:pt x="3433" y="25"/>
                  <a:pt x="3433" y="25"/>
                  <a:pt x="3433" y="25"/>
                </a:cubicBezTo>
                <a:cubicBezTo>
                  <a:pt x="3437" y="24"/>
                  <a:pt x="3441" y="23"/>
                  <a:pt x="3445" y="22"/>
                </a:cubicBezTo>
                <a:cubicBezTo>
                  <a:pt x="3447" y="30"/>
                  <a:pt x="3447" y="30"/>
                  <a:pt x="3447" y="30"/>
                </a:cubicBezTo>
                <a:cubicBezTo>
                  <a:pt x="3443" y="31"/>
                  <a:pt x="3439" y="32"/>
                  <a:pt x="3435" y="33"/>
                </a:cubicBezTo>
                <a:close/>
                <a:moveTo>
                  <a:pt x="3924" y="29"/>
                </a:moveTo>
                <a:cubicBezTo>
                  <a:pt x="3920" y="28"/>
                  <a:pt x="3916" y="27"/>
                  <a:pt x="3912" y="27"/>
                </a:cubicBezTo>
                <a:cubicBezTo>
                  <a:pt x="3914" y="19"/>
                  <a:pt x="3914" y="19"/>
                  <a:pt x="3914" y="19"/>
                </a:cubicBezTo>
                <a:cubicBezTo>
                  <a:pt x="3918" y="19"/>
                  <a:pt x="3921" y="20"/>
                  <a:pt x="3925" y="21"/>
                </a:cubicBezTo>
                <a:lnTo>
                  <a:pt x="3924" y="29"/>
                </a:lnTo>
                <a:close/>
                <a:moveTo>
                  <a:pt x="3458" y="28"/>
                </a:moveTo>
                <a:cubicBezTo>
                  <a:pt x="3457" y="20"/>
                  <a:pt x="3457" y="20"/>
                  <a:pt x="3457" y="20"/>
                </a:cubicBezTo>
                <a:cubicBezTo>
                  <a:pt x="3460" y="20"/>
                  <a:pt x="3464" y="19"/>
                  <a:pt x="3467" y="18"/>
                </a:cubicBezTo>
                <a:cubicBezTo>
                  <a:pt x="3469" y="18"/>
                  <a:pt x="3469" y="18"/>
                  <a:pt x="3469" y="18"/>
                </a:cubicBezTo>
                <a:cubicBezTo>
                  <a:pt x="3470" y="26"/>
                  <a:pt x="3470" y="26"/>
                  <a:pt x="3470" y="26"/>
                </a:cubicBezTo>
                <a:cubicBezTo>
                  <a:pt x="3468" y="26"/>
                  <a:pt x="3468" y="26"/>
                  <a:pt x="3468" y="26"/>
                </a:cubicBezTo>
                <a:cubicBezTo>
                  <a:pt x="3465" y="27"/>
                  <a:pt x="3462" y="27"/>
                  <a:pt x="3458" y="28"/>
                </a:cubicBezTo>
                <a:close/>
                <a:moveTo>
                  <a:pt x="3900" y="25"/>
                </a:moveTo>
                <a:cubicBezTo>
                  <a:pt x="3896" y="24"/>
                  <a:pt x="3892" y="23"/>
                  <a:pt x="3888" y="23"/>
                </a:cubicBezTo>
                <a:cubicBezTo>
                  <a:pt x="3890" y="15"/>
                  <a:pt x="3890" y="15"/>
                  <a:pt x="3890" y="15"/>
                </a:cubicBezTo>
                <a:cubicBezTo>
                  <a:pt x="3894" y="16"/>
                  <a:pt x="3898" y="16"/>
                  <a:pt x="3902" y="17"/>
                </a:cubicBezTo>
                <a:lnTo>
                  <a:pt x="3900" y="25"/>
                </a:lnTo>
                <a:close/>
                <a:moveTo>
                  <a:pt x="3482" y="24"/>
                </a:moveTo>
                <a:cubicBezTo>
                  <a:pt x="3481" y="16"/>
                  <a:pt x="3481" y="16"/>
                  <a:pt x="3481" y="16"/>
                </a:cubicBezTo>
                <a:cubicBezTo>
                  <a:pt x="3485" y="15"/>
                  <a:pt x="3489" y="15"/>
                  <a:pt x="3493" y="14"/>
                </a:cubicBezTo>
                <a:cubicBezTo>
                  <a:pt x="3494" y="22"/>
                  <a:pt x="3494" y="22"/>
                  <a:pt x="3494" y="22"/>
                </a:cubicBezTo>
                <a:cubicBezTo>
                  <a:pt x="3490" y="23"/>
                  <a:pt x="3486" y="23"/>
                  <a:pt x="3482" y="24"/>
                </a:cubicBezTo>
                <a:close/>
                <a:moveTo>
                  <a:pt x="3877" y="21"/>
                </a:moveTo>
                <a:cubicBezTo>
                  <a:pt x="3873" y="21"/>
                  <a:pt x="3869" y="20"/>
                  <a:pt x="3865" y="20"/>
                </a:cubicBezTo>
                <a:cubicBezTo>
                  <a:pt x="3866" y="12"/>
                  <a:pt x="3866" y="12"/>
                  <a:pt x="3866" y="12"/>
                </a:cubicBezTo>
                <a:cubicBezTo>
                  <a:pt x="3870" y="12"/>
                  <a:pt x="3874" y="13"/>
                  <a:pt x="3878" y="13"/>
                </a:cubicBezTo>
                <a:lnTo>
                  <a:pt x="3877" y="21"/>
                </a:lnTo>
                <a:close/>
                <a:moveTo>
                  <a:pt x="3506" y="20"/>
                </a:moveTo>
                <a:cubicBezTo>
                  <a:pt x="3505" y="12"/>
                  <a:pt x="3505" y="12"/>
                  <a:pt x="3505" y="12"/>
                </a:cubicBezTo>
                <a:cubicBezTo>
                  <a:pt x="3509" y="12"/>
                  <a:pt x="3513" y="11"/>
                  <a:pt x="3517" y="11"/>
                </a:cubicBezTo>
                <a:cubicBezTo>
                  <a:pt x="3518" y="19"/>
                  <a:pt x="3518" y="19"/>
                  <a:pt x="3518" y="19"/>
                </a:cubicBezTo>
                <a:cubicBezTo>
                  <a:pt x="3514" y="19"/>
                  <a:pt x="3510" y="20"/>
                  <a:pt x="3506" y="20"/>
                </a:cubicBezTo>
                <a:close/>
                <a:moveTo>
                  <a:pt x="3853" y="18"/>
                </a:moveTo>
                <a:cubicBezTo>
                  <a:pt x="3849" y="18"/>
                  <a:pt x="3845" y="17"/>
                  <a:pt x="3841" y="17"/>
                </a:cubicBezTo>
                <a:cubicBezTo>
                  <a:pt x="3842" y="9"/>
                  <a:pt x="3842" y="9"/>
                  <a:pt x="3842" y="9"/>
                </a:cubicBezTo>
                <a:cubicBezTo>
                  <a:pt x="3846" y="9"/>
                  <a:pt x="3850" y="10"/>
                  <a:pt x="3854" y="10"/>
                </a:cubicBezTo>
                <a:lnTo>
                  <a:pt x="3853" y="18"/>
                </a:lnTo>
                <a:close/>
                <a:moveTo>
                  <a:pt x="3529" y="17"/>
                </a:moveTo>
                <a:cubicBezTo>
                  <a:pt x="3529" y="9"/>
                  <a:pt x="3529" y="9"/>
                  <a:pt x="3529" y="9"/>
                </a:cubicBezTo>
                <a:cubicBezTo>
                  <a:pt x="3533" y="9"/>
                  <a:pt x="3537" y="8"/>
                  <a:pt x="3541" y="8"/>
                </a:cubicBezTo>
                <a:cubicBezTo>
                  <a:pt x="3541" y="16"/>
                  <a:pt x="3541" y="16"/>
                  <a:pt x="3541" y="16"/>
                </a:cubicBezTo>
                <a:cubicBezTo>
                  <a:pt x="3537" y="16"/>
                  <a:pt x="3533" y="17"/>
                  <a:pt x="3529" y="17"/>
                </a:cubicBezTo>
                <a:close/>
                <a:moveTo>
                  <a:pt x="3829" y="15"/>
                </a:moveTo>
                <a:cubicBezTo>
                  <a:pt x="3825" y="15"/>
                  <a:pt x="3821" y="14"/>
                  <a:pt x="3817" y="14"/>
                </a:cubicBezTo>
                <a:cubicBezTo>
                  <a:pt x="3818" y="6"/>
                  <a:pt x="3818" y="6"/>
                  <a:pt x="3818" y="6"/>
                </a:cubicBezTo>
                <a:cubicBezTo>
                  <a:pt x="3822" y="7"/>
                  <a:pt x="3826" y="7"/>
                  <a:pt x="3830" y="7"/>
                </a:cubicBezTo>
                <a:lnTo>
                  <a:pt x="3829" y="15"/>
                </a:lnTo>
                <a:close/>
                <a:moveTo>
                  <a:pt x="3553" y="15"/>
                </a:moveTo>
                <a:cubicBezTo>
                  <a:pt x="3553" y="7"/>
                  <a:pt x="3553" y="7"/>
                  <a:pt x="3553" y="7"/>
                </a:cubicBezTo>
                <a:cubicBezTo>
                  <a:pt x="3557" y="6"/>
                  <a:pt x="3561" y="6"/>
                  <a:pt x="3565" y="5"/>
                </a:cubicBezTo>
                <a:cubicBezTo>
                  <a:pt x="3565" y="13"/>
                  <a:pt x="3565" y="13"/>
                  <a:pt x="3565" y="13"/>
                </a:cubicBezTo>
                <a:cubicBezTo>
                  <a:pt x="3561" y="14"/>
                  <a:pt x="3557" y="14"/>
                  <a:pt x="3553" y="15"/>
                </a:cubicBezTo>
                <a:close/>
                <a:moveTo>
                  <a:pt x="3805" y="13"/>
                </a:moveTo>
                <a:cubicBezTo>
                  <a:pt x="3801" y="13"/>
                  <a:pt x="3797" y="12"/>
                  <a:pt x="3793" y="12"/>
                </a:cubicBezTo>
                <a:cubicBezTo>
                  <a:pt x="3794" y="4"/>
                  <a:pt x="3794" y="4"/>
                  <a:pt x="3794" y="4"/>
                </a:cubicBezTo>
                <a:cubicBezTo>
                  <a:pt x="3798" y="4"/>
                  <a:pt x="3802" y="5"/>
                  <a:pt x="3806" y="5"/>
                </a:cubicBezTo>
                <a:lnTo>
                  <a:pt x="3805" y="13"/>
                </a:lnTo>
                <a:close/>
                <a:moveTo>
                  <a:pt x="3577" y="12"/>
                </a:moveTo>
                <a:cubicBezTo>
                  <a:pt x="3577" y="4"/>
                  <a:pt x="3577" y="4"/>
                  <a:pt x="3577" y="4"/>
                </a:cubicBezTo>
                <a:cubicBezTo>
                  <a:pt x="3581" y="4"/>
                  <a:pt x="3585" y="4"/>
                  <a:pt x="3589" y="4"/>
                </a:cubicBezTo>
                <a:cubicBezTo>
                  <a:pt x="3589" y="11"/>
                  <a:pt x="3589" y="11"/>
                  <a:pt x="3589" y="11"/>
                </a:cubicBezTo>
                <a:cubicBezTo>
                  <a:pt x="3585" y="12"/>
                  <a:pt x="3581" y="12"/>
                  <a:pt x="3577" y="12"/>
                </a:cubicBezTo>
                <a:close/>
                <a:moveTo>
                  <a:pt x="3781" y="11"/>
                </a:moveTo>
                <a:cubicBezTo>
                  <a:pt x="3777" y="11"/>
                  <a:pt x="3773" y="11"/>
                  <a:pt x="3769" y="10"/>
                </a:cubicBezTo>
                <a:cubicBezTo>
                  <a:pt x="3770" y="2"/>
                  <a:pt x="3770" y="2"/>
                  <a:pt x="3770" y="2"/>
                </a:cubicBezTo>
                <a:cubicBezTo>
                  <a:pt x="3774" y="3"/>
                  <a:pt x="3778" y="3"/>
                  <a:pt x="3782" y="3"/>
                </a:cubicBezTo>
                <a:lnTo>
                  <a:pt x="3781" y="11"/>
                </a:lnTo>
                <a:close/>
                <a:moveTo>
                  <a:pt x="3601" y="11"/>
                </a:moveTo>
                <a:cubicBezTo>
                  <a:pt x="3601" y="3"/>
                  <a:pt x="3601" y="3"/>
                  <a:pt x="3601" y="3"/>
                </a:cubicBezTo>
                <a:cubicBezTo>
                  <a:pt x="3605" y="2"/>
                  <a:pt x="3609" y="2"/>
                  <a:pt x="3613" y="2"/>
                </a:cubicBezTo>
                <a:cubicBezTo>
                  <a:pt x="3613" y="10"/>
                  <a:pt x="3613" y="10"/>
                  <a:pt x="3613" y="10"/>
                </a:cubicBezTo>
                <a:cubicBezTo>
                  <a:pt x="3609" y="10"/>
                  <a:pt x="3605" y="10"/>
                  <a:pt x="3601" y="11"/>
                </a:cubicBezTo>
                <a:close/>
                <a:moveTo>
                  <a:pt x="3757" y="10"/>
                </a:moveTo>
                <a:cubicBezTo>
                  <a:pt x="3753" y="9"/>
                  <a:pt x="3749" y="9"/>
                  <a:pt x="3745" y="9"/>
                </a:cubicBezTo>
                <a:cubicBezTo>
                  <a:pt x="3745" y="1"/>
                  <a:pt x="3745" y="1"/>
                  <a:pt x="3745" y="1"/>
                </a:cubicBezTo>
                <a:cubicBezTo>
                  <a:pt x="3749" y="1"/>
                  <a:pt x="3753" y="1"/>
                  <a:pt x="3757" y="2"/>
                </a:cubicBezTo>
                <a:lnTo>
                  <a:pt x="3757" y="10"/>
                </a:lnTo>
                <a:close/>
                <a:moveTo>
                  <a:pt x="3625" y="9"/>
                </a:moveTo>
                <a:cubicBezTo>
                  <a:pt x="3625" y="1"/>
                  <a:pt x="3625" y="1"/>
                  <a:pt x="3625" y="1"/>
                </a:cubicBezTo>
                <a:cubicBezTo>
                  <a:pt x="3629" y="1"/>
                  <a:pt x="3633" y="1"/>
                  <a:pt x="3637" y="1"/>
                </a:cubicBezTo>
                <a:cubicBezTo>
                  <a:pt x="3637" y="9"/>
                  <a:pt x="3637" y="9"/>
                  <a:pt x="3637" y="9"/>
                </a:cubicBezTo>
                <a:cubicBezTo>
                  <a:pt x="3633" y="9"/>
                  <a:pt x="3629" y="9"/>
                  <a:pt x="3625" y="9"/>
                </a:cubicBezTo>
                <a:close/>
                <a:moveTo>
                  <a:pt x="3733" y="9"/>
                </a:moveTo>
                <a:cubicBezTo>
                  <a:pt x="3729" y="9"/>
                  <a:pt x="3725" y="8"/>
                  <a:pt x="3721" y="8"/>
                </a:cubicBezTo>
                <a:cubicBezTo>
                  <a:pt x="3721" y="0"/>
                  <a:pt x="3721" y="0"/>
                  <a:pt x="3721" y="0"/>
                </a:cubicBezTo>
                <a:cubicBezTo>
                  <a:pt x="3725" y="0"/>
                  <a:pt x="3729" y="1"/>
                  <a:pt x="3733" y="1"/>
                </a:cubicBezTo>
                <a:lnTo>
                  <a:pt x="3733" y="9"/>
                </a:lnTo>
                <a:close/>
                <a:moveTo>
                  <a:pt x="3649" y="8"/>
                </a:moveTo>
                <a:cubicBezTo>
                  <a:pt x="3649" y="0"/>
                  <a:pt x="3649" y="0"/>
                  <a:pt x="3649" y="0"/>
                </a:cubicBezTo>
                <a:cubicBezTo>
                  <a:pt x="3653" y="0"/>
                  <a:pt x="3657" y="0"/>
                  <a:pt x="3661" y="0"/>
                </a:cubicBezTo>
                <a:cubicBezTo>
                  <a:pt x="3661" y="8"/>
                  <a:pt x="3661" y="8"/>
                  <a:pt x="3661" y="8"/>
                </a:cubicBezTo>
                <a:cubicBezTo>
                  <a:pt x="3657" y="8"/>
                  <a:pt x="3653" y="8"/>
                  <a:pt x="3649" y="8"/>
                </a:cubicBezTo>
                <a:close/>
                <a:moveTo>
                  <a:pt x="3709" y="8"/>
                </a:moveTo>
                <a:cubicBezTo>
                  <a:pt x="3705" y="8"/>
                  <a:pt x="3701" y="8"/>
                  <a:pt x="3697" y="8"/>
                </a:cubicBezTo>
                <a:cubicBezTo>
                  <a:pt x="3697" y="0"/>
                  <a:pt x="3697" y="0"/>
                  <a:pt x="3697" y="0"/>
                </a:cubicBezTo>
                <a:cubicBezTo>
                  <a:pt x="3701" y="0"/>
                  <a:pt x="3705" y="0"/>
                  <a:pt x="3709" y="0"/>
                </a:cubicBezTo>
                <a:lnTo>
                  <a:pt x="3709" y="8"/>
                </a:lnTo>
                <a:close/>
                <a:moveTo>
                  <a:pt x="3673" y="8"/>
                </a:moveTo>
                <a:cubicBezTo>
                  <a:pt x="3673" y="0"/>
                  <a:pt x="3673" y="0"/>
                  <a:pt x="3673" y="0"/>
                </a:cubicBezTo>
                <a:cubicBezTo>
                  <a:pt x="3677" y="0"/>
                  <a:pt x="3681" y="0"/>
                  <a:pt x="3685" y="0"/>
                </a:cubicBezTo>
                <a:cubicBezTo>
                  <a:pt x="3685" y="8"/>
                  <a:pt x="3685" y="8"/>
                  <a:pt x="3685" y="8"/>
                </a:cubicBezTo>
                <a:cubicBezTo>
                  <a:pt x="3681" y="8"/>
                  <a:pt x="3677" y="8"/>
                  <a:pt x="3673" y="8"/>
                </a:cubicBezTo>
                <a:close/>
              </a:path>
            </a:pathLst>
          </a:custGeom>
          <a:solidFill>
            <a:srgbClr val="BEBEB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66" name="Freeform 3429"/>
          <p:cNvSpPr>
            <a:spLocks/>
          </p:cNvSpPr>
          <p:nvPr/>
        </p:nvSpPr>
        <p:spPr bwMode="auto">
          <a:xfrm>
            <a:off x="1411970" y="3267748"/>
            <a:ext cx="2226947" cy="1195217"/>
          </a:xfrm>
          <a:custGeom>
            <a:avLst/>
            <a:gdLst>
              <a:gd name="T0" fmla="*/ 1001 w 1077"/>
              <a:gd name="T1" fmla="*/ 134 h 578"/>
              <a:gd name="T2" fmla="*/ 0 w 1077"/>
              <a:gd name="T3" fmla="*/ 42 h 578"/>
              <a:gd name="T4" fmla="*/ 546 w 1077"/>
              <a:gd name="T5" fmla="*/ 578 h 578"/>
              <a:gd name="T6" fmla="*/ 1077 w 1077"/>
              <a:gd name="T7" fmla="*/ 162 h 578"/>
              <a:gd name="T8" fmla="*/ 1001 w 1077"/>
              <a:gd name="T9" fmla="*/ 134 h 578"/>
            </a:gdLst>
            <a:ahLst/>
            <a:cxnLst>
              <a:cxn ang="0">
                <a:pos x="T0" y="T1"/>
              </a:cxn>
              <a:cxn ang="0">
                <a:pos x="T2" y="T3"/>
              </a:cxn>
              <a:cxn ang="0">
                <a:pos x="T4" y="T5"/>
              </a:cxn>
              <a:cxn ang="0">
                <a:pos x="T6" y="T7"/>
              </a:cxn>
              <a:cxn ang="0">
                <a:pos x="T8" y="T9"/>
              </a:cxn>
            </a:cxnLst>
            <a:rect l="0" t="0" r="r" b="b"/>
            <a:pathLst>
              <a:path w="1077" h="578">
                <a:moveTo>
                  <a:pt x="1001" y="134"/>
                </a:moveTo>
                <a:cubicBezTo>
                  <a:pt x="697" y="29"/>
                  <a:pt x="336" y="0"/>
                  <a:pt x="0" y="42"/>
                </a:cubicBezTo>
                <a:cubicBezTo>
                  <a:pt x="5" y="339"/>
                  <a:pt x="248" y="578"/>
                  <a:pt x="546" y="578"/>
                </a:cubicBezTo>
                <a:cubicBezTo>
                  <a:pt x="803" y="578"/>
                  <a:pt x="1018" y="401"/>
                  <a:pt x="1077" y="162"/>
                </a:cubicBezTo>
                <a:cubicBezTo>
                  <a:pt x="1052" y="152"/>
                  <a:pt x="1026" y="143"/>
                  <a:pt x="1001" y="134"/>
                </a:cubicBezTo>
                <a:close/>
              </a:path>
            </a:pathLst>
          </a:custGeom>
          <a:solidFill>
            <a:srgbClr val="8D2376"/>
          </a:solidFill>
          <a:ln>
            <a:noFill/>
          </a:ln>
        </p:spPr>
        <p:txBody>
          <a:bodyPr vert="horz" wrap="square" lIns="91427" tIns="45714" rIns="91427" bIns="0" numCol="1" anchor="ctr" anchorCtr="0" compatLnSpc="1">
            <a:prstTxWarp prst="textNoShape">
              <a:avLst/>
            </a:prstTxWarp>
          </a:bodyPr>
          <a:lstStyle/>
          <a:p>
            <a:pPr algn="ctr" defTabSz="1088034">
              <a:lnSpc>
                <a:spcPct val="130000"/>
              </a:lnSpc>
              <a:defRPr/>
            </a:pPr>
            <a:r>
              <a:rPr lang="en-US" sz="2000" kern="0" dirty="0">
                <a:solidFill>
                  <a:srgbClr val="FFFFFF"/>
                </a:solidFill>
                <a:latin typeface="Segoe UI Light"/>
              </a:rPr>
              <a:t>Developers</a:t>
            </a:r>
          </a:p>
        </p:txBody>
      </p:sp>
      <p:grpSp>
        <p:nvGrpSpPr>
          <p:cNvPr id="67" name="Group 66"/>
          <p:cNvGrpSpPr/>
          <p:nvPr/>
        </p:nvGrpSpPr>
        <p:grpSpPr>
          <a:xfrm>
            <a:off x="504049" y="4367729"/>
            <a:ext cx="2723576" cy="1751497"/>
            <a:chOff x="503237" y="4792662"/>
            <a:chExt cx="2723964" cy="1751745"/>
          </a:xfrm>
        </p:grpSpPr>
        <p:grpSp>
          <p:nvGrpSpPr>
            <p:cNvPr id="16" name="Group 15"/>
            <p:cNvGrpSpPr/>
            <p:nvPr/>
          </p:nvGrpSpPr>
          <p:grpSpPr>
            <a:xfrm>
              <a:off x="560201" y="4877618"/>
              <a:ext cx="2667000" cy="1666789"/>
              <a:chOff x="579437" y="4868862"/>
              <a:chExt cx="2667000" cy="1666789"/>
            </a:xfrm>
          </p:grpSpPr>
          <p:pic>
            <p:nvPicPr>
              <p:cNvPr id="334" name="Picture 33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79437" y="4868862"/>
                <a:ext cx="2067281" cy="1338176"/>
              </a:xfrm>
              <a:prstGeom prst="rect">
                <a:avLst/>
              </a:prstGeom>
            </p:spPr>
          </p:pic>
          <p:grpSp>
            <p:nvGrpSpPr>
              <p:cNvPr id="15" name="Group 14"/>
              <p:cNvGrpSpPr/>
              <p:nvPr/>
            </p:nvGrpSpPr>
            <p:grpSpPr>
              <a:xfrm>
                <a:off x="635000" y="6200689"/>
                <a:ext cx="2611437" cy="334962"/>
                <a:chOff x="635000" y="6200689"/>
                <a:chExt cx="2611437" cy="334962"/>
              </a:xfrm>
            </p:grpSpPr>
            <p:sp>
              <p:nvSpPr>
                <p:cNvPr id="271" name="Freeform 3541"/>
                <p:cNvSpPr>
                  <a:spLocks/>
                </p:cNvSpPr>
                <p:nvPr/>
              </p:nvSpPr>
              <p:spPr bwMode="auto">
                <a:xfrm>
                  <a:off x="1370013" y="6200689"/>
                  <a:ext cx="1876424" cy="334962"/>
                </a:xfrm>
                <a:custGeom>
                  <a:avLst/>
                  <a:gdLst>
                    <a:gd name="T0" fmla="*/ 1116 w 1193"/>
                    <a:gd name="T1" fmla="*/ 162 h 162"/>
                    <a:gd name="T2" fmla="*/ 77 w 1193"/>
                    <a:gd name="T3" fmla="*/ 162 h 162"/>
                    <a:gd name="T4" fmla="*/ 0 w 1193"/>
                    <a:gd name="T5" fmla="*/ 82 h 162"/>
                    <a:gd name="T6" fmla="*/ 0 w 1193"/>
                    <a:gd name="T7" fmla="*/ 80 h 162"/>
                    <a:gd name="T8" fmla="*/ 77 w 1193"/>
                    <a:gd name="T9" fmla="*/ 0 h 162"/>
                    <a:gd name="T10" fmla="*/ 1116 w 1193"/>
                    <a:gd name="T11" fmla="*/ 0 h 162"/>
                    <a:gd name="T12" fmla="*/ 1193 w 1193"/>
                    <a:gd name="T13" fmla="*/ 80 h 162"/>
                    <a:gd name="T14" fmla="*/ 1193 w 1193"/>
                    <a:gd name="T15" fmla="*/ 82 h 162"/>
                    <a:gd name="T16" fmla="*/ 1116 w 1193"/>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3" h="162">
                      <a:moveTo>
                        <a:pt x="1116" y="162"/>
                      </a:moveTo>
                      <a:cubicBezTo>
                        <a:pt x="77" y="162"/>
                        <a:pt x="77" y="162"/>
                        <a:pt x="77" y="162"/>
                      </a:cubicBezTo>
                      <a:cubicBezTo>
                        <a:pt x="34" y="162"/>
                        <a:pt x="0" y="126"/>
                        <a:pt x="0" y="82"/>
                      </a:cubicBezTo>
                      <a:cubicBezTo>
                        <a:pt x="0" y="80"/>
                        <a:pt x="0" y="80"/>
                        <a:pt x="0" y="80"/>
                      </a:cubicBezTo>
                      <a:cubicBezTo>
                        <a:pt x="0" y="36"/>
                        <a:pt x="34" y="0"/>
                        <a:pt x="77" y="0"/>
                      </a:cubicBezTo>
                      <a:cubicBezTo>
                        <a:pt x="1116" y="0"/>
                        <a:pt x="1116" y="0"/>
                        <a:pt x="1116" y="0"/>
                      </a:cubicBezTo>
                      <a:cubicBezTo>
                        <a:pt x="1158" y="0"/>
                        <a:pt x="1193" y="36"/>
                        <a:pt x="1193" y="80"/>
                      </a:cubicBezTo>
                      <a:cubicBezTo>
                        <a:pt x="1193" y="82"/>
                        <a:pt x="1193" y="82"/>
                        <a:pt x="1193" y="82"/>
                      </a:cubicBezTo>
                      <a:cubicBezTo>
                        <a:pt x="1193" y="126"/>
                        <a:pt x="1158" y="162"/>
                        <a:pt x="1116" y="16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72" name="Rectangle 3544"/>
                <p:cNvSpPr>
                  <a:spLocks noChangeArrowheads="1"/>
                </p:cNvSpPr>
                <p:nvPr/>
              </p:nvSpPr>
              <p:spPr bwMode="auto">
                <a:xfrm>
                  <a:off x="1958975" y="6306789"/>
                  <a:ext cx="1128675" cy="1385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b="1" kern="0" dirty="0">
                      <a:solidFill>
                        <a:srgbClr val="002050"/>
                      </a:solidFill>
                      <a:latin typeface="Segoe UI" panose="020B0502040204020203" pitchFamily="34" charset="0"/>
                    </a:rPr>
                    <a:t>Agile methodologies</a:t>
                  </a:r>
                  <a:endParaRPr lang="en-US" altLang="en-US" sz="1801" kern="0" dirty="0">
                    <a:solidFill>
                      <a:srgbClr val="505050"/>
                    </a:solidFill>
                    <a:latin typeface="Segoe UI" panose="020B0502040204020203" pitchFamily="34" charset="0"/>
                  </a:endParaRPr>
                </a:p>
              </p:txBody>
            </p:sp>
            <p:sp>
              <p:nvSpPr>
                <p:cNvPr id="273" name="Freeform 3540"/>
                <p:cNvSpPr>
                  <a:spLocks/>
                </p:cNvSpPr>
                <p:nvPr/>
              </p:nvSpPr>
              <p:spPr bwMode="auto">
                <a:xfrm>
                  <a:off x="635000" y="6200689"/>
                  <a:ext cx="1033463" cy="334962"/>
                </a:xfrm>
                <a:custGeom>
                  <a:avLst/>
                  <a:gdLst>
                    <a:gd name="T0" fmla="*/ 423 w 500"/>
                    <a:gd name="T1" fmla="*/ 162 h 162"/>
                    <a:gd name="T2" fmla="*/ 78 w 500"/>
                    <a:gd name="T3" fmla="*/ 162 h 162"/>
                    <a:gd name="T4" fmla="*/ 0 w 500"/>
                    <a:gd name="T5" fmla="*/ 82 h 162"/>
                    <a:gd name="T6" fmla="*/ 0 w 500"/>
                    <a:gd name="T7" fmla="*/ 80 h 162"/>
                    <a:gd name="T8" fmla="*/ 78 w 500"/>
                    <a:gd name="T9" fmla="*/ 0 h 162"/>
                    <a:gd name="T10" fmla="*/ 423 w 500"/>
                    <a:gd name="T11" fmla="*/ 0 h 162"/>
                    <a:gd name="T12" fmla="*/ 500 w 500"/>
                    <a:gd name="T13" fmla="*/ 80 h 162"/>
                    <a:gd name="T14" fmla="*/ 500 w 500"/>
                    <a:gd name="T15" fmla="*/ 82 h 162"/>
                    <a:gd name="T16" fmla="*/ 423 w 500"/>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0" h="162">
                      <a:moveTo>
                        <a:pt x="423" y="162"/>
                      </a:moveTo>
                      <a:cubicBezTo>
                        <a:pt x="78" y="162"/>
                        <a:pt x="78" y="162"/>
                        <a:pt x="78" y="162"/>
                      </a:cubicBezTo>
                      <a:cubicBezTo>
                        <a:pt x="35" y="162"/>
                        <a:pt x="0" y="126"/>
                        <a:pt x="0" y="82"/>
                      </a:cubicBezTo>
                      <a:cubicBezTo>
                        <a:pt x="0" y="80"/>
                        <a:pt x="0" y="80"/>
                        <a:pt x="0" y="80"/>
                      </a:cubicBezTo>
                      <a:cubicBezTo>
                        <a:pt x="0" y="36"/>
                        <a:pt x="35" y="0"/>
                        <a:pt x="78" y="0"/>
                      </a:cubicBezTo>
                      <a:cubicBezTo>
                        <a:pt x="423" y="0"/>
                        <a:pt x="423" y="0"/>
                        <a:pt x="423" y="0"/>
                      </a:cubicBezTo>
                      <a:cubicBezTo>
                        <a:pt x="466" y="0"/>
                        <a:pt x="500" y="36"/>
                        <a:pt x="500" y="80"/>
                      </a:cubicBezTo>
                      <a:cubicBezTo>
                        <a:pt x="500" y="82"/>
                        <a:pt x="500" y="82"/>
                        <a:pt x="500" y="82"/>
                      </a:cubicBezTo>
                      <a:cubicBezTo>
                        <a:pt x="500" y="126"/>
                        <a:pt x="466" y="162"/>
                        <a:pt x="423" y="16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74" name="Freeform 3542"/>
                <p:cNvSpPr>
                  <a:spLocks/>
                </p:cNvSpPr>
                <p:nvPr/>
              </p:nvSpPr>
              <p:spPr bwMode="auto">
                <a:xfrm>
                  <a:off x="890588" y="6200689"/>
                  <a:ext cx="987425" cy="334962"/>
                </a:xfrm>
                <a:custGeom>
                  <a:avLst/>
                  <a:gdLst>
                    <a:gd name="T0" fmla="*/ 405 w 478"/>
                    <a:gd name="T1" fmla="*/ 162 h 162"/>
                    <a:gd name="T2" fmla="*/ 74 w 478"/>
                    <a:gd name="T3" fmla="*/ 162 h 162"/>
                    <a:gd name="T4" fmla="*/ 0 w 478"/>
                    <a:gd name="T5" fmla="*/ 82 h 162"/>
                    <a:gd name="T6" fmla="*/ 0 w 478"/>
                    <a:gd name="T7" fmla="*/ 80 h 162"/>
                    <a:gd name="T8" fmla="*/ 74 w 478"/>
                    <a:gd name="T9" fmla="*/ 0 h 162"/>
                    <a:gd name="T10" fmla="*/ 405 w 478"/>
                    <a:gd name="T11" fmla="*/ 0 h 162"/>
                    <a:gd name="T12" fmla="*/ 478 w 478"/>
                    <a:gd name="T13" fmla="*/ 80 h 162"/>
                    <a:gd name="T14" fmla="*/ 478 w 478"/>
                    <a:gd name="T15" fmla="*/ 82 h 162"/>
                    <a:gd name="T16" fmla="*/ 405 w 478"/>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162">
                      <a:moveTo>
                        <a:pt x="405" y="162"/>
                      </a:moveTo>
                      <a:cubicBezTo>
                        <a:pt x="74" y="162"/>
                        <a:pt x="74" y="162"/>
                        <a:pt x="74" y="162"/>
                      </a:cubicBezTo>
                      <a:cubicBezTo>
                        <a:pt x="33" y="162"/>
                        <a:pt x="0" y="126"/>
                        <a:pt x="0" y="82"/>
                      </a:cubicBezTo>
                      <a:cubicBezTo>
                        <a:pt x="0" y="80"/>
                        <a:pt x="0" y="80"/>
                        <a:pt x="0" y="80"/>
                      </a:cubicBezTo>
                      <a:cubicBezTo>
                        <a:pt x="0" y="36"/>
                        <a:pt x="33" y="0"/>
                        <a:pt x="74" y="0"/>
                      </a:cubicBezTo>
                      <a:cubicBezTo>
                        <a:pt x="405" y="0"/>
                        <a:pt x="405" y="0"/>
                        <a:pt x="405" y="0"/>
                      </a:cubicBezTo>
                      <a:cubicBezTo>
                        <a:pt x="445" y="0"/>
                        <a:pt x="478" y="36"/>
                        <a:pt x="478" y="80"/>
                      </a:cubicBezTo>
                      <a:cubicBezTo>
                        <a:pt x="478" y="82"/>
                        <a:pt x="478" y="82"/>
                        <a:pt x="478" y="82"/>
                      </a:cubicBezTo>
                      <a:cubicBezTo>
                        <a:pt x="478" y="126"/>
                        <a:pt x="445" y="162"/>
                        <a:pt x="405" y="162"/>
                      </a:cubicBezTo>
                      <a:close/>
                    </a:path>
                  </a:pathLst>
                </a:custGeom>
                <a:solidFill>
                  <a:srgbClr val="8D2376"/>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75" name="Rectangle 3543"/>
                <p:cNvSpPr>
                  <a:spLocks noChangeArrowheads="1"/>
                </p:cNvSpPr>
                <p:nvPr/>
              </p:nvSpPr>
              <p:spPr bwMode="auto">
                <a:xfrm>
                  <a:off x="971528" y="6291400"/>
                  <a:ext cx="825665" cy="153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000" b="1" kern="0" dirty="0">
                      <a:solidFill>
                        <a:srgbClr val="FFFFFF"/>
                      </a:solidFill>
                      <a:latin typeface="Segoe UI" panose="020B0502040204020203" pitchFamily="34" charset="0"/>
                    </a:rPr>
                    <a:t>have adopted</a:t>
                  </a:r>
                  <a:endParaRPr lang="en-US" altLang="en-US" sz="1801" kern="0" dirty="0">
                    <a:solidFill>
                      <a:srgbClr val="505050"/>
                    </a:solidFill>
                    <a:latin typeface="Segoe UI" panose="020B0502040204020203" pitchFamily="34" charset="0"/>
                  </a:endParaRPr>
                </a:p>
              </p:txBody>
            </p:sp>
          </p:grpSp>
        </p:grpSp>
        <p:grpSp>
          <p:nvGrpSpPr>
            <p:cNvPr id="19" name="Group 18"/>
            <p:cNvGrpSpPr/>
            <p:nvPr/>
          </p:nvGrpSpPr>
          <p:grpSpPr>
            <a:xfrm>
              <a:off x="503237" y="4792662"/>
              <a:ext cx="1123828" cy="608745"/>
              <a:chOff x="198437" y="4411662"/>
              <a:chExt cx="1123828" cy="608745"/>
            </a:xfrm>
          </p:grpSpPr>
          <p:grpSp>
            <p:nvGrpSpPr>
              <p:cNvPr id="664" name="Group 663"/>
              <p:cNvGrpSpPr/>
              <p:nvPr/>
            </p:nvGrpSpPr>
            <p:grpSpPr>
              <a:xfrm>
                <a:off x="198437" y="4411662"/>
                <a:ext cx="608745" cy="608745"/>
                <a:chOff x="7777955" y="466725"/>
                <a:chExt cx="608745" cy="608745"/>
              </a:xfrm>
              <a:solidFill>
                <a:srgbClr val="8D2376"/>
              </a:solidFill>
            </p:grpSpPr>
            <p:sp>
              <p:nvSpPr>
                <p:cNvPr id="665" name="Oval 664"/>
                <p:cNvSpPr/>
                <p:nvPr/>
              </p:nvSpPr>
              <p:spPr bwMode="auto">
                <a:xfrm>
                  <a:off x="7777955" y="466725"/>
                  <a:ext cx="608745" cy="60874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7" name="Rectangle 3458"/>
                <p:cNvSpPr>
                  <a:spLocks noChangeArrowheads="1"/>
                </p:cNvSpPr>
                <p:nvPr/>
              </p:nvSpPr>
              <p:spPr bwMode="auto">
                <a:xfrm>
                  <a:off x="7876087" y="573731"/>
                  <a:ext cx="415237" cy="3693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2400" kern="0" spc="-50" dirty="0">
                      <a:solidFill>
                        <a:srgbClr val="FFFFFF"/>
                      </a:solidFill>
                      <a:latin typeface="Segoe UI Light" panose="020B0502040204020203" pitchFamily="34" charset="0"/>
                    </a:rPr>
                    <a:t>3/4</a:t>
                  </a:r>
                  <a:endParaRPr lang="en-US" altLang="en-US" sz="2400" kern="0" spc="-50" dirty="0">
                    <a:solidFill>
                      <a:srgbClr val="FFFFFF"/>
                    </a:solidFill>
                    <a:latin typeface="Segoe UI" panose="020B0502040204020203" pitchFamily="34" charset="0"/>
                  </a:endParaRPr>
                </a:p>
              </p:txBody>
            </p:sp>
          </p:grpSp>
          <p:sp>
            <p:nvSpPr>
              <p:cNvPr id="669" name="Rectangle 3471"/>
              <p:cNvSpPr>
                <a:spLocks noChangeArrowheads="1"/>
              </p:cNvSpPr>
              <p:nvPr/>
            </p:nvSpPr>
            <p:spPr bwMode="auto">
              <a:xfrm>
                <a:off x="878170" y="4646785"/>
                <a:ext cx="444095" cy="138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kern="0" dirty="0">
                    <a:solidFill>
                      <a:srgbClr val="002050"/>
                    </a:solidFill>
                    <a:latin typeface="Segoe UI" panose="020B0502040204020203" pitchFamily="34" charset="0"/>
                  </a:rPr>
                  <a:t>of teams</a:t>
                </a:r>
                <a:endParaRPr lang="en-US" altLang="en-US" sz="1801" kern="0" dirty="0">
                  <a:solidFill>
                    <a:srgbClr val="505050"/>
                  </a:solidFill>
                  <a:latin typeface="Segoe UI" panose="020B0502040204020203" pitchFamily="34" charset="0"/>
                </a:endParaRPr>
              </a:p>
            </p:txBody>
          </p:sp>
        </p:grpSp>
      </p:grpSp>
      <p:sp>
        <p:nvSpPr>
          <p:cNvPr id="192" name="Freeform 3431"/>
          <p:cNvSpPr>
            <a:spLocks/>
          </p:cNvSpPr>
          <p:nvPr/>
        </p:nvSpPr>
        <p:spPr bwMode="auto">
          <a:xfrm>
            <a:off x="8627722" y="3229655"/>
            <a:ext cx="2188852" cy="1233311"/>
          </a:xfrm>
          <a:custGeom>
            <a:avLst/>
            <a:gdLst>
              <a:gd name="T0" fmla="*/ 483 w 1059"/>
              <a:gd name="T1" fmla="*/ 209 h 597"/>
              <a:gd name="T2" fmla="*/ 246 w 1059"/>
              <a:gd name="T3" fmla="*/ 105 h 597"/>
              <a:gd name="T4" fmla="*/ 65 w 1059"/>
              <a:gd name="T5" fmla="*/ 22 h 597"/>
              <a:gd name="T6" fmla="*/ 2 w 1059"/>
              <a:gd name="T7" fmla="*/ 0 h 597"/>
              <a:gd name="T8" fmla="*/ 0 w 1059"/>
              <a:gd name="T9" fmla="*/ 50 h 597"/>
              <a:gd name="T10" fmla="*/ 546 w 1059"/>
              <a:gd name="T11" fmla="*/ 597 h 597"/>
              <a:gd name="T12" fmla="*/ 1059 w 1059"/>
              <a:gd name="T13" fmla="*/ 240 h 597"/>
              <a:gd name="T14" fmla="*/ 483 w 1059"/>
              <a:gd name="T15" fmla="*/ 209 h 5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597">
                <a:moveTo>
                  <a:pt x="483" y="209"/>
                </a:moveTo>
                <a:cubicBezTo>
                  <a:pt x="397" y="182"/>
                  <a:pt x="320" y="143"/>
                  <a:pt x="246" y="105"/>
                </a:cubicBezTo>
                <a:cubicBezTo>
                  <a:pt x="188" y="76"/>
                  <a:pt x="128" y="46"/>
                  <a:pt x="65" y="22"/>
                </a:cubicBezTo>
                <a:cubicBezTo>
                  <a:pt x="45" y="14"/>
                  <a:pt x="23" y="6"/>
                  <a:pt x="2" y="0"/>
                </a:cubicBezTo>
                <a:cubicBezTo>
                  <a:pt x="0" y="16"/>
                  <a:pt x="0" y="33"/>
                  <a:pt x="0" y="50"/>
                </a:cubicBezTo>
                <a:cubicBezTo>
                  <a:pt x="0" y="352"/>
                  <a:pt x="244" y="597"/>
                  <a:pt x="546" y="597"/>
                </a:cubicBezTo>
                <a:cubicBezTo>
                  <a:pt x="781" y="597"/>
                  <a:pt x="982" y="448"/>
                  <a:pt x="1059" y="240"/>
                </a:cubicBezTo>
                <a:cubicBezTo>
                  <a:pt x="848" y="271"/>
                  <a:pt x="646" y="261"/>
                  <a:pt x="483" y="209"/>
                </a:cubicBezTo>
                <a:close/>
              </a:path>
            </a:pathLst>
          </a:custGeom>
          <a:solidFill>
            <a:srgbClr val="002050"/>
          </a:solidFill>
          <a:ln>
            <a:noFill/>
          </a:ln>
        </p:spPr>
        <p:txBody>
          <a:bodyPr vert="horz" wrap="square" lIns="91427" tIns="107985" rIns="91427" bIns="125982" numCol="1" anchor="b" anchorCtr="0" compatLnSpc="1">
            <a:prstTxWarp prst="textNoShape">
              <a:avLst/>
            </a:prstTxWarp>
          </a:bodyPr>
          <a:lstStyle/>
          <a:p>
            <a:pPr algn="ctr" defTabSz="1088034">
              <a:defRPr/>
            </a:pPr>
            <a:r>
              <a:rPr lang="en-US" sz="2000" kern="0" dirty="0">
                <a:solidFill>
                  <a:srgbClr val="FFFFFF"/>
                </a:solidFill>
                <a:latin typeface="Segoe UI Light"/>
              </a:rPr>
              <a:t>Business</a:t>
            </a:r>
          </a:p>
          <a:p>
            <a:pPr algn="ctr" defTabSz="1088034">
              <a:defRPr/>
            </a:pPr>
            <a:endParaRPr lang="en-US" sz="1599" kern="0" dirty="0">
              <a:solidFill>
                <a:srgbClr val="FFFFFF"/>
              </a:solidFill>
              <a:latin typeface="Segoe UI"/>
            </a:endParaRPr>
          </a:p>
        </p:txBody>
      </p:sp>
      <p:sp>
        <p:nvSpPr>
          <p:cNvPr id="191" name="Freeform 3430"/>
          <p:cNvSpPr>
            <a:spLocks/>
          </p:cNvSpPr>
          <p:nvPr/>
        </p:nvSpPr>
        <p:spPr bwMode="auto">
          <a:xfrm>
            <a:off x="5172223" y="3166724"/>
            <a:ext cx="2107901" cy="1308938"/>
          </a:xfrm>
          <a:custGeom>
            <a:avLst/>
            <a:gdLst>
              <a:gd name="T0" fmla="*/ 553 w 1020"/>
              <a:gd name="T1" fmla="*/ 168 h 626"/>
              <a:gd name="T2" fmla="*/ 433 w 1020"/>
              <a:gd name="T3" fmla="*/ 221 h 626"/>
              <a:gd name="T4" fmla="*/ 0 w 1020"/>
              <a:gd name="T5" fmla="*/ 352 h 626"/>
              <a:gd name="T6" fmla="*/ 474 w 1020"/>
              <a:gd name="T7" fmla="*/ 626 h 626"/>
              <a:gd name="T8" fmla="*/ 1020 w 1020"/>
              <a:gd name="T9" fmla="*/ 79 h 626"/>
              <a:gd name="T10" fmla="*/ 1015 w 1020"/>
              <a:gd name="T11" fmla="*/ 0 h 626"/>
              <a:gd name="T12" fmla="*/ 553 w 1020"/>
              <a:gd name="T13" fmla="*/ 168 h 626"/>
            </a:gdLst>
            <a:ahLst/>
            <a:cxnLst>
              <a:cxn ang="0">
                <a:pos x="T0" y="T1"/>
              </a:cxn>
              <a:cxn ang="0">
                <a:pos x="T2" y="T3"/>
              </a:cxn>
              <a:cxn ang="0">
                <a:pos x="T4" y="T5"/>
              </a:cxn>
              <a:cxn ang="0">
                <a:pos x="T6" y="T7"/>
              </a:cxn>
              <a:cxn ang="0">
                <a:pos x="T8" y="T9"/>
              </a:cxn>
              <a:cxn ang="0">
                <a:pos x="T10" y="T11"/>
              </a:cxn>
              <a:cxn ang="0">
                <a:pos x="T12" y="T13"/>
              </a:cxn>
            </a:cxnLst>
            <a:rect l="0" t="0" r="r" b="b"/>
            <a:pathLst>
              <a:path w="1020" h="626">
                <a:moveTo>
                  <a:pt x="553" y="168"/>
                </a:moveTo>
                <a:cubicBezTo>
                  <a:pt x="514" y="186"/>
                  <a:pt x="473" y="204"/>
                  <a:pt x="433" y="221"/>
                </a:cubicBezTo>
                <a:cubicBezTo>
                  <a:pt x="320" y="270"/>
                  <a:pt x="168" y="328"/>
                  <a:pt x="0" y="352"/>
                </a:cubicBezTo>
                <a:cubicBezTo>
                  <a:pt x="95" y="516"/>
                  <a:pt x="271" y="626"/>
                  <a:pt x="474" y="626"/>
                </a:cubicBezTo>
                <a:cubicBezTo>
                  <a:pt x="776" y="626"/>
                  <a:pt x="1020" y="381"/>
                  <a:pt x="1020" y="79"/>
                </a:cubicBezTo>
                <a:cubicBezTo>
                  <a:pt x="1020" y="52"/>
                  <a:pt x="1018" y="26"/>
                  <a:pt x="1015" y="0"/>
                </a:cubicBezTo>
                <a:cubicBezTo>
                  <a:pt x="847" y="36"/>
                  <a:pt x="697" y="103"/>
                  <a:pt x="553" y="168"/>
                </a:cubicBezTo>
                <a:close/>
              </a:path>
            </a:pathLst>
          </a:custGeom>
          <a:solidFill>
            <a:srgbClr val="0070C0"/>
          </a:solidFill>
          <a:ln>
            <a:noFill/>
          </a:ln>
        </p:spPr>
        <p:txBody>
          <a:bodyPr vert="horz" wrap="square" lIns="91427" tIns="45714" rIns="91427" bIns="125982" numCol="1" anchor="b" anchorCtr="0" compatLnSpc="1">
            <a:prstTxWarp prst="textNoShape">
              <a:avLst/>
            </a:prstTxWarp>
          </a:bodyPr>
          <a:lstStyle/>
          <a:p>
            <a:pPr algn="ctr" defTabSz="1088034">
              <a:defRPr/>
            </a:pPr>
            <a:r>
              <a:rPr lang="en-US" sz="2000" kern="0" dirty="0">
                <a:solidFill>
                  <a:srgbClr val="FFFFFF"/>
                </a:solidFill>
                <a:latin typeface="Segoe UI Light"/>
              </a:rPr>
              <a:t>IT Ops</a:t>
            </a:r>
          </a:p>
          <a:p>
            <a:pPr algn="ctr" defTabSz="1088034">
              <a:defRPr/>
            </a:pPr>
            <a:endParaRPr lang="en-US" sz="1599" kern="0" dirty="0">
              <a:solidFill>
                <a:srgbClr val="FFFFFF"/>
              </a:solidFill>
              <a:latin typeface="Segoe UI Light"/>
            </a:endParaRPr>
          </a:p>
        </p:txBody>
      </p:sp>
      <p:grpSp>
        <p:nvGrpSpPr>
          <p:cNvPr id="24" name="Group 23"/>
          <p:cNvGrpSpPr/>
          <p:nvPr/>
        </p:nvGrpSpPr>
        <p:grpSpPr>
          <a:xfrm>
            <a:off x="8150206" y="5441848"/>
            <a:ext cx="1507913" cy="668243"/>
            <a:chOff x="8123237" y="5478462"/>
            <a:chExt cx="1508126" cy="668338"/>
          </a:xfrm>
        </p:grpSpPr>
        <p:sp>
          <p:nvSpPr>
            <p:cNvPr id="329" name="Freeform 3614"/>
            <p:cNvSpPr>
              <a:spLocks/>
            </p:cNvSpPr>
            <p:nvPr/>
          </p:nvSpPr>
          <p:spPr bwMode="auto">
            <a:xfrm>
              <a:off x="8123237" y="5478462"/>
              <a:ext cx="1508126" cy="668338"/>
            </a:xfrm>
            <a:custGeom>
              <a:avLst/>
              <a:gdLst>
                <a:gd name="T0" fmla="*/ 431 w 602"/>
                <a:gd name="T1" fmla="*/ 421 h 421"/>
                <a:gd name="T2" fmla="*/ 517 w 602"/>
                <a:gd name="T3" fmla="*/ 317 h 421"/>
                <a:gd name="T4" fmla="*/ 602 w 602"/>
                <a:gd name="T5" fmla="*/ 211 h 421"/>
                <a:gd name="T6" fmla="*/ 517 w 602"/>
                <a:gd name="T7" fmla="*/ 106 h 421"/>
                <a:gd name="T8" fmla="*/ 431 w 602"/>
                <a:gd name="T9" fmla="*/ 0 h 421"/>
                <a:gd name="T10" fmla="*/ 431 w 602"/>
                <a:gd name="T11" fmla="*/ 0 h 421"/>
                <a:gd name="T12" fmla="*/ 0 w 602"/>
                <a:gd name="T13" fmla="*/ 0 h 421"/>
                <a:gd name="T14" fmla="*/ 0 w 602"/>
                <a:gd name="T15" fmla="*/ 421 h 421"/>
                <a:gd name="T16" fmla="*/ 431 w 602"/>
                <a:gd name="T17" fmla="*/ 421 h 421"/>
                <a:gd name="T18" fmla="*/ 431 w 602"/>
                <a:gd name="T19"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421">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rgbClr val="C00000"/>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31" name="Rectangle 3620"/>
            <p:cNvSpPr>
              <a:spLocks noChangeArrowheads="1"/>
            </p:cNvSpPr>
            <p:nvPr/>
          </p:nvSpPr>
          <p:spPr bwMode="auto">
            <a:xfrm>
              <a:off x="8223250" y="5535633"/>
              <a:ext cx="1059218" cy="554076"/>
            </a:xfrm>
            <a:prstGeom prst="rect">
              <a:avLst/>
            </a:prstGeom>
            <a:noFill/>
            <a:ln>
              <a:noFill/>
            </a:ln>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kern="0" dirty="0">
                  <a:solidFill>
                    <a:srgbClr val="FFFFFF"/>
                  </a:solidFill>
                  <a:latin typeface="Segoe UI" panose="020B0502040204020203" pitchFamily="34" charset="0"/>
                </a:rPr>
                <a:t>The average hourly cost of infrastructure failure is </a:t>
              </a:r>
              <a:r>
                <a:rPr lang="en-US" altLang="en-US" sz="900" b="1" kern="0" dirty="0">
                  <a:solidFill>
                    <a:srgbClr val="FFFFFF"/>
                  </a:solidFill>
                  <a:latin typeface="Segoe UI" panose="020B0502040204020203" pitchFamily="34" charset="0"/>
                </a:rPr>
                <a:t>$100,000</a:t>
              </a:r>
              <a:r>
                <a:rPr lang="en-US" altLang="en-US" sz="900" kern="0" dirty="0">
                  <a:solidFill>
                    <a:srgbClr val="FFFFFF"/>
                  </a:solidFill>
                  <a:latin typeface="Segoe UI" panose="020B0502040204020203" pitchFamily="34" charset="0"/>
                </a:rPr>
                <a:t> per hour</a:t>
              </a:r>
              <a:endParaRPr lang="en-US" altLang="en-US" sz="1801" kern="0" dirty="0">
                <a:solidFill>
                  <a:srgbClr val="FFFFFF"/>
                </a:solidFill>
                <a:latin typeface="Segoe UI" panose="020B0502040204020203" pitchFamily="34" charset="0"/>
              </a:endParaRPr>
            </a:p>
          </p:txBody>
        </p:sp>
      </p:grpSp>
      <p:grpSp>
        <p:nvGrpSpPr>
          <p:cNvPr id="30" name="Group 29"/>
          <p:cNvGrpSpPr/>
          <p:nvPr/>
        </p:nvGrpSpPr>
        <p:grpSpPr>
          <a:xfrm>
            <a:off x="9731163" y="4792662"/>
            <a:ext cx="2278274" cy="1317438"/>
            <a:chOff x="9552012" y="4922838"/>
            <a:chExt cx="2278596" cy="1317624"/>
          </a:xfrm>
        </p:grpSpPr>
        <p:grpSp>
          <p:nvGrpSpPr>
            <p:cNvPr id="588" name="Group 587"/>
            <p:cNvGrpSpPr/>
            <p:nvPr/>
          </p:nvGrpSpPr>
          <p:grpSpPr>
            <a:xfrm>
              <a:off x="9552012" y="4922838"/>
              <a:ext cx="993725" cy="1317624"/>
              <a:chOff x="10341025" y="5075238"/>
              <a:chExt cx="993725" cy="1317624"/>
            </a:xfrm>
          </p:grpSpPr>
          <p:sp>
            <p:nvSpPr>
              <p:cNvPr id="347" name="Freeform 3638"/>
              <p:cNvSpPr>
                <a:spLocks/>
              </p:cNvSpPr>
              <p:nvPr/>
            </p:nvSpPr>
            <p:spPr bwMode="auto">
              <a:xfrm>
                <a:off x="10736263" y="5419725"/>
                <a:ext cx="7938"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3" y="0"/>
                      <a:pt x="2" y="0"/>
                      <a:pt x="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48" name="Freeform 3639"/>
              <p:cNvSpPr>
                <a:spLocks/>
              </p:cNvSpPr>
              <p:nvPr/>
            </p:nvSpPr>
            <p:spPr bwMode="auto">
              <a:xfrm>
                <a:off x="10706100" y="5419725"/>
                <a:ext cx="11113" cy="3175"/>
              </a:xfrm>
              <a:custGeom>
                <a:avLst/>
                <a:gdLst>
                  <a:gd name="T0" fmla="*/ 0 w 5"/>
                  <a:gd name="T1" fmla="*/ 1 h 1"/>
                  <a:gd name="T2" fmla="*/ 5 w 5"/>
                  <a:gd name="T3" fmla="*/ 0 h 1"/>
                  <a:gd name="T4" fmla="*/ 0 w 5"/>
                  <a:gd name="T5" fmla="*/ 1 h 1"/>
                </a:gdLst>
                <a:ahLst/>
                <a:cxnLst>
                  <a:cxn ang="0">
                    <a:pos x="T0" y="T1"/>
                  </a:cxn>
                  <a:cxn ang="0">
                    <a:pos x="T2" y="T3"/>
                  </a:cxn>
                  <a:cxn ang="0">
                    <a:pos x="T4" y="T5"/>
                  </a:cxn>
                </a:cxnLst>
                <a:rect l="0" t="0" r="r" b="b"/>
                <a:pathLst>
                  <a:path w="5" h="1">
                    <a:moveTo>
                      <a:pt x="0" y="1"/>
                    </a:moveTo>
                    <a:cubicBezTo>
                      <a:pt x="2" y="1"/>
                      <a:pt x="3" y="0"/>
                      <a:pt x="5" y="0"/>
                    </a:cubicBezTo>
                    <a:cubicBezTo>
                      <a:pt x="3" y="0"/>
                      <a:pt x="2" y="1"/>
                      <a:pt x="0" y="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49" name="Freeform 3640"/>
              <p:cNvSpPr>
                <a:spLocks/>
              </p:cNvSpPr>
              <p:nvPr/>
            </p:nvSpPr>
            <p:spPr bwMode="auto">
              <a:xfrm>
                <a:off x="10744200" y="5419725"/>
                <a:ext cx="25400" cy="6350"/>
              </a:xfrm>
              <a:custGeom>
                <a:avLst/>
                <a:gdLst>
                  <a:gd name="T0" fmla="*/ 0 w 12"/>
                  <a:gd name="T1" fmla="*/ 0 h 3"/>
                  <a:gd name="T2" fmla="*/ 12 w 12"/>
                  <a:gd name="T3" fmla="*/ 3 h 3"/>
                  <a:gd name="T4" fmla="*/ 0 w 12"/>
                  <a:gd name="T5" fmla="*/ 0 h 3"/>
                </a:gdLst>
                <a:ahLst/>
                <a:cxnLst>
                  <a:cxn ang="0">
                    <a:pos x="T0" y="T1"/>
                  </a:cxn>
                  <a:cxn ang="0">
                    <a:pos x="T2" y="T3"/>
                  </a:cxn>
                  <a:cxn ang="0">
                    <a:pos x="T4" y="T5"/>
                  </a:cxn>
                </a:cxnLst>
                <a:rect l="0" t="0" r="r" b="b"/>
                <a:pathLst>
                  <a:path w="12" h="3">
                    <a:moveTo>
                      <a:pt x="0" y="0"/>
                    </a:moveTo>
                    <a:cubicBezTo>
                      <a:pt x="4" y="1"/>
                      <a:pt x="8" y="2"/>
                      <a:pt x="12" y="3"/>
                    </a:cubicBezTo>
                    <a:cubicBezTo>
                      <a:pt x="8" y="2"/>
                      <a:pt x="4" y="1"/>
                      <a:pt x="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50" name="Freeform 3641"/>
              <p:cNvSpPr>
                <a:spLocks/>
              </p:cNvSpPr>
              <p:nvPr/>
            </p:nvSpPr>
            <p:spPr bwMode="auto">
              <a:xfrm>
                <a:off x="10721975" y="5419725"/>
                <a:ext cx="952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3" y="0"/>
                      <a:pt x="1" y="0"/>
                      <a:pt x="0" y="0"/>
                    </a:cubicBezTo>
                    <a:cubicBezTo>
                      <a:pt x="1" y="0"/>
                      <a:pt x="3" y="0"/>
                      <a:pt x="5" y="0"/>
                    </a:cubicBezTo>
                    <a:cubicBezTo>
                      <a:pt x="4" y="0"/>
                      <a:pt x="4" y="0"/>
                      <a:pt x="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65" name="Freeform 3656"/>
              <p:cNvSpPr>
                <a:spLocks/>
              </p:cNvSpPr>
              <p:nvPr/>
            </p:nvSpPr>
            <p:spPr bwMode="auto">
              <a:xfrm>
                <a:off x="10950575" y="5149850"/>
                <a:ext cx="309563" cy="465138"/>
              </a:xfrm>
              <a:custGeom>
                <a:avLst/>
                <a:gdLst>
                  <a:gd name="T0" fmla="*/ 130 w 150"/>
                  <a:gd name="T1" fmla="*/ 76 h 225"/>
                  <a:gd name="T2" fmla="*/ 114 w 150"/>
                  <a:gd name="T3" fmla="*/ 53 h 225"/>
                  <a:gd name="T4" fmla="*/ 75 w 150"/>
                  <a:gd name="T5" fmla="*/ 21 h 225"/>
                  <a:gd name="T6" fmla="*/ 12 w 150"/>
                  <a:gd name="T7" fmla="*/ 1 h 225"/>
                  <a:gd name="T8" fmla="*/ 0 w 150"/>
                  <a:gd name="T9" fmla="*/ 0 h 225"/>
                  <a:gd name="T10" fmla="*/ 0 w 150"/>
                  <a:gd name="T11" fmla="*/ 151 h 225"/>
                  <a:gd name="T12" fmla="*/ 0 w 150"/>
                  <a:gd name="T13" fmla="*/ 151 h 225"/>
                  <a:gd name="T14" fmla="*/ 0 w 150"/>
                  <a:gd name="T15" fmla="*/ 151 h 225"/>
                  <a:gd name="T16" fmla="*/ 0 w 150"/>
                  <a:gd name="T17" fmla="*/ 151 h 225"/>
                  <a:gd name="T18" fmla="*/ 129 w 150"/>
                  <a:gd name="T19" fmla="*/ 225 h 225"/>
                  <a:gd name="T20" fmla="*/ 142 w 150"/>
                  <a:gd name="T21" fmla="*/ 197 h 225"/>
                  <a:gd name="T22" fmla="*/ 149 w 150"/>
                  <a:gd name="T23" fmla="*/ 162 h 225"/>
                  <a:gd name="T24" fmla="*/ 149 w 150"/>
                  <a:gd name="T25" fmla="*/ 151 h 225"/>
                  <a:gd name="T26" fmla="*/ 130 w 150"/>
                  <a:gd name="T27" fmla="*/ 7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225">
                    <a:moveTo>
                      <a:pt x="130" y="76"/>
                    </a:moveTo>
                    <a:cubicBezTo>
                      <a:pt x="125" y="68"/>
                      <a:pt x="120" y="60"/>
                      <a:pt x="114" y="53"/>
                    </a:cubicBezTo>
                    <a:cubicBezTo>
                      <a:pt x="103" y="40"/>
                      <a:pt x="90" y="29"/>
                      <a:pt x="75" y="21"/>
                    </a:cubicBezTo>
                    <a:cubicBezTo>
                      <a:pt x="56" y="10"/>
                      <a:pt x="35" y="3"/>
                      <a:pt x="12" y="1"/>
                    </a:cubicBezTo>
                    <a:cubicBezTo>
                      <a:pt x="8" y="1"/>
                      <a:pt x="4" y="0"/>
                      <a:pt x="0" y="0"/>
                    </a:cubicBezTo>
                    <a:cubicBezTo>
                      <a:pt x="0" y="151"/>
                      <a:pt x="0" y="151"/>
                      <a:pt x="0" y="151"/>
                    </a:cubicBezTo>
                    <a:cubicBezTo>
                      <a:pt x="0" y="151"/>
                      <a:pt x="0" y="151"/>
                      <a:pt x="0" y="151"/>
                    </a:cubicBezTo>
                    <a:cubicBezTo>
                      <a:pt x="0" y="151"/>
                      <a:pt x="0" y="151"/>
                      <a:pt x="0" y="151"/>
                    </a:cubicBezTo>
                    <a:cubicBezTo>
                      <a:pt x="0" y="151"/>
                      <a:pt x="0" y="151"/>
                      <a:pt x="0" y="151"/>
                    </a:cubicBezTo>
                    <a:cubicBezTo>
                      <a:pt x="129" y="225"/>
                      <a:pt x="129" y="225"/>
                      <a:pt x="129" y="225"/>
                    </a:cubicBezTo>
                    <a:cubicBezTo>
                      <a:pt x="134" y="216"/>
                      <a:pt x="138" y="207"/>
                      <a:pt x="142" y="197"/>
                    </a:cubicBezTo>
                    <a:cubicBezTo>
                      <a:pt x="146" y="185"/>
                      <a:pt x="148" y="174"/>
                      <a:pt x="149" y="162"/>
                    </a:cubicBezTo>
                    <a:cubicBezTo>
                      <a:pt x="149" y="158"/>
                      <a:pt x="149" y="154"/>
                      <a:pt x="149" y="151"/>
                    </a:cubicBezTo>
                    <a:cubicBezTo>
                      <a:pt x="150" y="124"/>
                      <a:pt x="143" y="99"/>
                      <a:pt x="130" y="76"/>
                    </a:cubicBezTo>
                    <a:close/>
                  </a:path>
                </a:pathLst>
              </a:custGeom>
              <a:solidFill>
                <a:srgbClr val="FF0000"/>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66" name="Freeform 3657"/>
              <p:cNvSpPr>
                <a:spLocks/>
              </p:cNvSpPr>
              <p:nvPr/>
            </p:nvSpPr>
            <p:spPr bwMode="auto">
              <a:xfrm>
                <a:off x="10917238" y="5426075"/>
                <a:ext cx="66675" cy="66675"/>
              </a:xfrm>
              <a:custGeom>
                <a:avLst/>
                <a:gdLst>
                  <a:gd name="T0" fmla="*/ 1 w 32"/>
                  <a:gd name="T1" fmla="*/ 14 h 32"/>
                  <a:gd name="T2" fmla="*/ 17 w 32"/>
                  <a:gd name="T3" fmla="*/ 0 h 32"/>
                  <a:gd name="T4" fmla="*/ 31 w 32"/>
                  <a:gd name="T5" fmla="*/ 17 h 32"/>
                  <a:gd name="T6" fmla="*/ 15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2" y="6"/>
                      <a:pt x="9" y="0"/>
                      <a:pt x="17" y="0"/>
                    </a:cubicBezTo>
                    <a:cubicBezTo>
                      <a:pt x="26" y="1"/>
                      <a:pt x="32" y="8"/>
                      <a:pt x="31" y="17"/>
                    </a:cubicBezTo>
                    <a:cubicBezTo>
                      <a:pt x="31" y="25"/>
                      <a:pt x="23" y="32"/>
                      <a:pt x="15" y="31"/>
                    </a:cubicBezTo>
                    <a:cubicBezTo>
                      <a:pt x="6" y="30"/>
                      <a:pt x="0" y="23"/>
                      <a:pt x="1" y="1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67" name="Freeform 3658"/>
              <p:cNvSpPr>
                <a:spLocks/>
              </p:cNvSpPr>
              <p:nvPr/>
            </p:nvSpPr>
            <p:spPr bwMode="auto">
              <a:xfrm>
                <a:off x="10942638" y="5075238"/>
                <a:ext cx="19050" cy="63500"/>
              </a:xfrm>
              <a:custGeom>
                <a:avLst/>
                <a:gdLst>
                  <a:gd name="T0" fmla="*/ 9 w 9"/>
                  <a:gd name="T1" fmla="*/ 3 h 31"/>
                  <a:gd name="T2" fmla="*/ 4 w 9"/>
                  <a:gd name="T3" fmla="*/ 0 h 31"/>
                  <a:gd name="T4" fmla="*/ 0 w 9"/>
                  <a:gd name="T5" fmla="*/ 3 h 31"/>
                  <a:gd name="T6" fmla="*/ 0 w 9"/>
                  <a:gd name="T7" fmla="*/ 27 h 31"/>
                  <a:gd name="T8" fmla="*/ 4 w 9"/>
                  <a:gd name="T9" fmla="*/ 31 h 31"/>
                  <a:gd name="T10" fmla="*/ 4 w 9"/>
                  <a:gd name="T11" fmla="*/ 31 h 31"/>
                  <a:gd name="T12" fmla="*/ 9 w 9"/>
                  <a:gd name="T13" fmla="*/ 27 h 31"/>
                  <a:gd name="T14" fmla="*/ 9 w 9"/>
                  <a:gd name="T15" fmla="*/ 27 h 31"/>
                  <a:gd name="T16" fmla="*/ 9 w 9"/>
                  <a:gd name="T1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1">
                    <a:moveTo>
                      <a:pt x="9" y="3"/>
                    </a:moveTo>
                    <a:cubicBezTo>
                      <a:pt x="9" y="1"/>
                      <a:pt x="7" y="0"/>
                      <a:pt x="4" y="0"/>
                    </a:cubicBezTo>
                    <a:cubicBezTo>
                      <a:pt x="2" y="0"/>
                      <a:pt x="0" y="1"/>
                      <a:pt x="0" y="3"/>
                    </a:cubicBezTo>
                    <a:cubicBezTo>
                      <a:pt x="0" y="27"/>
                      <a:pt x="0" y="27"/>
                      <a:pt x="0" y="27"/>
                    </a:cubicBezTo>
                    <a:cubicBezTo>
                      <a:pt x="4" y="31"/>
                      <a:pt x="4" y="31"/>
                      <a:pt x="4" y="31"/>
                    </a:cubicBezTo>
                    <a:cubicBezTo>
                      <a:pt x="4" y="31"/>
                      <a:pt x="4" y="31"/>
                      <a:pt x="4" y="31"/>
                    </a:cubicBezTo>
                    <a:cubicBezTo>
                      <a:pt x="9" y="27"/>
                      <a:pt x="9" y="27"/>
                      <a:pt x="9" y="27"/>
                    </a:cubicBezTo>
                    <a:cubicBezTo>
                      <a:pt x="9" y="27"/>
                      <a:pt x="9" y="27"/>
                      <a:pt x="9" y="27"/>
                    </a:cubicBezTo>
                    <a:cubicBezTo>
                      <a:pt x="9" y="3"/>
                      <a:pt x="9" y="3"/>
                      <a:pt x="9" y="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68" name="Freeform 3659"/>
              <p:cNvSpPr>
                <a:spLocks/>
              </p:cNvSpPr>
              <p:nvPr/>
            </p:nvSpPr>
            <p:spPr bwMode="auto">
              <a:xfrm>
                <a:off x="11271250" y="5451475"/>
                <a:ext cx="63500" cy="15875"/>
              </a:xfrm>
              <a:custGeom>
                <a:avLst/>
                <a:gdLst>
                  <a:gd name="T0" fmla="*/ 28 w 31"/>
                  <a:gd name="T1" fmla="*/ 0 h 8"/>
                  <a:gd name="T2" fmla="*/ 4 w 31"/>
                  <a:gd name="T3" fmla="*/ 0 h 8"/>
                  <a:gd name="T4" fmla="*/ 0 w 31"/>
                  <a:gd name="T5" fmla="*/ 4 h 8"/>
                  <a:gd name="T6" fmla="*/ 4 w 31"/>
                  <a:gd name="T7" fmla="*/ 8 h 8"/>
                  <a:gd name="T8" fmla="*/ 4 w 31"/>
                  <a:gd name="T9" fmla="*/ 8 h 8"/>
                  <a:gd name="T10" fmla="*/ 28 w 31"/>
                  <a:gd name="T11" fmla="*/ 8 h 8"/>
                  <a:gd name="T12" fmla="*/ 28 w 31"/>
                  <a:gd name="T13" fmla="*/ 8 h 8"/>
                  <a:gd name="T14" fmla="*/ 31 w 31"/>
                  <a:gd name="T15" fmla="*/ 4 h 8"/>
                  <a:gd name="T16" fmla="*/ 28 w 3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8">
                    <a:moveTo>
                      <a:pt x="28" y="0"/>
                    </a:moveTo>
                    <a:cubicBezTo>
                      <a:pt x="4" y="0"/>
                      <a:pt x="4" y="0"/>
                      <a:pt x="4" y="0"/>
                    </a:cubicBezTo>
                    <a:cubicBezTo>
                      <a:pt x="0" y="4"/>
                      <a:pt x="0" y="4"/>
                      <a:pt x="0" y="4"/>
                    </a:cubicBezTo>
                    <a:cubicBezTo>
                      <a:pt x="4" y="8"/>
                      <a:pt x="4" y="8"/>
                      <a:pt x="4" y="8"/>
                    </a:cubicBezTo>
                    <a:cubicBezTo>
                      <a:pt x="4" y="8"/>
                      <a:pt x="4" y="8"/>
                      <a:pt x="4" y="8"/>
                    </a:cubicBezTo>
                    <a:cubicBezTo>
                      <a:pt x="28" y="8"/>
                      <a:pt x="28" y="8"/>
                      <a:pt x="28" y="8"/>
                    </a:cubicBezTo>
                    <a:cubicBezTo>
                      <a:pt x="28" y="8"/>
                      <a:pt x="28" y="8"/>
                      <a:pt x="28" y="8"/>
                    </a:cubicBezTo>
                    <a:cubicBezTo>
                      <a:pt x="30" y="8"/>
                      <a:pt x="31" y="6"/>
                      <a:pt x="31" y="4"/>
                    </a:cubicBezTo>
                    <a:cubicBezTo>
                      <a:pt x="31" y="1"/>
                      <a:pt x="30" y="0"/>
                      <a:pt x="28" y="0"/>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69" name="Freeform 3660"/>
              <p:cNvSpPr>
                <a:spLocks/>
              </p:cNvSpPr>
              <p:nvPr/>
            </p:nvSpPr>
            <p:spPr bwMode="auto">
              <a:xfrm>
                <a:off x="10752138" y="5124450"/>
                <a:ext cx="42863" cy="58738"/>
              </a:xfrm>
              <a:custGeom>
                <a:avLst/>
                <a:gdLst>
                  <a:gd name="T0" fmla="*/ 8 w 21"/>
                  <a:gd name="T1" fmla="*/ 1 h 28"/>
                  <a:gd name="T2" fmla="*/ 8 w 21"/>
                  <a:gd name="T3" fmla="*/ 1 h 28"/>
                  <a:gd name="T4" fmla="*/ 3 w 21"/>
                  <a:gd name="T5" fmla="*/ 1 h 28"/>
                  <a:gd name="T6" fmla="*/ 1 w 21"/>
                  <a:gd name="T7" fmla="*/ 5 h 28"/>
                  <a:gd name="T8" fmla="*/ 13 w 21"/>
                  <a:gd name="T9" fmla="*/ 26 h 28"/>
                  <a:gd name="T10" fmla="*/ 19 w 21"/>
                  <a:gd name="T11" fmla="*/ 28 h 28"/>
                  <a:gd name="T12" fmla="*/ 19 w 21"/>
                  <a:gd name="T13" fmla="*/ 28 h 28"/>
                  <a:gd name="T14" fmla="*/ 21 w 21"/>
                  <a:gd name="T15" fmla="*/ 22 h 28"/>
                  <a:gd name="T16" fmla="*/ 21 w 21"/>
                  <a:gd name="T17" fmla="*/ 22 h 28"/>
                  <a:gd name="T18" fmla="*/ 8 w 21"/>
                  <a:gd name="T19"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8">
                    <a:moveTo>
                      <a:pt x="8" y="1"/>
                    </a:moveTo>
                    <a:cubicBezTo>
                      <a:pt x="8" y="1"/>
                      <a:pt x="8" y="1"/>
                      <a:pt x="8" y="1"/>
                    </a:cubicBezTo>
                    <a:cubicBezTo>
                      <a:pt x="8" y="0"/>
                      <a:pt x="5" y="0"/>
                      <a:pt x="3" y="1"/>
                    </a:cubicBezTo>
                    <a:cubicBezTo>
                      <a:pt x="1" y="2"/>
                      <a:pt x="0" y="4"/>
                      <a:pt x="1" y="5"/>
                    </a:cubicBezTo>
                    <a:cubicBezTo>
                      <a:pt x="13" y="26"/>
                      <a:pt x="13" y="26"/>
                      <a:pt x="13" y="26"/>
                    </a:cubicBezTo>
                    <a:cubicBezTo>
                      <a:pt x="19" y="28"/>
                      <a:pt x="19" y="28"/>
                      <a:pt x="19" y="28"/>
                    </a:cubicBezTo>
                    <a:cubicBezTo>
                      <a:pt x="19" y="28"/>
                      <a:pt x="19" y="28"/>
                      <a:pt x="19" y="28"/>
                    </a:cubicBezTo>
                    <a:cubicBezTo>
                      <a:pt x="21" y="22"/>
                      <a:pt x="21" y="22"/>
                      <a:pt x="21" y="22"/>
                    </a:cubicBezTo>
                    <a:cubicBezTo>
                      <a:pt x="21" y="22"/>
                      <a:pt x="21" y="22"/>
                      <a:pt x="21" y="22"/>
                    </a:cubicBezTo>
                    <a:lnTo>
                      <a:pt x="8" y="1"/>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0" name="Freeform 3661"/>
              <p:cNvSpPr>
                <a:spLocks/>
              </p:cNvSpPr>
              <p:nvPr/>
            </p:nvSpPr>
            <p:spPr bwMode="auto">
              <a:xfrm>
                <a:off x="11107738" y="5737225"/>
                <a:ext cx="41275" cy="57150"/>
              </a:xfrm>
              <a:custGeom>
                <a:avLst/>
                <a:gdLst>
                  <a:gd name="T0" fmla="*/ 7 w 20"/>
                  <a:gd name="T1" fmla="*/ 1 h 28"/>
                  <a:gd name="T2" fmla="*/ 2 w 20"/>
                  <a:gd name="T3" fmla="*/ 0 h 28"/>
                  <a:gd name="T4" fmla="*/ 0 w 20"/>
                  <a:gd name="T5" fmla="*/ 5 h 28"/>
                  <a:gd name="T6" fmla="*/ 0 w 20"/>
                  <a:gd name="T7" fmla="*/ 5 h 28"/>
                  <a:gd name="T8" fmla="*/ 12 w 20"/>
                  <a:gd name="T9" fmla="*/ 26 h 28"/>
                  <a:gd name="T10" fmla="*/ 12 w 20"/>
                  <a:gd name="T11" fmla="*/ 26 h 28"/>
                  <a:gd name="T12" fmla="*/ 17 w 20"/>
                  <a:gd name="T13" fmla="*/ 27 h 28"/>
                  <a:gd name="T14" fmla="*/ 19 w 20"/>
                  <a:gd name="T15" fmla="*/ 22 h 28"/>
                  <a:gd name="T16" fmla="*/ 7 w 20"/>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1"/>
                    </a:moveTo>
                    <a:cubicBezTo>
                      <a:pt x="2" y="0"/>
                      <a:pt x="2" y="0"/>
                      <a:pt x="2" y="0"/>
                    </a:cubicBezTo>
                    <a:cubicBezTo>
                      <a:pt x="0" y="5"/>
                      <a:pt x="0" y="5"/>
                      <a:pt x="0" y="5"/>
                    </a:cubicBezTo>
                    <a:cubicBezTo>
                      <a:pt x="0" y="5"/>
                      <a:pt x="0" y="5"/>
                      <a:pt x="0" y="5"/>
                    </a:cubicBezTo>
                    <a:cubicBezTo>
                      <a:pt x="12" y="26"/>
                      <a:pt x="12" y="26"/>
                      <a:pt x="12" y="26"/>
                    </a:cubicBezTo>
                    <a:cubicBezTo>
                      <a:pt x="12" y="26"/>
                      <a:pt x="12" y="26"/>
                      <a:pt x="12" y="26"/>
                    </a:cubicBezTo>
                    <a:cubicBezTo>
                      <a:pt x="13" y="28"/>
                      <a:pt x="15" y="28"/>
                      <a:pt x="17" y="27"/>
                    </a:cubicBezTo>
                    <a:cubicBezTo>
                      <a:pt x="19" y="25"/>
                      <a:pt x="20" y="23"/>
                      <a:pt x="19" y="22"/>
                    </a:cubicBezTo>
                    <a:lnTo>
                      <a:pt x="7" y="1"/>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1" name="Freeform 3662"/>
              <p:cNvSpPr>
                <a:spLocks/>
              </p:cNvSpPr>
              <p:nvPr/>
            </p:nvSpPr>
            <p:spPr bwMode="auto">
              <a:xfrm>
                <a:off x="11228388" y="5260975"/>
                <a:ext cx="57150" cy="41275"/>
              </a:xfrm>
              <a:custGeom>
                <a:avLst/>
                <a:gdLst>
                  <a:gd name="T0" fmla="*/ 6 w 28"/>
                  <a:gd name="T1" fmla="*/ 20 h 20"/>
                  <a:gd name="T2" fmla="*/ 27 w 28"/>
                  <a:gd name="T3" fmla="*/ 8 h 20"/>
                  <a:gd name="T4" fmla="*/ 27 w 28"/>
                  <a:gd name="T5" fmla="*/ 8 h 20"/>
                  <a:gd name="T6" fmla="*/ 27 w 28"/>
                  <a:gd name="T7" fmla="*/ 3 h 20"/>
                  <a:gd name="T8" fmla="*/ 23 w 28"/>
                  <a:gd name="T9" fmla="*/ 1 h 20"/>
                  <a:gd name="T10" fmla="*/ 2 w 28"/>
                  <a:gd name="T11" fmla="*/ 13 h 20"/>
                  <a:gd name="T12" fmla="*/ 0 w 28"/>
                  <a:gd name="T13" fmla="*/ 18 h 20"/>
                  <a:gd name="T14" fmla="*/ 6 w 2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0">
                    <a:moveTo>
                      <a:pt x="6" y="20"/>
                    </a:moveTo>
                    <a:cubicBezTo>
                      <a:pt x="27" y="8"/>
                      <a:pt x="27" y="8"/>
                      <a:pt x="27" y="8"/>
                    </a:cubicBezTo>
                    <a:cubicBezTo>
                      <a:pt x="27" y="8"/>
                      <a:pt x="27" y="8"/>
                      <a:pt x="27" y="8"/>
                    </a:cubicBezTo>
                    <a:cubicBezTo>
                      <a:pt x="28" y="7"/>
                      <a:pt x="28" y="5"/>
                      <a:pt x="27" y="3"/>
                    </a:cubicBezTo>
                    <a:cubicBezTo>
                      <a:pt x="26" y="1"/>
                      <a:pt x="24" y="0"/>
                      <a:pt x="23" y="1"/>
                    </a:cubicBezTo>
                    <a:cubicBezTo>
                      <a:pt x="2" y="13"/>
                      <a:pt x="2" y="13"/>
                      <a:pt x="2" y="13"/>
                    </a:cubicBezTo>
                    <a:cubicBezTo>
                      <a:pt x="0" y="18"/>
                      <a:pt x="0" y="18"/>
                      <a:pt x="0" y="18"/>
                    </a:cubicBezTo>
                    <a:cubicBezTo>
                      <a:pt x="6" y="20"/>
                      <a:pt x="6" y="20"/>
                      <a:pt x="6" y="20"/>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2" name="Freeform 3663"/>
              <p:cNvSpPr>
                <a:spLocks/>
              </p:cNvSpPr>
              <p:nvPr/>
            </p:nvSpPr>
            <p:spPr bwMode="auto">
              <a:xfrm>
                <a:off x="10615613" y="5260975"/>
                <a:ext cx="58738" cy="41275"/>
              </a:xfrm>
              <a:custGeom>
                <a:avLst/>
                <a:gdLst>
                  <a:gd name="T0" fmla="*/ 27 w 28"/>
                  <a:gd name="T1" fmla="*/ 13 h 20"/>
                  <a:gd name="T2" fmla="*/ 6 w 28"/>
                  <a:gd name="T3" fmla="*/ 1 h 20"/>
                  <a:gd name="T4" fmla="*/ 6 w 28"/>
                  <a:gd name="T5" fmla="*/ 1 h 20"/>
                  <a:gd name="T6" fmla="*/ 2 w 28"/>
                  <a:gd name="T7" fmla="*/ 3 h 20"/>
                  <a:gd name="T8" fmla="*/ 2 w 28"/>
                  <a:gd name="T9" fmla="*/ 8 h 20"/>
                  <a:gd name="T10" fmla="*/ 23 w 28"/>
                  <a:gd name="T11" fmla="*/ 20 h 20"/>
                  <a:gd name="T12" fmla="*/ 28 w 28"/>
                  <a:gd name="T13" fmla="*/ 18 h 20"/>
                  <a:gd name="T14" fmla="*/ 28 w 28"/>
                  <a:gd name="T15" fmla="*/ 18 h 20"/>
                  <a:gd name="T16" fmla="*/ 27 w 28"/>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
                    <a:moveTo>
                      <a:pt x="27" y="13"/>
                    </a:moveTo>
                    <a:cubicBezTo>
                      <a:pt x="6" y="1"/>
                      <a:pt x="6" y="1"/>
                      <a:pt x="6" y="1"/>
                    </a:cubicBezTo>
                    <a:cubicBezTo>
                      <a:pt x="6" y="1"/>
                      <a:pt x="6" y="1"/>
                      <a:pt x="6" y="1"/>
                    </a:cubicBezTo>
                    <a:cubicBezTo>
                      <a:pt x="5" y="0"/>
                      <a:pt x="3" y="1"/>
                      <a:pt x="2" y="3"/>
                    </a:cubicBezTo>
                    <a:cubicBezTo>
                      <a:pt x="0" y="5"/>
                      <a:pt x="0" y="7"/>
                      <a:pt x="2" y="8"/>
                    </a:cubicBezTo>
                    <a:cubicBezTo>
                      <a:pt x="23" y="20"/>
                      <a:pt x="23" y="20"/>
                      <a:pt x="23" y="20"/>
                    </a:cubicBezTo>
                    <a:cubicBezTo>
                      <a:pt x="28" y="18"/>
                      <a:pt x="28" y="18"/>
                      <a:pt x="28" y="18"/>
                    </a:cubicBezTo>
                    <a:cubicBezTo>
                      <a:pt x="28" y="18"/>
                      <a:pt x="28" y="18"/>
                      <a:pt x="28" y="18"/>
                    </a:cubicBezTo>
                    <a:cubicBezTo>
                      <a:pt x="27" y="13"/>
                      <a:pt x="27" y="13"/>
                      <a:pt x="27" y="1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3" name="Freeform 3664"/>
              <p:cNvSpPr>
                <a:spLocks/>
              </p:cNvSpPr>
              <p:nvPr/>
            </p:nvSpPr>
            <p:spPr bwMode="auto">
              <a:xfrm>
                <a:off x="11228388" y="5614988"/>
                <a:ext cx="57150" cy="42863"/>
              </a:xfrm>
              <a:custGeom>
                <a:avLst/>
                <a:gdLst>
                  <a:gd name="T0" fmla="*/ 27 w 28"/>
                  <a:gd name="T1" fmla="*/ 13 h 21"/>
                  <a:gd name="T2" fmla="*/ 6 w 28"/>
                  <a:gd name="T3" fmla="*/ 0 h 21"/>
                  <a:gd name="T4" fmla="*/ 0 w 28"/>
                  <a:gd name="T5" fmla="*/ 2 h 21"/>
                  <a:gd name="T6" fmla="*/ 2 w 28"/>
                  <a:gd name="T7" fmla="*/ 8 h 21"/>
                  <a:gd name="T8" fmla="*/ 2 w 28"/>
                  <a:gd name="T9" fmla="*/ 8 h 21"/>
                  <a:gd name="T10" fmla="*/ 23 w 28"/>
                  <a:gd name="T11" fmla="*/ 20 h 21"/>
                  <a:gd name="T12" fmla="*/ 23 w 28"/>
                  <a:gd name="T13" fmla="*/ 20 h 21"/>
                  <a:gd name="T14" fmla="*/ 27 w 28"/>
                  <a:gd name="T15" fmla="*/ 18 h 21"/>
                  <a:gd name="T16" fmla="*/ 27 w 28"/>
                  <a:gd name="T1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1">
                    <a:moveTo>
                      <a:pt x="27" y="13"/>
                    </a:moveTo>
                    <a:cubicBezTo>
                      <a:pt x="6" y="0"/>
                      <a:pt x="6" y="0"/>
                      <a:pt x="6" y="0"/>
                    </a:cubicBezTo>
                    <a:cubicBezTo>
                      <a:pt x="0" y="2"/>
                      <a:pt x="0" y="2"/>
                      <a:pt x="0" y="2"/>
                    </a:cubicBezTo>
                    <a:cubicBezTo>
                      <a:pt x="2" y="8"/>
                      <a:pt x="2" y="8"/>
                      <a:pt x="2" y="8"/>
                    </a:cubicBezTo>
                    <a:cubicBezTo>
                      <a:pt x="2" y="8"/>
                      <a:pt x="2" y="8"/>
                      <a:pt x="2" y="8"/>
                    </a:cubicBezTo>
                    <a:cubicBezTo>
                      <a:pt x="23" y="20"/>
                      <a:pt x="23" y="20"/>
                      <a:pt x="23" y="20"/>
                    </a:cubicBezTo>
                    <a:cubicBezTo>
                      <a:pt x="23" y="20"/>
                      <a:pt x="23" y="20"/>
                      <a:pt x="23" y="20"/>
                    </a:cubicBezTo>
                    <a:cubicBezTo>
                      <a:pt x="24" y="21"/>
                      <a:pt x="26" y="20"/>
                      <a:pt x="27" y="18"/>
                    </a:cubicBezTo>
                    <a:cubicBezTo>
                      <a:pt x="28" y="16"/>
                      <a:pt x="28" y="13"/>
                      <a:pt x="27" y="1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4" name="Freeform 3665"/>
              <p:cNvSpPr>
                <a:spLocks/>
              </p:cNvSpPr>
              <p:nvPr/>
            </p:nvSpPr>
            <p:spPr bwMode="auto">
              <a:xfrm>
                <a:off x="11107738" y="5124450"/>
                <a:ext cx="41275" cy="58738"/>
              </a:xfrm>
              <a:custGeom>
                <a:avLst/>
                <a:gdLst>
                  <a:gd name="T0" fmla="*/ 7 w 20"/>
                  <a:gd name="T1" fmla="*/ 26 h 28"/>
                  <a:gd name="T2" fmla="*/ 7 w 20"/>
                  <a:gd name="T3" fmla="*/ 26 h 28"/>
                  <a:gd name="T4" fmla="*/ 19 w 20"/>
                  <a:gd name="T5" fmla="*/ 5 h 28"/>
                  <a:gd name="T6" fmla="*/ 19 w 20"/>
                  <a:gd name="T7" fmla="*/ 5 h 28"/>
                  <a:gd name="T8" fmla="*/ 17 w 20"/>
                  <a:gd name="T9" fmla="*/ 1 h 28"/>
                  <a:gd name="T10" fmla="*/ 12 w 20"/>
                  <a:gd name="T11" fmla="*/ 1 h 28"/>
                  <a:gd name="T12" fmla="*/ 0 w 20"/>
                  <a:gd name="T13" fmla="*/ 22 h 28"/>
                  <a:gd name="T14" fmla="*/ 2 w 20"/>
                  <a:gd name="T15" fmla="*/ 28 h 28"/>
                  <a:gd name="T16" fmla="*/ 7 w 20"/>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26"/>
                    </a:moveTo>
                    <a:cubicBezTo>
                      <a:pt x="7" y="26"/>
                      <a:pt x="7" y="26"/>
                      <a:pt x="7" y="26"/>
                    </a:cubicBezTo>
                    <a:cubicBezTo>
                      <a:pt x="19" y="5"/>
                      <a:pt x="19" y="5"/>
                      <a:pt x="19" y="5"/>
                    </a:cubicBezTo>
                    <a:cubicBezTo>
                      <a:pt x="19" y="5"/>
                      <a:pt x="19" y="5"/>
                      <a:pt x="19" y="5"/>
                    </a:cubicBezTo>
                    <a:cubicBezTo>
                      <a:pt x="20" y="4"/>
                      <a:pt x="19" y="2"/>
                      <a:pt x="17" y="1"/>
                    </a:cubicBezTo>
                    <a:cubicBezTo>
                      <a:pt x="15" y="0"/>
                      <a:pt x="13" y="0"/>
                      <a:pt x="12" y="1"/>
                    </a:cubicBezTo>
                    <a:cubicBezTo>
                      <a:pt x="0" y="22"/>
                      <a:pt x="0" y="22"/>
                      <a:pt x="0" y="22"/>
                    </a:cubicBezTo>
                    <a:cubicBezTo>
                      <a:pt x="2" y="28"/>
                      <a:pt x="2" y="28"/>
                      <a:pt x="2" y="28"/>
                    </a:cubicBezTo>
                    <a:lnTo>
                      <a:pt x="7" y="26"/>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5" name="Freeform 3666"/>
              <p:cNvSpPr>
                <a:spLocks/>
              </p:cNvSpPr>
              <p:nvPr/>
            </p:nvSpPr>
            <p:spPr bwMode="auto">
              <a:xfrm>
                <a:off x="10910888" y="5111750"/>
                <a:ext cx="9525" cy="23813"/>
              </a:xfrm>
              <a:custGeom>
                <a:avLst/>
                <a:gdLst>
                  <a:gd name="T0" fmla="*/ 3 w 4"/>
                  <a:gd name="T1" fmla="*/ 11 h 11"/>
                  <a:gd name="T2" fmla="*/ 4 w 4"/>
                  <a:gd name="T3" fmla="*/ 9 h 11"/>
                  <a:gd name="T4" fmla="*/ 4 w 4"/>
                  <a:gd name="T5" fmla="*/ 9 h 11"/>
                  <a:gd name="T6" fmla="*/ 3 w 4"/>
                  <a:gd name="T7" fmla="*/ 1 h 11"/>
                  <a:gd name="T8" fmla="*/ 3 w 4"/>
                  <a:gd name="T9" fmla="*/ 1 h 11"/>
                  <a:gd name="T10" fmla="*/ 2 w 4"/>
                  <a:gd name="T11" fmla="*/ 0 h 11"/>
                  <a:gd name="T12" fmla="*/ 0 w 4"/>
                  <a:gd name="T13" fmla="*/ 1 h 11"/>
                  <a:gd name="T14" fmla="*/ 1 w 4"/>
                  <a:gd name="T15" fmla="*/ 10 h 11"/>
                  <a:gd name="T16" fmla="*/ 3 w 4"/>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3" y="11"/>
                    </a:moveTo>
                    <a:cubicBezTo>
                      <a:pt x="4" y="9"/>
                      <a:pt x="4" y="9"/>
                      <a:pt x="4" y="9"/>
                    </a:cubicBezTo>
                    <a:cubicBezTo>
                      <a:pt x="4" y="9"/>
                      <a:pt x="4" y="9"/>
                      <a:pt x="4" y="9"/>
                    </a:cubicBezTo>
                    <a:cubicBezTo>
                      <a:pt x="3" y="1"/>
                      <a:pt x="3" y="1"/>
                      <a:pt x="3" y="1"/>
                    </a:cubicBezTo>
                    <a:cubicBezTo>
                      <a:pt x="3" y="1"/>
                      <a:pt x="3" y="1"/>
                      <a:pt x="3" y="1"/>
                    </a:cubicBezTo>
                    <a:cubicBezTo>
                      <a:pt x="3" y="1"/>
                      <a:pt x="3" y="0"/>
                      <a:pt x="2" y="0"/>
                    </a:cubicBezTo>
                    <a:cubicBezTo>
                      <a:pt x="1" y="0"/>
                      <a:pt x="0" y="1"/>
                      <a:pt x="0" y="1"/>
                    </a:cubicBezTo>
                    <a:cubicBezTo>
                      <a:pt x="1" y="10"/>
                      <a:pt x="1" y="10"/>
                      <a:pt x="1" y="10"/>
                    </a:cubicBezTo>
                    <a:lnTo>
                      <a:pt x="3" y="1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6" name="Freeform 3667"/>
              <p:cNvSpPr>
                <a:spLocks/>
              </p:cNvSpPr>
              <p:nvPr/>
            </p:nvSpPr>
            <p:spPr bwMode="auto">
              <a:xfrm>
                <a:off x="11276013" y="5419725"/>
                <a:ext cx="22225" cy="9525"/>
              </a:xfrm>
              <a:custGeom>
                <a:avLst/>
                <a:gdLst>
                  <a:gd name="T0" fmla="*/ 0 w 11"/>
                  <a:gd name="T1" fmla="*/ 2 h 4"/>
                  <a:gd name="T2" fmla="*/ 2 w 11"/>
                  <a:gd name="T3" fmla="*/ 4 h 4"/>
                  <a:gd name="T4" fmla="*/ 2 w 11"/>
                  <a:gd name="T5" fmla="*/ 4 h 4"/>
                  <a:gd name="T6" fmla="*/ 10 w 11"/>
                  <a:gd name="T7" fmla="*/ 3 h 4"/>
                  <a:gd name="T8" fmla="*/ 10 w 11"/>
                  <a:gd name="T9" fmla="*/ 3 h 4"/>
                  <a:gd name="T10" fmla="*/ 11 w 11"/>
                  <a:gd name="T11" fmla="*/ 1 h 4"/>
                  <a:gd name="T12" fmla="*/ 10 w 11"/>
                  <a:gd name="T13" fmla="*/ 0 h 4"/>
                  <a:gd name="T14" fmla="*/ 1 w 11"/>
                  <a:gd name="T15" fmla="*/ 1 h 4"/>
                  <a:gd name="T16" fmla="*/ 0 w 11"/>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0" y="2"/>
                    </a:moveTo>
                    <a:cubicBezTo>
                      <a:pt x="2" y="4"/>
                      <a:pt x="2" y="4"/>
                      <a:pt x="2" y="4"/>
                    </a:cubicBezTo>
                    <a:cubicBezTo>
                      <a:pt x="2" y="4"/>
                      <a:pt x="2" y="4"/>
                      <a:pt x="2" y="4"/>
                    </a:cubicBezTo>
                    <a:cubicBezTo>
                      <a:pt x="10" y="3"/>
                      <a:pt x="10" y="3"/>
                      <a:pt x="10" y="3"/>
                    </a:cubicBezTo>
                    <a:cubicBezTo>
                      <a:pt x="10" y="3"/>
                      <a:pt x="10" y="3"/>
                      <a:pt x="10" y="3"/>
                    </a:cubicBezTo>
                    <a:cubicBezTo>
                      <a:pt x="11" y="3"/>
                      <a:pt x="11" y="2"/>
                      <a:pt x="11" y="1"/>
                    </a:cubicBezTo>
                    <a:cubicBezTo>
                      <a:pt x="11" y="0"/>
                      <a:pt x="10" y="0"/>
                      <a:pt x="10" y="0"/>
                    </a:cubicBezTo>
                    <a:cubicBezTo>
                      <a:pt x="1" y="1"/>
                      <a:pt x="1" y="1"/>
                      <a:pt x="1" y="1"/>
                    </a:cubicBezTo>
                    <a:lnTo>
                      <a:pt x="0" y="2"/>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7" name="Freeform 3668"/>
              <p:cNvSpPr>
                <a:spLocks/>
              </p:cNvSpPr>
              <p:nvPr/>
            </p:nvSpPr>
            <p:spPr bwMode="auto">
              <a:xfrm>
                <a:off x="10875963" y="5118100"/>
                <a:ext cx="11113" cy="22225"/>
              </a:xfrm>
              <a:custGeom>
                <a:avLst/>
                <a:gdLst>
                  <a:gd name="T0" fmla="*/ 4 w 5"/>
                  <a:gd name="T1" fmla="*/ 11 h 11"/>
                  <a:gd name="T2" fmla="*/ 5 w 5"/>
                  <a:gd name="T3" fmla="*/ 9 h 11"/>
                  <a:gd name="T4" fmla="*/ 5 w 5"/>
                  <a:gd name="T5" fmla="*/ 9 h 11"/>
                  <a:gd name="T6" fmla="*/ 3 w 5"/>
                  <a:gd name="T7" fmla="*/ 1 h 11"/>
                  <a:gd name="T8" fmla="*/ 3 w 5"/>
                  <a:gd name="T9" fmla="*/ 1 h 11"/>
                  <a:gd name="T10" fmla="*/ 1 w 5"/>
                  <a:gd name="T11" fmla="*/ 0 h 11"/>
                  <a:gd name="T12" fmla="*/ 0 w 5"/>
                  <a:gd name="T13" fmla="*/ 1 h 11"/>
                  <a:gd name="T14" fmla="*/ 2 w 5"/>
                  <a:gd name="T15" fmla="*/ 10 h 11"/>
                  <a:gd name="T16" fmla="*/ 4 w 5"/>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4" y="11"/>
                    </a:moveTo>
                    <a:cubicBezTo>
                      <a:pt x="5" y="9"/>
                      <a:pt x="5" y="9"/>
                      <a:pt x="5" y="9"/>
                    </a:cubicBezTo>
                    <a:cubicBezTo>
                      <a:pt x="5" y="9"/>
                      <a:pt x="5" y="9"/>
                      <a:pt x="5" y="9"/>
                    </a:cubicBezTo>
                    <a:cubicBezTo>
                      <a:pt x="3" y="1"/>
                      <a:pt x="3" y="1"/>
                      <a:pt x="3" y="1"/>
                    </a:cubicBezTo>
                    <a:cubicBezTo>
                      <a:pt x="3" y="1"/>
                      <a:pt x="3" y="1"/>
                      <a:pt x="3" y="1"/>
                    </a:cubicBezTo>
                    <a:cubicBezTo>
                      <a:pt x="3" y="0"/>
                      <a:pt x="2" y="0"/>
                      <a:pt x="1" y="0"/>
                    </a:cubicBezTo>
                    <a:cubicBezTo>
                      <a:pt x="1" y="0"/>
                      <a:pt x="0" y="1"/>
                      <a:pt x="0" y="1"/>
                    </a:cubicBezTo>
                    <a:cubicBezTo>
                      <a:pt x="2" y="10"/>
                      <a:pt x="2" y="10"/>
                      <a:pt x="2" y="10"/>
                    </a:cubicBezTo>
                    <a:lnTo>
                      <a:pt x="4" y="1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8" name="Freeform 3669"/>
              <p:cNvSpPr>
                <a:spLocks/>
              </p:cNvSpPr>
              <p:nvPr/>
            </p:nvSpPr>
            <p:spPr bwMode="auto">
              <a:xfrm>
                <a:off x="11269663" y="5383213"/>
                <a:ext cx="22225" cy="9525"/>
              </a:xfrm>
              <a:custGeom>
                <a:avLst/>
                <a:gdLst>
                  <a:gd name="T0" fmla="*/ 0 w 11"/>
                  <a:gd name="T1" fmla="*/ 4 h 5"/>
                  <a:gd name="T2" fmla="*/ 2 w 11"/>
                  <a:gd name="T3" fmla="*/ 5 h 5"/>
                  <a:gd name="T4" fmla="*/ 2 w 11"/>
                  <a:gd name="T5" fmla="*/ 5 h 5"/>
                  <a:gd name="T6" fmla="*/ 10 w 11"/>
                  <a:gd name="T7" fmla="*/ 3 h 5"/>
                  <a:gd name="T8" fmla="*/ 10 w 11"/>
                  <a:gd name="T9" fmla="*/ 3 h 5"/>
                  <a:gd name="T10" fmla="*/ 11 w 11"/>
                  <a:gd name="T11" fmla="*/ 2 h 5"/>
                  <a:gd name="T12" fmla="*/ 10 w 11"/>
                  <a:gd name="T13" fmla="*/ 0 h 5"/>
                  <a:gd name="T14" fmla="*/ 2 w 11"/>
                  <a:gd name="T15" fmla="*/ 2 h 5"/>
                  <a:gd name="T16" fmla="*/ 0 w 11"/>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4"/>
                    </a:moveTo>
                    <a:cubicBezTo>
                      <a:pt x="2" y="5"/>
                      <a:pt x="2" y="5"/>
                      <a:pt x="2" y="5"/>
                    </a:cubicBezTo>
                    <a:cubicBezTo>
                      <a:pt x="2" y="5"/>
                      <a:pt x="2" y="5"/>
                      <a:pt x="2" y="5"/>
                    </a:cubicBezTo>
                    <a:cubicBezTo>
                      <a:pt x="10" y="3"/>
                      <a:pt x="10" y="3"/>
                      <a:pt x="10" y="3"/>
                    </a:cubicBezTo>
                    <a:cubicBezTo>
                      <a:pt x="10" y="3"/>
                      <a:pt x="10" y="3"/>
                      <a:pt x="10" y="3"/>
                    </a:cubicBezTo>
                    <a:cubicBezTo>
                      <a:pt x="11" y="3"/>
                      <a:pt x="11" y="2"/>
                      <a:pt x="11" y="2"/>
                    </a:cubicBezTo>
                    <a:cubicBezTo>
                      <a:pt x="11" y="1"/>
                      <a:pt x="10" y="0"/>
                      <a:pt x="10" y="0"/>
                    </a:cubicBezTo>
                    <a:cubicBezTo>
                      <a:pt x="2" y="2"/>
                      <a:pt x="2" y="2"/>
                      <a:pt x="2" y="2"/>
                    </a:cubicBezTo>
                    <a:lnTo>
                      <a:pt x="0" y="4"/>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9" name="Freeform 3670"/>
              <p:cNvSpPr>
                <a:spLocks/>
              </p:cNvSpPr>
              <p:nvPr/>
            </p:nvSpPr>
            <p:spPr bwMode="auto">
              <a:xfrm>
                <a:off x="10841038" y="5126038"/>
                <a:ext cx="12700" cy="23813"/>
              </a:xfrm>
              <a:custGeom>
                <a:avLst/>
                <a:gdLst>
                  <a:gd name="T0" fmla="*/ 3 w 6"/>
                  <a:gd name="T1" fmla="*/ 10 h 11"/>
                  <a:gd name="T2" fmla="*/ 5 w 6"/>
                  <a:gd name="T3" fmla="*/ 11 h 11"/>
                  <a:gd name="T4" fmla="*/ 6 w 6"/>
                  <a:gd name="T5" fmla="*/ 9 h 11"/>
                  <a:gd name="T6" fmla="*/ 6 w 6"/>
                  <a:gd name="T7" fmla="*/ 9 h 11"/>
                  <a:gd name="T8" fmla="*/ 3 w 6"/>
                  <a:gd name="T9" fmla="*/ 1 h 11"/>
                  <a:gd name="T10" fmla="*/ 3 w 6"/>
                  <a:gd name="T11" fmla="*/ 1 h 11"/>
                  <a:gd name="T12" fmla="*/ 1 w 6"/>
                  <a:gd name="T13" fmla="*/ 1 h 11"/>
                  <a:gd name="T14" fmla="*/ 0 w 6"/>
                  <a:gd name="T15" fmla="*/ 2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5" y="11"/>
                      <a:pt x="5" y="11"/>
                      <a:pt x="5" y="11"/>
                    </a:cubicBezTo>
                    <a:cubicBezTo>
                      <a:pt x="6" y="9"/>
                      <a:pt x="6" y="9"/>
                      <a:pt x="6" y="9"/>
                    </a:cubicBezTo>
                    <a:cubicBezTo>
                      <a:pt x="6" y="9"/>
                      <a:pt x="6" y="9"/>
                      <a:pt x="6" y="9"/>
                    </a:cubicBezTo>
                    <a:cubicBezTo>
                      <a:pt x="3" y="1"/>
                      <a:pt x="3" y="1"/>
                      <a:pt x="3" y="1"/>
                    </a:cubicBezTo>
                    <a:cubicBezTo>
                      <a:pt x="3" y="1"/>
                      <a:pt x="3" y="1"/>
                      <a:pt x="3" y="1"/>
                    </a:cubicBezTo>
                    <a:cubicBezTo>
                      <a:pt x="3" y="1"/>
                      <a:pt x="2" y="0"/>
                      <a:pt x="1" y="1"/>
                    </a:cubicBezTo>
                    <a:cubicBezTo>
                      <a:pt x="1" y="1"/>
                      <a:pt x="0" y="1"/>
                      <a:pt x="0" y="2"/>
                    </a:cubicBezTo>
                    <a:lnTo>
                      <a:pt x="3" y="1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0" name="Freeform 3671"/>
              <p:cNvSpPr>
                <a:spLocks/>
              </p:cNvSpPr>
              <p:nvPr/>
            </p:nvSpPr>
            <p:spPr bwMode="auto">
              <a:xfrm>
                <a:off x="11260138" y="5348288"/>
                <a:ext cx="23813" cy="12700"/>
              </a:xfrm>
              <a:custGeom>
                <a:avLst/>
                <a:gdLst>
                  <a:gd name="T0" fmla="*/ 0 w 11"/>
                  <a:gd name="T1" fmla="*/ 5 h 6"/>
                  <a:gd name="T2" fmla="*/ 2 w 11"/>
                  <a:gd name="T3" fmla="*/ 6 h 6"/>
                  <a:gd name="T4" fmla="*/ 2 w 11"/>
                  <a:gd name="T5" fmla="*/ 6 h 6"/>
                  <a:gd name="T6" fmla="*/ 10 w 11"/>
                  <a:gd name="T7" fmla="*/ 3 h 6"/>
                  <a:gd name="T8" fmla="*/ 10 w 11"/>
                  <a:gd name="T9" fmla="*/ 3 h 6"/>
                  <a:gd name="T10" fmla="*/ 10 w 11"/>
                  <a:gd name="T11" fmla="*/ 2 h 6"/>
                  <a:gd name="T12" fmla="*/ 9 w 11"/>
                  <a:gd name="T13" fmla="*/ 1 h 6"/>
                  <a:gd name="T14" fmla="*/ 1 w 11"/>
                  <a:gd name="T15" fmla="*/ 3 h 6"/>
                  <a:gd name="T16" fmla="*/ 0 w 11"/>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5"/>
                    </a:moveTo>
                    <a:cubicBezTo>
                      <a:pt x="2" y="6"/>
                      <a:pt x="2" y="6"/>
                      <a:pt x="2" y="6"/>
                    </a:cubicBezTo>
                    <a:cubicBezTo>
                      <a:pt x="2" y="6"/>
                      <a:pt x="2" y="6"/>
                      <a:pt x="2" y="6"/>
                    </a:cubicBezTo>
                    <a:cubicBezTo>
                      <a:pt x="10" y="3"/>
                      <a:pt x="10" y="3"/>
                      <a:pt x="10" y="3"/>
                    </a:cubicBezTo>
                    <a:cubicBezTo>
                      <a:pt x="10" y="3"/>
                      <a:pt x="10" y="3"/>
                      <a:pt x="10" y="3"/>
                    </a:cubicBezTo>
                    <a:cubicBezTo>
                      <a:pt x="11" y="3"/>
                      <a:pt x="11" y="2"/>
                      <a:pt x="10" y="2"/>
                    </a:cubicBezTo>
                    <a:cubicBezTo>
                      <a:pt x="10" y="1"/>
                      <a:pt x="10" y="0"/>
                      <a:pt x="9" y="1"/>
                    </a:cubicBezTo>
                    <a:cubicBezTo>
                      <a:pt x="1" y="3"/>
                      <a:pt x="1" y="3"/>
                      <a:pt x="1" y="3"/>
                    </a:cubicBezTo>
                    <a:lnTo>
                      <a:pt x="0" y="5"/>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1" name="Freeform 3672"/>
              <p:cNvSpPr>
                <a:spLocks/>
              </p:cNvSpPr>
              <p:nvPr/>
            </p:nvSpPr>
            <p:spPr bwMode="auto">
              <a:xfrm>
                <a:off x="10807700" y="5140325"/>
                <a:ext cx="12700" cy="20638"/>
              </a:xfrm>
              <a:custGeom>
                <a:avLst/>
                <a:gdLst>
                  <a:gd name="T0" fmla="*/ 3 w 6"/>
                  <a:gd name="T1" fmla="*/ 9 h 10"/>
                  <a:gd name="T2" fmla="*/ 5 w 6"/>
                  <a:gd name="T3" fmla="*/ 10 h 10"/>
                  <a:gd name="T4" fmla="*/ 6 w 6"/>
                  <a:gd name="T5" fmla="*/ 8 h 10"/>
                  <a:gd name="T6" fmla="*/ 6 w 6"/>
                  <a:gd name="T7" fmla="*/ 8 h 10"/>
                  <a:gd name="T8" fmla="*/ 3 w 6"/>
                  <a:gd name="T9" fmla="*/ 0 h 10"/>
                  <a:gd name="T10" fmla="*/ 3 w 6"/>
                  <a:gd name="T11" fmla="*/ 0 h 10"/>
                  <a:gd name="T12" fmla="*/ 1 w 6"/>
                  <a:gd name="T13" fmla="*/ 0 h 10"/>
                  <a:gd name="T14" fmla="*/ 0 w 6"/>
                  <a:gd name="T15" fmla="*/ 1 h 10"/>
                  <a:gd name="T16" fmla="*/ 3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3" y="9"/>
                    </a:moveTo>
                    <a:cubicBezTo>
                      <a:pt x="5" y="10"/>
                      <a:pt x="5" y="10"/>
                      <a:pt x="5" y="10"/>
                    </a:cubicBezTo>
                    <a:cubicBezTo>
                      <a:pt x="6" y="8"/>
                      <a:pt x="6" y="8"/>
                      <a:pt x="6" y="8"/>
                    </a:cubicBezTo>
                    <a:cubicBezTo>
                      <a:pt x="6" y="8"/>
                      <a:pt x="6" y="8"/>
                      <a:pt x="6" y="8"/>
                    </a:cubicBezTo>
                    <a:cubicBezTo>
                      <a:pt x="3" y="0"/>
                      <a:pt x="3" y="0"/>
                      <a:pt x="3" y="0"/>
                    </a:cubicBezTo>
                    <a:cubicBezTo>
                      <a:pt x="3" y="0"/>
                      <a:pt x="3" y="0"/>
                      <a:pt x="3" y="0"/>
                    </a:cubicBezTo>
                    <a:cubicBezTo>
                      <a:pt x="2" y="0"/>
                      <a:pt x="2" y="0"/>
                      <a:pt x="1" y="0"/>
                    </a:cubicBezTo>
                    <a:cubicBezTo>
                      <a:pt x="0" y="0"/>
                      <a:pt x="0" y="1"/>
                      <a:pt x="0" y="1"/>
                    </a:cubicBezTo>
                    <a:lnTo>
                      <a:pt x="3"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2" name="Freeform 3673"/>
              <p:cNvSpPr>
                <a:spLocks/>
              </p:cNvSpPr>
              <p:nvPr/>
            </p:nvSpPr>
            <p:spPr bwMode="auto">
              <a:xfrm>
                <a:off x="11249025" y="5314950"/>
                <a:ext cx="22225" cy="12700"/>
              </a:xfrm>
              <a:custGeom>
                <a:avLst/>
                <a:gdLst>
                  <a:gd name="T0" fmla="*/ 2 w 11"/>
                  <a:gd name="T1" fmla="*/ 6 h 6"/>
                  <a:gd name="T2" fmla="*/ 10 w 11"/>
                  <a:gd name="T3" fmla="*/ 3 h 6"/>
                  <a:gd name="T4" fmla="*/ 10 w 11"/>
                  <a:gd name="T5" fmla="*/ 3 h 6"/>
                  <a:gd name="T6" fmla="*/ 10 w 11"/>
                  <a:gd name="T7" fmla="*/ 1 h 6"/>
                  <a:gd name="T8" fmla="*/ 9 w 11"/>
                  <a:gd name="T9" fmla="*/ 0 h 6"/>
                  <a:gd name="T10" fmla="*/ 1 w 11"/>
                  <a:gd name="T11" fmla="*/ 4 h 6"/>
                  <a:gd name="T12" fmla="*/ 0 w 11"/>
                  <a:gd name="T13" fmla="*/ 6 h 6"/>
                  <a:gd name="T14" fmla="*/ 2 w 11"/>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2" y="6"/>
                    </a:moveTo>
                    <a:cubicBezTo>
                      <a:pt x="10" y="3"/>
                      <a:pt x="10" y="3"/>
                      <a:pt x="10" y="3"/>
                    </a:cubicBezTo>
                    <a:cubicBezTo>
                      <a:pt x="10" y="3"/>
                      <a:pt x="10" y="3"/>
                      <a:pt x="10" y="3"/>
                    </a:cubicBezTo>
                    <a:cubicBezTo>
                      <a:pt x="10" y="3"/>
                      <a:pt x="11" y="2"/>
                      <a:pt x="10" y="1"/>
                    </a:cubicBezTo>
                    <a:cubicBezTo>
                      <a:pt x="10" y="0"/>
                      <a:pt x="9" y="0"/>
                      <a:pt x="9" y="0"/>
                    </a:cubicBezTo>
                    <a:cubicBezTo>
                      <a:pt x="1" y="4"/>
                      <a:pt x="1" y="4"/>
                      <a:pt x="1" y="4"/>
                    </a:cubicBezTo>
                    <a:cubicBezTo>
                      <a:pt x="0" y="6"/>
                      <a:pt x="0" y="6"/>
                      <a:pt x="0" y="6"/>
                    </a:cubicBezTo>
                    <a:cubicBezTo>
                      <a:pt x="2" y="6"/>
                      <a:pt x="2" y="6"/>
                      <a:pt x="2" y="6"/>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3" name="Freeform 3674"/>
              <p:cNvSpPr>
                <a:spLocks/>
              </p:cNvSpPr>
              <p:nvPr/>
            </p:nvSpPr>
            <p:spPr bwMode="auto">
              <a:xfrm>
                <a:off x="10744200" y="5176838"/>
                <a:ext cx="15875" cy="17463"/>
              </a:xfrm>
              <a:custGeom>
                <a:avLst/>
                <a:gdLst>
                  <a:gd name="T0" fmla="*/ 6 w 8"/>
                  <a:gd name="T1" fmla="*/ 9 h 9"/>
                  <a:gd name="T2" fmla="*/ 8 w 8"/>
                  <a:gd name="T3" fmla="*/ 9 h 9"/>
                  <a:gd name="T4" fmla="*/ 8 w 8"/>
                  <a:gd name="T5" fmla="*/ 7 h 9"/>
                  <a:gd name="T6" fmla="*/ 8 w 8"/>
                  <a:gd name="T7" fmla="*/ 7 h 9"/>
                  <a:gd name="T8" fmla="*/ 3 w 8"/>
                  <a:gd name="T9" fmla="*/ 0 h 9"/>
                  <a:gd name="T10" fmla="*/ 3 w 8"/>
                  <a:gd name="T11" fmla="*/ 0 h 9"/>
                  <a:gd name="T12" fmla="*/ 1 w 8"/>
                  <a:gd name="T13" fmla="*/ 0 h 9"/>
                  <a:gd name="T14" fmla="*/ 1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3" y="0"/>
                      <a:pt x="3" y="0"/>
                      <a:pt x="3" y="0"/>
                    </a:cubicBezTo>
                    <a:cubicBezTo>
                      <a:pt x="3" y="0"/>
                      <a:pt x="3" y="0"/>
                      <a:pt x="3" y="0"/>
                    </a:cubicBezTo>
                    <a:cubicBezTo>
                      <a:pt x="3" y="0"/>
                      <a:pt x="2" y="0"/>
                      <a:pt x="1" y="0"/>
                    </a:cubicBezTo>
                    <a:cubicBezTo>
                      <a:pt x="1" y="1"/>
                      <a:pt x="0" y="2"/>
                      <a:pt x="1" y="2"/>
                    </a:cubicBezTo>
                    <a:lnTo>
                      <a:pt x="6"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4" name="Freeform 3675"/>
              <p:cNvSpPr>
                <a:spLocks/>
              </p:cNvSpPr>
              <p:nvPr/>
            </p:nvSpPr>
            <p:spPr bwMode="auto">
              <a:xfrm>
                <a:off x="11142663" y="5722938"/>
                <a:ext cx="14288" cy="17463"/>
              </a:xfrm>
              <a:custGeom>
                <a:avLst/>
                <a:gdLst>
                  <a:gd name="T0" fmla="*/ 2 w 7"/>
                  <a:gd name="T1" fmla="*/ 0 h 9"/>
                  <a:gd name="T2" fmla="*/ 0 w 7"/>
                  <a:gd name="T3" fmla="*/ 0 h 9"/>
                  <a:gd name="T4" fmla="*/ 0 w 7"/>
                  <a:gd name="T5" fmla="*/ 2 h 9"/>
                  <a:gd name="T6" fmla="*/ 0 w 7"/>
                  <a:gd name="T7" fmla="*/ 2 h 9"/>
                  <a:gd name="T8" fmla="*/ 5 w 7"/>
                  <a:gd name="T9" fmla="*/ 9 h 9"/>
                  <a:gd name="T10" fmla="*/ 5 w 7"/>
                  <a:gd name="T11" fmla="*/ 9 h 9"/>
                  <a:gd name="T12" fmla="*/ 6 w 7"/>
                  <a:gd name="T13" fmla="*/ 9 h 9"/>
                  <a:gd name="T14" fmla="*/ 7 w 7"/>
                  <a:gd name="T15" fmla="*/ 7 h 9"/>
                  <a:gd name="T16" fmla="*/ 2 w 7"/>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0"/>
                    </a:moveTo>
                    <a:cubicBezTo>
                      <a:pt x="0" y="0"/>
                      <a:pt x="0" y="0"/>
                      <a:pt x="0" y="0"/>
                    </a:cubicBezTo>
                    <a:cubicBezTo>
                      <a:pt x="0" y="2"/>
                      <a:pt x="0" y="2"/>
                      <a:pt x="0" y="2"/>
                    </a:cubicBezTo>
                    <a:cubicBezTo>
                      <a:pt x="0" y="2"/>
                      <a:pt x="0" y="2"/>
                      <a:pt x="0" y="2"/>
                    </a:cubicBezTo>
                    <a:cubicBezTo>
                      <a:pt x="5" y="9"/>
                      <a:pt x="5" y="9"/>
                      <a:pt x="5" y="9"/>
                    </a:cubicBezTo>
                    <a:cubicBezTo>
                      <a:pt x="5" y="9"/>
                      <a:pt x="5" y="9"/>
                      <a:pt x="5" y="9"/>
                    </a:cubicBezTo>
                    <a:cubicBezTo>
                      <a:pt x="5" y="9"/>
                      <a:pt x="6" y="9"/>
                      <a:pt x="6" y="9"/>
                    </a:cubicBezTo>
                    <a:cubicBezTo>
                      <a:pt x="7" y="8"/>
                      <a:pt x="7" y="8"/>
                      <a:pt x="7" y="7"/>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5" name="Freeform 3676"/>
              <p:cNvSpPr>
                <a:spLocks/>
              </p:cNvSpPr>
              <p:nvPr/>
            </p:nvSpPr>
            <p:spPr bwMode="auto">
              <a:xfrm>
                <a:off x="11215688" y="5253038"/>
                <a:ext cx="19050" cy="14288"/>
              </a:xfrm>
              <a:custGeom>
                <a:avLst/>
                <a:gdLst>
                  <a:gd name="T0" fmla="*/ 2 w 9"/>
                  <a:gd name="T1" fmla="*/ 7 h 7"/>
                  <a:gd name="T2" fmla="*/ 9 w 9"/>
                  <a:gd name="T3" fmla="*/ 2 h 7"/>
                  <a:gd name="T4" fmla="*/ 9 w 9"/>
                  <a:gd name="T5" fmla="*/ 2 h 7"/>
                  <a:gd name="T6" fmla="*/ 9 w 9"/>
                  <a:gd name="T7" fmla="*/ 1 h 7"/>
                  <a:gd name="T8" fmla="*/ 7 w 9"/>
                  <a:gd name="T9" fmla="*/ 0 h 7"/>
                  <a:gd name="T10" fmla="*/ 0 w 9"/>
                  <a:gd name="T11" fmla="*/ 5 h 7"/>
                  <a:gd name="T12" fmla="*/ 0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9" y="2"/>
                      <a:pt x="9" y="2"/>
                      <a:pt x="9" y="2"/>
                    </a:cubicBezTo>
                    <a:cubicBezTo>
                      <a:pt x="9" y="2"/>
                      <a:pt x="9" y="2"/>
                      <a:pt x="9" y="2"/>
                    </a:cubicBezTo>
                    <a:cubicBezTo>
                      <a:pt x="9" y="2"/>
                      <a:pt x="9" y="1"/>
                      <a:pt x="9" y="1"/>
                    </a:cubicBezTo>
                    <a:cubicBezTo>
                      <a:pt x="8" y="0"/>
                      <a:pt x="7" y="0"/>
                      <a:pt x="7" y="0"/>
                    </a:cubicBezTo>
                    <a:cubicBezTo>
                      <a:pt x="0" y="5"/>
                      <a:pt x="0" y="5"/>
                      <a:pt x="0" y="5"/>
                    </a:cubicBezTo>
                    <a:cubicBezTo>
                      <a:pt x="0" y="7"/>
                      <a:pt x="0" y="7"/>
                      <a:pt x="0" y="7"/>
                    </a:cubicBezTo>
                    <a:cubicBezTo>
                      <a:pt x="2" y="7"/>
                      <a:pt x="2" y="7"/>
                      <a:pt x="2" y="7"/>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6" name="Freeform 3677"/>
              <p:cNvSpPr>
                <a:spLocks/>
              </p:cNvSpPr>
              <p:nvPr/>
            </p:nvSpPr>
            <p:spPr bwMode="auto">
              <a:xfrm>
                <a:off x="10717213" y="5199063"/>
                <a:ext cx="15875" cy="19050"/>
              </a:xfrm>
              <a:custGeom>
                <a:avLst/>
                <a:gdLst>
                  <a:gd name="T0" fmla="*/ 6 w 8"/>
                  <a:gd name="T1" fmla="*/ 9 h 9"/>
                  <a:gd name="T2" fmla="*/ 8 w 8"/>
                  <a:gd name="T3" fmla="*/ 9 h 9"/>
                  <a:gd name="T4" fmla="*/ 8 w 8"/>
                  <a:gd name="T5" fmla="*/ 7 h 9"/>
                  <a:gd name="T6" fmla="*/ 8 w 8"/>
                  <a:gd name="T7" fmla="*/ 7 h 9"/>
                  <a:gd name="T8" fmla="*/ 2 w 8"/>
                  <a:gd name="T9" fmla="*/ 0 h 9"/>
                  <a:gd name="T10" fmla="*/ 2 w 8"/>
                  <a:gd name="T11" fmla="*/ 0 h 9"/>
                  <a:gd name="T12" fmla="*/ 1 w 8"/>
                  <a:gd name="T13" fmla="*/ 1 h 9"/>
                  <a:gd name="T14" fmla="*/ 0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2" y="0"/>
                      <a:pt x="2" y="0"/>
                      <a:pt x="2" y="0"/>
                    </a:cubicBezTo>
                    <a:cubicBezTo>
                      <a:pt x="2" y="0"/>
                      <a:pt x="2" y="0"/>
                      <a:pt x="2" y="0"/>
                    </a:cubicBezTo>
                    <a:cubicBezTo>
                      <a:pt x="2" y="0"/>
                      <a:pt x="1" y="0"/>
                      <a:pt x="1" y="1"/>
                    </a:cubicBezTo>
                    <a:cubicBezTo>
                      <a:pt x="0" y="1"/>
                      <a:pt x="0" y="2"/>
                      <a:pt x="0" y="2"/>
                    </a:cubicBezTo>
                    <a:lnTo>
                      <a:pt x="6"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7" name="Freeform 3678"/>
              <p:cNvSpPr>
                <a:spLocks/>
              </p:cNvSpPr>
              <p:nvPr/>
            </p:nvSpPr>
            <p:spPr bwMode="auto">
              <a:xfrm>
                <a:off x="11169650" y="5702300"/>
                <a:ext cx="17463" cy="15875"/>
              </a:xfrm>
              <a:custGeom>
                <a:avLst/>
                <a:gdLst>
                  <a:gd name="T0" fmla="*/ 2 w 8"/>
                  <a:gd name="T1" fmla="*/ 0 h 8"/>
                  <a:gd name="T2" fmla="*/ 0 w 8"/>
                  <a:gd name="T3" fmla="*/ 0 h 8"/>
                  <a:gd name="T4" fmla="*/ 0 w 8"/>
                  <a:gd name="T5" fmla="*/ 2 h 8"/>
                  <a:gd name="T6" fmla="*/ 0 w 8"/>
                  <a:gd name="T7" fmla="*/ 2 h 8"/>
                  <a:gd name="T8" fmla="*/ 5 w 8"/>
                  <a:gd name="T9" fmla="*/ 8 h 8"/>
                  <a:gd name="T10" fmla="*/ 5 w 8"/>
                  <a:gd name="T11" fmla="*/ 8 h 8"/>
                  <a:gd name="T12" fmla="*/ 7 w 8"/>
                  <a:gd name="T13" fmla="*/ 8 h 8"/>
                  <a:gd name="T14" fmla="*/ 7 w 8"/>
                  <a:gd name="T15" fmla="*/ 6 h 8"/>
                  <a:gd name="T16" fmla="*/ 2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2" y="0"/>
                    </a:moveTo>
                    <a:cubicBezTo>
                      <a:pt x="0" y="0"/>
                      <a:pt x="0" y="0"/>
                      <a:pt x="0" y="0"/>
                    </a:cubicBezTo>
                    <a:cubicBezTo>
                      <a:pt x="0" y="2"/>
                      <a:pt x="0" y="2"/>
                      <a:pt x="0" y="2"/>
                    </a:cubicBezTo>
                    <a:cubicBezTo>
                      <a:pt x="0" y="2"/>
                      <a:pt x="0" y="2"/>
                      <a:pt x="0" y="2"/>
                    </a:cubicBezTo>
                    <a:cubicBezTo>
                      <a:pt x="5" y="8"/>
                      <a:pt x="5" y="8"/>
                      <a:pt x="5" y="8"/>
                    </a:cubicBezTo>
                    <a:cubicBezTo>
                      <a:pt x="5" y="8"/>
                      <a:pt x="5" y="8"/>
                      <a:pt x="5" y="8"/>
                    </a:cubicBezTo>
                    <a:cubicBezTo>
                      <a:pt x="6" y="8"/>
                      <a:pt x="6" y="8"/>
                      <a:pt x="7" y="8"/>
                    </a:cubicBezTo>
                    <a:cubicBezTo>
                      <a:pt x="8" y="7"/>
                      <a:pt x="8" y="7"/>
                      <a:pt x="7" y="6"/>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8" name="Freeform 3679"/>
              <p:cNvSpPr>
                <a:spLocks/>
              </p:cNvSpPr>
              <p:nvPr/>
            </p:nvSpPr>
            <p:spPr bwMode="auto">
              <a:xfrm>
                <a:off x="11191875" y="5224463"/>
                <a:ext cx="19050" cy="15875"/>
              </a:xfrm>
              <a:custGeom>
                <a:avLst/>
                <a:gdLst>
                  <a:gd name="T0" fmla="*/ 2 w 9"/>
                  <a:gd name="T1" fmla="*/ 8 h 8"/>
                  <a:gd name="T2" fmla="*/ 9 w 9"/>
                  <a:gd name="T3" fmla="*/ 3 h 8"/>
                  <a:gd name="T4" fmla="*/ 9 w 9"/>
                  <a:gd name="T5" fmla="*/ 3 h 8"/>
                  <a:gd name="T6" fmla="*/ 8 w 9"/>
                  <a:gd name="T7" fmla="*/ 1 h 8"/>
                  <a:gd name="T8" fmla="*/ 7 w 9"/>
                  <a:gd name="T9" fmla="*/ 1 h 8"/>
                  <a:gd name="T10" fmla="*/ 0 w 9"/>
                  <a:gd name="T11" fmla="*/ 6 h 8"/>
                  <a:gd name="T12" fmla="*/ 0 w 9"/>
                  <a:gd name="T13" fmla="*/ 8 h 8"/>
                  <a:gd name="T14" fmla="*/ 2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2" y="8"/>
                    </a:moveTo>
                    <a:cubicBezTo>
                      <a:pt x="9" y="3"/>
                      <a:pt x="9" y="3"/>
                      <a:pt x="9" y="3"/>
                    </a:cubicBezTo>
                    <a:cubicBezTo>
                      <a:pt x="9" y="3"/>
                      <a:pt x="9" y="3"/>
                      <a:pt x="9" y="3"/>
                    </a:cubicBezTo>
                    <a:cubicBezTo>
                      <a:pt x="9" y="2"/>
                      <a:pt x="9" y="2"/>
                      <a:pt x="8" y="1"/>
                    </a:cubicBezTo>
                    <a:cubicBezTo>
                      <a:pt x="8" y="0"/>
                      <a:pt x="7" y="0"/>
                      <a:pt x="7" y="1"/>
                    </a:cubicBezTo>
                    <a:cubicBezTo>
                      <a:pt x="0" y="6"/>
                      <a:pt x="0" y="6"/>
                      <a:pt x="0" y="6"/>
                    </a:cubicBezTo>
                    <a:cubicBezTo>
                      <a:pt x="0" y="8"/>
                      <a:pt x="0" y="8"/>
                      <a:pt x="0" y="8"/>
                    </a:cubicBezTo>
                    <a:cubicBezTo>
                      <a:pt x="2" y="8"/>
                      <a:pt x="2" y="8"/>
                      <a:pt x="2" y="8"/>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9" name="Freeform 3680"/>
              <p:cNvSpPr>
                <a:spLocks/>
              </p:cNvSpPr>
              <p:nvPr/>
            </p:nvSpPr>
            <p:spPr bwMode="auto">
              <a:xfrm>
                <a:off x="10691813" y="5224463"/>
                <a:ext cx="17463" cy="15875"/>
              </a:xfrm>
              <a:custGeom>
                <a:avLst/>
                <a:gdLst>
                  <a:gd name="T0" fmla="*/ 6 w 8"/>
                  <a:gd name="T1" fmla="*/ 8 h 8"/>
                  <a:gd name="T2" fmla="*/ 8 w 8"/>
                  <a:gd name="T3" fmla="*/ 8 h 8"/>
                  <a:gd name="T4" fmla="*/ 8 w 8"/>
                  <a:gd name="T5" fmla="*/ 6 h 8"/>
                  <a:gd name="T6" fmla="*/ 8 w 8"/>
                  <a:gd name="T7" fmla="*/ 6 h 8"/>
                  <a:gd name="T8" fmla="*/ 2 w 8"/>
                  <a:gd name="T9" fmla="*/ 1 h 8"/>
                  <a:gd name="T10" fmla="*/ 2 w 8"/>
                  <a:gd name="T11" fmla="*/ 1 h 8"/>
                  <a:gd name="T12" fmla="*/ 0 w 8"/>
                  <a:gd name="T13" fmla="*/ 1 h 8"/>
                  <a:gd name="T14" fmla="*/ 0 w 8"/>
                  <a:gd name="T15" fmla="*/ 3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8" y="8"/>
                      <a:pt x="8" y="8"/>
                      <a:pt x="8" y="8"/>
                    </a:cubicBezTo>
                    <a:cubicBezTo>
                      <a:pt x="8" y="6"/>
                      <a:pt x="8" y="6"/>
                      <a:pt x="8" y="6"/>
                    </a:cubicBezTo>
                    <a:cubicBezTo>
                      <a:pt x="8" y="6"/>
                      <a:pt x="8" y="6"/>
                      <a:pt x="8" y="6"/>
                    </a:cubicBezTo>
                    <a:cubicBezTo>
                      <a:pt x="2" y="1"/>
                      <a:pt x="2" y="1"/>
                      <a:pt x="2" y="1"/>
                    </a:cubicBezTo>
                    <a:cubicBezTo>
                      <a:pt x="2" y="1"/>
                      <a:pt x="2" y="1"/>
                      <a:pt x="2" y="1"/>
                    </a:cubicBezTo>
                    <a:cubicBezTo>
                      <a:pt x="2" y="0"/>
                      <a:pt x="1" y="0"/>
                      <a:pt x="0" y="1"/>
                    </a:cubicBezTo>
                    <a:cubicBezTo>
                      <a:pt x="0" y="2"/>
                      <a:pt x="0" y="2"/>
                      <a:pt x="0" y="3"/>
                    </a:cubicBezTo>
                    <a:lnTo>
                      <a:pt x="6" y="8"/>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0" name="Freeform 3681"/>
              <p:cNvSpPr>
                <a:spLocks/>
              </p:cNvSpPr>
              <p:nvPr/>
            </p:nvSpPr>
            <p:spPr bwMode="auto">
              <a:xfrm>
                <a:off x="11191875" y="5676900"/>
                <a:ext cx="19050" cy="15875"/>
              </a:xfrm>
              <a:custGeom>
                <a:avLst/>
                <a:gdLst>
                  <a:gd name="T0" fmla="*/ 2 w 9"/>
                  <a:gd name="T1" fmla="*/ 0 h 8"/>
                  <a:gd name="T2" fmla="*/ 0 w 9"/>
                  <a:gd name="T3" fmla="*/ 0 h 8"/>
                  <a:gd name="T4" fmla="*/ 0 w 9"/>
                  <a:gd name="T5" fmla="*/ 2 h 8"/>
                  <a:gd name="T6" fmla="*/ 0 w 9"/>
                  <a:gd name="T7" fmla="*/ 2 h 8"/>
                  <a:gd name="T8" fmla="*/ 7 w 9"/>
                  <a:gd name="T9" fmla="*/ 8 h 8"/>
                  <a:gd name="T10" fmla="*/ 7 w 9"/>
                  <a:gd name="T11" fmla="*/ 8 h 8"/>
                  <a:gd name="T12" fmla="*/ 8 w 9"/>
                  <a:gd name="T13" fmla="*/ 7 h 8"/>
                  <a:gd name="T14" fmla="*/ 9 w 9"/>
                  <a:gd name="T15" fmla="*/ 6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8"/>
                      <a:pt x="7" y="8"/>
                      <a:pt x="7" y="8"/>
                    </a:cubicBezTo>
                    <a:cubicBezTo>
                      <a:pt x="7" y="8"/>
                      <a:pt x="7" y="8"/>
                      <a:pt x="7" y="8"/>
                    </a:cubicBezTo>
                    <a:cubicBezTo>
                      <a:pt x="7" y="8"/>
                      <a:pt x="8" y="8"/>
                      <a:pt x="8" y="7"/>
                    </a:cubicBezTo>
                    <a:cubicBezTo>
                      <a:pt x="9" y="7"/>
                      <a:pt x="9" y="6"/>
                      <a:pt x="9" y="6"/>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1" name="Freeform 3682"/>
              <p:cNvSpPr>
                <a:spLocks/>
              </p:cNvSpPr>
              <p:nvPr/>
            </p:nvSpPr>
            <p:spPr bwMode="auto">
              <a:xfrm>
                <a:off x="11169650" y="5199063"/>
                <a:ext cx="17463" cy="19050"/>
              </a:xfrm>
              <a:custGeom>
                <a:avLst/>
                <a:gdLst>
                  <a:gd name="T0" fmla="*/ 2 w 8"/>
                  <a:gd name="T1" fmla="*/ 9 h 9"/>
                  <a:gd name="T2" fmla="*/ 2 w 8"/>
                  <a:gd name="T3" fmla="*/ 9 h 9"/>
                  <a:gd name="T4" fmla="*/ 7 w 8"/>
                  <a:gd name="T5" fmla="*/ 2 h 9"/>
                  <a:gd name="T6" fmla="*/ 7 w 8"/>
                  <a:gd name="T7" fmla="*/ 2 h 9"/>
                  <a:gd name="T8" fmla="*/ 7 w 8"/>
                  <a:gd name="T9" fmla="*/ 1 h 9"/>
                  <a:gd name="T10" fmla="*/ 5 w 8"/>
                  <a:gd name="T11" fmla="*/ 0 h 9"/>
                  <a:gd name="T12" fmla="*/ 0 w 8"/>
                  <a:gd name="T13" fmla="*/ 7 h 9"/>
                  <a:gd name="T14" fmla="*/ 0 w 8"/>
                  <a:gd name="T15" fmla="*/ 9 h 9"/>
                  <a:gd name="T16" fmla="*/ 2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2" y="9"/>
                    </a:moveTo>
                    <a:cubicBezTo>
                      <a:pt x="2" y="9"/>
                      <a:pt x="2" y="9"/>
                      <a:pt x="2" y="9"/>
                    </a:cubicBezTo>
                    <a:cubicBezTo>
                      <a:pt x="7" y="2"/>
                      <a:pt x="7" y="2"/>
                      <a:pt x="7" y="2"/>
                    </a:cubicBezTo>
                    <a:cubicBezTo>
                      <a:pt x="7" y="2"/>
                      <a:pt x="7" y="2"/>
                      <a:pt x="7" y="2"/>
                    </a:cubicBezTo>
                    <a:cubicBezTo>
                      <a:pt x="8" y="2"/>
                      <a:pt x="8" y="1"/>
                      <a:pt x="7" y="1"/>
                    </a:cubicBezTo>
                    <a:cubicBezTo>
                      <a:pt x="6" y="0"/>
                      <a:pt x="6" y="0"/>
                      <a:pt x="5" y="0"/>
                    </a:cubicBezTo>
                    <a:cubicBezTo>
                      <a:pt x="0" y="7"/>
                      <a:pt x="0" y="7"/>
                      <a:pt x="0" y="7"/>
                    </a:cubicBezTo>
                    <a:cubicBezTo>
                      <a:pt x="0" y="9"/>
                      <a:pt x="0" y="9"/>
                      <a:pt x="0" y="9"/>
                    </a:cubicBezTo>
                    <a:lnTo>
                      <a:pt x="2"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2" name="Freeform 3683"/>
              <p:cNvSpPr>
                <a:spLocks/>
              </p:cNvSpPr>
              <p:nvPr/>
            </p:nvSpPr>
            <p:spPr bwMode="auto">
              <a:xfrm>
                <a:off x="10669588" y="5253038"/>
                <a:ext cx="19050" cy="14288"/>
              </a:xfrm>
              <a:custGeom>
                <a:avLst/>
                <a:gdLst>
                  <a:gd name="T0" fmla="*/ 7 w 9"/>
                  <a:gd name="T1" fmla="*/ 7 h 7"/>
                  <a:gd name="T2" fmla="*/ 9 w 9"/>
                  <a:gd name="T3" fmla="*/ 7 h 7"/>
                  <a:gd name="T4" fmla="*/ 9 w 9"/>
                  <a:gd name="T5" fmla="*/ 5 h 7"/>
                  <a:gd name="T6" fmla="*/ 9 w 9"/>
                  <a:gd name="T7" fmla="*/ 5 h 7"/>
                  <a:gd name="T8" fmla="*/ 2 w 9"/>
                  <a:gd name="T9" fmla="*/ 0 h 7"/>
                  <a:gd name="T10" fmla="*/ 2 w 9"/>
                  <a:gd name="T11" fmla="*/ 0 h 7"/>
                  <a:gd name="T12" fmla="*/ 0 w 9"/>
                  <a:gd name="T13" fmla="*/ 1 h 7"/>
                  <a:gd name="T14" fmla="*/ 0 w 9"/>
                  <a:gd name="T15" fmla="*/ 2 h 7"/>
                  <a:gd name="T16" fmla="*/ 7 w 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
                    <a:moveTo>
                      <a:pt x="7" y="7"/>
                    </a:moveTo>
                    <a:cubicBezTo>
                      <a:pt x="9" y="7"/>
                      <a:pt x="9" y="7"/>
                      <a:pt x="9" y="7"/>
                    </a:cubicBezTo>
                    <a:cubicBezTo>
                      <a:pt x="9" y="5"/>
                      <a:pt x="9" y="5"/>
                      <a:pt x="9" y="5"/>
                    </a:cubicBezTo>
                    <a:cubicBezTo>
                      <a:pt x="9" y="5"/>
                      <a:pt x="9" y="5"/>
                      <a:pt x="9" y="5"/>
                    </a:cubicBezTo>
                    <a:cubicBezTo>
                      <a:pt x="2" y="0"/>
                      <a:pt x="2" y="0"/>
                      <a:pt x="2" y="0"/>
                    </a:cubicBezTo>
                    <a:cubicBezTo>
                      <a:pt x="2" y="0"/>
                      <a:pt x="2" y="0"/>
                      <a:pt x="2" y="0"/>
                    </a:cubicBezTo>
                    <a:cubicBezTo>
                      <a:pt x="1" y="0"/>
                      <a:pt x="1" y="0"/>
                      <a:pt x="0" y="1"/>
                    </a:cubicBezTo>
                    <a:cubicBezTo>
                      <a:pt x="0" y="1"/>
                      <a:pt x="0" y="2"/>
                      <a:pt x="0" y="2"/>
                    </a:cubicBezTo>
                    <a:lnTo>
                      <a:pt x="7" y="7"/>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3" name="Freeform 3684"/>
              <p:cNvSpPr>
                <a:spLocks/>
              </p:cNvSpPr>
              <p:nvPr/>
            </p:nvSpPr>
            <p:spPr bwMode="auto">
              <a:xfrm>
                <a:off x="11215688" y="5649913"/>
                <a:ext cx="19050" cy="15875"/>
              </a:xfrm>
              <a:custGeom>
                <a:avLst/>
                <a:gdLst>
                  <a:gd name="T0" fmla="*/ 2 w 9"/>
                  <a:gd name="T1" fmla="*/ 0 h 8"/>
                  <a:gd name="T2" fmla="*/ 0 w 9"/>
                  <a:gd name="T3" fmla="*/ 0 h 8"/>
                  <a:gd name="T4" fmla="*/ 0 w 9"/>
                  <a:gd name="T5" fmla="*/ 2 h 8"/>
                  <a:gd name="T6" fmla="*/ 0 w 9"/>
                  <a:gd name="T7" fmla="*/ 2 h 8"/>
                  <a:gd name="T8" fmla="*/ 7 w 9"/>
                  <a:gd name="T9" fmla="*/ 7 h 8"/>
                  <a:gd name="T10" fmla="*/ 7 w 9"/>
                  <a:gd name="T11" fmla="*/ 7 h 8"/>
                  <a:gd name="T12" fmla="*/ 9 w 9"/>
                  <a:gd name="T13" fmla="*/ 7 h 8"/>
                  <a:gd name="T14" fmla="*/ 9 w 9"/>
                  <a:gd name="T15" fmla="*/ 5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7"/>
                      <a:pt x="7" y="7"/>
                      <a:pt x="7" y="7"/>
                    </a:cubicBezTo>
                    <a:cubicBezTo>
                      <a:pt x="7" y="7"/>
                      <a:pt x="7" y="7"/>
                      <a:pt x="7" y="7"/>
                    </a:cubicBezTo>
                    <a:cubicBezTo>
                      <a:pt x="7" y="8"/>
                      <a:pt x="8" y="7"/>
                      <a:pt x="9" y="7"/>
                    </a:cubicBezTo>
                    <a:cubicBezTo>
                      <a:pt x="9" y="6"/>
                      <a:pt x="9" y="5"/>
                      <a:pt x="9" y="5"/>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4" name="Freeform 3685"/>
              <p:cNvSpPr>
                <a:spLocks/>
              </p:cNvSpPr>
              <p:nvPr/>
            </p:nvSpPr>
            <p:spPr bwMode="auto">
              <a:xfrm>
                <a:off x="11142663" y="5176838"/>
                <a:ext cx="14288" cy="17463"/>
              </a:xfrm>
              <a:custGeom>
                <a:avLst/>
                <a:gdLst>
                  <a:gd name="T0" fmla="*/ 2 w 7"/>
                  <a:gd name="T1" fmla="*/ 9 h 9"/>
                  <a:gd name="T2" fmla="*/ 2 w 7"/>
                  <a:gd name="T3" fmla="*/ 9 h 9"/>
                  <a:gd name="T4" fmla="*/ 7 w 7"/>
                  <a:gd name="T5" fmla="*/ 2 h 9"/>
                  <a:gd name="T6" fmla="*/ 7 w 7"/>
                  <a:gd name="T7" fmla="*/ 2 h 9"/>
                  <a:gd name="T8" fmla="*/ 6 w 7"/>
                  <a:gd name="T9" fmla="*/ 0 h 9"/>
                  <a:gd name="T10" fmla="*/ 5 w 7"/>
                  <a:gd name="T11" fmla="*/ 0 h 9"/>
                  <a:gd name="T12" fmla="*/ 0 w 7"/>
                  <a:gd name="T13" fmla="*/ 7 h 9"/>
                  <a:gd name="T14" fmla="*/ 0 w 7"/>
                  <a:gd name="T15" fmla="*/ 9 h 9"/>
                  <a:gd name="T16" fmla="*/ 2 w 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9"/>
                    </a:moveTo>
                    <a:cubicBezTo>
                      <a:pt x="2" y="9"/>
                      <a:pt x="2" y="9"/>
                      <a:pt x="2" y="9"/>
                    </a:cubicBezTo>
                    <a:cubicBezTo>
                      <a:pt x="7" y="2"/>
                      <a:pt x="7" y="2"/>
                      <a:pt x="7" y="2"/>
                    </a:cubicBezTo>
                    <a:cubicBezTo>
                      <a:pt x="7" y="2"/>
                      <a:pt x="7" y="2"/>
                      <a:pt x="7" y="2"/>
                    </a:cubicBezTo>
                    <a:cubicBezTo>
                      <a:pt x="7" y="2"/>
                      <a:pt x="7" y="1"/>
                      <a:pt x="6" y="0"/>
                    </a:cubicBezTo>
                    <a:cubicBezTo>
                      <a:pt x="6" y="0"/>
                      <a:pt x="5" y="0"/>
                      <a:pt x="5" y="0"/>
                    </a:cubicBezTo>
                    <a:cubicBezTo>
                      <a:pt x="0" y="7"/>
                      <a:pt x="0" y="7"/>
                      <a:pt x="0" y="7"/>
                    </a:cubicBezTo>
                    <a:cubicBezTo>
                      <a:pt x="0" y="9"/>
                      <a:pt x="0" y="9"/>
                      <a:pt x="0" y="9"/>
                    </a:cubicBezTo>
                    <a:lnTo>
                      <a:pt x="2"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5" name="Freeform 3686"/>
              <p:cNvSpPr>
                <a:spLocks/>
              </p:cNvSpPr>
              <p:nvPr/>
            </p:nvSpPr>
            <p:spPr bwMode="auto">
              <a:xfrm>
                <a:off x="11249025" y="5589588"/>
                <a:ext cx="22225" cy="12700"/>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9" y="6"/>
                      <a:pt x="10" y="6"/>
                      <a:pt x="10" y="5"/>
                    </a:cubicBezTo>
                    <a:cubicBezTo>
                      <a:pt x="11" y="4"/>
                      <a:pt x="10" y="4"/>
                      <a:pt x="10" y="3"/>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6" name="Freeform 3687"/>
              <p:cNvSpPr>
                <a:spLocks/>
              </p:cNvSpPr>
              <p:nvPr/>
            </p:nvSpPr>
            <p:spPr bwMode="auto">
              <a:xfrm>
                <a:off x="11082338" y="5140325"/>
                <a:ext cx="12700" cy="20638"/>
              </a:xfrm>
              <a:custGeom>
                <a:avLst/>
                <a:gdLst>
                  <a:gd name="T0" fmla="*/ 2 w 6"/>
                  <a:gd name="T1" fmla="*/ 9 h 10"/>
                  <a:gd name="T2" fmla="*/ 2 w 6"/>
                  <a:gd name="T3" fmla="*/ 9 h 10"/>
                  <a:gd name="T4" fmla="*/ 6 w 6"/>
                  <a:gd name="T5" fmla="*/ 1 h 10"/>
                  <a:gd name="T6" fmla="*/ 6 w 6"/>
                  <a:gd name="T7" fmla="*/ 1 h 10"/>
                  <a:gd name="T8" fmla="*/ 5 w 6"/>
                  <a:gd name="T9" fmla="*/ 0 h 10"/>
                  <a:gd name="T10" fmla="*/ 3 w 6"/>
                  <a:gd name="T11" fmla="*/ 0 h 10"/>
                  <a:gd name="T12" fmla="*/ 0 w 6"/>
                  <a:gd name="T13" fmla="*/ 8 h 10"/>
                  <a:gd name="T14" fmla="*/ 0 w 6"/>
                  <a:gd name="T15" fmla="*/ 10 h 10"/>
                  <a:gd name="T16" fmla="*/ 2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2" y="9"/>
                    </a:moveTo>
                    <a:cubicBezTo>
                      <a:pt x="2" y="9"/>
                      <a:pt x="2" y="9"/>
                      <a:pt x="2" y="9"/>
                    </a:cubicBezTo>
                    <a:cubicBezTo>
                      <a:pt x="6" y="1"/>
                      <a:pt x="6" y="1"/>
                      <a:pt x="6" y="1"/>
                    </a:cubicBezTo>
                    <a:cubicBezTo>
                      <a:pt x="6" y="1"/>
                      <a:pt x="6" y="1"/>
                      <a:pt x="6" y="1"/>
                    </a:cubicBezTo>
                    <a:cubicBezTo>
                      <a:pt x="6" y="1"/>
                      <a:pt x="6" y="0"/>
                      <a:pt x="5" y="0"/>
                    </a:cubicBezTo>
                    <a:cubicBezTo>
                      <a:pt x="4" y="0"/>
                      <a:pt x="3" y="0"/>
                      <a:pt x="3" y="0"/>
                    </a:cubicBezTo>
                    <a:cubicBezTo>
                      <a:pt x="0" y="8"/>
                      <a:pt x="0" y="8"/>
                      <a:pt x="0" y="8"/>
                    </a:cubicBezTo>
                    <a:cubicBezTo>
                      <a:pt x="0" y="10"/>
                      <a:pt x="0" y="10"/>
                      <a:pt x="0" y="10"/>
                    </a:cubicBezTo>
                    <a:lnTo>
                      <a:pt x="2"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7" name="Freeform 3688"/>
              <p:cNvSpPr>
                <a:spLocks/>
              </p:cNvSpPr>
              <p:nvPr/>
            </p:nvSpPr>
            <p:spPr bwMode="auto">
              <a:xfrm>
                <a:off x="11260138" y="5556250"/>
                <a:ext cx="23813" cy="12700"/>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10" y="6"/>
                      <a:pt x="10" y="6"/>
                      <a:pt x="10" y="5"/>
                    </a:cubicBezTo>
                    <a:cubicBezTo>
                      <a:pt x="11" y="4"/>
                      <a:pt x="11" y="3"/>
                      <a:pt x="10" y="3"/>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8" name="Freeform 3689"/>
              <p:cNvSpPr>
                <a:spLocks/>
              </p:cNvSpPr>
              <p:nvPr/>
            </p:nvSpPr>
            <p:spPr bwMode="auto">
              <a:xfrm>
                <a:off x="11050588" y="5126038"/>
                <a:ext cx="11113" cy="23813"/>
              </a:xfrm>
              <a:custGeom>
                <a:avLst/>
                <a:gdLst>
                  <a:gd name="T0" fmla="*/ 3 w 6"/>
                  <a:gd name="T1" fmla="*/ 10 h 11"/>
                  <a:gd name="T2" fmla="*/ 3 w 6"/>
                  <a:gd name="T3" fmla="*/ 10 h 11"/>
                  <a:gd name="T4" fmla="*/ 5 w 6"/>
                  <a:gd name="T5" fmla="*/ 2 h 11"/>
                  <a:gd name="T6" fmla="*/ 5 w 6"/>
                  <a:gd name="T7" fmla="*/ 2 h 11"/>
                  <a:gd name="T8" fmla="*/ 4 w 6"/>
                  <a:gd name="T9" fmla="*/ 1 h 11"/>
                  <a:gd name="T10" fmla="*/ 3 w 6"/>
                  <a:gd name="T11" fmla="*/ 1 h 11"/>
                  <a:gd name="T12" fmla="*/ 0 w 6"/>
                  <a:gd name="T13" fmla="*/ 9 h 11"/>
                  <a:gd name="T14" fmla="*/ 1 w 6"/>
                  <a:gd name="T15" fmla="*/ 11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3" y="10"/>
                      <a:pt x="3" y="10"/>
                      <a:pt x="3" y="10"/>
                    </a:cubicBezTo>
                    <a:cubicBezTo>
                      <a:pt x="5" y="2"/>
                      <a:pt x="5" y="2"/>
                      <a:pt x="5" y="2"/>
                    </a:cubicBezTo>
                    <a:cubicBezTo>
                      <a:pt x="5" y="2"/>
                      <a:pt x="5" y="2"/>
                      <a:pt x="5" y="2"/>
                    </a:cubicBezTo>
                    <a:cubicBezTo>
                      <a:pt x="6" y="1"/>
                      <a:pt x="5" y="1"/>
                      <a:pt x="4" y="1"/>
                    </a:cubicBezTo>
                    <a:cubicBezTo>
                      <a:pt x="4" y="0"/>
                      <a:pt x="3" y="1"/>
                      <a:pt x="3" y="1"/>
                    </a:cubicBezTo>
                    <a:cubicBezTo>
                      <a:pt x="0" y="9"/>
                      <a:pt x="0" y="9"/>
                      <a:pt x="0" y="9"/>
                    </a:cubicBezTo>
                    <a:cubicBezTo>
                      <a:pt x="1" y="11"/>
                      <a:pt x="1" y="11"/>
                      <a:pt x="1" y="11"/>
                    </a:cubicBezTo>
                    <a:lnTo>
                      <a:pt x="3" y="1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9" name="Freeform 3690"/>
              <p:cNvSpPr>
                <a:spLocks/>
              </p:cNvSpPr>
              <p:nvPr/>
            </p:nvSpPr>
            <p:spPr bwMode="auto">
              <a:xfrm>
                <a:off x="11269663" y="5522913"/>
                <a:ext cx="22225" cy="11113"/>
              </a:xfrm>
              <a:custGeom>
                <a:avLst/>
                <a:gdLst>
                  <a:gd name="T0" fmla="*/ 10 w 11"/>
                  <a:gd name="T1" fmla="*/ 2 h 5"/>
                  <a:gd name="T2" fmla="*/ 2 w 11"/>
                  <a:gd name="T3" fmla="*/ 0 h 5"/>
                  <a:gd name="T4" fmla="*/ 0 w 11"/>
                  <a:gd name="T5" fmla="*/ 1 h 5"/>
                  <a:gd name="T6" fmla="*/ 2 w 11"/>
                  <a:gd name="T7" fmla="*/ 3 h 5"/>
                  <a:gd name="T8" fmla="*/ 2 w 11"/>
                  <a:gd name="T9" fmla="*/ 3 h 5"/>
                  <a:gd name="T10" fmla="*/ 10 w 11"/>
                  <a:gd name="T11" fmla="*/ 5 h 5"/>
                  <a:gd name="T12" fmla="*/ 10 w 11"/>
                  <a:gd name="T13" fmla="*/ 5 h 5"/>
                  <a:gd name="T14" fmla="*/ 11 w 11"/>
                  <a:gd name="T15" fmla="*/ 4 h 5"/>
                  <a:gd name="T16" fmla="*/ 10 w 11"/>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10" y="2"/>
                    </a:moveTo>
                    <a:cubicBezTo>
                      <a:pt x="2" y="0"/>
                      <a:pt x="2" y="0"/>
                      <a:pt x="2" y="0"/>
                    </a:cubicBezTo>
                    <a:cubicBezTo>
                      <a:pt x="0" y="1"/>
                      <a:pt x="0" y="1"/>
                      <a:pt x="0" y="1"/>
                    </a:cubicBezTo>
                    <a:cubicBezTo>
                      <a:pt x="2" y="3"/>
                      <a:pt x="2" y="3"/>
                      <a:pt x="2" y="3"/>
                    </a:cubicBezTo>
                    <a:cubicBezTo>
                      <a:pt x="2" y="3"/>
                      <a:pt x="2" y="3"/>
                      <a:pt x="2" y="3"/>
                    </a:cubicBezTo>
                    <a:cubicBezTo>
                      <a:pt x="10" y="5"/>
                      <a:pt x="10" y="5"/>
                      <a:pt x="10" y="5"/>
                    </a:cubicBezTo>
                    <a:cubicBezTo>
                      <a:pt x="10" y="5"/>
                      <a:pt x="10" y="5"/>
                      <a:pt x="10" y="5"/>
                    </a:cubicBezTo>
                    <a:cubicBezTo>
                      <a:pt x="10" y="5"/>
                      <a:pt x="11" y="4"/>
                      <a:pt x="11" y="4"/>
                    </a:cubicBezTo>
                    <a:cubicBezTo>
                      <a:pt x="11" y="3"/>
                      <a:pt x="11" y="2"/>
                      <a:pt x="10" y="2"/>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0" name="Freeform 3691"/>
              <p:cNvSpPr>
                <a:spLocks/>
              </p:cNvSpPr>
              <p:nvPr/>
            </p:nvSpPr>
            <p:spPr bwMode="auto">
              <a:xfrm>
                <a:off x="11017250" y="5118100"/>
                <a:ext cx="9525" cy="22225"/>
              </a:xfrm>
              <a:custGeom>
                <a:avLst/>
                <a:gdLst>
                  <a:gd name="T0" fmla="*/ 3 w 5"/>
                  <a:gd name="T1" fmla="*/ 0 h 11"/>
                  <a:gd name="T2" fmla="*/ 2 w 5"/>
                  <a:gd name="T3" fmla="*/ 1 h 11"/>
                  <a:gd name="T4" fmla="*/ 0 w 5"/>
                  <a:gd name="T5" fmla="*/ 9 h 11"/>
                  <a:gd name="T6" fmla="*/ 1 w 5"/>
                  <a:gd name="T7" fmla="*/ 11 h 11"/>
                  <a:gd name="T8" fmla="*/ 3 w 5"/>
                  <a:gd name="T9" fmla="*/ 10 h 11"/>
                  <a:gd name="T10" fmla="*/ 3 w 5"/>
                  <a:gd name="T11" fmla="*/ 10 h 11"/>
                  <a:gd name="T12" fmla="*/ 5 w 5"/>
                  <a:gd name="T13" fmla="*/ 1 h 11"/>
                  <a:gd name="T14" fmla="*/ 5 w 5"/>
                  <a:gd name="T15" fmla="*/ 1 h 11"/>
                  <a:gd name="T16" fmla="*/ 3 w 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3" y="0"/>
                    </a:moveTo>
                    <a:cubicBezTo>
                      <a:pt x="3" y="0"/>
                      <a:pt x="2" y="0"/>
                      <a:pt x="2" y="1"/>
                    </a:cubicBezTo>
                    <a:cubicBezTo>
                      <a:pt x="0" y="9"/>
                      <a:pt x="0" y="9"/>
                      <a:pt x="0" y="9"/>
                    </a:cubicBezTo>
                    <a:cubicBezTo>
                      <a:pt x="1" y="11"/>
                      <a:pt x="1" y="11"/>
                      <a:pt x="1" y="11"/>
                    </a:cubicBezTo>
                    <a:cubicBezTo>
                      <a:pt x="3" y="10"/>
                      <a:pt x="3" y="10"/>
                      <a:pt x="3" y="10"/>
                    </a:cubicBezTo>
                    <a:cubicBezTo>
                      <a:pt x="3" y="10"/>
                      <a:pt x="3" y="10"/>
                      <a:pt x="3" y="10"/>
                    </a:cubicBezTo>
                    <a:cubicBezTo>
                      <a:pt x="5" y="1"/>
                      <a:pt x="5" y="1"/>
                      <a:pt x="5" y="1"/>
                    </a:cubicBezTo>
                    <a:cubicBezTo>
                      <a:pt x="5" y="1"/>
                      <a:pt x="5" y="1"/>
                      <a:pt x="5" y="1"/>
                    </a:cubicBezTo>
                    <a:cubicBezTo>
                      <a:pt x="5" y="1"/>
                      <a:pt x="4" y="0"/>
                      <a:pt x="3" y="0"/>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1" name="Freeform 3692"/>
              <p:cNvSpPr>
                <a:spLocks/>
              </p:cNvSpPr>
              <p:nvPr/>
            </p:nvSpPr>
            <p:spPr bwMode="auto">
              <a:xfrm>
                <a:off x="11276013" y="5491163"/>
                <a:ext cx="22225" cy="7938"/>
              </a:xfrm>
              <a:custGeom>
                <a:avLst/>
                <a:gdLst>
                  <a:gd name="T0" fmla="*/ 10 w 11"/>
                  <a:gd name="T1" fmla="*/ 1 h 4"/>
                  <a:gd name="T2" fmla="*/ 2 w 11"/>
                  <a:gd name="T3" fmla="*/ 0 h 4"/>
                  <a:gd name="T4" fmla="*/ 0 w 11"/>
                  <a:gd name="T5" fmla="*/ 1 h 4"/>
                  <a:gd name="T6" fmla="*/ 1 w 11"/>
                  <a:gd name="T7" fmla="*/ 3 h 4"/>
                  <a:gd name="T8" fmla="*/ 1 w 11"/>
                  <a:gd name="T9" fmla="*/ 3 h 4"/>
                  <a:gd name="T10" fmla="*/ 10 w 11"/>
                  <a:gd name="T11" fmla="*/ 4 h 4"/>
                  <a:gd name="T12" fmla="*/ 10 w 11"/>
                  <a:gd name="T13" fmla="*/ 4 h 4"/>
                  <a:gd name="T14" fmla="*/ 11 w 11"/>
                  <a:gd name="T15" fmla="*/ 2 h 4"/>
                  <a:gd name="T16" fmla="*/ 10 w 11"/>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10" y="1"/>
                    </a:moveTo>
                    <a:cubicBezTo>
                      <a:pt x="2" y="0"/>
                      <a:pt x="2" y="0"/>
                      <a:pt x="2" y="0"/>
                    </a:cubicBezTo>
                    <a:cubicBezTo>
                      <a:pt x="0" y="1"/>
                      <a:pt x="0" y="1"/>
                      <a:pt x="0" y="1"/>
                    </a:cubicBezTo>
                    <a:cubicBezTo>
                      <a:pt x="1" y="3"/>
                      <a:pt x="1" y="3"/>
                      <a:pt x="1" y="3"/>
                    </a:cubicBezTo>
                    <a:cubicBezTo>
                      <a:pt x="1" y="3"/>
                      <a:pt x="1" y="3"/>
                      <a:pt x="1" y="3"/>
                    </a:cubicBezTo>
                    <a:cubicBezTo>
                      <a:pt x="10" y="4"/>
                      <a:pt x="10" y="4"/>
                      <a:pt x="10" y="4"/>
                    </a:cubicBezTo>
                    <a:cubicBezTo>
                      <a:pt x="10" y="4"/>
                      <a:pt x="10" y="4"/>
                      <a:pt x="10" y="4"/>
                    </a:cubicBezTo>
                    <a:cubicBezTo>
                      <a:pt x="10" y="4"/>
                      <a:pt x="11" y="3"/>
                      <a:pt x="11" y="2"/>
                    </a:cubicBezTo>
                    <a:cubicBezTo>
                      <a:pt x="11" y="1"/>
                      <a:pt x="11" y="1"/>
                      <a:pt x="10" y="1"/>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2" name="Freeform 3693"/>
              <p:cNvSpPr>
                <a:spLocks/>
              </p:cNvSpPr>
              <p:nvPr/>
            </p:nvSpPr>
            <p:spPr bwMode="auto">
              <a:xfrm>
                <a:off x="10983913" y="5111750"/>
                <a:ext cx="6350" cy="23813"/>
              </a:xfrm>
              <a:custGeom>
                <a:avLst/>
                <a:gdLst>
                  <a:gd name="T0" fmla="*/ 2 w 3"/>
                  <a:gd name="T1" fmla="*/ 0 h 11"/>
                  <a:gd name="T2" fmla="*/ 0 w 3"/>
                  <a:gd name="T3" fmla="*/ 1 h 11"/>
                  <a:gd name="T4" fmla="*/ 0 w 3"/>
                  <a:gd name="T5" fmla="*/ 9 h 11"/>
                  <a:gd name="T6" fmla="*/ 1 w 3"/>
                  <a:gd name="T7" fmla="*/ 11 h 11"/>
                  <a:gd name="T8" fmla="*/ 2 w 3"/>
                  <a:gd name="T9" fmla="*/ 10 h 11"/>
                  <a:gd name="T10" fmla="*/ 2 w 3"/>
                  <a:gd name="T11" fmla="*/ 10 h 11"/>
                  <a:gd name="T12" fmla="*/ 3 w 3"/>
                  <a:gd name="T13" fmla="*/ 1 h 11"/>
                  <a:gd name="T14" fmla="*/ 3 w 3"/>
                  <a:gd name="T15" fmla="*/ 1 h 11"/>
                  <a:gd name="T16" fmla="*/ 2 w 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1">
                    <a:moveTo>
                      <a:pt x="2" y="0"/>
                    </a:moveTo>
                    <a:cubicBezTo>
                      <a:pt x="1" y="0"/>
                      <a:pt x="0" y="1"/>
                      <a:pt x="0" y="1"/>
                    </a:cubicBezTo>
                    <a:cubicBezTo>
                      <a:pt x="0" y="9"/>
                      <a:pt x="0" y="9"/>
                      <a:pt x="0" y="9"/>
                    </a:cubicBezTo>
                    <a:cubicBezTo>
                      <a:pt x="1" y="11"/>
                      <a:pt x="1" y="11"/>
                      <a:pt x="1" y="11"/>
                    </a:cubicBezTo>
                    <a:cubicBezTo>
                      <a:pt x="2" y="10"/>
                      <a:pt x="2" y="10"/>
                      <a:pt x="2" y="10"/>
                    </a:cubicBezTo>
                    <a:cubicBezTo>
                      <a:pt x="2" y="10"/>
                      <a:pt x="2" y="10"/>
                      <a:pt x="2" y="10"/>
                    </a:cubicBezTo>
                    <a:cubicBezTo>
                      <a:pt x="3" y="1"/>
                      <a:pt x="3" y="1"/>
                      <a:pt x="3" y="1"/>
                    </a:cubicBezTo>
                    <a:cubicBezTo>
                      <a:pt x="3" y="1"/>
                      <a:pt x="3" y="1"/>
                      <a:pt x="3" y="1"/>
                    </a:cubicBezTo>
                    <a:cubicBezTo>
                      <a:pt x="3" y="1"/>
                      <a:pt x="3" y="0"/>
                      <a:pt x="2" y="0"/>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3" name="Freeform 3694"/>
              <p:cNvSpPr>
                <a:spLocks/>
              </p:cNvSpPr>
              <p:nvPr/>
            </p:nvSpPr>
            <p:spPr bwMode="auto">
              <a:xfrm>
                <a:off x="10952163" y="5451475"/>
                <a:ext cx="217488" cy="142875"/>
              </a:xfrm>
              <a:custGeom>
                <a:avLst/>
                <a:gdLst>
                  <a:gd name="T0" fmla="*/ 9 w 105"/>
                  <a:gd name="T1" fmla="*/ 1 h 69"/>
                  <a:gd name="T2" fmla="*/ 2 w 105"/>
                  <a:gd name="T3" fmla="*/ 5 h 69"/>
                  <a:gd name="T4" fmla="*/ 2 w 105"/>
                  <a:gd name="T5" fmla="*/ 13 h 69"/>
                  <a:gd name="T6" fmla="*/ 96 w 105"/>
                  <a:gd name="T7" fmla="*/ 69 h 69"/>
                  <a:gd name="T8" fmla="*/ 105 w 105"/>
                  <a:gd name="T9" fmla="*/ 66 h 69"/>
                  <a:gd name="T10" fmla="*/ 105 w 105"/>
                  <a:gd name="T11" fmla="*/ 66 h 69"/>
                  <a:gd name="T12" fmla="*/ 103 w 105"/>
                  <a:gd name="T13" fmla="*/ 57 h 69"/>
                  <a:gd name="T14" fmla="*/ 103 w 105"/>
                  <a:gd name="T15" fmla="*/ 57 h 69"/>
                  <a:gd name="T16" fmla="*/ 9 w 105"/>
                  <a:gd name="T17" fmla="*/ 1 h 69"/>
                  <a:gd name="T18" fmla="*/ 9 w 105"/>
                  <a:gd name="T19"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9">
                    <a:moveTo>
                      <a:pt x="9" y="1"/>
                    </a:moveTo>
                    <a:cubicBezTo>
                      <a:pt x="7" y="0"/>
                      <a:pt x="4" y="2"/>
                      <a:pt x="2" y="5"/>
                    </a:cubicBezTo>
                    <a:cubicBezTo>
                      <a:pt x="0" y="8"/>
                      <a:pt x="0" y="12"/>
                      <a:pt x="2" y="13"/>
                    </a:cubicBezTo>
                    <a:cubicBezTo>
                      <a:pt x="96" y="69"/>
                      <a:pt x="96" y="69"/>
                      <a:pt x="96" y="69"/>
                    </a:cubicBezTo>
                    <a:cubicBezTo>
                      <a:pt x="105" y="66"/>
                      <a:pt x="105" y="66"/>
                      <a:pt x="105" y="66"/>
                    </a:cubicBezTo>
                    <a:cubicBezTo>
                      <a:pt x="105" y="66"/>
                      <a:pt x="105" y="66"/>
                      <a:pt x="105" y="66"/>
                    </a:cubicBezTo>
                    <a:cubicBezTo>
                      <a:pt x="103" y="57"/>
                      <a:pt x="103" y="57"/>
                      <a:pt x="103" y="57"/>
                    </a:cubicBezTo>
                    <a:cubicBezTo>
                      <a:pt x="103" y="57"/>
                      <a:pt x="103" y="57"/>
                      <a:pt x="103" y="57"/>
                    </a:cubicBezTo>
                    <a:cubicBezTo>
                      <a:pt x="9" y="1"/>
                      <a:pt x="9" y="1"/>
                      <a:pt x="9" y="1"/>
                    </a:cubicBezTo>
                    <a:cubicBezTo>
                      <a:pt x="9" y="1"/>
                      <a:pt x="9" y="1"/>
                      <a:pt x="9" y="1"/>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4" name="Freeform 3695"/>
              <p:cNvSpPr>
                <a:spLocks/>
              </p:cNvSpPr>
              <p:nvPr/>
            </p:nvSpPr>
            <p:spPr bwMode="auto">
              <a:xfrm>
                <a:off x="10936288" y="5260975"/>
                <a:ext cx="31750" cy="184150"/>
              </a:xfrm>
              <a:custGeom>
                <a:avLst/>
                <a:gdLst>
                  <a:gd name="T0" fmla="*/ 1 w 15"/>
                  <a:gd name="T1" fmla="*/ 85 h 89"/>
                  <a:gd name="T2" fmla="*/ 8 w 15"/>
                  <a:gd name="T3" fmla="*/ 89 h 89"/>
                  <a:gd name="T4" fmla="*/ 15 w 15"/>
                  <a:gd name="T5" fmla="*/ 85 h 89"/>
                  <a:gd name="T6" fmla="*/ 14 w 15"/>
                  <a:gd name="T7" fmla="*/ 7 h 89"/>
                  <a:gd name="T8" fmla="*/ 7 w 15"/>
                  <a:gd name="T9" fmla="*/ 0 h 89"/>
                  <a:gd name="T10" fmla="*/ 7 w 15"/>
                  <a:gd name="T11" fmla="*/ 0 h 89"/>
                  <a:gd name="T12" fmla="*/ 0 w 15"/>
                  <a:gd name="T13" fmla="*/ 7 h 89"/>
                  <a:gd name="T14" fmla="*/ 0 w 15"/>
                  <a:gd name="T15" fmla="*/ 7 h 89"/>
                  <a:gd name="T16" fmla="*/ 1 w 15"/>
                  <a:gd name="T17" fmla="*/ 85 h 89"/>
                  <a:gd name="T18" fmla="*/ 1 w 15"/>
                  <a:gd name="T19"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9">
                    <a:moveTo>
                      <a:pt x="1" y="85"/>
                    </a:moveTo>
                    <a:cubicBezTo>
                      <a:pt x="1" y="87"/>
                      <a:pt x="4" y="89"/>
                      <a:pt x="8" y="89"/>
                    </a:cubicBezTo>
                    <a:cubicBezTo>
                      <a:pt x="12" y="89"/>
                      <a:pt x="15" y="87"/>
                      <a:pt x="15" y="85"/>
                    </a:cubicBezTo>
                    <a:cubicBezTo>
                      <a:pt x="14" y="7"/>
                      <a:pt x="14" y="7"/>
                      <a:pt x="14" y="7"/>
                    </a:cubicBezTo>
                    <a:cubicBezTo>
                      <a:pt x="7" y="0"/>
                      <a:pt x="7" y="0"/>
                      <a:pt x="7" y="0"/>
                    </a:cubicBezTo>
                    <a:cubicBezTo>
                      <a:pt x="7" y="0"/>
                      <a:pt x="7" y="0"/>
                      <a:pt x="7" y="0"/>
                    </a:cubicBezTo>
                    <a:cubicBezTo>
                      <a:pt x="0" y="7"/>
                      <a:pt x="0" y="7"/>
                      <a:pt x="0" y="7"/>
                    </a:cubicBezTo>
                    <a:cubicBezTo>
                      <a:pt x="0" y="7"/>
                      <a:pt x="0" y="7"/>
                      <a:pt x="0" y="7"/>
                    </a:cubicBezTo>
                    <a:cubicBezTo>
                      <a:pt x="1" y="85"/>
                      <a:pt x="1" y="85"/>
                      <a:pt x="1" y="85"/>
                    </a:cubicBezTo>
                    <a:cubicBezTo>
                      <a:pt x="1" y="85"/>
                      <a:pt x="1" y="85"/>
                      <a:pt x="1" y="85"/>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528" name="Group 527"/>
              <p:cNvGrpSpPr/>
              <p:nvPr/>
            </p:nvGrpSpPr>
            <p:grpSpPr>
              <a:xfrm>
                <a:off x="10341025" y="5216523"/>
                <a:ext cx="525412" cy="1176339"/>
                <a:chOff x="7259638" y="4019551"/>
                <a:chExt cx="857250" cy="1919288"/>
              </a:xfrm>
            </p:grpSpPr>
            <p:sp>
              <p:nvSpPr>
                <p:cNvPr id="529" name="Freeform 5"/>
                <p:cNvSpPr>
                  <a:spLocks/>
                </p:cNvSpPr>
                <p:nvPr/>
              </p:nvSpPr>
              <p:spPr bwMode="auto">
                <a:xfrm>
                  <a:off x="7527925" y="4249738"/>
                  <a:ext cx="384175" cy="527050"/>
                </a:xfrm>
                <a:custGeom>
                  <a:avLst/>
                  <a:gdLst>
                    <a:gd name="T0" fmla="*/ 173 w 173"/>
                    <a:gd name="T1" fmla="*/ 206 h 237"/>
                    <a:gd name="T2" fmla="*/ 170 w 173"/>
                    <a:gd name="T3" fmla="*/ 184 h 237"/>
                    <a:gd name="T4" fmla="*/ 159 w 173"/>
                    <a:gd name="T5" fmla="*/ 164 h 237"/>
                    <a:gd name="T6" fmla="*/ 138 w 173"/>
                    <a:gd name="T7" fmla="*/ 146 h 237"/>
                    <a:gd name="T8" fmla="*/ 106 w 173"/>
                    <a:gd name="T9" fmla="*/ 130 h 237"/>
                    <a:gd name="T10" fmla="*/ 89 w 173"/>
                    <a:gd name="T11" fmla="*/ 122 h 237"/>
                    <a:gd name="T12" fmla="*/ 80 w 173"/>
                    <a:gd name="T13" fmla="*/ 115 h 237"/>
                    <a:gd name="T14" fmla="*/ 77 w 173"/>
                    <a:gd name="T15" fmla="*/ 109 h 237"/>
                    <a:gd name="T16" fmla="*/ 76 w 173"/>
                    <a:gd name="T17" fmla="*/ 103 h 237"/>
                    <a:gd name="T18" fmla="*/ 77 w 173"/>
                    <a:gd name="T19" fmla="*/ 97 h 237"/>
                    <a:gd name="T20" fmla="*/ 81 w 173"/>
                    <a:gd name="T21" fmla="*/ 92 h 237"/>
                    <a:gd name="T22" fmla="*/ 88 w 173"/>
                    <a:gd name="T23" fmla="*/ 88 h 237"/>
                    <a:gd name="T24" fmla="*/ 97 w 173"/>
                    <a:gd name="T25" fmla="*/ 87 h 237"/>
                    <a:gd name="T26" fmla="*/ 116 w 173"/>
                    <a:gd name="T27" fmla="*/ 89 h 237"/>
                    <a:gd name="T28" fmla="*/ 133 w 173"/>
                    <a:gd name="T29" fmla="*/ 93 h 237"/>
                    <a:gd name="T30" fmla="*/ 149 w 173"/>
                    <a:gd name="T31" fmla="*/ 99 h 237"/>
                    <a:gd name="T32" fmla="*/ 161 w 173"/>
                    <a:gd name="T33" fmla="*/ 106 h 237"/>
                    <a:gd name="T34" fmla="*/ 161 w 173"/>
                    <a:gd name="T35" fmla="*/ 42 h 237"/>
                    <a:gd name="T36" fmla="*/ 139 w 173"/>
                    <a:gd name="T37" fmla="*/ 37 h 237"/>
                    <a:gd name="T38" fmla="*/ 111 w 173"/>
                    <a:gd name="T39" fmla="*/ 34 h 237"/>
                    <a:gd name="T40" fmla="*/ 111 w 173"/>
                    <a:gd name="T41" fmla="*/ 0 h 237"/>
                    <a:gd name="T42" fmla="*/ 69 w 173"/>
                    <a:gd name="T43" fmla="*/ 0 h 237"/>
                    <a:gd name="T44" fmla="*/ 69 w 173"/>
                    <a:gd name="T45" fmla="*/ 35 h 237"/>
                    <a:gd name="T46" fmla="*/ 40 w 173"/>
                    <a:gd name="T47" fmla="*/ 45 h 237"/>
                    <a:gd name="T48" fmla="*/ 18 w 173"/>
                    <a:gd name="T49" fmla="*/ 61 h 237"/>
                    <a:gd name="T50" fmla="*/ 4 w 173"/>
                    <a:gd name="T51" fmla="*/ 83 h 237"/>
                    <a:gd name="T52" fmla="*/ 0 w 173"/>
                    <a:gd name="T53" fmla="*/ 110 h 237"/>
                    <a:gd name="T54" fmla="*/ 3 w 173"/>
                    <a:gd name="T55" fmla="*/ 132 h 237"/>
                    <a:gd name="T56" fmla="*/ 12 w 173"/>
                    <a:gd name="T57" fmla="*/ 151 h 237"/>
                    <a:gd name="T58" fmla="*/ 30 w 173"/>
                    <a:gd name="T59" fmla="*/ 168 h 237"/>
                    <a:gd name="T60" fmla="*/ 57 w 173"/>
                    <a:gd name="T61" fmla="*/ 183 h 237"/>
                    <a:gd name="T62" fmla="*/ 77 w 173"/>
                    <a:gd name="T63" fmla="*/ 191 h 237"/>
                    <a:gd name="T64" fmla="*/ 88 w 173"/>
                    <a:gd name="T65" fmla="*/ 199 h 237"/>
                    <a:gd name="T66" fmla="*/ 93 w 173"/>
                    <a:gd name="T67" fmla="*/ 205 h 237"/>
                    <a:gd name="T68" fmla="*/ 94 w 173"/>
                    <a:gd name="T69" fmla="*/ 212 h 237"/>
                    <a:gd name="T70" fmla="*/ 93 w 173"/>
                    <a:gd name="T71" fmla="*/ 218 h 237"/>
                    <a:gd name="T72" fmla="*/ 89 w 173"/>
                    <a:gd name="T73" fmla="*/ 223 h 237"/>
                    <a:gd name="T74" fmla="*/ 83 w 173"/>
                    <a:gd name="T75" fmla="*/ 227 h 237"/>
                    <a:gd name="T76" fmla="*/ 74 w 173"/>
                    <a:gd name="T77" fmla="*/ 229 h 237"/>
                    <a:gd name="T78" fmla="*/ 37 w 173"/>
                    <a:gd name="T79" fmla="*/ 222 h 237"/>
                    <a:gd name="T80" fmla="*/ 3 w 173"/>
                    <a:gd name="T81" fmla="*/ 202 h 237"/>
                    <a:gd name="T82" fmla="*/ 3 w 173"/>
                    <a:gd name="T83" fmla="*/ 237 h 237"/>
                    <a:gd name="T84" fmla="*/ 166 w 173"/>
                    <a:gd name="T85" fmla="*/ 237 h 237"/>
                    <a:gd name="T86" fmla="*/ 171 w 173"/>
                    <a:gd name="T87" fmla="*/ 225 h 237"/>
                    <a:gd name="T88" fmla="*/ 173 w 173"/>
                    <a:gd name="T89" fmla="*/ 20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 h="237">
                      <a:moveTo>
                        <a:pt x="173" y="206"/>
                      </a:moveTo>
                      <a:cubicBezTo>
                        <a:pt x="173" y="198"/>
                        <a:pt x="172" y="191"/>
                        <a:pt x="170" y="184"/>
                      </a:cubicBezTo>
                      <a:cubicBezTo>
                        <a:pt x="168" y="177"/>
                        <a:pt x="164" y="171"/>
                        <a:pt x="159" y="164"/>
                      </a:cubicBezTo>
                      <a:cubicBezTo>
                        <a:pt x="153" y="158"/>
                        <a:pt x="146" y="152"/>
                        <a:pt x="138" y="146"/>
                      </a:cubicBezTo>
                      <a:cubicBezTo>
                        <a:pt x="129" y="140"/>
                        <a:pt x="119" y="135"/>
                        <a:pt x="106" y="130"/>
                      </a:cubicBezTo>
                      <a:cubicBezTo>
                        <a:pt x="99" y="127"/>
                        <a:pt x="94" y="124"/>
                        <a:pt x="89" y="122"/>
                      </a:cubicBezTo>
                      <a:cubicBezTo>
                        <a:pt x="85" y="119"/>
                        <a:pt x="82" y="117"/>
                        <a:pt x="80" y="115"/>
                      </a:cubicBezTo>
                      <a:cubicBezTo>
                        <a:pt x="78" y="113"/>
                        <a:pt x="77" y="111"/>
                        <a:pt x="77" y="109"/>
                      </a:cubicBezTo>
                      <a:cubicBezTo>
                        <a:pt x="76" y="107"/>
                        <a:pt x="76" y="105"/>
                        <a:pt x="76" y="103"/>
                      </a:cubicBezTo>
                      <a:cubicBezTo>
                        <a:pt x="76" y="101"/>
                        <a:pt x="76" y="99"/>
                        <a:pt x="77" y="97"/>
                      </a:cubicBezTo>
                      <a:cubicBezTo>
                        <a:pt x="78" y="95"/>
                        <a:pt x="79" y="93"/>
                        <a:pt x="81" y="92"/>
                      </a:cubicBezTo>
                      <a:cubicBezTo>
                        <a:pt x="83" y="91"/>
                        <a:pt x="85" y="89"/>
                        <a:pt x="88" y="88"/>
                      </a:cubicBezTo>
                      <a:cubicBezTo>
                        <a:pt x="91" y="88"/>
                        <a:pt x="94" y="87"/>
                        <a:pt x="97" y="87"/>
                      </a:cubicBezTo>
                      <a:cubicBezTo>
                        <a:pt x="104" y="87"/>
                        <a:pt x="110" y="88"/>
                        <a:pt x="116" y="89"/>
                      </a:cubicBezTo>
                      <a:cubicBezTo>
                        <a:pt x="122" y="90"/>
                        <a:pt x="128" y="91"/>
                        <a:pt x="133" y="93"/>
                      </a:cubicBezTo>
                      <a:cubicBezTo>
                        <a:pt x="139" y="95"/>
                        <a:pt x="144" y="97"/>
                        <a:pt x="149" y="99"/>
                      </a:cubicBezTo>
                      <a:cubicBezTo>
                        <a:pt x="154" y="102"/>
                        <a:pt x="158" y="104"/>
                        <a:pt x="161" y="106"/>
                      </a:cubicBezTo>
                      <a:cubicBezTo>
                        <a:pt x="161" y="42"/>
                        <a:pt x="161" y="42"/>
                        <a:pt x="161" y="42"/>
                      </a:cubicBezTo>
                      <a:cubicBezTo>
                        <a:pt x="155" y="40"/>
                        <a:pt x="148" y="38"/>
                        <a:pt x="139" y="37"/>
                      </a:cubicBezTo>
                      <a:cubicBezTo>
                        <a:pt x="131" y="35"/>
                        <a:pt x="121" y="34"/>
                        <a:pt x="111" y="34"/>
                      </a:cubicBezTo>
                      <a:cubicBezTo>
                        <a:pt x="111" y="0"/>
                        <a:pt x="111" y="0"/>
                        <a:pt x="111" y="0"/>
                      </a:cubicBezTo>
                      <a:cubicBezTo>
                        <a:pt x="69" y="0"/>
                        <a:pt x="69" y="0"/>
                        <a:pt x="69" y="0"/>
                      </a:cubicBezTo>
                      <a:cubicBezTo>
                        <a:pt x="69" y="35"/>
                        <a:pt x="69" y="35"/>
                        <a:pt x="69" y="35"/>
                      </a:cubicBezTo>
                      <a:cubicBezTo>
                        <a:pt x="58" y="37"/>
                        <a:pt x="49" y="40"/>
                        <a:pt x="40" y="45"/>
                      </a:cubicBezTo>
                      <a:cubicBezTo>
                        <a:pt x="31" y="49"/>
                        <a:pt x="24" y="54"/>
                        <a:pt x="18" y="61"/>
                      </a:cubicBezTo>
                      <a:cubicBezTo>
                        <a:pt x="12" y="67"/>
                        <a:pt x="8" y="74"/>
                        <a:pt x="4" y="83"/>
                      </a:cubicBezTo>
                      <a:cubicBezTo>
                        <a:pt x="1" y="91"/>
                        <a:pt x="0" y="100"/>
                        <a:pt x="0" y="110"/>
                      </a:cubicBezTo>
                      <a:cubicBezTo>
                        <a:pt x="0" y="117"/>
                        <a:pt x="1" y="125"/>
                        <a:pt x="3" y="132"/>
                      </a:cubicBezTo>
                      <a:cubicBezTo>
                        <a:pt x="5" y="139"/>
                        <a:pt x="8" y="145"/>
                        <a:pt x="12" y="151"/>
                      </a:cubicBezTo>
                      <a:cubicBezTo>
                        <a:pt x="17" y="157"/>
                        <a:pt x="23" y="163"/>
                        <a:pt x="30" y="168"/>
                      </a:cubicBezTo>
                      <a:cubicBezTo>
                        <a:pt x="37" y="174"/>
                        <a:pt x="46" y="178"/>
                        <a:pt x="57" y="183"/>
                      </a:cubicBezTo>
                      <a:cubicBezTo>
                        <a:pt x="65" y="186"/>
                        <a:pt x="72" y="189"/>
                        <a:pt x="77" y="191"/>
                      </a:cubicBezTo>
                      <a:cubicBezTo>
                        <a:pt x="82" y="194"/>
                        <a:pt x="85" y="196"/>
                        <a:pt x="88" y="199"/>
                      </a:cubicBezTo>
                      <a:cubicBezTo>
                        <a:pt x="91" y="201"/>
                        <a:pt x="92" y="203"/>
                        <a:pt x="93" y="205"/>
                      </a:cubicBezTo>
                      <a:cubicBezTo>
                        <a:pt x="93" y="207"/>
                        <a:pt x="94" y="209"/>
                        <a:pt x="94" y="212"/>
                      </a:cubicBezTo>
                      <a:cubicBezTo>
                        <a:pt x="94" y="214"/>
                        <a:pt x="93" y="216"/>
                        <a:pt x="93" y="218"/>
                      </a:cubicBezTo>
                      <a:cubicBezTo>
                        <a:pt x="92" y="220"/>
                        <a:pt x="91" y="222"/>
                        <a:pt x="89" y="223"/>
                      </a:cubicBezTo>
                      <a:cubicBezTo>
                        <a:pt x="88" y="225"/>
                        <a:pt x="86" y="226"/>
                        <a:pt x="83" y="227"/>
                      </a:cubicBezTo>
                      <a:cubicBezTo>
                        <a:pt x="80" y="228"/>
                        <a:pt x="77" y="229"/>
                        <a:pt x="74" y="229"/>
                      </a:cubicBezTo>
                      <a:cubicBezTo>
                        <a:pt x="61" y="229"/>
                        <a:pt x="49" y="226"/>
                        <a:pt x="37" y="222"/>
                      </a:cubicBezTo>
                      <a:cubicBezTo>
                        <a:pt x="25" y="217"/>
                        <a:pt x="14" y="210"/>
                        <a:pt x="3" y="202"/>
                      </a:cubicBezTo>
                      <a:cubicBezTo>
                        <a:pt x="3" y="237"/>
                        <a:pt x="3" y="237"/>
                        <a:pt x="3" y="237"/>
                      </a:cubicBezTo>
                      <a:cubicBezTo>
                        <a:pt x="166" y="237"/>
                        <a:pt x="166" y="237"/>
                        <a:pt x="166" y="237"/>
                      </a:cubicBezTo>
                      <a:cubicBezTo>
                        <a:pt x="168" y="233"/>
                        <a:pt x="169" y="229"/>
                        <a:pt x="171" y="225"/>
                      </a:cubicBezTo>
                      <a:cubicBezTo>
                        <a:pt x="172" y="218"/>
                        <a:pt x="173" y="212"/>
                        <a:pt x="173" y="20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0" name="Freeform 6"/>
                <p:cNvSpPr>
                  <a:spLocks/>
                </p:cNvSpPr>
                <p:nvPr/>
              </p:nvSpPr>
              <p:spPr bwMode="auto">
                <a:xfrm>
                  <a:off x="7534275" y="4776788"/>
                  <a:ext cx="363538" cy="61913"/>
                </a:xfrm>
                <a:custGeom>
                  <a:avLst/>
                  <a:gdLst>
                    <a:gd name="T0" fmla="*/ 0 w 163"/>
                    <a:gd name="T1" fmla="*/ 28 h 28"/>
                    <a:gd name="T2" fmla="*/ 139 w 163"/>
                    <a:gd name="T3" fmla="*/ 28 h 28"/>
                    <a:gd name="T4" fmla="*/ 158 w 163"/>
                    <a:gd name="T5" fmla="*/ 9 h 28"/>
                    <a:gd name="T6" fmla="*/ 163 w 163"/>
                    <a:gd name="T7" fmla="*/ 0 h 28"/>
                    <a:gd name="T8" fmla="*/ 0 w 163"/>
                    <a:gd name="T9" fmla="*/ 0 h 28"/>
                    <a:gd name="T10" fmla="*/ 0 w 163"/>
                    <a:gd name="T11" fmla="*/ 28 h 28"/>
                  </a:gdLst>
                  <a:ahLst/>
                  <a:cxnLst>
                    <a:cxn ang="0">
                      <a:pos x="T0" y="T1"/>
                    </a:cxn>
                    <a:cxn ang="0">
                      <a:pos x="T2" y="T3"/>
                    </a:cxn>
                    <a:cxn ang="0">
                      <a:pos x="T4" y="T5"/>
                    </a:cxn>
                    <a:cxn ang="0">
                      <a:pos x="T6" y="T7"/>
                    </a:cxn>
                    <a:cxn ang="0">
                      <a:pos x="T8" y="T9"/>
                    </a:cxn>
                    <a:cxn ang="0">
                      <a:pos x="T10" y="T11"/>
                    </a:cxn>
                  </a:cxnLst>
                  <a:rect l="0" t="0" r="r" b="b"/>
                  <a:pathLst>
                    <a:path w="163" h="28">
                      <a:moveTo>
                        <a:pt x="0" y="28"/>
                      </a:moveTo>
                      <a:cubicBezTo>
                        <a:pt x="139" y="28"/>
                        <a:pt x="139" y="28"/>
                        <a:pt x="139" y="28"/>
                      </a:cubicBezTo>
                      <a:cubicBezTo>
                        <a:pt x="147" y="22"/>
                        <a:pt x="153" y="16"/>
                        <a:pt x="158" y="9"/>
                      </a:cubicBezTo>
                      <a:cubicBezTo>
                        <a:pt x="160" y="6"/>
                        <a:pt x="162" y="3"/>
                        <a:pt x="163" y="0"/>
                      </a:cubicBezTo>
                      <a:cubicBezTo>
                        <a:pt x="0" y="0"/>
                        <a:pt x="0" y="0"/>
                        <a:pt x="0" y="0"/>
                      </a:cubicBezTo>
                      <a:lnTo>
                        <a:pt x="0" y="28"/>
                      </a:ln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1" name="Freeform 7"/>
                <p:cNvSpPr>
                  <a:spLocks/>
                </p:cNvSpPr>
                <p:nvPr/>
              </p:nvSpPr>
              <p:spPr bwMode="auto">
                <a:xfrm>
                  <a:off x="7326313" y="4132263"/>
                  <a:ext cx="161925" cy="298450"/>
                </a:xfrm>
                <a:custGeom>
                  <a:avLst/>
                  <a:gdLst>
                    <a:gd name="T0" fmla="*/ 73 w 73"/>
                    <a:gd name="T1" fmla="*/ 86 h 134"/>
                    <a:gd name="T2" fmla="*/ 72 w 73"/>
                    <a:gd name="T3" fmla="*/ 95 h 134"/>
                    <a:gd name="T4" fmla="*/ 68 w 73"/>
                    <a:gd name="T5" fmla="*/ 103 h 134"/>
                    <a:gd name="T6" fmla="*/ 60 w 73"/>
                    <a:gd name="T7" fmla="*/ 111 h 134"/>
                    <a:gd name="T8" fmla="*/ 47 w 73"/>
                    <a:gd name="T9" fmla="*/ 117 h 134"/>
                    <a:gd name="T10" fmla="*/ 47 w 73"/>
                    <a:gd name="T11" fmla="*/ 134 h 134"/>
                    <a:gd name="T12" fmla="*/ 29 w 73"/>
                    <a:gd name="T13" fmla="*/ 134 h 134"/>
                    <a:gd name="T14" fmla="*/ 29 w 73"/>
                    <a:gd name="T15" fmla="*/ 119 h 134"/>
                    <a:gd name="T16" fmla="*/ 21 w 73"/>
                    <a:gd name="T17" fmla="*/ 118 h 134"/>
                    <a:gd name="T18" fmla="*/ 13 w 73"/>
                    <a:gd name="T19" fmla="*/ 117 h 134"/>
                    <a:gd name="T20" fmla="*/ 6 w 73"/>
                    <a:gd name="T21" fmla="*/ 115 h 134"/>
                    <a:gd name="T22" fmla="*/ 1 w 73"/>
                    <a:gd name="T23" fmla="*/ 113 h 134"/>
                    <a:gd name="T24" fmla="*/ 1 w 73"/>
                    <a:gd name="T25" fmla="*/ 85 h 134"/>
                    <a:gd name="T26" fmla="*/ 16 w 73"/>
                    <a:gd name="T27" fmla="*/ 93 h 134"/>
                    <a:gd name="T28" fmla="*/ 31 w 73"/>
                    <a:gd name="T29" fmla="*/ 96 h 134"/>
                    <a:gd name="T30" fmla="*/ 35 w 73"/>
                    <a:gd name="T31" fmla="*/ 95 h 134"/>
                    <a:gd name="T32" fmla="*/ 38 w 73"/>
                    <a:gd name="T33" fmla="*/ 94 h 134"/>
                    <a:gd name="T34" fmla="*/ 39 w 73"/>
                    <a:gd name="T35" fmla="*/ 92 h 134"/>
                    <a:gd name="T36" fmla="*/ 40 w 73"/>
                    <a:gd name="T37" fmla="*/ 89 h 134"/>
                    <a:gd name="T38" fmla="*/ 39 w 73"/>
                    <a:gd name="T39" fmla="*/ 86 h 134"/>
                    <a:gd name="T40" fmla="*/ 37 w 73"/>
                    <a:gd name="T41" fmla="*/ 83 h 134"/>
                    <a:gd name="T42" fmla="*/ 32 w 73"/>
                    <a:gd name="T43" fmla="*/ 80 h 134"/>
                    <a:gd name="T44" fmla="*/ 24 w 73"/>
                    <a:gd name="T45" fmla="*/ 77 h 134"/>
                    <a:gd name="T46" fmla="*/ 13 w 73"/>
                    <a:gd name="T47" fmla="*/ 71 h 134"/>
                    <a:gd name="T48" fmla="*/ 5 w 73"/>
                    <a:gd name="T49" fmla="*/ 63 h 134"/>
                    <a:gd name="T50" fmla="*/ 1 w 73"/>
                    <a:gd name="T51" fmla="*/ 55 h 134"/>
                    <a:gd name="T52" fmla="*/ 0 w 73"/>
                    <a:gd name="T53" fmla="*/ 46 h 134"/>
                    <a:gd name="T54" fmla="*/ 2 w 73"/>
                    <a:gd name="T55" fmla="*/ 34 h 134"/>
                    <a:gd name="T56" fmla="*/ 8 w 73"/>
                    <a:gd name="T57" fmla="*/ 25 h 134"/>
                    <a:gd name="T58" fmla="*/ 17 w 73"/>
                    <a:gd name="T59" fmla="*/ 18 h 134"/>
                    <a:gd name="T60" fmla="*/ 29 w 73"/>
                    <a:gd name="T61" fmla="*/ 15 h 134"/>
                    <a:gd name="T62" fmla="*/ 29 w 73"/>
                    <a:gd name="T63" fmla="*/ 0 h 134"/>
                    <a:gd name="T64" fmla="*/ 47 w 73"/>
                    <a:gd name="T65" fmla="*/ 0 h 134"/>
                    <a:gd name="T66" fmla="*/ 47 w 73"/>
                    <a:gd name="T67" fmla="*/ 14 h 134"/>
                    <a:gd name="T68" fmla="*/ 59 w 73"/>
                    <a:gd name="T69" fmla="*/ 15 h 134"/>
                    <a:gd name="T70" fmla="*/ 68 w 73"/>
                    <a:gd name="T71" fmla="*/ 17 h 134"/>
                    <a:gd name="T72" fmla="*/ 68 w 73"/>
                    <a:gd name="T73" fmla="*/ 44 h 134"/>
                    <a:gd name="T74" fmla="*/ 63 w 73"/>
                    <a:gd name="T75" fmla="*/ 41 h 134"/>
                    <a:gd name="T76" fmla="*/ 56 w 73"/>
                    <a:gd name="T77" fmla="*/ 39 h 134"/>
                    <a:gd name="T78" fmla="*/ 49 w 73"/>
                    <a:gd name="T79" fmla="*/ 37 h 134"/>
                    <a:gd name="T80" fmla="*/ 41 w 73"/>
                    <a:gd name="T81" fmla="*/ 36 h 134"/>
                    <a:gd name="T82" fmla="*/ 37 w 73"/>
                    <a:gd name="T83" fmla="*/ 37 h 134"/>
                    <a:gd name="T84" fmla="*/ 34 w 73"/>
                    <a:gd name="T85" fmla="*/ 38 h 134"/>
                    <a:gd name="T86" fmla="*/ 33 w 73"/>
                    <a:gd name="T87" fmla="*/ 40 h 134"/>
                    <a:gd name="T88" fmla="*/ 32 w 73"/>
                    <a:gd name="T89" fmla="*/ 43 h 134"/>
                    <a:gd name="T90" fmla="*/ 32 w 73"/>
                    <a:gd name="T91" fmla="*/ 45 h 134"/>
                    <a:gd name="T92" fmla="*/ 34 w 73"/>
                    <a:gd name="T93" fmla="*/ 48 h 134"/>
                    <a:gd name="T94" fmla="*/ 38 w 73"/>
                    <a:gd name="T95" fmla="*/ 51 h 134"/>
                    <a:gd name="T96" fmla="*/ 45 w 73"/>
                    <a:gd name="T97" fmla="*/ 54 h 134"/>
                    <a:gd name="T98" fmla="*/ 58 w 73"/>
                    <a:gd name="T99" fmla="*/ 61 h 134"/>
                    <a:gd name="T100" fmla="*/ 67 w 73"/>
                    <a:gd name="T101" fmla="*/ 69 h 134"/>
                    <a:gd name="T102" fmla="*/ 72 w 73"/>
                    <a:gd name="T103" fmla="*/ 77 h 134"/>
                    <a:gd name="T104" fmla="*/ 73 w 73"/>
                    <a:gd name="T105" fmla="*/ 8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134">
                      <a:moveTo>
                        <a:pt x="73" y="86"/>
                      </a:moveTo>
                      <a:cubicBezTo>
                        <a:pt x="73" y="89"/>
                        <a:pt x="73" y="92"/>
                        <a:pt x="72" y="95"/>
                      </a:cubicBezTo>
                      <a:cubicBezTo>
                        <a:pt x="71" y="98"/>
                        <a:pt x="70" y="101"/>
                        <a:pt x="68" y="103"/>
                      </a:cubicBezTo>
                      <a:cubicBezTo>
                        <a:pt x="66" y="106"/>
                        <a:pt x="63" y="109"/>
                        <a:pt x="60" y="111"/>
                      </a:cubicBezTo>
                      <a:cubicBezTo>
                        <a:pt x="56" y="114"/>
                        <a:pt x="52" y="115"/>
                        <a:pt x="47" y="117"/>
                      </a:cubicBezTo>
                      <a:cubicBezTo>
                        <a:pt x="47" y="134"/>
                        <a:pt x="47" y="134"/>
                        <a:pt x="47" y="134"/>
                      </a:cubicBezTo>
                      <a:cubicBezTo>
                        <a:pt x="29" y="134"/>
                        <a:pt x="29" y="134"/>
                        <a:pt x="29" y="134"/>
                      </a:cubicBezTo>
                      <a:cubicBezTo>
                        <a:pt x="29" y="119"/>
                        <a:pt x="29" y="119"/>
                        <a:pt x="29" y="119"/>
                      </a:cubicBezTo>
                      <a:cubicBezTo>
                        <a:pt x="27" y="119"/>
                        <a:pt x="24" y="119"/>
                        <a:pt x="21" y="118"/>
                      </a:cubicBezTo>
                      <a:cubicBezTo>
                        <a:pt x="18" y="118"/>
                        <a:pt x="15" y="117"/>
                        <a:pt x="13" y="117"/>
                      </a:cubicBezTo>
                      <a:cubicBezTo>
                        <a:pt x="10" y="116"/>
                        <a:pt x="8" y="116"/>
                        <a:pt x="6" y="115"/>
                      </a:cubicBezTo>
                      <a:cubicBezTo>
                        <a:pt x="4" y="114"/>
                        <a:pt x="2" y="113"/>
                        <a:pt x="1" y="113"/>
                      </a:cubicBezTo>
                      <a:cubicBezTo>
                        <a:pt x="1" y="85"/>
                        <a:pt x="1" y="85"/>
                        <a:pt x="1" y="85"/>
                      </a:cubicBezTo>
                      <a:cubicBezTo>
                        <a:pt x="6" y="88"/>
                        <a:pt x="11" y="91"/>
                        <a:pt x="16" y="93"/>
                      </a:cubicBezTo>
                      <a:cubicBezTo>
                        <a:pt x="21" y="95"/>
                        <a:pt x="26" y="96"/>
                        <a:pt x="31" y="96"/>
                      </a:cubicBezTo>
                      <a:cubicBezTo>
                        <a:pt x="33" y="96"/>
                        <a:pt x="34" y="96"/>
                        <a:pt x="35" y="95"/>
                      </a:cubicBezTo>
                      <a:cubicBezTo>
                        <a:pt x="36" y="95"/>
                        <a:pt x="37" y="94"/>
                        <a:pt x="38" y="94"/>
                      </a:cubicBezTo>
                      <a:cubicBezTo>
                        <a:pt x="38" y="93"/>
                        <a:pt x="39" y="92"/>
                        <a:pt x="39" y="92"/>
                      </a:cubicBezTo>
                      <a:cubicBezTo>
                        <a:pt x="39" y="91"/>
                        <a:pt x="40" y="90"/>
                        <a:pt x="40" y="89"/>
                      </a:cubicBezTo>
                      <a:cubicBezTo>
                        <a:pt x="40" y="88"/>
                        <a:pt x="40" y="87"/>
                        <a:pt x="39" y="86"/>
                      </a:cubicBezTo>
                      <a:cubicBezTo>
                        <a:pt x="39" y="85"/>
                        <a:pt x="38" y="84"/>
                        <a:pt x="37" y="83"/>
                      </a:cubicBezTo>
                      <a:cubicBezTo>
                        <a:pt x="36" y="82"/>
                        <a:pt x="35" y="81"/>
                        <a:pt x="32" y="80"/>
                      </a:cubicBezTo>
                      <a:cubicBezTo>
                        <a:pt x="30" y="79"/>
                        <a:pt x="28" y="78"/>
                        <a:pt x="24" y="77"/>
                      </a:cubicBezTo>
                      <a:cubicBezTo>
                        <a:pt x="20" y="75"/>
                        <a:pt x="16" y="73"/>
                        <a:pt x="13" y="71"/>
                      </a:cubicBezTo>
                      <a:cubicBezTo>
                        <a:pt x="10" y="68"/>
                        <a:pt x="7" y="66"/>
                        <a:pt x="5" y="63"/>
                      </a:cubicBezTo>
                      <a:cubicBezTo>
                        <a:pt x="3" y="61"/>
                        <a:pt x="2" y="58"/>
                        <a:pt x="1" y="55"/>
                      </a:cubicBezTo>
                      <a:cubicBezTo>
                        <a:pt x="0" y="52"/>
                        <a:pt x="0" y="49"/>
                        <a:pt x="0" y="46"/>
                      </a:cubicBezTo>
                      <a:cubicBezTo>
                        <a:pt x="0" y="42"/>
                        <a:pt x="1" y="38"/>
                        <a:pt x="2" y="34"/>
                      </a:cubicBezTo>
                      <a:cubicBezTo>
                        <a:pt x="3" y="31"/>
                        <a:pt x="5" y="28"/>
                        <a:pt x="8" y="25"/>
                      </a:cubicBezTo>
                      <a:cubicBezTo>
                        <a:pt x="10" y="22"/>
                        <a:pt x="13" y="20"/>
                        <a:pt x="17" y="18"/>
                      </a:cubicBezTo>
                      <a:cubicBezTo>
                        <a:pt x="21" y="17"/>
                        <a:pt x="25" y="15"/>
                        <a:pt x="29" y="15"/>
                      </a:cubicBezTo>
                      <a:cubicBezTo>
                        <a:pt x="29" y="0"/>
                        <a:pt x="29" y="0"/>
                        <a:pt x="29" y="0"/>
                      </a:cubicBezTo>
                      <a:cubicBezTo>
                        <a:pt x="47" y="0"/>
                        <a:pt x="47" y="0"/>
                        <a:pt x="47" y="0"/>
                      </a:cubicBezTo>
                      <a:cubicBezTo>
                        <a:pt x="47" y="14"/>
                        <a:pt x="47" y="14"/>
                        <a:pt x="47" y="14"/>
                      </a:cubicBezTo>
                      <a:cubicBezTo>
                        <a:pt x="51" y="14"/>
                        <a:pt x="55" y="14"/>
                        <a:pt x="59" y="15"/>
                      </a:cubicBezTo>
                      <a:cubicBezTo>
                        <a:pt x="63" y="16"/>
                        <a:pt x="66" y="16"/>
                        <a:pt x="68" y="17"/>
                      </a:cubicBezTo>
                      <a:cubicBezTo>
                        <a:pt x="68" y="44"/>
                        <a:pt x="68" y="44"/>
                        <a:pt x="68" y="44"/>
                      </a:cubicBezTo>
                      <a:cubicBezTo>
                        <a:pt x="67" y="43"/>
                        <a:pt x="65" y="42"/>
                        <a:pt x="63" y="41"/>
                      </a:cubicBezTo>
                      <a:cubicBezTo>
                        <a:pt x="61" y="41"/>
                        <a:pt x="59" y="40"/>
                        <a:pt x="56" y="39"/>
                      </a:cubicBezTo>
                      <a:cubicBezTo>
                        <a:pt x="54" y="38"/>
                        <a:pt x="52" y="38"/>
                        <a:pt x="49" y="37"/>
                      </a:cubicBezTo>
                      <a:cubicBezTo>
                        <a:pt x="46" y="37"/>
                        <a:pt x="44" y="36"/>
                        <a:pt x="41" y="36"/>
                      </a:cubicBezTo>
                      <a:cubicBezTo>
                        <a:pt x="40" y="36"/>
                        <a:pt x="38" y="37"/>
                        <a:pt x="37" y="37"/>
                      </a:cubicBezTo>
                      <a:cubicBezTo>
                        <a:pt x="36" y="37"/>
                        <a:pt x="35" y="38"/>
                        <a:pt x="34" y="38"/>
                      </a:cubicBezTo>
                      <a:cubicBezTo>
                        <a:pt x="34" y="39"/>
                        <a:pt x="33" y="40"/>
                        <a:pt x="33" y="40"/>
                      </a:cubicBezTo>
                      <a:cubicBezTo>
                        <a:pt x="32" y="41"/>
                        <a:pt x="32" y="42"/>
                        <a:pt x="32" y="43"/>
                      </a:cubicBezTo>
                      <a:cubicBezTo>
                        <a:pt x="32" y="44"/>
                        <a:pt x="32" y="45"/>
                        <a:pt x="32" y="45"/>
                      </a:cubicBezTo>
                      <a:cubicBezTo>
                        <a:pt x="33" y="46"/>
                        <a:pt x="33" y="47"/>
                        <a:pt x="34" y="48"/>
                      </a:cubicBezTo>
                      <a:cubicBezTo>
                        <a:pt x="35" y="49"/>
                        <a:pt x="36" y="50"/>
                        <a:pt x="38" y="51"/>
                      </a:cubicBezTo>
                      <a:cubicBezTo>
                        <a:pt x="40" y="52"/>
                        <a:pt x="42" y="53"/>
                        <a:pt x="45" y="54"/>
                      </a:cubicBezTo>
                      <a:cubicBezTo>
                        <a:pt x="50" y="57"/>
                        <a:pt x="55" y="59"/>
                        <a:pt x="58" y="61"/>
                      </a:cubicBezTo>
                      <a:cubicBezTo>
                        <a:pt x="62" y="64"/>
                        <a:pt x="65" y="66"/>
                        <a:pt x="67" y="69"/>
                      </a:cubicBezTo>
                      <a:cubicBezTo>
                        <a:pt x="69" y="72"/>
                        <a:pt x="71" y="74"/>
                        <a:pt x="72" y="77"/>
                      </a:cubicBezTo>
                      <a:cubicBezTo>
                        <a:pt x="73" y="80"/>
                        <a:pt x="73" y="83"/>
                        <a:pt x="73" y="8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2" name="Freeform 8"/>
                <p:cNvSpPr>
                  <a:spLocks/>
                </p:cNvSpPr>
                <p:nvPr/>
              </p:nvSpPr>
              <p:spPr bwMode="auto">
                <a:xfrm>
                  <a:off x="7523163" y="4019551"/>
                  <a:ext cx="122238" cy="223838"/>
                </a:xfrm>
                <a:custGeom>
                  <a:avLst/>
                  <a:gdLst>
                    <a:gd name="T0" fmla="*/ 55 w 55"/>
                    <a:gd name="T1" fmla="*/ 66 h 101"/>
                    <a:gd name="T2" fmla="*/ 55 w 55"/>
                    <a:gd name="T3" fmla="*/ 72 h 101"/>
                    <a:gd name="T4" fmla="*/ 51 w 55"/>
                    <a:gd name="T5" fmla="*/ 78 h 101"/>
                    <a:gd name="T6" fmla="*/ 45 w 55"/>
                    <a:gd name="T7" fmla="*/ 84 h 101"/>
                    <a:gd name="T8" fmla="*/ 35 w 55"/>
                    <a:gd name="T9" fmla="*/ 89 h 101"/>
                    <a:gd name="T10" fmla="*/ 35 w 55"/>
                    <a:gd name="T11" fmla="*/ 101 h 101"/>
                    <a:gd name="T12" fmla="*/ 22 w 55"/>
                    <a:gd name="T13" fmla="*/ 101 h 101"/>
                    <a:gd name="T14" fmla="*/ 22 w 55"/>
                    <a:gd name="T15" fmla="*/ 90 h 101"/>
                    <a:gd name="T16" fmla="*/ 16 w 55"/>
                    <a:gd name="T17" fmla="*/ 90 h 101"/>
                    <a:gd name="T18" fmla="*/ 10 w 55"/>
                    <a:gd name="T19" fmla="*/ 89 h 101"/>
                    <a:gd name="T20" fmla="*/ 4 w 55"/>
                    <a:gd name="T21" fmla="*/ 87 h 101"/>
                    <a:gd name="T22" fmla="*/ 1 w 55"/>
                    <a:gd name="T23" fmla="*/ 85 h 101"/>
                    <a:gd name="T24" fmla="*/ 1 w 55"/>
                    <a:gd name="T25" fmla="*/ 64 h 101"/>
                    <a:gd name="T26" fmla="*/ 12 w 55"/>
                    <a:gd name="T27" fmla="*/ 71 h 101"/>
                    <a:gd name="T28" fmla="*/ 24 w 55"/>
                    <a:gd name="T29" fmla="*/ 73 h 101"/>
                    <a:gd name="T30" fmla="*/ 27 w 55"/>
                    <a:gd name="T31" fmla="*/ 72 h 101"/>
                    <a:gd name="T32" fmla="*/ 29 w 55"/>
                    <a:gd name="T33" fmla="*/ 71 h 101"/>
                    <a:gd name="T34" fmla="*/ 30 w 55"/>
                    <a:gd name="T35" fmla="*/ 69 h 101"/>
                    <a:gd name="T36" fmla="*/ 30 w 55"/>
                    <a:gd name="T37" fmla="*/ 67 h 101"/>
                    <a:gd name="T38" fmla="*/ 30 w 55"/>
                    <a:gd name="T39" fmla="*/ 65 h 101"/>
                    <a:gd name="T40" fmla="*/ 28 w 55"/>
                    <a:gd name="T41" fmla="*/ 63 h 101"/>
                    <a:gd name="T42" fmla="*/ 25 w 55"/>
                    <a:gd name="T43" fmla="*/ 61 h 101"/>
                    <a:gd name="T44" fmla="*/ 18 w 55"/>
                    <a:gd name="T45" fmla="*/ 58 h 101"/>
                    <a:gd name="T46" fmla="*/ 10 w 55"/>
                    <a:gd name="T47" fmla="*/ 54 h 101"/>
                    <a:gd name="T48" fmla="*/ 4 w 55"/>
                    <a:gd name="T49" fmla="*/ 48 h 101"/>
                    <a:gd name="T50" fmla="*/ 1 w 55"/>
                    <a:gd name="T51" fmla="*/ 42 h 101"/>
                    <a:gd name="T52" fmla="*/ 0 w 55"/>
                    <a:gd name="T53" fmla="*/ 35 h 101"/>
                    <a:gd name="T54" fmla="*/ 2 w 55"/>
                    <a:gd name="T55" fmla="*/ 26 h 101"/>
                    <a:gd name="T56" fmla="*/ 6 w 55"/>
                    <a:gd name="T57" fmla="*/ 19 h 101"/>
                    <a:gd name="T58" fmla="*/ 13 w 55"/>
                    <a:gd name="T59" fmla="*/ 14 h 101"/>
                    <a:gd name="T60" fmla="*/ 22 w 55"/>
                    <a:gd name="T61" fmla="*/ 11 h 101"/>
                    <a:gd name="T62" fmla="*/ 22 w 55"/>
                    <a:gd name="T63" fmla="*/ 0 h 101"/>
                    <a:gd name="T64" fmla="*/ 35 w 55"/>
                    <a:gd name="T65" fmla="*/ 0 h 101"/>
                    <a:gd name="T66" fmla="*/ 35 w 55"/>
                    <a:gd name="T67" fmla="*/ 11 h 101"/>
                    <a:gd name="T68" fmla="*/ 45 w 55"/>
                    <a:gd name="T69" fmla="*/ 12 h 101"/>
                    <a:gd name="T70" fmla="*/ 52 w 55"/>
                    <a:gd name="T71" fmla="*/ 13 h 101"/>
                    <a:gd name="T72" fmla="*/ 52 w 55"/>
                    <a:gd name="T73" fmla="*/ 34 h 101"/>
                    <a:gd name="T74" fmla="*/ 48 w 55"/>
                    <a:gd name="T75" fmla="*/ 32 h 101"/>
                    <a:gd name="T76" fmla="*/ 43 w 55"/>
                    <a:gd name="T77" fmla="*/ 30 h 101"/>
                    <a:gd name="T78" fmla="*/ 37 w 55"/>
                    <a:gd name="T79" fmla="*/ 28 h 101"/>
                    <a:gd name="T80" fmla="*/ 31 w 55"/>
                    <a:gd name="T81" fmla="*/ 28 h 101"/>
                    <a:gd name="T82" fmla="*/ 28 w 55"/>
                    <a:gd name="T83" fmla="*/ 28 h 101"/>
                    <a:gd name="T84" fmla="*/ 26 w 55"/>
                    <a:gd name="T85" fmla="*/ 29 h 101"/>
                    <a:gd name="T86" fmla="*/ 25 w 55"/>
                    <a:gd name="T87" fmla="*/ 31 h 101"/>
                    <a:gd name="T88" fmla="*/ 24 w 55"/>
                    <a:gd name="T89" fmla="*/ 33 h 101"/>
                    <a:gd name="T90" fmla="*/ 25 w 55"/>
                    <a:gd name="T91" fmla="*/ 35 h 101"/>
                    <a:gd name="T92" fmla="*/ 26 w 55"/>
                    <a:gd name="T93" fmla="*/ 37 h 101"/>
                    <a:gd name="T94" fmla="*/ 29 w 55"/>
                    <a:gd name="T95" fmla="*/ 39 h 101"/>
                    <a:gd name="T96" fmla="*/ 34 w 55"/>
                    <a:gd name="T97" fmla="*/ 41 h 101"/>
                    <a:gd name="T98" fmla="*/ 44 w 55"/>
                    <a:gd name="T99" fmla="*/ 46 h 101"/>
                    <a:gd name="T100" fmla="*/ 51 w 55"/>
                    <a:gd name="T101" fmla="*/ 52 h 101"/>
                    <a:gd name="T102" fmla="*/ 54 w 55"/>
                    <a:gd name="T103" fmla="*/ 59 h 101"/>
                    <a:gd name="T104" fmla="*/ 55 w 55"/>
                    <a:gd name="T105"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01">
                      <a:moveTo>
                        <a:pt x="55" y="66"/>
                      </a:moveTo>
                      <a:cubicBezTo>
                        <a:pt x="55" y="67"/>
                        <a:pt x="55" y="70"/>
                        <a:pt x="55" y="72"/>
                      </a:cubicBezTo>
                      <a:cubicBezTo>
                        <a:pt x="54" y="74"/>
                        <a:pt x="53" y="76"/>
                        <a:pt x="51" y="78"/>
                      </a:cubicBezTo>
                      <a:cubicBezTo>
                        <a:pt x="50" y="81"/>
                        <a:pt x="48" y="82"/>
                        <a:pt x="45" y="84"/>
                      </a:cubicBezTo>
                      <a:cubicBezTo>
                        <a:pt x="43" y="86"/>
                        <a:pt x="39" y="88"/>
                        <a:pt x="35" y="89"/>
                      </a:cubicBezTo>
                      <a:cubicBezTo>
                        <a:pt x="35" y="101"/>
                        <a:pt x="35" y="101"/>
                        <a:pt x="35" y="101"/>
                      </a:cubicBezTo>
                      <a:cubicBezTo>
                        <a:pt x="22" y="101"/>
                        <a:pt x="22" y="101"/>
                        <a:pt x="22" y="101"/>
                      </a:cubicBezTo>
                      <a:cubicBezTo>
                        <a:pt x="22" y="90"/>
                        <a:pt x="22" y="90"/>
                        <a:pt x="22" y="90"/>
                      </a:cubicBezTo>
                      <a:cubicBezTo>
                        <a:pt x="20" y="90"/>
                        <a:pt x="18" y="90"/>
                        <a:pt x="16" y="90"/>
                      </a:cubicBezTo>
                      <a:cubicBezTo>
                        <a:pt x="14" y="89"/>
                        <a:pt x="12" y="89"/>
                        <a:pt x="10" y="89"/>
                      </a:cubicBezTo>
                      <a:cubicBezTo>
                        <a:pt x="8" y="88"/>
                        <a:pt x="6" y="88"/>
                        <a:pt x="4" y="87"/>
                      </a:cubicBezTo>
                      <a:cubicBezTo>
                        <a:pt x="3" y="87"/>
                        <a:pt x="2" y="86"/>
                        <a:pt x="1" y="85"/>
                      </a:cubicBezTo>
                      <a:cubicBezTo>
                        <a:pt x="1" y="64"/>
                        <a:pt x="1" y="64"/>
                        <a:pt x="1" y="64"/>
                      </a:cubicBezTo>
                      <a:cubicBezTo>
                        <a:pt x="5" y="67"/>
                        <a:pt x="8" y="69"/>
                        <a:pt x="12" y="71"/>
                      </a:cubicBezTo>
                      <a:cubicBezTo>
                        <a:pt x="16" y="72"/>
                        <a:pt x="20" y="73"/>
                        <a:pt x="24" y="73"/>
                      </a:cubicBezTo>
                      <a:cubicBezTo>
                        <a:pt x="25" y="73"/>
                        <a:pt x="26" y="73"/>
                        <a:pt x="27" y="72"/>
                      </a:cubicBezTo>
                      <a:cubicBezTo>
                        <a:pt x="27" y="72"/>
                        <a:pt x="28" y="72"/>
                        <a:pt x="29" y="71"/>
                      </a:cubicBezTo>
                      <a:cubicBezTo>
                        <a:pt x="29" y="71"/>
                        <a:pt x="30" y="70"/>
                        <a:pt x="30" y="69"/>
                      </a:cubicBezTo>
                      <a:cubicBezTo>
                        <a:pt x="30" y="69"/>
                        <a:pt x="30" y="68"/>
                        <a:pt x="30" y="67"/>
                      </a:cubicBezTo>
                      <a:cubicBezTo>
                        <a:pt x="30" y="67"/>
                        <a:pt x="30" y="66"/>
                        <a:pt x="30" y="65"/>
                      </a:cubicBezTo>
                      <a:cubicBezTo>
                        <a:pt x="30" y="65"/>
                        <a:pt x="29" y="64"/>
                        <a:pt x="28" y="63"/>
                      </a:cubicBezTo>
                      <a:cubicBezTo>
                        <a:pt x="27" y="63"/>
                        <a:pt x="26" y="62"/>
                        <a:pt x="25" y="61"/>
                      </a:cubicBezTo>
                      <a:cubicBezTo>
                        <a:pt x="23" y="60"/>
                        <a:pt x="21" y="59"/>
                        <a:pt x="18" y="58"/>
                      </a:cubicBezTo>
                      <a:cubicBezTo>
                        <a:pt x="15" y="57"/>
                        <a:pt x="12" y="55"/>
                        <a:pt x="10" y="54"/>
                      </a:cubicBezTo>
                      <a:cubicBezTo>
                        <a:pt x="7" y="52"/>
                        <a:pt x="6" y="50"/>
                        <a:pt x="4" y="48"/>
                      </a:cubicBezTo>
                      <a:cubicBezTo>
                        <a:pt x="3" y="46"/>
                        <a:pt x="2" y="44"/>
                        <a:pt x="1" y="42"/>
                      </a:cubicBezTo>
                      <a:cubicBezTo>
                        <a:pt x="0" y="40"/>
                        <a:pt x="0" y="37"/>
                        <a:pt x="0" y="35"/>
                      </a:cubicBezTo>
                      <a:cubicBezTo>
                        <a:pt x="0" y="32"/>
                        <a:pt x="1" y="29"/>
                        <a:pt x="2" y="26"/>
                      </a:cubicBezTo>
                      <a:cubicBezTo>
                        <a:pt x="3" y="24"/>
                        <a:pt x="4" y="21"/>
                        <a:pt x="6" y="19"/>
                      </a:cubicBezTo>
                      <a:cubicBezTo>
                        <a:pt x="8" y="17"/>
                        <a:pt x="10" y="15"/>
                        <a:pt x="13" y="14"/>
                      </a:cubicBezTo>
                      <a:cubicBezTo>
                        <a:pt x="16" y="13"/>
                        <a:pt x="19" y="12"/>
                        <a:pt x="22" y="11"/>
                      </a:cubicBezTo>
                      <a:cubicBezTo>
                        <a:pt x="22" y="0"/>
                        <a:pt x="22" y="0"/>
                        <a:pt x="22" y="0"/>
                      </a:cubicBezTo>
                      <a:cubicBezTo>
                        <a:pt x="35" y="0"/>
                        <a:pt x="35" y="0"/>
                        <a:pt x="35" y="0"/>
                      </a:cubicBezTo>
                      <a:cubicBezTo>
                        <a:pt x="35" y="11"/>
                        <a:pt x="35" y="11"/>
                        <a:pt x="35" y="11"/>
                      </a:cubicBezTo>
                      <a:cubicBezTo>
                        <a:pt x="39" y="11"/>
                        <a:pt x="42" y="11"/>
                        <a:pt x="45" y="12"/>
                      </a:cubicBezTo>
                      <a:cubicBezTo>
                        <a:pt x="47" y="12"/>
                        <a:pt x="50" y="13"/>
                        <a:pt x="52" y="13"/>
                      </a:cubicBezTo>
                      <a:cubicBezTo>
                        <a:pt x="52" y="34"/>
                        <a:pt x="52" y="34"/>
                        <a:pt x="52" y="34"/>
                      </a:cubicBezTo>
                      <a:cubicBezTo>
                        <a:pt x="50" y="33"/>
                        <a:pt x="49" y="32"/>
                        <a:pt x="48" y="32"/>
                      </a:cubicBezTo>
                      <a:cubicBezTo>
                        <a:pt x="46" y="31"/>
                        <a:pt x="45" y="30"/>
                        <a:pt x="43" y="30"/>
                      </a:cubicBezTo>
                      <a:cubicBezTo>
                        <a:pt x="41" y="29"/>
                        <a:pt x="39" y="29"/>
                        <a:pt x="37" y="28"/>
                      </a:cubicBezTo>
                      <a:cubicBezTo>
                        <a:pt x="35" y="28"/>
                        <a:pt x="33" y="28"/>
                        <a:pt x="31" y="28"/>
                      </a:cubicBezTo>
                      <a:cubicBezTo>
                        <a:pt x="30" y="28"/>
                        <a:pt x="29" y="28"/>
                        <a:pt x="28" y="28"/>
                      </a:cubicBezTo>
                      <a:cubicBezTo>
                        <a:pt x="27" y="28"/>
                        <a:pt x="27" y="29"/>
                        <a:pt x="26" y="29"/>
                      </a:cubicBezTo>
                      <a:cubicBezTo>
                        <a:pt x="26" y="30"/>
                        <a:pt x="25" y="30"/>
                        <a:pt x="25" y="31"/>
                      </a:cubicBezTo>
                      <a:cubicBezTo>
                        <a:pt x="24" y="31"/>
                        <a:pt x="24" y="32"/>
                        <a:pt x="24" y="33"/>
                      </a:cubicBezTo>
                      <a:cubicBezTo>
                        <a:pt x="24" y="33"/>
                        <a:pt x="24" y="34"/>
                        <a:pt x="25" y="35"/>
                      </a:cubicBezTo>
                      <a:cubicBezTo>
                        <a:pt x="25" y="35"/>
                        <a:pt x="25" y="36"/>
                        <a:pt x="26" y="37"/>
                      </a:cubicBezTo>
                      <a:cubicBezTo>
                        <a:pt x="26" y="37"/>
                        <a:pt x="27" y="38"/>
                        <a:pt x="29" y="39"/>
                      </a:cubicBezTo>
                      <a:cubicBezTo>
                        <a:pt x="30" y="39"/>
                        <a:pt x="32" y="40"/>
                        <a:pt x="34" y="41"/>
                      </a:cubicBezTo>
                      <a:cubicBezTo>
                        <a:pt x="38" y="43"/>
                        <a:pt x="41" y="45"/>
                        <a:pt x="44" y="46"/>
                      </a:cubicBezTo>
                      <a:cubicBezTo>
                        <a:pt x="47" y="48"/>
                        <a:pt x="49" y="50"/>
                        <a:pt x="51" y="52"/>
                      </a:cubicBezTo>
                      <a:cubicBezTo>
                        <a:pt x="52" y="54"/>
                        <a:pt x="54" y="56"/>
                        <a:pt x="54" y="59"/>
                      </a:cubicBezTo>
                      <a:cubicBezTo>
                        <a:pt x="55" y="61"/>
                        <a:pt x="55" y="63"/>
                        <a:pt x="55" y="6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3" name="Freeform 9"/>
                <p:cNvSpPr>
                  <a:spLocks/>
                </p:cNvSpPr>
                <p:nvPr/>
              </p:nvSpPr>
              <p:spPr bwMode="auto">
                <a:xfrm>
                  <a:off x="7300913" y="5065713"/>
                  <a:ext cx="771525" cy="873125"/>
                </a:xfrm>
                <a:custGeom>
                  <a:avLst/>
                  <a:gdLst>
                    <a:gd name="T0" fmla="*/ 464 w 486"/>
                    <a:gd name="T1" fmla="*/ 550 h 550"/>
                    <a:gd name="T2" fmla="*/ 20 w 486"/>
                    <a:gd name="T3" fmla="*/ 550 h 550"/>
                    <a:gd name="T4" fmla="*/ 0 w 486"/>
                    <a:gd name="T5" fmla="*/ 0 h 550"/>
                    <a:gd name="T6" fmla="*/ 486 w 486"/>
                    <a:gd name="T7" fmla="*/ 0 h 550"/>
                    <a:gd name="T8" fmla="*/ 464 w 486"/>
                    <a:gd name="T9" fmla="*/ 550 h 550"/>
                  </a:gdLst>
                  <a:ahLst/>
                  <a:cxnLst>
                    <a:cxn ang="0">
                      <a:pos x="T0" y="T1"/>
                    </a:cxn>
                    <a:cxn ang="0">
                      <a:pos x="T2" y="T3"/>
                    </a:cxn>
                    <a:cxn ang="0">
                      <a:pos x="T4" y="T5"/>
                    </a:cxn>
                    <a:cxn ang="0">
                      <a:pos x="T6" y="T7"/>
                    </a:cxn>
                    <a:cxn ang="0">
                      <a:pos x="T8" y="T9"/>
                    </a:cxn>
                  </a:cxnLst>
                  <a:rect l="0" t="0" r="r" b="b"/>
                  <a:pathLst>
                    <a:path w="486" h="550">
                      <a:moveTo>
                        <a:pt x="464" y="550"/>
                      </a:moveTo>
                      <a:lnTo>
                        <a:pt x="20" y="550"/>
                      </a:lnTo>
                      <a:lnTo>
                        <a:pt x="0" y="0"/>
                      </a:lnTo>
                      <a:lnTo>
                        <a:pt x="486" y="0"/>
                      </a:lnTo>
                      <a:lnTo>
                        <a:pt x="464" y="55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4" name="Freeform 10"/>
                <p:cNvSpPr>
                  <a:spLocks/>
                </p:cNvSpPr>
                <p:nvPr/>
              </p:nvSpPr>
              <p:spPr bwMode="auto">
                <a:xfrm>
                  <a:off x="8020050" y="5921376"/>
                  <a:ext cx="17463" cy="17463"/>
                </a:xfrm>
                <a:custGeom>
                  <a:avLst/>
                  <a:gdLst>
                    <a:gd name="T0" fmla="*/ 0 w 11"/>
                    <a:gd name="T1" fmla="*/ 11 h 11"/>
                    <a:gd name="T2" fmla="*/ 4 w 11"/>
                    <a:gd name="T3" fmla="*/ 11 h 11"/>
                    <a:gd name="T4" fmla="*/ 11 w 11"/>
                    <a:gd name="T5" fmla="*/ 4 h 11"/>
                    <a:gd name="T6" fmla="*/ 11 w 11"/>
                    <a:gd name="T7" fmla="*/ 0 h 11"/>
                    <a:gd name="T8" fmla="*/ 0 w 11"/>
                    <a:gd name="T9" fmla="*/ 11 h 11"/>
                  </a:gdLst>
                  <a:ahLst/>
                  <a:cxnLst>
                    <a:cxn ang="0">
                      <a:pos x="T0" y="T1"/>
                    </a:cxn>
                    <a:cxn ang="0">
                      <a:pos x="T2" y="T3"/>
                    </a:cxn>
                    <a:cxn ang="0">
                      <a:pos x="T4" y="T5"/>
                    </a:cxn>
                    <a:cxn ang="0">
                      <a:pos x="T6" y="T7"/>
                    </a:cxn>
                    <a:cxn ang="0">
                      <a:pos x="T8" y="T9"/>
                    </a:cxn>
                  </a:cxnLst>
                  <a:rect l="0" t="0" r="r" b="b"/>
                  <a:pathLst>
                    <a:path w="11" h="11">
                      <a:moveTo>
                        <a:pt x="0" y="11"/>
                      </a:moveTo>
                      <a:lnTo>
                        <a:pt x="4" y="11"/>
                      </a:lnTo>
                      <a:lnTo>
                        <a:pt x="11" y="4"/>
                      </a:lnTo>
                      <a:lnTo>
                        <a:pt x="11" y="0"/>
                      </a:lnTo>
                      <a:lnTo>
                        <a:pt x="0" y="1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5" name="Freeform 11"/>
                <p:cNvSpPr>
                  <a:spLocks/>
                </p:cNvSpPr>
                <p:nvPr/>
              </p:nvSpPr>
              <p:spPr bwMode="auto">
                <a:xfrm>
                  <a:off x="7332663" y="5915026"/>
                  <a:ext cx="22225" cy="23813"/>
                </a:xfrm>
                <a:custGeom>
                  <a:avLst/>
                  <a:gdLst>
                    <a:gd name="T0" fmla="*/ 0 w 14"/>
                    <a:gd name="T1" fmla="*/ 0 h 15"/>
                    <a:gd name="T2" fmla="*/ 0 w 14"/>
                    <a:gd name="T3" fmla="*/ 5 h 15"/>
                    <a:gd name="T4" fmla="*/ 10 w 14"/>
                    <a:gd name="T5" fmla="*/ 15 h 15"/>
                    <a:gd name="T6" fmla="*/ 14 w 14"/>
                    <a:gd name="T7" fmla="*/ 15 h 15"/>
                    <a:gd name="T8" fmla="*/ 0 w 14"/>
                    <a:gd name="T9" fmla="*/ 0 h 15"/>
                  </a:gdLst>
                  <a:ahLst/>
                  <a:cxnLst>
                    <a:cxn ang="0">
                      <a:pos x="T0" y="T1"/>
                    </a:cxn>
                    <a:cxn ang="0">
                      <a:pos x="T2" y="T3"/>
                    </a:cxn>
                    <a:cxn ang="0">
                      <a:pos x="T4" y="T5"/>
                    </a:cxn>
                    <a:cxn ang="0">
                      <a:pos x="T6" y="T7"/>
                    </a:cxn>
                    <a:cxn ang="0">
                      <a:pos x="T8" y="T9"/>
                    </a:cxn>
                  </a:cxnLst>
                  <a:rect l="0" t="0" r="r" b="b"/>
                  <a:pathLst>
                    <a:path w="14" h="15">
                      <a:moveTo>
                        <a:pt x="0" y="0"/>
                      </a:moveTo>
                      <a:lnTo>
                        <a:pt x="0" y="5"/>
                      </a:lnTo>
                      <a:lnTo>
                        <a:pt x="10" y="15"/>
                      </a:lnTo>
                      <a:lnTo>
                        <a:pt x="14" y="15"/>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6" name="Freeform 12"/>
                <p:cNvSpPr>
                  <a:spLocks/>
                </p:cNvSpPr>
                <p:nvPr/>
              </p:nvSpPr>
              <p:spPr bwMode="auto">
                <a:xfrm>
                  <a:off x="7300913" y="5065713"/>
                  <a:ext cx="4763" cy="4763"/>
                </a:xfrm>
                <a:custGeom>
                  <a:avLst/>
                  <a:gdLst>
                    <a:gd name="T0" fmla="*/ 0 w 3"/>
                    <a:gd name="T1" fmla="*/ 0 h 3"/>
                    <a:gd name="T2" fmla="*/ 0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lnTo>
                        <a:pt x="0" y="3"/>
                      </a:lnTo>
                      <a:lnTo>
                        <a:pt x="3"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7" name="Freeform 13"/>
                <p:cNvSpPr>
                  <a:spLocks noEditPoints="1"/>
                </p:cNvSpPr>
                <p:nvPr/>
              </p:nvSpPr>
              <p:spPr bwMode="auto">
                <a:xfrm>
                  <a:off x="7300913" y="5065713"/>
                  <a:ext cx="771525" cy="873125"/>
                </a:xfrm>
                <a:custGeom>
                  <a:avLst/>
                  <a:gdLst>
                    <a:gd name="T0" fmla="*/ 472 w 486"/>
                    <a:gd name="T1" fmla="*/ 347 h 550"/>
                    <a:gd name="T2" fmla="*/ 474 w 486"/>
                    <a:gd name="T3" fmla="*/ 214 h 550"/>
                    <a:gd name="T4" fmla="*/ 483 w 486"/>
                    <a:gd name="T5" fmla="*/ 91 h 550"/>
                    <a:gd name="T6" fmla="*/ 405 w 486"/>
                    <a:gd name="T7" fmla="*/ 8 h 550"/>
                    <a:gd name="T8" fmla="*/ 310 w 486"/>
                    <a:gd name="T9" fmla="*/ 8 h 550"/>
                    <a:gd name="T10" fmla="*/ 168 w 486"/>
                    <a:gd name="T11" fmla="*/ 0 h 550"/>
                    <a:gd name="T12" fmla="*/ 45 w 486"/>
                    <a:gd name="T13" fmla="*/ 0 h 550"/>
                    <a:gd name="T14" fmla="*/ 5 w 486"/>
                    <a:gd name="T15" fmla="*/ 109 h 550"/>
                    <a:gd name="T16" fmla="*/ 35 w 486"/>
                    <a:gd name="T17" fmla="*/ 236 h 550"/>
                    <a:gd name="T18" fmla="*/ 13 w 486"/>
                    <a:gd name="T19" fmla="*/ 355 h 550"/>
                    <a:gd name="T20" fmla="*/ 59 w 486"/>
                    <a:gd name="T21" fmla="*/ 533 h 550"/>
                    <a:gd name="T22" fmla="*/ 154 w 486"/>
                    <a:gd name="T23" fmla="*/ 533 h 550"/>
                    <a:gd name="T24" fmla="*/ 304 w 486"/>
                    <a:gd name="T25" fmla="*/ 550 h 550"/>
                    <a:gd name="T26" fmla="*/ 411 w 486"/>
                    <a:gd name="T27" fmla="*/ 550 h 550"/>
                    <a:gd name="T28" fmla="*/ 132 w 486"/>
                    <a:gd name="T29" fmla="*/ 283 h 550"/>
                    <a:gd name="T30" fmla="*/ 245 w 486"/>
                    <a:gd name="T31" fmla="*/ 259 h 550"/>
                    <a:gd name="T32" fmla="*/ 357 w 486"/>
                    <a:gd name="T33" fmla="*/ 193 h 550"/>
                    <a:gd name="T34" fmla="*/ 287 w 486"/>
                    <a:gd name="T35" fmla="*/ 214 h 550"/>
                    <a:gd name="T36" fmla="*/ 173 w 486"/>
                    <a:gd name="T37" fmla="*/ 236 h 550"/>
                    <a:gd name="T38" fmla="*/ 152 w 486"/>
                    <a:gd name="T39" fmla="*/ 348 h 550"/>
                    <a:gd name="T40" fmla="*/ 244 w 486"/>
                    <a:gd name="T41" fmla="*/ 306 h 550"/>
                    <a:gd name="T42" fmla="*/ 357 w 486"/>
                    <a:gd name="T43" fmla="*/ 284 h 550"/>
                    <a:gd name="T44" fmla="*/ 380 w 486"/>
                    <a:gd name="T45" fmla="*/ 211 h 550"/>
                    <a:gd name="T46" fmla="*/ 266 w 486"/>
                    <a:gd name="T47" fmla="*/ 189 h 550"/>
                    <a:gd name="T48" fmla="*/ 175 w 486"/>
                    <a:gd name="T49" fmla="*/ 147 h 550"/>
                    <a:gd name="T50" fmla="*/ 126 w 486"/>
                    <a:gd name="T51" fmla="*/ 236 h 550"/>
                    <a:gd name="T52" fmla="*/ 173 w 486"/>
                    <a:gd name="T53" fmla="*/ 374 h 550"/>
                    <a:gd name="T54" fmla="*/ 223 w 486"/>
                    <a:gd name="T55" fmla="*/ 374 h 550"/>
                    <a:gd name="T56" fmla="*/ 336 w 486"/>
                    <a:gd name="T57" fmla="*/ 350 h 550"/>
                    <a:gd name="T58" fmla="*/ 423 w 486"/>
                    <a:gd name="T59" fmla="*/ 259 h 550"/>
                    <a:gd name="T60" fmla="*/ 401 w 486"/>
                    <a:gd name="T61" fmla="*/ 146 h 550"/>
                    <a:gd name="T62" fmla="*/ 245 w 486"/>
                    <a:gd name="T63" fmla="*/ 122 h 550"/>
                    <a:gd name="T64" fmla="*/ 195 w 486"/>
                    <a:gd name="T65" fmla="*/ 122 h 550"/>
                    <a:gd name="T66" fmla="*/ 104 w 486"/>
                    <a:gd name="T67" fmla="*/ 168 h 550"/>
                    <a:gd name="T68" fmla="*/ 63 w 486"/>
                    <a:gd name="T69" fmla="*/ 350 h 550"/>
                    <a:gd name="T70" fmla="*/ 152 w 486"/>
                    <a:gd name="T71" fmla="*/ 399 h 550"/>
                    <a:gd name="T72" fmla="*/ 266 w 486"/>
                    <a:gd name="T73" fmla="*/ 375 h 550"/>
                    <a:gd name="T74" fmla="*/ 357 w 486"/>
                    <a:gd name="T75" fmla="*/ 417 h 550"/>
                    <a:gd name="T76" fmla="*/ 405 w 486"/>
                    <a:gd name="T77" fmla="*/ 283 h 550"/>
                    <a:gd name="T78" fmla="*/ 447 w 486"/>
                    <a:gd name="T79" fmla="*/ 99 h 550"/>
                    <a:gd name="T80" fmla="*/ 355 w 486"/>
                    <a:gd name="T81" fmla="*/ 99 h 550"/>
                    <a:gd name="T82" fmla="*/ 201 w 486"/>
                    <a:gd name="T83" fmla="*/ 77 h 550"/>
                    <a:gd name="T84" fmla="*/ 150 w 486"/>
                    <a:gd name="T85" fmla="*/ 77 h 550"/>
                    <a:gd name="T86" fmla="*/ 82 w 486"/>
                    <a:gd name="T87" fmla="*/ 190 h 550"/>
                    <a:gd name="T88" fmla="*/ 40 w 486"/>
                    <a:gd name="T89" fmla="*/ 374 h 550"/>
                    <a:gd name="T90" fmla="*/ 108 w 486"/>
                    <a:gd name="T91" fmla="*/ 442 h 550"/>
                    <a:gd name="T92" fmla="*/ 264 w 486"/>
                    <a:gd name="T93" fmla="*/ 465 h 550"/>
                    <a:gd name="T94" fmla="*/ 314 w 486"/>
                    <a:gd name="T95" fmla="*/ 465 h 550"/>
                    <a:gd name="T96" fmla="*/ 469 w 486"/>
                    <a:gd name="T97" fmla="*/ 396 h 550"/>
                    <a:gd name="T98" fmla="*/ 429 w 486"/>
                    <a:gd name="T99" fmla="*/ 214 h 550"/>
                    <a:gd name="T100" fmla="*/ 448 w 486"/>
                    <a:gd name="T101" fmla="*/ 11 h 550"/>
                    <a:gd name="T102" fmla="*/ 335 w 486"/>
                    <a:gd name="T103" fmla="*/ 74 h 550"/>
                    <a:gd name="T104" fmla="*/ 244 w 486"/>
                    <a:gd name="T105" fmla="*/ 34 h 550"/>
                    <a:gd name="T106" fmla="*/ 129 w 486"/>
                    <a:gd name="T107" fmla="*/ 11 h 550"/>
                    <a:gd name="T108" fmla="*/ 59 w 486"/>
                    <a:gd name="T109" fmla="*/ 31 h 550"/>
                    <a:gd name="T110" fmla="*/ 17 w 486"/>
                    <a:gd name="T111" fmla="*/ 214 h 550"/>
                    <a:gd name="T112" fmla="*/ 38 w 486"/>
                    <a:gd name="T113" fmla="*/ 421 h 550"/>
                    <a:gd name="T114" fmla="*/ 126 w 486"/>
                    <a:gd name="T115" fmla="*/ 511 h 550"/>
                    <a:gd name="T116" fmla="*/ 201 w 486"/>
                    <a:gd name="T117" fmla="*/ 487 h 550"/>
                    <a:gd name="T118" fmla="*/ 332 w 486"/>
                    <a:gd name="T119" fmla="*/ 487 h 550"/>
                    <a:gd name="T120" fmla="*/ 383 w 486"/>
                    <a:gd name="T121" fmla="*/ 48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6" h="550">
                      <a:moveTo>
                        <a:pt x="467" y="495"/>
                      </a:moveTo>
                      <a:lnTo>
                        <a:pt x="467" y="491"/>
                      </a:lnTo>
                      <a:lnTo>
                        <a:pt x="448" y="508"/>
                      </a:lnTo>
                      <a:lnTo>
                        <a:pt x="429" y="487"/>
                      </a:lnTo>
                      <a:lnTo>
                        <a:pt x="448" y="467"/>
                      </a:lnTo>
                      <a:lnTo>
                        <a:pt x="467" y="484"/>
                      </a:lnTo>
                      <a:lnTo>
                        <a:pt x="467" y="480"/>
                      </a:lnTo>
                      <a:lnTo>
                        <a:pt x="451" y="465"/>
                      </a:lnTo>
                      <a:lnTo>
                        <a:pt x="468" y="448"/>
                      </a:lnTo>
                      <a:lnTo>
                        <a:pt x="468" y="442"/>
                      </a:lnTo>
                      <a:lnTo>
                        <a:pt x="448" y="462"/>
                      </a:lnTo>
                      <a:lnTo>
                        <a:pt x="429" y="442"/>
                      </a:lnTo>
                      <a:lnTo>
                        <a:pt x="448" y="421"/>
                      </a:lnTo>
                      <a:lnTo>
                        <a:pt x="468" y="441"/>
                      </a:lnTo>
                      <a:lnTo>
                        <a:pt x="468" y="437"/>
                      </a:lnTo>
                      <a:lnTo>
                        <a:pt x="451" y="418"/>
                      </a:lnTo>
                      <a:lnTo>
                        <a:pt x="469" y="400"/>
                      </a:lnTo>
                      <a:lnTo>
                        <a:pt x="471" y="393"/>
                      </a:lnTo>
                      <a:lnTo>
                        <a:pt x="451" y="374"/>
                      </a:lnTo>
                      <a:lnTo>
                        <a:pt x="472" y="353"/>
                      </a:lnTo>
                      <a:lnTo>
                        <a:pt x="472" y="353"/>
                      </a:lnTo>
                      <a:lnTo>
                        <a:pt x="472" y="347"/>
                      </a:lnTo>
                      <a:lnTo>
                        <a:pt x="472" y="348"/>
                      </a:lnTo>
                      <a:lnTo>
                        <a:pt x="451" y="327"/>
                      </a:lnTo>
                      <a:lnTo>
                        <a:pt x="472" y="306"/>
                      </a:lnTo>
                      <a:lnTo>
                        <a:pt x="474" y="309"/>
                      </a:lnTo>
                      <a:lnTo>
                        <a:pt x="474" y="305"/>
                      </a:lnTo>
                      <a:lnTo>
                        <a:pt x="474" y="305"/>
                      </a:lnTo>
                      <a:lnTo>
                        <a:pt x="474" y="305"/>
                      </a:lnTo>
                      <a:lnTo>
                        <a:pt x="474" y="299"/>
                      </a:lnTo>
                      <a:lnTo>
                        <a:pt x="472" y="302"/>
                      </a:lnTo>
                      <a:lnTo>
                        <a:pt x="451" y="283"/>
                      </a:lnTo>
                      <a:lnTo>
                        <a:pt x="472" y="262"/>
                      </a:lnTo>
                      <a:lnTo>
                        <a:pt x="475" y="266"/>
                      </a:lnTo>
                      <a:lnTo>
                        <a:pt x="476" y="262"/>
                      </a:lnTo>
                      <a:lnTo>
                        <a:pt x="474" y="259"/>
                      </a:lnTo>
                      <a:lnTo>
                        <a:pt x="476" y="257"/>
                      </a:lnTo>
                      <a:lnTo>
                        <a:pt x="476" y="252"/>
                      </a:lnTo>
                      <a:lnTo>
                        <a:pt x="472" y="257"/>
                      </a:lnTo>
                      <a:lnTo>
                        <a:pt x="451" y="236"/>
                      </a:lnTo>
                      <a:lnTo>
                        <a:pt x="472" y="215"/>
                      </a:lnTo>
                      <a:lnTo>
                        <a:pt x="478" y="221"/>
                      </a:lnTo>
                      <a:lnTo>
                        <a:pt x="478" y="217"/>
                      </a:lnTo>
                      <a:lnTo>
                        <a:pt x="474" y="214"/>
                      </a:lnTo>
                      <a:lnTo>
                        <a:pt x="478" y="210"/>
                      </a:lnTo>
                      <a:lnTo>
                        <a:pt x="478" y="204"/>
                      </a:lnTo>
                      <a:lnTo>
                        <a:pt x="472" y="211"/>
                      </a:lnTo>
                      <a:lnTo>
                        <a:pt x="451" y="190"/>
                      </a:lnTo>
                      <a:lnTo>
                        <a:pt x="472" y="171"/>
                      </a:lnTo>
                      <a:lnTo>
                        <a:pt x="479" y="178"/>
                      </a:lnTo>
                      <a:lnTo>
                        <a:pt x="479" y="173"/>
                      </a:lnTo>
                      <a:lnTo>
                        <a:pt x="474" y="168"/>
                      </a:lnTo>
                      <a:lnTo>
                        <a:pt x="481" y="162"/>
                      </a:lnTo>
                      <a:lnTo>
                        <a:pt x="481" y="157"/>
                      </a:lnTo>
                      <a:lnTo>
                        <a:pt x="472" y="165"/>
                      </a:lnTo>
                      <a:lnTo>
                        <a:pt x="451" y="146"/>
                      </a:lnTo>
                      <a:lnTo>
                        <a:pt x="472" y="125"/>
                      </a:lnTo>
                      <a:lnTo>
                        <a:pt x="481" y="134"/>
                      </a:lnTo>
                      <a:lnTo>
                        <a:pt x="481" y="130"/>
                      </a:lnTo>
                      <a:lnTo>
                        <a:pt x="474" y="122"/>
                      </a:lnTo>
                      <a:lnTo>
                        <a:pt x="482" y="115"/>
                      </a:lnTo>
                      <a:lnTo>
                        <a:pt x="482" y="109"/>
                      </a:lnTo>
                      <a:lnTo>
                        <a:pt x="472" y="120"/>
                      </a:lnTo>
                      <a:lnTo>
                        <a:pt x="451" y="99"/>
                      </a:lnTo>
                      <a:lnTo>
                        <a:pt x="472" y="80"/>
                      </a:lnTo>
                      <a:lnTo>
                        <a:pt x="483" y="91"/>
                      </a:lnTo>
                      <a:lnTo>
                        <a:pt x="483" y="87"/>
                      </a:lnTo>
                      <a:lnTo>
                        <a:pt x="474" y="77"/>
                      </a:lnTo>
                      <a:lnTo>
                        <a:pt x="483" y="67"/>
                      </a:lnTo>
                      <a:lnTo>
                        <a:pt x="485" y="62"/>
                      </a:lnTo>
                      <a:lnTo>
                        <a:pt x="472" y="74"/>
                      </a:lnTo>
                      <a:lnTo>
                        <a:pt x="451" y="55"/>
                      </a:lnTo>
                      <a:lnTo>
                        <a:pt x="472" y="34"/>
                      </a:lnTo>
                      <a:lnTo>
                        <a:pt x="485" y="46"/>
                      </a:lnTo>
                      <a:lnTo>
                        <a:pt x="485" y="42"/>
                      </a:lnTo>
                      <a:lnTo>
                        <a:pt x="474" y="31"/>
                      </a:lnTo>
                      <a:lnTo>
                        <a:pt x="486" y="20"/>
                      </a:lnTo>
                      <a:lnTo>
                        <a:pt x="486" y="14"/>
                      </a:lnTo>
                      <a:lnTo>
                        <a:pt x="472" y="29"/>
                      </a:lnTo>
                      <a:lnTo>
                        <a:pt x="451" y="8"/>
                      </a:lnTo>
                      <a:lnTo>
                        <a:pt x="460" y="0"/>
                      </a:lnTo>
                      <a:lnTo>
                        <a:pt x="455" y="0"/>
                      </a:lnTo>
                      <a:lnTo>
                        <a:pt x="448" y="6"/>
                      </a:lnTo>
                      <a:lnTo>
                        <a:pt x="441" y="0"/>
                      </a:lnTo>
                      <a:lnTo>
                        <a:pt x="437" y="0"/>
                      </a:lnTo>
                      <a:lnTo>
                        <a:pt x="447" y="8"/>
                      </a:lnTo>
                      <a:lnTo>
                        <a:pt x="426" y="29"/>
                      </a:lnTo>
                      <a:lnTo>
                        <a:pt x="405" y="8"/>
                      </a:lnTo>
                      <a:lnTo>
                        <a:pt x="415" y="0"/>
                      </a:lnTo>
                      <a:lnTo>
                        <a:pt x="409" y="0"/>
                      </a:lnTo>
                      <a:lnTo>
                        <a:pt x="404" y="6"/>
                      </a:lnTo>
                      <a:lnTo>
                        <a:pt x="397" y="0"/>
                      </a:lnTo>
                      <a:lnTo>
                        <a:pt x="392" y="0"/>
                      </a:lnTo>
                      <a:lnTo>
                        <a:pt x="401" y="8"/>
                      </a:lnTo>
                      <a:lnTo>
                        <a:pt x="380" y="29"/>
                      </a:lnTo>
                      <a:lnTo>
                        <a:pt x="360" y="8"/>
                      </a:lnTo>
                      <a:lnTo>
                        <a:pt x="369" y="0"/>
                      </a:lnTo>
                      <a:lnTo>
                        <a:pt x="364" y="0"/>
                      </a:lnTo>
                      <a:lnTo>
                        <a:pt x="357" y="6"/>
                      </a:lnTo>
                      <a:lnTo>
                        <a:pt x="350" y="0"/>
                      </a:lnTo>
                      <a:lnTo>
                        <a:pt x="346" y="0"/>
                      </a:lnTo>
                      <a:lnTo>
                        <a:pt x="355" y="8"/>
                      </a:lnTo>
                      <a:lnTo>
                        <a:pt x="335" y="29"/>
                      </a:lnTo>
                      <a:lnTo>
                        <a:pt x="314" y="8"/>
                      </a:lnTo>
                      <a:lnTo>
                        <a:pt x="322" y="0"/>
                      </a:lnTo>
                      <a:lnTo>
                        <a:pt x="318" y="0"/>
                      </a:lnTo>
                      <a:lnTo>
                        <a:pt x="311" y="6"/>
                      </a:lnTo>
                      <a:lnTo>
                        <a:pt x="306" y="0"/>
                      </a:lnTo>
                      <a:lnTo>
                        <a:pt x="300" y="0"/>
                      </a:lnTo>
                      <a:lnTo>
                        <a:pt x="310" y="8"/>
                      </a:lnTo>
                      <a:lnTo>
                        <a:pt x="289" y="29"/>
                      </a:lnTo>
                      <a:lnTo>
                        <a:pt x="268" y="8"/>
                      </a:lnTo>
                      <a:lnTo>
                        <a:pt x="278" y="0"/>
                      </a:lnTo>
                      <a:lnTo>
                        <a:pt x="273" y="0"/>
                      </a:lnTo>
                      <a:lnTo>
                        <a:pt x="266" y="6"/>
                      </a:lnTo>
                      <a:lnTo>
                        <a:pt x="259" y="0"/>
                      </a:lnTo>
                      <a:lnTo>
                        <a:pt x="255" y="0"/>
                      </a:lnTo>
                      <a:lnTo>
                        <a:pt x="264" y="8"/>
                      </a:lnTo>
                      <a:lnTo>
                        <a:pt x="244" y="29"/>
                      </a:lnTo>
                      <a:lnTo>
                        <a:pt x="223" y="8"/>
                      </a:lnTo>
                      <a:lnTo>
                        <a:pt x="231" y="0"/>
                      </a:lnTo>
                      <a:lnTo>
                        <a:pt x="227" y="0"/>
                      </a:lnTo>
                      <a:lnTo>
                        <a:pt x="220" y="6"/>
                      </a:lnTo>
                      <a:lnTo>
                        <a:pt x="213" y="0"/>
                      </a:lnTo>
                      <a:lnTo>
                        <a:pt x="209" y="0"/>
                      </a:lnTo>
                      <a:lnTo>
                        <a:pt x="219" y="8"/>
                      </a:lnTo>
                      <a:lnTo>
                        <a:pt x="198" y="29"/>
                      </a:lnTo>
                      <a:lnTo>
                        <a:pt x="177" y="8"/>
                      </a:lnTo>
                      <a:lnTo>
                        <a:pt x="187" y="0"/>
                      </a:lnTo>
                      <a:lnTo>
                        <a:pt x="181" y="0"/>
                      </a:lnTo>
                      <a:lnTo>
                        <a:pt x="175" y="6"/>
                      </a:lnTo>
                      <a:lnTo>
                        <a:pt x="168" y="0"/>
                      </a:lnTo>
                      <a:lnTo>
                        <a:pt x="164" y="0"/>
                      </a:lnTo>
                      <a:lnTo>
                        <a:pt x="173" y="8"/>
                      </a:lnTo>
                      <a:lnTo>
                        <a:pt x="152" y="29"/>
                      </a:lnTo>
                      <a:lnTo>
                        <a:pt x="132" y="8"/>
                      </a:lnTo>
                      <a:lnTo>
                        <a:pt x="140" y="0"/>
                      </a:lnTo>
                      <a:lnTo>
                        <a:pt x="136" y="0"/>
                      </a:lnTo>
                      <a:lnTo>
                        <a:pt x="129" y="6"/>
                      </a:lnTo>
                      <a:lnTo>
                        <a:pt x="122" y="0"/>
                      </a:lnTo>
                      <a:lnTo>
                        <a:pt x="118" y="0"/>
                      </a:lnTo>
                      <a:lnTo>
                        <a:pt x="126" y="8"/>
                      </a:lnTo>
                      <a:lnTo>
                        <a:pt x="107" y="29"/>
                      </a:lnTo>
                      <a:lnTo>
                        <a:pt x="86" y="8"/>
                      </a:lnTo>
                      <a:lnTo>
                        <a:pt x="94" y="0"/>
                      </a:lnTo>
                      <a:lnTo>
                        <a:pt x="90" y="0"/>
                      </a:lnTo>
                      <a:lnTo>
                        <a:pt x="83" y="6"/>
                      </a:lnTo>
                      <a:lnTo>
                        <a:pt x="77" y="0"/>
                      </a:lnTo>
                      <a:lnTo>
                        <a:pt x="73" y="0"/>
                      </a:lnTo>
                      <a:lnTo>
                        <a:pt x="82" y="8"/>
                      </a:lnTo>
                      <a:lnTo>
                        <a:pt x="61" y="29"/>
                      </a:lnTo>
                      <a:lnTo>
                        <a:pt x="40" y="8"/>
                      </a:lnTo>
                      <a:lnTo>
                        <a:pt x="49" y="0"/>
                      </a:lnTo>
                      <a:lnTo>
                        <a:pt x="45" y="0"/>
                      </a:lnTo>
                      <a:lnTo>
                        <a:pt x="38" y="6"/>
                      </a:lnTo>
                      <a:lnTo>
                        <a:pt x="31" y="0"/>
                      </a:lnTo>
                      <a:lnTo>
                        <a:pt x="27" y="0"/>
                      </a:lnTo>
                      <a:lnTo>
                        <a:pt x="35" y="8"/>
                      </a:lnTo>
                      <a:lnTo>
                        <a:pt x="16" y="29"/>
                      </a:lnTo>
                      <a:lnTo>
                        <a:pt x="0" y="14"/>
                      </a:lnTo>
                      <a:lnTo>
                        <a:pt x="0" y="20"/>
                      </a:lnTo>
                      <a:lnTo>
                        <a:pt x="13" y="31"/>
                      </a:lnTo>
                      <a:lnTo>
                        <a:pt x="2" y="42"/>
                      </a:lnTo>
                      <a:lnTo>
                        <a:pt x="2" y="48"/>
                      </a:lnTo>
                      <a:lnTo>
                        <a:pt x="16" y="34"/>
                      </a:lnTo>
                      <a:lnTo>
                        <a:pt x="35" y="55"/>
                      </a:lnTo>
                      <a:lnTo>
                        <a:pt x="16" y="74"/>
                      </a:lnTo>
                      <a:lnTo>
                        <a:pt x="2" y="62"/>
                      </a:lnTo>
                      <a:lnTo>
                        <a:pt x="2" y="66"/>
                      </a:lnTo>
                      <a:lnTo>
                        <a:pt x="13" y="77"/>
                      </a:lnTo>
                      <a:lnTo>
                        <a:pt x="3" y="87"/>
                      </a:lnTo>
                      <a:lnTo>
                        <a:pt x="3" y="91"/>
                      </a:lnTo>
                      <a:lnTo>
                        <a:pt x="16" y="80"/>
                      </a:lnTo>
                      <a:lnTo>
                        <a:pt x="35" y="99"/>
                      </a:lnTo>
                      <a:lnTo>
                        <a:pt x="16" y="120"/>
                      </a:lnTo>
                      <a:lnTo>
                        <a:pt x="5" y="109"/>
                      </a:lnTo>
                      <a:lnTo>
                        <a:pt x="5" y="113"/>
                      </a:lnTo>
                      <a:lnTo>
                        <a:pt x="13" y="122"/>
                      </a:lnTo>
                      <a:lnTo>
                        <a:pt x="5" y="130"/>
                      </a:lnTo>
                      <a:lnTo>
                        <a:pt x="5" y="134"/>
                      </a:lnTo>
                      <a:lnTo>
                        <a:pt x="16" y="125"/>
                      </a:lnTo>
                      <a:lnTo>
                        <a:pt x="35" y="146"/>
                      </a:lnTo>
                      <a:lnTo>
                        <a:pt x="16" y="165"/>
                      </a:lnTo>
                      <a:lnTo>
                        <a:pt x="6" y="157"/>
                      </a:lnTo>
                      <a:lnTo>
                        <a:pt x="6" y="161"/>
                      </a:lnTo>
                      <a:lnTo>
                        <a:pt x="13" y="168"/>
                      </a:lnTo>
                      <a:lnTo>
                        <a:pt x="6" y="175"/>
                      </a:lnTo>
                      <a:lnTo>
                        <a:pt x="6" y="179"/>
                      </a:lnTo>
                      <a:lnTo>
                        <a:pt x="16" y="171"/>
                      </a:lnTo>
                      <a:lnTo>
                        <a:pt x="35" y="190"/>
                      </a:lnTo>
                      <a:lnTo>
                        <a:pt x="16" y="211"/>
                      </a:lnTo>
                      <a:lnTo>
                        <a:pt x="7" y="204"/>
                      </a:lnTo>
                      <a:lnTo>
                        <a:pt x="7" y="208"/>
                      </a:lnTo>
                      <a:lnTo>
                        <a:pt x="13" y="214"/>
                      </a:lnTo>
                      <a:lnTo>
                        <a:pt x="7" y="218"/>
                      </a:lnTo>
                      <a:lnTo>
                        <a:pt x="9" y="222"/>
                      </a:lnTo>
                      <a:lnTo>
                        <a:pt x="16" y="215"/>
                      </a:lnTo>
                      <a:lnTo>
                        <a:pt x="35" y="236"/>
                      </a:lnTo>
                      <a:lnTo>
                        <a:pt x="16" y="257"/>
                      </a:lnTo>
                      <a:lnTo>
                        <a:pt x="9" y="250"/>
                      </a:lnTo>
                      <a:lnTo>
                        <a:pt x="9" y="256"/>
                      </a:lnTo>
                      <a:lnTo>
                        <a:pt x="13" y="259"/>
                      </a:lnTo>
                      <a:lnTo>
                        <a:pt x="10" y="263"/>
                      </a:lnTo>
                      <a:lnTo>
                        <a:pt x="10" y="267"/>
                      </a:lnTo>
                      <a:lnTo>
                        <a:pt x="16" y="262"/>
                      </a:lnTo>
                      <a:lnTo>
                        <a:pt x="35" y="283"/>
                      </a:lnTo>
                      <a:lnTo>
                        <a:pt x="16" y="302"/>
                      </a:lnTo>
                      <a:lnTo>
                        <a:pt x="10" y="298"/>
                      </a:lnTo>
                      <a:lnTo>
                        <a:pt x="12" y="302"/>
                      </a:lnTo>
                      <a:lnTo>
                        <a:pt x="13" y="305"/>
                      </a:lnTo>
                      <a:lnTo>
                        <a:pt x="12" y="306"/>
                      </a:lnTo>
                      <a:lnTo>
                        <a:pt x="12" y="311"/>
                      </a:lnTo>
                      <a:lnTo>
                        <a:pt x="16" y="306"/>
                      </a:lnTo>
                      <a:lnTo>
                        <a:pt x="35" y="327"/>
                      </a:lnTo>
                      <a:lnTo>
                        <a:pt x="16" y="348"/>
                      </a:lnTo>
                      <a:lnTo>
                        <a:pt x="13" y="346"/>
                      </a:lnTo>
                      <a:lnTo>
                        <a:pt x="13" y="350"/>
                      </a:lnTo>
                      <a:lnTo>
                        <a:pt x="13" y="350"/>
                      </a:lnTo>
                      <a:lnTo>
                        <a:pt x="13" y="351"/>
                      </a:lnTo>
                      <a:lnTo>
                        <a:pt x="13" y="355"/>
                      </a:lnTo>
                      <a:lnTo>
                        <a:pt x="16" y="353"/>
                      </a:lnTo>
                      <a:lnTo>
                        <a:pt x="35" y="374"/>
                      </a:lnTo>
                      <a:lnTo>
                        <a:pt x="16" y="393"/>
                      </a:lnTo>
                      <a:lnTo>
                        <a:pt x="14" y="393"/>
                      </a:lnTo>
                      <a:lnTo>
                        <a:pt x="14" y="399"/>
                      </a:lnTo>
                      <a:lnTo>
                        <a:pt x="16" y="399"/>
                      </a:lnTo>
                      <a:lnTo>
                        <a:pt x="35" y="418"/>
                      </a:lnTo>
                      <a:lnTo>
                        <a:pt x="16" y="439"/>
                      </a:lnTo>
                      <a:lnTo>
                        <a:pt x="16" y="445"/>
                      </a:lnTo>
                      <a:lnTo>
                        <a:pt x="35" y="465"/>
                      </a:lnTo>
                      <a:lnTo>
                        <a:pt x="17" y="483"/>
                      </a:lnTo>
                      <a:lnTo>
                        <a:pt x="17" y="487"/>
                      </a:lnTo>
                      <a:lnTo>
                        <a:pt x="38" y="467"/>
                      </a:lnTo>
                      <a:lnTo>
                        <a:pt x="59" y="487"/>
                      </a:lnTo>
                      <a:lnTo>
                        <a:pt x="38" y="508"/>
                      </a:lnTo>
                      <a:lnTo>
                        <a:pt x="17" y="487"/>
                      </a:lnTo>
                      <a:lnTo>
                        <a:pt x="19" y="493"/>
                      </a:lnTo>
                      <a:lnTo>
                        <a:pt x="35" y="511"/>
                      </a:lnTo>
                      <a:lnTo>
                        <a:pt x="19" y="526"/>
                      </a:lnTo>
                      <a:lnTo>
                        <a:pt x="20" y="532"/>
                      </a:lnTo>
                      <a:lnTo>
                        <a:pt x="38" y="512"/>
                      </a:lnTo>
                      <a:lnTo>
                        <a:pt x="59" y="533"/>
                      </a:lnTo>
                      <a:lnTo>
                        <a:pt x="41" y="550"/>
                      </a:lnTo>
                      <a:lnTo>
                        <a:pt x="47" y="550"/>
                      </a:lnTo>
                      <a:lnTo>
                        <a:pt x="61" y="535"/>
                      </a:lnTo>
                      <a:lnTo>
                        <a:pt x="76" y="550"/>
                      </a:lnTo>
                      <a:lnTo>
                        <a:pt x="80" y="550"/>
                      </a:lnTo>
                      <a:lnTo>
                        <a:pt x="63" y="533"/>
                      </a:lnTo>
                      <a:lnTo>
                        <a:pt x="83" y="512"/>
                      </a:lnTo>
                      <a:lnTo>
                        <a:pt x="104" y="533"/>
                      </a:lnTo>
                      <a:lnTo>
                        <a:pt x="87" y="550"/>
                      </a:lnTo>
                      <a:lnTo>
                        <a:pt x="91" y="550"/>
                      </a:lnTo>
                      <a:lnTo>
                        <a:pt x="107" y="535"/>
                      </a:lnTo>
                      <a:lnTo>
                        <a:pt x="121" y="550"/>
                      </a:lnTo>
                      <a:lnTo>
                        <a:pt x="126" y="550"/>
                      </a:lnTo>
                      <a:lnTo>
                        <a:pt x="108" y="533"/>
                      </a:lnTo>
                      <a:lnTo>
                        <a:pt x="129" y="512"/>
                      </a:lnTo>
                      <a:lnTo>
                        <a:pt x="150" y="533"/>
                      </a:lnTo>
                      <a:lnTo>
                        <a:pt x="133" y="550"/>
                      </a:lnTo>
                      <a:lnTo>
                        <a:pt x="138" y="550"/>
                      </a:lnTo>
                      <a:lnTo>
                        <a:pt x="152" y="535"/>
                      </a:lnTo>
                      <a:lnTo>
                        <a:pt x="167" y="550"/>
                      </a:lnTo>
                      <a:lnTo>
                        <a:pt x="171" y="550"/>
                      </a:lnTo>
                      <a:lnTo>
                        <a:pt x="154" y="533"/>
                      </a:lnTo>
                      <a:lnTo>
                        <a:pt x="175" y="512"/>
                      </a:lnTo>
                      <a:lnTo>
                        <a:pt x="195" y="533"/>
                      </a:lnTo>
                      <a:lnTo>
                        <a:pt x="178" y="550"/>
                      </a:lnTo>
                      <a:lnTo>
                        <a:pt x="182" y="550"/>
                      </a:lnTo>
                      <a:lnTo>
                        <a:pt x="198" y="535"/>
                      </a:lnTo>
                      <a:lnTo>
                        <a:pt x="213" y="550"/>
                      </a:lnTo>
                      <a:lnTo>
                        <a:pt x="217" y="550"/>
                      </a:lnTo>
                      <a:lnTo>
                        <a:pt x="201" y="533"/>
                      </a:lnTo>
                      <a:lnTo>
                        <a:pt x="220" y="512"/>
                      </a:lnTo>
                      <a:lnTo>
                        <a:pt x="241" y="533"/>
                      </a:lnTo>
                      <a:lnTo>
                        <a:pt x="224" y="550"/>
                      </a:lnTo>
                      <a:lnTo>
                        <a:pt x="229" y="550"/>
                      </a:lnTo>
                      <a:lnTo>
                        <a:pt x="244" y="535"/>
                      </a:lnTo>
                      <a:lnTo>
                        <a:pt x="258" y="550"/>
                      </a:lnTo>
                      <a:lnTo>
                        <a:pt x="262" y="550"/>
                      </a:lnTo>
                      <a:lnTo>
                        <a:pt x="245" y="533"/>
                      </a:lnTo>
                      <a:lnTo>
                        <a:pt x="266" y="512"/>
                      </a:lnTo>
                      <a:lnTo>
                        <a:pt x="287" y="533"/>
                      </a:lnTo>
                      <a:lnTo>
                        <a:pt x="269" y="550"/>
                      </a:lnTo>
                      <a:lnTo>
                        <a:pt x="275" y="550"/>
                      </a:lnTo>
                      <a:lnTo>
                        <a:pt x="289" y="535"/>
                      </a:lnTo>
                      <a:lnTo>
                        <a:pt x="304" y="550"/>
                      </a:lnTo>
                      <a:lnTo>
                        <a:pt x="308" y="550"/>
                      </a:lnTo>
                      <a:lnTo>
                        <a:pt x="292" y="533"/>
                      </a:lnTo>
                      <a:lnTo>
                        <a:pt x="311" y="512"/>
                      </a:lnTo>
                      <a:lnTo>
                        <a:pt x="332" y="533"/>
                      </a:lnTo>
                      <a:lnTo>
                        <a:pt x="315" y="550"/>
                      </a:lnTo>
                      <a:lnTo>
                        <a:pt x="320" y="550"/>
                      </a:lnTo>
                      <a:lnTo>
                        <a:pt x="335" y="535"/>
                      </a:lnTo>
                      <a:lnTo>
                        <a:pt x="349" y="550"/>
                      </a:lnTo>
                      <a:lnTo>
                        <a:pt x="353" y="550"/>
                      </a:lnTo>
                      <a:lnTo>
                        <a:pt x="336" y="533"/>
                      </a:lnTo>
                      <a:lnTo>
                        <a:pt x="357" y="512"/>
                      </a:lnTo>
                      <a:lnTo>
                        <a:pt x="378" y="533"/>
                      </a:lnTo>
                      <a:lnTo>
                        <a:pt x="362" y="550"/>
                      </a:lnTo>
                      <a:lnTo>
                        <a:pt x="366" y="550"/>
                      </a:lnTo>
                      <a:lnTo>
                        <a:pt x="380" y="535"/>
                      </a:lnTo>
                      <a:lnTo>
                        <a:pt x="395" y="550"/>
                      </a:lnTo>
                      <a:lnTo>
                        <a:pt x="399" y="550"/>
                      </a:lnTo>
                      <a:lnTo>
                        <a:pt x="383" y="533"/>
                      </a:lnTo>
                      <a:lnTo>
                        <a:pt x="404" y="512"/>
                      </a:lnTo>
                      <a:lnTo>
                        <a:pt x="423" y="533"/>
                      </a:lnTo>
                      <a:lnTo>
                        <a:pt x="406" y="550"/>
                      </a:lnTo>
                      <a:lnTo>
                        <a:pt x="411" y="550"/>
                      </a:lnTo>
                      <a:lnTo>
                        <a:pt x="426" y="535"/>
                      </a:lnTo>
                      <a:lnTo>
                        <a:pt x="440" y="550"/>
                      </a:lnTo>
                      <a:lnTo>
                        <a:pt x="446" y="550"/>
                      </a:lnTo>
                      <a:lnTo>
                        <a:pt x="429" y="533"/>
                      </a:lnTo>
                      <a:lnTo>
                        <a:pt x="448" y="512"/>
                      </a:lnTo>
                      <a:lnTo>
                        <a:pt x="465" y="528"/>
                      </a:lnTo>
                      <a:lnTo>
                        <a:pt x="465" y="523"/>
                      </a:lnTo>
                      <a:lnTo>
                        <a:pt x="451" y="511"/>
                      </a:lnTo>
                      <a:lnTo>
                        <a:pt x="467" y="495"/>
                      </a:lnTo>
                      <a:close/>
                      <a:moveTo>
                        <a:pt x="447" y="465"/>
                      </a:moveTo>
                      <a:lnTo>
                        <a:pt x="426" y="486"/>
                      </a:lnTo>
                      <a:lnTo>
                        <a:pt x="405" y="465"/>
                      </a:lnTo>
                      <a:lnTo>
                        <a:pt x="426" y="444"/>
                      </a:lnTo>
                      <a:lnTo>
                        <a:pt x="447" y="465"/>
                      </a:lnTo>
                      <a:close/>
                      <a:moveTo>
                        <a:pt x="154" y="259"/>
                      </a:moveTo>
                      <a:lnTo>
                        <a:pt x="175" y="239"/>
                      </a:lnTo>
                      <a:lnTo>
                        <a:pt x="195" y="259"/>
                      </a:lnTo>
                      <a:lnTo>
                        <a:pt x="175" y="280"/>
                      </a:lnTo>
                      <a:lnTo>
                        <a:pt x="154" y="259"/>
                      </a:lnTo>
                      <a:close/>
                      <a:moveTo>
                        <a:pt x="173" y="283"/>
                      </a:moveTo>
                      <a:lnTo>
                        <a:pt x="152" y="302"/>
                      </a:lnTo>
                      <a:lnTo>
                        <a:pt x="132" y="283"/>
                      </a:lnTo>
                      <a:lnTo>
                        <a:pt x="152" y="262"/>
                      </a:lnTo>
                      <a:lnTo>
                        <a:pt x="173" y="283"/>
                      </a:lnTo>
                      <a:close/>
                      <a:moveTo>
                        <a:pt x="198" y="262"/>
                      </a:moveTo>
                      <a:lnTo>
                        <a:pt x="219" y="283"/>
                      </a:lnTo>
                      <a:lnTo>
                        <a:pt x="198" y="302"/>
                      </a:lnTo>
                      <a:lnTo>
                        <a:pt x="177" y="283"/>
                      </a:lnTo>
                      <a:lnTo>
                        <a:pt x="198" y="262"/>
                      </a:lnTo>
                      <a:close/>
                      <a:moveTo>
                        <a:pt x="201" y="259"/>
                      </a:moveTo>
                      <a:lnTo>
                        <a:pt x="220" y="239"/>
                      </a:lnTo>
                      <a:lnTo>
                        <a:pt x="241" y="259"/>
                      </a:lnTo>
                      <a:lnTo>
                        <a:pt x="220" y="280"/>
                      </a:lnTo>
                      <a:lnTo>
                        <a:pt x="201" y="259"/>
                      </a:lnTo>
                      <a:close/>
                      <a:moveTo>
                        <a:pt x="244" y="262"/>
                      </a:moveTo>
                      <a:lnTo>
                        <a:pt x="264" y="283"/>
                      </a:lnTo>
                      <a:lnTo>
                        <a:pt x="244" y="302"/>
                      </a:lnTo>
                      <a:lnTo>
                        <a:pt x="223" y="283"/>
                      </a:lnTo>
                      <a:lnTo>
                        <a:pt x="244" y="262"/>
                      </a:lnTo>
                      <a:close/>
                      <a:moveTo>
                        <a:pt x="245" y="259"/>
                      </a:moveTo>
                      <a:lnTo>
                        <a:pt x="266" y="239"/>
                      </a:lnTo>
                      <a:lnTo>
                        <a:pt x="287" y="259"/>
                      </a:lnTo>
                      <a:lnTo>
                        <a:pt x="266" y="280"/>
                      </a:lnTo>
                      <a:lnTo>
                        <a:pt x="245" y="259"/>
                      </a:lnTo>
                      <a:close/>
                      <a:moveTo>
                        <a:pt x="289" y="262"/>
                      </a:moveTo>
                      <a:lnTo>
                        <a:pt x="310" y="283"/>
                      </a:lnTo>
                      <a:lnTo>
                        <a:pt x="289" y="302"/>
                      </a:lnTo>
                      <a:lnTo>
                        <a:pt x="268" y="283"/>
                      </a:lnTo>
                      <a:lnTo>
                        <a:pt x="289" y="262"/>
                      </a:lnTo>
                      <a:close/>
                      <a:moveTo>
                        <a:pt x="292" y="259"/>
                      </a:moveTo>
                      <a:lnTo>
                        <a:pt x="311" y="239"/>
                      </a:lnTo>
                      <a:lnTo>
                        <a:pt x="332" y="259"/>
                      </a:lnTo>
                      <a:lnTo>
                        <a:pt x="311" y="280"/>
                      </a:lnTo>
                      <a:lnTo>
                        <a:pt x="292" y="259"/>
                      </a:lnTo>
                      <a:close/>
                      <a:moveTo>
                        <a:pt x="335" y="262"/>
                      </a:moveTo>
                      <a:lnTo>
                        <a:pt x="355" y="283"/>
                      </a:lnTo>
                      <a:lnTo>
                        <a:pt x="335" y="302"/>
                      </a:lnTo>
                      <a:lnTo>
                        <a:pt x="314" y="283"/>
                      </a:lnTo>
                      <a:lnTo>
                        <a:pt x="335" y="262"/>
                      </a:lnTo>
                      <a:close/>
                      <a:moveTo>
                        <a:pt x="336" y="259"/>
                      </a:moveTo>
                      <a:lnTo>
                        <a:pt x="357" y="239"/>
                      </a:lnTo>
                      <a:lnTo>
                        <a:pt x="378" y="259"/>
                      </a:lnTo>
                      <a:lnTo>
                        <a:pt x="357" y="280"/>
                      </a:lnTo>
                      <a:lnTo>
                        <a:pt x="336" y="259"/>
                      </a:lnTo>
                      <a:close/>
                      <a:moveTo>
                        <a:pt x="336" y="214"/>
                      </a:moveTo>
                      <a:lnTo>
                        <a:pt x="357" y="193"/>
                      </a:lnTo>
                      <a:lnTo>
                        <a:pt x="378" y="214"/>
                      </a:lnTo>
                      <a:lnTo>
                        <a:pt x="357" y="234"/>
                      </a:lnTo>
                      <a:lnTo>
                        <a:pt x="336" y="214"/>
                      </a:lnTo>
                      <a:close/>
                      <a:moveTo>
                        <a:pt x="355" y="236"/>
                      </a:moveTo>
                      <a:lnTo>
                        <a:pt x="335" y="257"/>
                      </a:lnTo>
                      <a:lnTo>
                        <a:pt x="314" y="236"/>
                      </a:lnTo>
                      <a:lnTo>
                        <a:pt x="335" y="215"/>
                      </a:lnTo>
                      <a:lnTo>
                        <a:pt x="355" y="236"/>
                      </a:lnTo>
                      <a:close/>
                      <a:moveTo>
                        <a:pt x="311" y="234"/>
                      </a:moveTo>
                      <a:lnTo>
                        <a:pt x="292" y="214"/>
                      </a:lnTo>
                      <a:lnTo>
                        <a:pt x="311" y="193"/>
                      </a:lnTo>
                      <a:lnTo>
                        <a:pt x="332" y="214"/>
                      </a:lnTo>
                      <a:lnTo>
                        <a:pt x="311" y="234"/>
                      </a:lnTo>
                      <a:close/>
                      <a:moveTo>
                        <a:pt x="310" y="236"/>
                      </a:moveTo>
                      <a:lnTo>
                        <a:pt x="289" y="257"/>
                      </a:lnTo>
                      <a:lnTo>
                        <a:pt x="268" y="236"/>
                      </a:lnTo>
                      <a:lnTo>
                        <a:pt x="289" y="215"/>
                      </a:lnTo>
                      <a:lnTo>
                        <a:pt x="310" y="236"/>
                      </a:lnTo>
                      <a:close/>
                      <a:moveTo>
                        <a:pt x="266" y="234"/>
                      </a:moveTo>
                      <a:lnTo>
                        <a:pt x="245" y="214"/>
                      </a:lnTo>
                      <a:lnTo>
                        <a:pt x="266" y="193"/>
                      </a:lnTo>
                      <a:lnTo>
                        <a:pt x="287" y="214"/>
                      </a:lnTo>
                      <a:lnTo>
                        <a:pt x="266" y="234"/>
                      </a:lnTo>
                      <a:close/>
                      <a:moveTo>
                        <a:pt x="264" y="236"/>
                      </a:moveTo>
                      <a:lnTo>
                        <a:pt x="244" y="257"/>
                      </a:lnTo>
                      <a:lnTo>
                        <a:pt x="223" y="236"/>
                      </a:lnTo>
                      <a:lnTo>
                        <a:pt x="244" y="215"/>
                      </a:lnTo>
                      <a:lnTo>
                        <a:pt x="264" y="236"/>
                      </a:lnTo>
                      <a:close/>
                      <a:moveTo>
                        <a:pt x="220" y="234"/>
                      </a:moveTo>
                      <a:lnTo>
                        <a:pt x="201" y="214"/>
                      </a:lnTo>
                      <a:lnTo>
                        <a:pt x="220" y="193"/>
                      </a:lnTo>
                      <a:lnTo>
                        <a:pt x="241" y="214"/>
                      </a:lnTo>
                      <a:lnTo>
                        <a:pt x="220" y="234"/>
                      </a:lnTo>
                      <a:close/>
                      <a:moveTo>
                        <a:pt x="219" y="236"/>
                      </a:moveTo>
                      <a:lnTo>
                        <a:pt x="198" y="257"/>
                      </a:lnTo>
                      <a:lnTo>
                        <a:pt x="177" y="236"/>
                      </a:lnTo>
                      <a:lnTo>
                        <a:pt x="198" y="215"/>
                      </a:lnTo>
                      <a:lnTo>
                        <a:pt x="219" y="236"/>
                      </a:lnTo>
                      <a:close/>
                      <a:moveTo>
                        <a:pt x="175" y="234"/>
                      </a:moveTo>
                      <a:lnTo>
                        <a:pt x="154" y="214"/>
                      </a:lnTo>
                      <a:lnTo>
                        <a:pt x="175" y="193"/>
                      </a:lnTo>
                      <a:lnTo>
                        <a:pt x="195" y="214"/>
                      </a:lnTo>
                      <a:lnTo>
                        <a:pt x="175" y="234"/>
                      </a:lnTo>
                      <a:close/>
                      <a:moveTo>
                        <a:pt x="173" y="236"/>
                      </a:moveTo>
                      <a:lnTo>
                        <a:pt x="152" y="257"/>
                      </a:lnTo>
                      <a:lnTo>
                        <a:pt x="132" y="236"/>
                      </a:lnTo>
                      <a:lnTo>
                        <a:pt x="152" y="215"/>
                      </a:lnTo>
                      <a:lnTo>
                        <a:pt x="173" y="236"/>
                      </a:lnTo>
                      <a:close/>
                      <a:moveTo>
                        <a:pt x="129" y="234"/>
                      </a:moveTo>
                      <a:lnTo>
                        <a:pt x="108" y="214"/>
                      </a:lnTo>
                      <a:lnTo>
                        <a:pt x="129" y="193"/>
                      </a:lnTo>
                      <a:lnTo>
                        <a:pt x="150" y="214"/>
                      </a:lnTo>
                      <a:lnTo>
                        <a:pt x="129" y="234"/>
                      </a:lnTo>
                      <a:close/>
                      <a:moveTo>
                        <a:pt x="150" y="259"/>
                      </a:moveTo>
                      <a:lnTo>
                        <a:pt x="129" y="280"/>
                      </a:lnTo>
                      <a:lnTo>
                        <a:pt x="108" y="259"/>
                      </a:lnTo>
                      <a:lnTo>
                        <a:pt x="129" y="239"/>
                      </a:lnTo>
                      <a:lnTo>
                        <a:pt x="150" y="259"/>
                      </a:lnTo>
                      <a:close/>
                      <a:moveTo>
                        <a:pt x="150" y="305"/>
                      </a:moveTo>
                      <a:lnTo>
                        <a:pt x="129" y="326"/>
                      </a:lnTo>
                      <a:lnTo>
                        <a:pt x="108" y="305"/>
                      </a:lnTo>
                      <a:lnTo>
                        <a:pt x="129" y="284"/>
                      </a:lnTo>
                      <a:lnTo>
                        <a:pt x="150" y="305"/>
                      </a:lnTo>
                      <a:close/>
                      <a:moveTo>
                        <a:pt x="152" y="306"/>
                      </a:moveTo>
                      <a:lnTo>
                        <a:pt x="173" y="327"/>
                      </a:lnTo>
                      <a:lnTo>
                        <a:pt x="152" y="348"/>
                      </a:lnTo>
                      <a:lnTo>
                        <a:pt x="132" y="327"/>
                      </a:lnTo>
                      <a:lnTo>
                        <a:pt x="152" y="306"/>
                      </a:lnTo>
                      <a:close/>
                      <a:moveTo>
                        <a:pt x="154" y="305"/>
                      </a:moveTo>
                      <a:lnTo>
                        <a:pt x="175" y="284"/>
                      </a:lnTo>
                      <a:lnTo>
                        <a:pt x="195" y="305"/>
                      </a:lnTo>
                      <a:lnTo>
                        <a:pt x="175" y="326"/>
                      </a:lnTo>
                      <a:lnTo>
                        <a:pt x="154" y="305"/>
                      </a:lnTo>
                      <a:close/>
                      <a:moveTo>
                        <a:pt x="198" y="306"/>
                      </a:moveTo>
                      <a:lnTo>
                        <a:pt x="219" y="327"/>
                      </a:lnTo>
                      <a:lnTo>
                        <a:pt x="198" y="348"/>
                      </a:lnTo>
                      <a:lnTo>
                        <a:pt x="177" y="327"/>
                      </a:lnTo>
                      <a:lnTo>
                        <a:pt x="198" y="306"/>
                      </a:lnTo>
                      <a:close/>
                      <a:moveTo>
                        <a:pt x="201" y="305"/>
                      </a:moveTo>
                      <a:lnTo>
                        <a:pt x="220" y="284"/>
                      </a:lnTo>
                      <a:lnTo>
                        <a:pt x="241" y="305"/>
                      </a:lnTo>
                      <a:lnTo>
                        <a:pt x="220" y="326"/>
                      </a:lnTo>
                      <a:lnTo>
                        <a:pt x="201" y="305"/>
                      </a:lnTo>
                      <a:close/>
                      <a:moveTo>
                        <a:pt x="244" y="306"/>
                      </a:moveTo>
                      <a:lnTo>
                        <a:pt x="264" y="327"/>
                      </a:lnTo>
                      <a:lnTo>
                        <a:pt x="244" y="348"/>
                      </a:lnTo>
                      <a:lnTo>
                        <a:pt x="223" y="327"/>
                      </a:lnTo>
                      <a:lnTo>
                        <a:pt x="244" y="306"/>
                      </a:lnTo>
                      <a:close/>
                      <a:moveTo>
                        <a:pt x="245" y="305"/>
                      </a:moveTo>
                      <a:lnTo>
                        <a:pt x="266" y="284"/>
                      </a:lnTo>
                      <a:lnTo>
                        <a:pt x="287" y="305"/>
                      </a:lnTo>
                      <a:lnTo>
                        <a:pt x="266" y="326"/>
                      </a:lnTo>
                      <a:lnTo>
                        <a:pt x="245" y="305"/>
                      </a:lnTo>
                      <a:close/>
                      <a:moveTo>
                        <a:pt x="289" y="306"/>
                      </a:moveTo>
                      <a:lnTo>
                        <a:pt x="310" y="327"/>
                      </a:lnTo>
                      <a:lnTo>
                        <a:pt x="289" y="348"/>
                      </a:lnTo>
                      <a:lnTo>
                        <a:pt x="268" y="327"/>
                      </a:lnTo>
                      <a:lnTo>
                        <a:pt x="289" y="306"/>
                      </a:lnTo>
                      <a:close/>
                      <a:moveTo>
                        <a:pt x="292" y="305"/>
                      </a:moveTo>
                      <a:lnTo>
                        <a:pt x="311" y="284"/>
                      </a:lnTo>
                      <a:lnTo>
                        <a:pt x="332" y="305"/>
                      </a:lnTo>
                      <a:lnTo>
                        <a:pt x="311" y="326"/>
                      </a:lnTo>
                      <a:lnTo>
                        <a:pt x="292" y="305"/>
                      </a:lnTo>
                      <a:close/>
                      <a:moveTo>
                        <a:pt x="335" y="306"/>
                      </a:moveTo>
                      <a:lnTo>
                        <a:pt x="355" y="327"/>
                      </a:lnTo>
                      <a:lnTo>
                        <a:pt x="335" y="348"/>
                      </a:lnTo>
                      <a:lnTo>
                        <a:pt x="314" y="327"/>
                      </a:lnTo>
                      <a:lnTo>
                        <a:pt x="335" y="306"/>
                      </a:lnTo>
                      <a:close/>
                      <a:moveTo>
                        <a:pt x="336" y="305"/>
                      </a:moveTo>
                      <a:lnTo>
                        <a:pt x="357" y="284"/>
                      </a:lnTo>
                      <a:lnTo>
                        <a:pt x="378" y="305"/>
                      </a:lnTo>
                      <a:lnTo>
                        <a:pt x="357" y="326"/>
                      </a:lnTo>
                      <a:lnTo>
                        <a:pt x="336" y="305"/>
                      </a:lnTo>
                      <a:close/>
                      <a:moveTo>
                        <a:pt x="380" y="306"/>
                      </a:moveTo>
                      <a:lnTo>
                        <a:pt x="401" y="327"/>
                      </a:lnTo>
                      <a:lnTo>
                        <a:pt x="380" y="348"/>
                      </a:lnTo>
                      <a:lnTo>
                        <a:pt x="360" y="327"/>
                      </a:lnTo>
                      <a:lnTo>
                        <a:pt x="380" y="306"/>
                      </a:lnTo>
                      <a:close/>
                      <a:moveTo>
                        <a:pt x="360" y="283"/>
                      </a:moveTo>
                      <a:lnTo>
                        <a:pt x="380" y="262"/>
                      </a:lnTo>
                      <a:lnTo>
                        <a:pt x="401" y="283"/>
                      </a:lnTo>
                      <a:lnTo>
                        <a:pt x="380" y="302"/>
                      </a:lnTo>
                      <a:lnTo>
                        <a:pt x="360" y="283"/>
                      </a:lnTo>
                      <a:close/>
                      <a:moveTo>
                        <a:pt x="360" y="236"/>
                      </a:moveTo>
                      <a:lnTo>
                        <a:pt x="380" y="215"/>
                      </a:lnTo>
                      <a:lnTo>
                        <a:pt x="401" y="236"/>
                      </a:lnTo>
                      <a:lnTo>
                        <a:pt x="380" y="257"/>
                      </a:lnTo>
                      <a:lnTo>
                        <a:pt x="360" y="236"/>
                      </a:lnTo>
                      <a:close/>
                      <a:moveTo>
                        <a:pt x="360" y="190"/>
                      </a:moveTo>
                      <a:lnTo>
                        <a:pt x="380" y="171"/>
                      </a:lnTo>
                      <a:lnTo>
                        <a:pt x="401" y="190"/>
                      </a:lnTo>
                      <a:lnTo>
                        <a:pt x="380" y="211"/>
                      </a:lnTo>
                      <a:lnTo>
                        <a:pt x="360" y="190"/>
                      </a:lnTo>
                      <a:close/>
                      <a:moveTo>
                        <a:pt x="357" y="189"/>
                      </a:moveTo>
                      <a:lnTo>
                        <a:pt x="336" y="168"/>
                      </a:lnTo>
                      <a:lnTo>
                        <a:pt x="357" y="147"/>
                      </a:lnTo>
                      <a:lnTo>
                        <a:pt x="378" y="168"/>
                      </a:lnTo>
                      <a:lnTo>
                        <a:pt x="357" y="189"/>
                      </a:lnTo>
                      <a:close/>
                      <a:moveTo>
                        <a:pt x="355" y="190"/>
                      </a:moveTo>
                      <a:lnTo>
                        <a:pt x="335" y="211"/>
                      </a:lnTo>
                      <a:lnTo>
                        <a:pt x="314" y="190"/>
                      </a:lnTo>
                      <a:lnTo>
                        <a:pt x="335" y="171"/>
                      </a:lnTo>
                      <a:lnTo>
                        <a:pt x="355" y="190"/>
                      </a:lnTo>
                      <a:close/>
                      <a:moveTo>
                        <a:pt x="311" y="189"/>
                      </a:moveTo>
                      <a:lnTo>
                        <a:pt x="292" y="168"/>
                      </a:lnTo>
                      <a:lnTo>
                        <a:pt x="311" y="147"/>
                      </a:lnTo>
                      <a:lnTo>
                        <a:pt x="332" y="168"/>
                      </a:lnTo>
                      <a:lnTo>
                        <a:pt x="311" y="189"/>
                      </a:lnTo>
                      <a:close/>
                      <a:moveTo>
                        <a:pt x="310" y="190"/>
                      </a:moveTo>
                      <a:lnTo>
                        <a:pt x="289" y="211"/>
                      </a:lnTo>
                      <a:lnTo>
                        <a:pt x="268" y="190"/>
                      </a:lnTo>
                      <a:lnTo>
                        <a:pt x="289" y="171"/>
                      </a:lnTo>
                      <a:lnTo>
                        <a:pt x="310" y="190"/>
                      </a:lnTo>
                      <a:close/>
                      <a:moveTo>
                        <a:pt x="266" y="189"/>
                      </a:moveTo>
                      <a:lnTo>
                        <a:pt x="245" y="168"/>
                      </a:lnTo>
                      <a:lnTo>
                        <a:pt x="266" y="147"/>
                      </a:lnTo>
                      <a:lnTo>
                        <a:pt x="287" y="168"/>
                      </a:lnTo>
                      <a:lnTo>
                        <a:pt x="266" y="189"/>
                      </a:lnTo>
                      <a:close/>
                      <a:moveTo>
                        <a:pt x="264" y="190"/>
                      </a:moveTo>
                      <a:lnTo>
                        <a:pt x="244" y="211"/>
                      </a:lnTo>
                      <a:lnTo>
                        <a:pt x="223" y="190"/>
                      </a:lnTo>
                      <a:lnTo>
                        <a:pt x="244" y="171"/>
                      </a:lnTo>
                      <a:lnTo>
                        <a:pt x="264" y="190"/>
                      </a:lnTo>
                      <a:close/>
                      <a:moveTo>
                        <a:pt x="220" y="189"/>
                      </a:moveTo>
                      <a:lnTo>
                        <a:pt x="201" y="168"/>
                      </a:lnTo>
                      <a:lnTo>
                        <a:pt x="220" y="147"/>
                      </a:lnTo>
                      <a:lnTo>
                        <a:pt x="241" y="168"/>
                      </a:lnTo>
                      <a:lnTo>
                        <a:pt x="220" y="189"/>
                      </a:lnTo>
                      <a:close/>
                      <a:moveTo>
                        <a:pt x="219" y="190"/>
                      </a:moveTo>
                      <a:lnTo>
                        <a:pt x="198" y="211"/>
                      </a:lnTo>
                      <a:lnTo>
                        <a:pt x="177" y="190"/>
                      </a:lnTo>
                      <a:lnTo>
                        <a:pt x="198" y="171"/>
                      </a:lnTo>
                      <a:lnTo>
                        <a:pt x="219" y="190"/>
                      </a:lnTo>
                      <a:close/>
                      <a:moveTo>
                        <a:pt x="175" y="189"/>
                      </a:moveTo>
                      <a:lnTo>
                        <a:pt x="154" y="168"/>
                      </a:lnTo>
                      <a:lnTo>
                        <a:pt x="175" y="147"/>
                      </a:lnTo>
                      <a:lnTo>
                        <a:pt x="195" y="168"/>
                      </a:lnTo>
                      <a:lnTo>
                        <a:pt x="175" y="189"/>
                      </a:lnTo>
                      <a:close/>
                      <a:moveTo>
                        <a:pt x="173" y="190"/>
                      </a:moveTo>
                      <a:lnTo>
                        <a:pt x="152" y="211"/>
                      </a:lnTo>
                      <a:lnTo>
                        <a:pt x="132" y="190"/>
                      </a:lnTo>
                      <a:lnTo>
                        <a:pt x="152" y="171"/>
                      </a:lnTo>
                      <a:lnTo>
                        <a:pt x="173" y="190"/>
                      </a:lnTo>
                      <a:close/>
                      <a:moveTo>
                        <a:pt x="129" y="189"/>
                      </a:moveTo>
                      <a:lnTo>
                        <a:pt x="108" y="168"/>
                      </a:lnTo>
                      <a:lnTo>
                        <a:pt x="129" y="147"/>
                      </a:lnTo>
                      <a:lnTo>
                        <a:pt x="150" y="168"/>
                      </a:lnTo>
                      <a:lnTo>
                        <a:pt x="129" y="189"/>
                      </a:lnTo>
                      <a:close/>
                      <a:moveTo>
                        <a:pt x="126" y="190"/>
                      </a:moveTo>
                      <a:lnTo>
                        <a:pt x="107" y="211"/>
                      </a:lnTo>
                      <a:lnTo>
                        <a:pt x="86" y="190"/>
                      </a:lnTo>
                      <a:lnTo>
                        <a:pt x="107" y="171"/>
                      </a:lnTo>
                      <a:lnTo>
                        <a:pt x="126" y="190"/>
                      </a:lnTo>
                      <a:close/>
                      <a:moveTo>
                        <a:pt x="126" y="236"/>
                      </a:moveTo>
                      <a:lnTo>
                        <a:pt x="107" y="257"/>
                      </a:lnTo>
                      <a:lnTo>
                        <a:pt x="86" y="236"/>
                      </a:lnTo>
                      <a:lnTo>
                        <a:pt x="107" y="215"/>
                      </a:lnTo>
                      <a:lnTo>
                        <a:pt x="126" y="236"/>
                      </a:lnTo>
                      <a:close/>
                      <a:moveTo>
                        <a:pt x="126" y="283"/>
                      </a:moveTo>
                      <a:lnTo>
                        <a:pt x="107" y="302"/>
                      </a:lnTo>
                      <a:lnTo>
                        <a:pt x="86" y="283"/>
                      </a:lnTo>
                      <a:lnTo>
                        <a:pt x="107" y="262"/>
                      </a:lnTo>
                      <a:lnTo>
                        <a:pt x="126" y="283"/>
                      </a:lnTo>
                      <a:close/>
                      <a:moveTo>
                        <a:pt x="126" y="327"/>
                      </a:moveTo>
                      <a:lnTo>
                        <a:pt x="107" y="348"/>
                      </a:lnTo>
                      <a:lnTo>
                        <a:pt x="86" y="327"/>
                      </a:lnTo>
                      <a:lnTo>
                        <a:pt x="107" y="306"/>
                      </a:lnTo>
                      <a:lnTo>
                        <a:pt x="126" y="327"/>
                      </a:lnTo>
                      <a:close/>
                      <a:moveTo>
                        <a:pt x="126" y="374"/>
                      </a:moveTo>
                      <a:lnTo>
                        <a:pt x="107" y="393"/>
                      </a:lnTo>
                      <a:lnTo>
                        <a:pt x="86" y="374"/>
                      </a:lnTo>
                      <a:lnTo>
                        <a:pt x="107" y="353"/>
                      </a:lnTo>
                      <a:lnTo>
                        <a:pt x="126" y="374"/>
                      </a:lnTo>
                      <a:close/>
                      <a:moveTo>
                        <a:pt x="108" y="350"/>
                      </a:moveTo>
                      <a:lnTo>
                        <a:pt x="129" y="330"/>
                      </a:lnTo>
                      <a:lnTo>
                        <a:pt x="150" y="350"/>
                      </a:lnTo>
                      <a:lnTo>
                        <a:pt x="129" y="371"/>
                      </a:lnTo>
                      <a:lnTo>
                        <a:pt x="108" y="350"/>
                      </a:lnTo>
                      <a:close/>
                      <a:moveTo>
                        <a:pt x="152" y="353"/>
                      </a:moveTo>
                      <a:lnTo>
                        <a:pt x="173" y="374"/>
                      </a:lnTo>
                      <a:lnTo>
                        <a:pt x="152" y="393"/>
                      </a:lnTo>
                      <a:lnTo>
                        <a:pt x="132" y="374"/>
                      </a:lnTo>
                      <a:lnTo>
                        <a:pt x="152" y="353"/>
                      </a:lnTo>
                      <a:close/>
                      <a:moveTo>
                        <a:pt x="154" y="350"/>
                      </a:moveTo>
                      <a:lnTo>
                        <a:pt x="175" y="330"/>
                      </a:lnTo>
                      <a:lnTo>
                        <a:pt x="195" y="350"/>
                      </a:lnTo>
                      <a:lnTo>
                        <a:pt x="175" y="371"/>
                      </a:lnTo>
                      <a:lnTo>
                        <a:pt x="154" y="350"/>
                      </a:lnTo>
                      <a:close/>
                      <a:moveTo>
                        <a:pt x="198" y="353"/>
                      </a:moveTo>
                      <a:lnTo>
                        <a:pt x="219" y="374"/>
                      </a:lnTo>
                      <a:lnTo>
                        <a:pt x="198" y="393"/>
                      </a:lnTo>
                      <a:lnTo>
                        <a:pt x="177" y="374"/>
                      </a:lnTo>
                      <a:lnTo>
                        <a:pt x="198" y="353"/>
                      </a:lnTo>
                      <a:close/>
                      <a:moveTo>
                        <a:pt x="201" y="350"/>
                      </a:moveTo>
                      <a:lnTo>
                        <a:pt x="220" y="330"/>
                      </a:lnTo>
                      <a:lnTo>
                        <a:pt x="241" y="350"/>
                      </a:lnTo>
                      <a:lnTo>
                        <a:pt x="220" y="371"/>
                      </a:lnTo>
                      <a:lnTo>
                        <a:pt x="201" y="350"/>
                      </a:lnTo>
                      <a:close/>
                      <a:moveTo>
                        <a:pt x="244" y="353"/>
                      </a:moveTo>
                      <a:lnTo>
                        <a:pt x="264" y="374"/>
                      </a:lnTo>
                      <a:lnTo>
                        <a:pt x="244" y="393"/>
                      </a:lnTo>
                      <a:lnTo>
                        <a:pt x="223" y="374"/>
                      </a:lnTo>
                      <a:lnTo>
                        <a:pt x="244" y="353"/>
                      </a:lnTo>
                      <a:close/>
                      <a:moveTo>
                        <a:pt x="245" y="350"/>
                      </a:moveTo>
                      <a:lnTo>
                        <a:pt x="266" y="330"/>
                      </a:lnTo>
                      <a:lnTo>
                        <a:pt x="287" y="350"/>
                      </a:lnTo>
                      <a:lnTo>
                        <a:pt x="266" y="371"/>
                      </a:lnTo>
                      <a:lnTo>
                        <a:pt x="245" y="350"/>
                      </a:lnTo>
                      <a:close/>
                      <a:moveTo>
                        <a:pt x="289" y="353"/>
                      </a:moveTo>
                      <a:lnTo>
                        <a:pt x="310" y="374"/>
                      </a:lnTo>
                      <a:lnTo>
                        <a:pt x="289" y="393"/>
                      </a:lnTo>
                      <a:lnTo>
                        <a:pt x="268" y="374"/>
                      </a:lnTo>
                      <a:lnTo>
                        <a:pt x="289" y="353"/>
                      </a:lnTo>
                      <a:close/>
                      <a:moveTo>
                        <a:pt x="292" y="350"/>
                      </a:moveTo>
                      <a:lnTo>
                        <a:pt x="311" y="330"/>
                      </a:lnTo>
                      <a:lnTo>
                        <a:pt x="332" y="350"/>
                      </a:lnTo>
                      <a:lnTo>
                        <a:pt x="311" y="371"/>
                      </a:lnTo>
                      <a:lnTo>
                        <a:pt x="292" y="350"/>
                      </a:lnTo>
                      <a:close/>
                      <a:moveTo>
                        <a:pt x="335" y="353"/>
                      </a:moveTo>
                      <a:lnTo>
                        <a:pt x="355" y="374"/>
                      </a:lnTo>
                      <a:lnTo>
                        <a:pt x="335" y="393"/>
                      </a:lnTo>
                      <a:lnTo>
                        <a:pt x="314" y="374"/>
                      </a:lnTo>
                      <a:lnTo>
                        <a:pt x="335" y="353"/>
                      </a:lnTo>
                      <a:close/>
                      <a:moveTo>
                        <a:pt x="336" y="350"/>
                      </a:moveTo>
                      <a:lnTo>
                        <a:pt x="357" y="330"/>
                      </a:lnTo>
                      <a:lnTo>
                        <a:pt x="378" y="350"/>
                      </a:lnTo>
                      <a:lnTo>
                        <a:pt x="357" y="371"/>
                      </a:lnTo>
                      <a:lnTo>
                        <a:pt x="336" y="350"/>
                      </a:lnTo>
                      <a:close/>
                      <a:moveTo>
                        <a:pt x="380" y="353"/>
                      </a:moveTo>
                      <a:lnTo>
                        <a:pt x="401" y="374"/>
                      </a:lnTo>
                      <a:lnTo>
                        <a:pt x="380" y="393"/>
                      </a:lnTo>
                      <a:lnTo>
                        <a:pt x="360" y="374"/>
                      </a:lnTo>
                      <a:lnTo>
                        <a:pt x="380" y="353"/>
                      </a:lnTo>
                      <a:close/>
                      <a:moveTo>
                        <a:pt x="383" y="350"/>
                      </a:moveTo>
                      <a:lnTo>
                        <a:pt x="404" y="330"/>
                      </a:lnTo>
                      <a:lnTo>
                        <a:pt x="423" y="350"/>
                      </a:lnTo>
                      <a:lnTo>
                        <a:pt x="404" y="371"/>
                      </a:lnTo>
                      <a:lnTo>
                        <a:pt x="383" y="350"/>
                      </a:lnTo>
                      <a:close/>
                      <a:moveTo>
                        <a:pt x="383" y="305"/>
                      </a:moveTo>
                      <a:lnTo>
                        <a:pt x="404" y="284"/>
                      </a:lnTo>
                      <a:lnTo>
                        <a:pt x="423" y="305"/>
                      </a:lnTo>
                      <a:lnTo>
                        <a:pt x="404" y="326"/>
                      </a:lnTo>
                      <a:lnTo>
                        <a:pt x="383" y="305"/>
                      </a:lnTo>
                      <a:close/>
                      <a:moveTo>
                        <a:pt x="383" y="259"/>
                      </a:moveTo>
                      <a:lnTo>
                        <a:pt x="404" y="239"/>
                      </a:lnTo>
                      <a:lnTo>
                        <a:pt x="423" y="259"/>
                      </a:lnTo>
                      <a:lnTo>
                        <a:pt x="404" y="280"/>
                      </a:lnTo>
                      <a:lnTo>
                        <a:pt x="383" y="259"/>
                      </a:lnTo>
                      <a:close/>
                      <a:moveTo>
                        <a:pt x="383" y="214"/>
                      </a:moveTo>
                      <a:lnTo>
                        <a:pt x="404" y="193"/>
                      </a:lnTo>
                      <a:lnTo>
                        <a:pt x="423" y="214"/>
                      </a:lnTo>
                      <a:lnTo>
                        <a:pt x="404" y="234"/>
                      </a:lnTo>
                      <a:lnTo>
                        <a:pt x="383" y="214"/>
                      </a:lnTo>
                      <a:close/>
                      <a:moveTo>
                        <a:pt x="383" y="168"/>
                      </a:moveTo>
                      <a:lnTo>
                        <a:pt x="404" y="147"/>
                      </a:lnTo>
                      <a:lnTo>
                        <a:pt x="423" y="168"/>
                      </a:lnTo>
                      <a:lnTo>
                        <a:pt x="404" y="189"/>
                      </a:lnTo>
                      <a:lnTo>
                        <a:pt x="383" y="168"/>
                      </a:lnTo>
                      <a:close/>
                      <a:moveTo>
                        <a:pt x="383" y="122"/>
                      </a:moveTo>
                      <a:lnTo>
                        <a:pt x="404" y="102"/>
                      </a:lnTo>
                      <a:lnTo>
                        <a:pt x="423" y="122"/>
                      </a:lnTo>
                      <a:lnTo>
                        <a:pt x="404" y="143"/>
                      </a:lnTo>
                      <a:lnTo>
                        <a:pt x="383" y="122"/>
                      </a:lnTo>
                      <a:close/>
                      <a:moveTo>
                        <a:pt x="401" y="146"/>
                      </a:moveTo>
                      <a:lnTo>
                        <a:pt x="380" y="165"/>
                      </a:lnTo>
                      <a:lnTo>
                        <a:pt x="360" y="146"/>
                      </a:lnTo>
                      <a:lnTo>
                        <a:pt x="380" y="125"/>
                      </a:lnTo>
                      <a:lnTo>
                        <a:pt x="401" y="146"/>
                      </a:lnTo>
                      <a:close/>
                      <a:moveTo>
                        <a:pt x="357" y="143"/>
                      </a:moveTo>
                      <a:lnTo>
                        <a:pt x="336" y="122"/>
                      </a:lnTo>
                      <a:lnTo>
                        <a:pt x="357" y="102"/>
                      </a:lnTo>
                      <a:lnTo>
                        <a:pt x="378" y="122"/>
                      </a:lnTo>
                      <a:lnTo>
                        <a:pt x="357" y="143"/>
                      </a:lnTo>
                      <a:close/>
                      <a:moveTo>
                        <a:pt x="355" y="146"/>
                      </a:moveTo>
                      <a:lnTo>
                        <a:pt x="335" y="165"/>
                      </a:lnTo>
                      <a:lnTo>
                        <a:pt x="314" y="146"/>
                      </a:lnTo>
                      <a:lnTo>
                        <a:pt x="335" y="125"/>
                      </a:lnTo>
                      <a:lnTo>
                        <a:pt x="355" y="146"/>
                      </a:lnTo>
                      <a:close/>
                      <a:moveTo>
                        <a:pt x="311" y="143"/>
                      </a:moveTo>
                      <a:lnTo>
                        <a:pt x="292" y="122"/>
                      </a:lnTo>
                      <a:lnTo>
                        <a:pt x="311" y="102"/>
                      </a:lnTo>
                      <a:lnTo>
                        <a:pt x="332" y="122"/>
                      </a:lnTo>
                      <a:lnTo>
                        <a:pt x="311" y="143"/>
                      </a:lnTo>
                      <a:close/>
                      <a:moveTo>
                        <a:pt x="310" y="146"/>
                      </a:moveTo>
                      <a:lnTo>
                        <a:pt x="289" y="165"/>
                      </a:lnTo>
                      <a:lnTo>
                        <a:pt x="268" y="146"/>
                      </a:lnTo>
                      <a:lnTo>
                        <a:pt x="289" y="125"/>
                      </a:lnTo>
                      <a:lnTo>
                        <a:pt x="310" y="146"/>
                      </a:lnTo>
                      <a:close/>
                      <a:moveTo>
                        <a:pt x="266" y="143"/>
                      </a:moveTo>
                      <a:lnTo>
                        <a:pt x="245" y="122"/>
                      </a:lnTo>
                      <a:lnTo>
                        <a:pt x="266" y="102"/>
                      </a:lnTo>
                      <a:lnTo>
                        <a:pt x="287" y="122"/>
                      </a:lnTo>
                      <a:lnTo>
                        <a:pt x="266" y="143"/>
                      </a:lnTo>
                      <a:close/>
                      <a:moveTo>
                        <a:pt x="264" y="146"/>
                      </a:moveTo>
                      <a:lnTo>
                        <a:pt x="244" y="165"/>
                      </a:lnTo>
                      <a:lnTo>
                        <a:pt x="223" y="146"/>
                      </a:lnTo>
                      <a:lnTo>
                        <a:pt x="244" y="125"/>
                      </a:lnTo>
                      <a:lnTo>
                        <a:pt x="264" y="146"/>
                      </a:lnTo>
                      <a:close/>
                      <a:moveTo>
                        <a:pt x="220" y="143"/>
                      </a:moveTo>
                      <a:lnTo>
                        <a:pt x="201" y="122"/>
                      </a:lnTo>
                      <a:lnTo>
                        <a:pt x="220" y="102"/>
                      </a:lnTo>
                      <a:lnTo>
                        <a:pt x="241" y="122"/>
                      </a:lnTo>
                      <a:lnTo>
                        <a:pt x="220" y="143"/>
                      </a:lnTo>
                      <a:close/>
                      <a:moveTo>
                        <a:pt x="219" y="146"/>
                      </a:moveTo>
                      <a:lnTo>
                        <a:pt x="198" y="165"/>
                      </a:lnTo>
                      <a:lnTo>
                        <a:pt x="177" y="146"/>
                      </a:lnTo>
                      <a:lnTo>
                        <a:pt x="198" y="125"/>
                      </a:lnTo>
                      <a:lnTo>
                        <a:pt x="219" y="146"/>
                      </a:lnTo>
                      <a:close/>
                      <a:moveTo>
                        <a:pt x="175" y="143"/>
                      </a:moveTo>
                      <a:lnTo>
                        <a:pt x="154" y="122"/>
                      </a:lnTo>
                      <a:lnTo>
                        <a:pt x="175" y="102"/>
                      </a:lnTo>
                      <a:lnTo>
                        <a:pt x="195" y="122"/>
                      </a:lnTo>
                      <a:lnTo>
                        <a:pt x="175" y="143"/>
                      </a:lnTo>
                      <a:close/>
                      <a:moveTo>
                        <a:pt x="173" y="146"/>
                      </a:moveTo>
                      <a:lnTo>
                        <a:pt x="152" y="165"/>
                      </a:lnTo>
                      <a:lnTo>
                        <a:pt x="132" y="146"/>
                      </a:lnTo>
                      <a:lnTo>
                        <a:pt x="152" y="125"/>
                      </a:lnTo>
                      <a:lnTo>
                        <a:pt x="173" y="146"/>
                      </a:lnTo>
                      <a:close/>
                      <a:moveTo>
                        <a:pt x="129" y="143"/>
                      </a:moveTo>
                      <a:lnTo>
                        <a:pt x="108" y="122"/>
                      </a:lnTo>
                      <a:lnTo>
                        <a:pt x="129" y="102"/>
                      </a:lnTo>
                      <a:lnTo>
                        <a:pt x="150" y="122"/>
                      </a:lnTo>
                      <a:lnTo>
                        <a:pt x="129" y="143"/>
                      </a:lnTo>
                      <a:close/>
                      <a:moveTo>
                        <a:pt x="126" y="146"/>
                      </a:moveTo>
                      <a:lnTo>
                        <a:pt x="107" y="165"/>
                      </a:lnTo>
                      <a:lnTo>
                        <a:pt x="86" y="146"/>
                      </a:lnTo>
                      <a:lnTo>
                        <a:pt x="107" y="125"/>
                      </a:lnTo>
                      <a:lnTo>
                        <a:pt x="126" y="146"/>
                      </a:lnTo>
                      <a:close/>
                      <a:moveTo>
                        <a:pt x="83" y="143"/>
                      </a:moveTo>
                      <a:lnTo>
                        <a:pt x="63" y="122"/>
                      </a:lnTo>
                      <a:lnTo>
                        <a:pt x="83" y="102"/>
                      </a:lnTo>
                      <a:lnTo>
                        <a:pt x="104" y="122"/>
                      </a:lnTo>
                      <a:lnTo>
                        <a:pt x="83" y="143"/>
                      </a:lnTo>
                      <a:close/>
                      <a:moveTo>
                        <a:pt x="104" y="168"/>
                      </a:moveTo>
                      <a:lnTo>
                        <a:pt x="83" y="189"/>
                      </a:lnTo>
                      <a:lnTo>
                        <a:pt x="63" y="168"/>
                      </a:lnTo>
                      <a:lnTo>
                        <a:pt x="83" y="147"/>
                      </a:lnTo>
                      <a:lnTo>
                        <a:pt x="104" y="168"/>
                      </a:lnTo>
                      <a:close/>
                      <a:moveTo>
                        <a:pt x="104" y="214"/>
                      </a:moveTo>
                      <a:lnTo>
                        <a:pt x="83" y="234"/>
                      </a:lnTo>
                      <a:lnTo>
                        <a:pt x="63" y="214"/>
                      </a:lnTo>
                      <a:lnTo>
                        <a:pt x="83" y="193"/>
                      </a:lnTo>
                      <a:lnTo>
                        <a:pt x="104" y="214"/>
                      </a:lnTo>
                      <a:close/>
                      <a:moveTo>
                        <a:pt x="104" y="259"/>
                      </a:moveTo>
                      <a:lnTo>
                        <a:pt x="83" y="280"/>
                      </a:lnTo>
                      <a:lnTo>
                        <a:pt x="63" y="259"/>
                      </a:lnTo>
                      <a:lnTo>
                        <a:pt x="83" y="239"/>
                      </a:lnTo>
                      <a:lnTo>
                        <a:pt x="104" y="259"/>
                      </a:lnTo>
                      <a:close/>
                      <a:moveTo>
                        <a:pt x="104" y="305"/>
                      </a:moveTo>
                      <a:lnTo>
                        <a:pt x="83" y="326"/>
                      </a:lnTo>
                      <a:lnTo>
                        <a:pt x="63" y="305"/>
                      </a:lnTo>
                      <a:lnTo>
                        <a:pt x="83" y="284"/>
                      </a:lnTo>
                      <a:lnTo>
                        <a:pt x="104" y="305"/>
                      </a:lnTo>
                      <a:close/>
                      <a:moveTo>
                        <a:pt x="104" y="350"/>
                      </a:moveTo>
                      <a:lnTo>
                        <a:pt x="83" y="371"/>
                      </a:lnTo>
                      <a:lnTo>
                        <a:pt x="63" y="350"/>
                      </a:lnTo>
                      <a:lnTo>
                        <a:pt x="83" y="330"/>
                      </a:lnTo>
                      <a:lnTo>
                        <a:pt x="104" y="350"/>
                      </a:lnTo>
                      <a:close/>
                      <a:moveTo>
                        <a:pt x="104" y="396"/>
                      </a:moveTo>
                      <a:lnTo>
                        <a:pt x="83" y="417"/>
                      </a:lnTo>
                      <a:lnTo>
                        <a:pt x="63" y="396"/>
                      </a:lnTo>
                      <a:lnTo>
                        <a:pt x="83" y="375"/>
                      </a:lnTo>
                      <a:lnTo>
                        <a:pt x="104" y="396"/>
                      </a:lnTo>
                      <a:close/>
                      <a:moveTo>
                        <a:pt x="107" y="399"/>
                      </a:moveTo>
                      <a:lnTo>
                        <a:pt x="126" y="418"/>
                      </a:lnTo>
                      <a:lnTo>
                        <a:pt x="107" y="439"/>
                      </a:lnTo>
                      <a:lnTo>
                        <a:pt x="86" y="418"/>
                      </a:lnTo>
                      <a:lnTo>
                        <a:pt x="107" y="399"/>
                      </a:lnTo>
                      <a:close/>
                      <a:moveTo>
                        <a:pt x="108" y="396"/>
                      </a:moveTo>
                      <a:lnTo>
                        <a:pt x="129" y="375"/>
                      </a:lnTo>
                      <a:lnTo>
                        <a:pt x="150" y="396"/>
                      </a:lnTo>
                      <a:lnTo>
                        <a:pt x="129" y="417"/>
                      </a:lnTo>
                      <a:lnTo>
                        <a:pt x="108" y="396"/>
                      </a:lnTo>
                      <a:close/>
                      <a:moveTo>
                        <a:pt x="152" y="399"/>
                      </a:moveTo>
                      <a:lnTo>
                        <a:pt x="173" y="418"/>
                      </a:lnTo>
                      <a:lnTo>
                        <a:pt x="152" y="439"/>
                      </a:lnTo>
                      <a:lnTo>
                        <a:pt x="132" y="418"/>
                      </a:lnTo>
                      <a:lnTo>
                        <a:pt x="152" y="399"/>
                      </a:lnTo>
                      <a:close/>
                      <a:moveTo>
                        <a:pt x="154" y="396"/>
                      </a:moveTo>
                      <a:lnTo>
                        <a:pt x="175" y="375"/>
                      </a:lnTo>
                      <a:lnTo>
                        <a:pt x="195" y="396"/>
                      </a:lnTo>
                      <a:lnTo>
                        <a:pt x="175" y="417"/>
                      </a:lnTo>
                      <a:lnTo>
                        <a:pt x="154" y="396"/>
                      </a:lnTo>
                      <a:close/>
                      <a:moveTo>
                        <a:pt x="198" y="399"/>
                      </a:moveTo>
                      <a:lnTo>
                        <a:pt x="219" y="418"/>
                      </a:lnTo>
                      <a:lnTo>
                        <a:pt x="198" y="439"/>
                      </a:lnTo>
                      <a:lnTo>
                        <a:pt x="177" y="418"/>
                      </a:lnTo>
                      <a:lnTo>
                        <a:pt x="198" y="399"/>
                      </a:lnTo>
                      <a:close/>
                      <a:moveTo>
                        <a:pt x="201" y="396"/>
                      </a:moveTo>
                      <a:lnTo>
                        <a:pt x="220" y="375"/>
                      </a:lnTo>
                      <a:lnTo>
                        <a:pt x="241" y="396"/>
                      </a:lnTo>
                      <a:lnTo>
                        <a:pt x="220" y="417"/>
                      </a:lnTo>
                      <a:lnTo>
                        <a:pt x="201" y="396"/>
                      </a:lnTo>
                      <a:close/>
                      <a:moveTo>
                        <a:pt x="244" y="399"/>
                      </a:moveTo>
                      <a:lnTo>
                        <a:pt x="264" y="418"/>
                      </a:lnTo>
                      <a:lnTo>
                        <a:pt x="244" y="439"/>
                      </a:lnTo>
                      <a:lnTo>
                        <a:pt x="223" y="418"/>
                      </a:lnTo>
                      <a:lnTo>
                        <a:pt x="244" y="399"/>
                      </a:lnTo>
                      <a:close/>
                      <a:moveTo>
                        <a:pt x="245" y="396"/>
                      </a:moveTo>
                      <a:lnTo>
                        <a:pt x="266" y="375"/>
                      </a:lnTo>
                      <a:lnTo>
                        <a:pt x="287" y="396"/>
                      </a:lnTo>
                      <a:lnTo>
                        <a:pt x="266" y="417"/>
                      </a:lnTo>
                      <a:lnTo>
                        <a:pt x="245" y="396"/>
                      </a:lnTo>
                      <a:close/>
                      <a:moveTo>
                        <a:pt x="289" y="399"/>
                      </a:moveTo>
                      <a:lnTo>
                        <a:pt x="310" y="418"/>
                      </a:lnTo>
                      <a:lnTo>
                        <a:pt x="289" y="439"/>
                      </a:lnTo>
                      <a:lnTo>
                        <a:pt x="268" y="418"/>
                      </a:lnTo>
                      <a:lnTo>
                        <a:pt x="289" y="399"/>
                      </a:lnTo>
                      <a:close/>
                      <a:moveTo>
                        <a:pt x="292" y="396"/>
                      </a:moveTo>
                      <a:lnTo>
                        <a:pt x="311" y="375"/>
                      </a:lnTo>
                      <a:lnTo>
                        <a:pt x="332" y="396"/>
                      </a:lnTo>
                      <a:lnTo>
                        <a:pt x="311" y="417"/>
                      </a:lnTo>
                      <a:lnTo>
                        <a:pt x="292" y="396"/>
                      </a:lnTo>
                      <a:close/>
                      <a:moveTo>
                        <a:pt x="335" y="399"/>
                      </a:moveTo>
                      <a:lnTo>
                        <a:pt x="355" y="418"/>
                      </a:lnTo>
                      <a:lnTo>
                        <a:pt x="335" y="439"/>
                      </a:lnTo>
                      <a:lnTo>
                        <a:pt x="314" y="418"/>
                      </a:lnTo>
                      <a:lnTo>
                        <a:pt x="335" y="399"/>
                      </a:lnTo>
                      <a:close/>
                      <a:moveTo>
                        <a:pt x="336" y="396"/>
                      </a:moveTo>
                      <a:lnTo>
                        <a:pt x="357" y="375"/>
                      </a:lnTo>
                      <a:lnTo>
                        <a:pt x="378" y="396"/>
                      </a:lnTo>
                      <a:lnTo>
                        <a:pt x="357" y="417"/>
                      </a:lnTo>
                      <a:lnTo>
                        <a:pt x="336" y="396"/>
                      </a:lnTo>
                      <a:close/>
                      <a:moveTo>
                        <a:pt x="380" y="399"/>
                      </a:moveTo>
                      <a:lnTo>
                        <a:pt x="401" y="418"/>
                      </a:lnTo>
                      <a:lnTo>
                        <a:pt x="380" y="439"/>
                      </a:lnTo>
                      <a:lnTo>
                        <a:pt x="360" y="418"/>
                      </a:lnTo>
                      <a:lnTo>
                        <a:pt x="380" y="399"/>
                      </a:lnTo>
                      <a:close/>
                      <a:moveTo>
                        <a:pt x="383" y="396"/>
                      </a:moveTo>
                      <a:lnTo>
                        <a:pt x="404" y="375"/>
                      </a:lnTo>
                      <a:lnTo>
                        <a:pt x="423" y="396"/>
                      </a:lnTo>
                      <a:lnTo>
                        <a:pt x="404" y="417"/>
                      </a:lnTo>
                      <a:lnTo>
                        <a:pt x="383" y="396"/>
                      </a:lnTo>
                      <a:close/>
                      <a:moveTo>
                        <a:pt x="405" y="374"/>
                      </a:moveTo>
                      <a:lnTo>
                        <a:pt x="426" y="353"/>
                      </a:lnTo>
                      <a:lnTo>
                        <a:pt x="447" y="374"/>
                      </a:lnTo>
                      <a:lnTo>
                        <a:pt x="426" y="393"/>
                      </a:lnTo>
                      <a:lnTo>
                        <a:pt x="405" y="374"/>
                      </a:lnTo>
                      <a:close/>
                      <a:moveTo>
                        <a:pt x="405" y="327"/>
                      </a:moveTo>
                      <a:lnTo>
                        <a:pt x="426" y="306"/>
                      </a:lnTo>
                      <a:lnTo>
                        <a:pt x="447" y="327"/>
                      </a:lnTo>
                      <a:lnTo>
                        <a:pt x="426" y="348"/>
                      </a:lnTo>
                      <a:lnTo>
                        <a:pt x="405" y="327"/>
                      </a:lnTo>
                      <a:close/>
                      <a:moveTo>
                        <a:pt x="405" y="283"/>
                      </a:moveTo>
                      <a:lnTo>
                        <a:pt x="426" y="262"/>
                      </a:lnTo>
                      <a:lnTo>
                        <a:pt x="447" y="283"/>
                      </a:lnTo>
                      <a:lnTo>
                        <a:pt x="426" y="302"/>
                      </a:lnTo>
                      <a:lnTo>
                        <a:pt x="405" y="283"/>
                      </a:lnTo>
                      <a:close/>
                      <a:moveTo>
                        <a:pt x="405" y="236"/>
                      </a:moveTo>
                      <a:lnTo>
                        <a:pt x="426" y="215"/>
                      </a:lnTo>
                      <a:lnTo>
                        <a:pt x="447" y="236"/>
                      </a:lnTo>
                      <a:lnTo>
                        <a:pt x="426" y="257"/>
                      </a:lnTo>
                      <a:lnTo>
                        <a:pt x="405" y="236"/>
                      </a:lnTo>
                      <a:close/>
                      <a:moveTo>
                        <a:pt x="405" y="190"/>
                      </a:moveTo>
                      <a:lnTo>
                        <a:pt x="426" y="171"/>
                      </a:lnTo>
                      <a:lnTo>
                        <a:pt x="447" y="190"/>
                      </a:lnTo>
                      <a:lnTo>
                        <a:pt x="426" y="211"/>
                      </a:lnTo>
                      <a:lnTo>
                        <a:pt x="405" y="190"/>
                      </a:lnTo>
                      <a:close/>
                      <a:moveTo>
                        <a:pt x="405" y="146"/>
                      </a:moveTo>
                      <a:lnTo>
                        <a:pt x="426" y="125"/>
                      </a:lnTo>
                      <a:lnTo>
                        <a:pt x="447" y="146"/>
                      </a:lnTo>
                      <a:lnTo>
                        <a:pt x="426" y="165"/>
                      </a:lnTo>
                      <a:lnTo>
                        <a:pt x="405" y="146"/>
                      </a:lnTo>
                      <a:close/>
                      <a:moveTo>
                        <a:pt x="405" y="99"/>
                      </a:moveTo>
                      <a:lnTo>
                        <a:pt x="426" y="80"/>
                      </a:lnTo>
                      <a:lnTo>
                        <a:pt x="447" y="99"/>
                      </a:lnTo>
                      <a:lnTo>
                        <a:pt x="426" y="120"/>
                      </a:lnTo>
                      <a:lnTo>
                        <a:pt x="405" y="99"/>
                      </a:lnTo>
                      <a:close/>
                      <a:moveTo>
                        <a:pt x="404" y="98"/>
                      </a:moveTo>
                      <a:lnTo>
                        <a:pt x="383" y="77"/>
                      </a:lnTo>
                      <a:lnTo>
                        <a:pt x="404" y="56"/>
                      </a:lnTo>
                      <a:lnTo>
                        <a:pt x="423" y="77"/>
                      </a:lnTo>
                      <a:lnTo>
                        <a:pt x="404" y="98"/>
                      </a:lnTo>
                      <a:close/>
                      <a:moveTo>
                        <a:pt x="401" y="99"/>
                      </a:moveTo>
                      <a:lnTo>
                        <a:pt x="380" y="120"/>
                      </a:lnTo>
                      <a:lnTo>
                        <a:pt x="360" y="99"/>
                      </a:lnTo>
                      <a:lnTo>
                        <a:pt x="380" y="80"/>
                      </a:lnTo>
                      <a:lnTo>
                        <a:pt x="401" y="99"/>
                      </a:lnTo>
                      <a:close/>
                      <a:moveTo>
                        <a:pt x="357" y="98"/>
                      </a:moveTo>
                      <a:lnTo>
                        <a:pt x="336" y="77"/>
                      </a:lnTo>
                      <a:lnTo>
                        <a:pt x="357" y="56"/>
                      </a:lnTo>
                      <a:lnTo>
                        <a:pt x="378" y="77"/>
                      </a:lnTo>
                      <a:lnTo>
                        <a:pt x="357" y="98"/>
                      </a:lnTo>
                      <a:close/>
                      <a:moveTo>
                        <a:pt x="355" y="99"/>
                      </a:moveTo>
                      <a:lnTo>
                        <a:pt x="335" y="120"/>
                      </a:lnTo>
                      <a:lnTo>
                        <a:pt x="314" y="99"/>
                      </a:lnTo>
                      <a:lnTo>
                        <a:pt x="335" y="80"/>
                      </a:lnTo>
                      <a:lnTo>
                        <a:pt x="355" y="99"/>
                      </a:lnTo>
                      <a:close/>
                      <a:moveTo>
                        <a:pt x="311" y="98"/>
                      </a:moveTo>
                      <a:lnTo>
                        <a:pt x="292" y="77"/>
                      </a:lnTo>
                      <a:lnTo>
                        <a:pt x="311" y="56"/>
                      </a:lnTo>
                      <a:lnTo>
                        <a:pt x="332" y="77"/>
                      </a:lnTo>
                      <a:lnTo>
                        <a:pt x="311" y="98"/>
                      </a:lnTo>
                      <a:close/>
                      <a:moveTo>
                        <a:pt x="310" y="99"/>
                      </a:moveTo>
                      <a:lnTo>
                        <a:pt x="289" y="120"/>
                      </a:lnTo>
                      <a:lnTo>
                        <a:pt x="268" y="99"/>
                      </a:lnTo>
                      <a:lnTo>
                        <a:pt x="289" y="80"/>
                      </a:lnTo>
                      <a:lnTo>
                        <a:pt x="310" y="99"/>
                      </a:lnTo>
                      <a:close/>
                      <a:moveTo>
                        <a:pt x="266" y="98"/>
                      </a:moveTo>
                      <a:lnTo>
                        <a:pt x="245" y="77"/>
                      </a:lnTo>
                      <a:lnTo>
                        <a:pt x="266" y="56"/>
                      </a:lnTo>
                      <a:lnTo>
                        <a:pt x="287" y="77"/>
                      </a:lnTo>
                      <a:lnTo>
                        <a:pt x="266" y="98"/>
                      </a:lnTo>
                      <a:close/>
                      <a:moveTo>
                        <a:pt x="264" y="99"/>
                      </a:moveTo>
                      <a:lnTo>
                        <a:pt x="244" y="120"/>
                      </a:lnTo>
                      <a:lnTo>
                        <a:pt x="223" y="99"/>
                      </a:lnTo>
                      <a:lnTo>
                        <a:pt x="244" y="80"/>
                      </a:lnTo>
                      <a:lnTo>
                        <a:pt x="264" y="99"/>
                      </a:lnTo>
                      <a:close/>
                      <a:moveTo>
                        <a:pt x="220" y="98"/>
                      </a:moveTo>
                      <a:lnTo>
                        <a:pt x="201" y="77"/>
                      </a:lnTo>
                      <a:lnTo>
                        <a:pt x="220" y="56"/>
                      </a:lnTo>
                      <a:lnTo>
                        <a:pt x="241" y="77"/>
                      </a:lnTo>
                      <a:lnTo>
                        <a:pt x="220" y="98"/>
                      </a:lnTo>
                      <a:close/>
                      <a:moveTo>
                        <a:pt x="219" y="99"/>
                      </a:moveTo>
                      <a:lnTo>
                        <a:pt x="198" y="120"/>
                      </a:lnTo>
                      <a:lnTo>
                        <a:pt x="177" y="99"/>
                      </a:lnTo>
                      <a:lnTo>
                        <a:pt x="198" y="80"/>
                      </a:lnTo>
                      <a:lnTo>
                        <a:pt x="219" y="99"/>
                      </a:lnTo>
                      <a:close/>
                      <a:moveTo>
                        <a:pt x="175" y="98"/>
                      </a:moveTo>
                      <a:lnTo>
                        <a:pt x="154" y="77"/>
                      </a:lnTo>
                      <a:lnTo>
                        <a:pt x="175" y="56"/>
                      </a:lnTo>
                      <a:lnTo>
                        <a:pt x="195" y="77"/>
                      </a:lnTo>
                      <a:lnTo>
                        <a:pt x="175" y="98"/>
                      </a:lnTo>
                      <a:close/>
                      <a:moveTo>
                        <a:pt x="173" y="99"/>
                      </a:moveTo>
                      <a:lnTo>
                        <a:pt x="152" y="120"/>
                      </a:lnTo>
                      <a:lnTo>
                        <a:pt x="132" y="99"/>
                      </a:lnTo>
                      <a:lnTo>
                        <a:pt x="152" y="80"/>
                      </a:lnTo>
                      <a:lnTo>
                        <a:pt x="173" y="99"/>
                      </a:lnTo>
                      <a:close/>
                      <a:moveTo>
                        <a:pt x="129" y="98"/>
                      </a:moveTo>
                      <a:lnTo>
                        <a:pt x="108" y="77"/>
                      </a:lnTo>
                      <a:lnTo>
                        <a:pt x="129" y="56"/>
                      </a:lnTo>
                      <a:lnTo>
                        <a:pt x="150" y="77"/>
                      </a:lnTo>
                      <a:lnTo>
                        <a:pt x="129" y="98"/>
                      </a:lnTo>
                      <a:close/>
                      <a:moveTo>
                        <a:pt x="126" y="99"/>
                      </a:moveTo>
                      <a:lnTo>
                        <a:pt x="107" y="120"/>
                      </a:lnTo>
                      <a:lnTo>
                        <a:pt x="86" y="99"/>
                      </a:lnTo>
                      <a:lnTo>
                        <a:pt x="107" y="80"/>
                      </a:lnTo>
                      <a:lnTo>
                        <a:pt x="126" y="99"/>
                      </a:lnTo>
                      <a:close/>
                      <a:moveTo>
                        <a:pt x="83" y="98"/>
                      </a:moveTo>
                      <a:lnTo>
                        <a:pt x="63" y="77"/>
                      </a:lnTo>
                      <a:lnTo>
                        <a:pt x="83" y="56"/>
                      </a:lnTo>
                      <a:lnTo>
                        <a:pt x="104" y="77"/>
                      </a:lnTo>
                      <a:lnTo>
                        <a:pt x="83" y="98"/>
                      </a:lnTo>
                      <a:close/>
                      <a:moveTo>
                        <a:pt x="82" y="99"/>
                      </a:moveTo>
                      <a:lnTo>
                        <a:pt x="61" y="120"/>
                      </a:lnTo>
                      <a:lnTo>
                        <a:pt x="40" y="99"/>
                      </a:lnTo>
                      <a:lnTo>
                        <a:pt x="61" y="80"/>
                      </a:lnTo>
                      <a:lnTo>
                        <a:pt x="82" y="99"/>
                      </a:lnTo>
                      <a:close/>
                      <a:moveTo>
                        <a:pt x="82" y="146"/>
                      </a:moveTo>
                      <a:lnTo>
                        <a:pt x="61" y="165"/>
                      </a:lnTo>
                      <a:lnTo>
                        <a:pt x="40" y="146"/>
                      </a:lnTo>
                      <a:lnTo>
                        <a:pt x="61" y="125"/>
                      </a:lnTo>
                      <a:lnTo>
                        <a:pt x="82" y="146"/>
                      </a:lnTo>
                      <a:close/>
                      <a:moveTo>
                        <a:pt x="82" y="190"/>
                      </a:moveTo>
                      <a:lnTo>
                        <a:pt x="61" y="211"/>
                      </a:lnTo>
                      <a:lnTo>
                        <a:pt x="40" y="190"/>
                      </a:lnTo>
                      <a:lnTo>
                        <a:pt x="61" y="171"/>
                      </a:lnTo>
                      <a:lnTo>
                        <a:pt x="82" y="190"/>
                      </a:lnTo>
                      <a:close/>
                      <a:moveTo>
                        <a:pt x="82" y="236"/>
                      </a:moveTo>
                      <a:lnTo>
                        <a:pt x="61" y="257"/>
                      </a:lnTo>
                      <a:lnTo>
                        <a:pt x="40" y="236"/>
                      </a:lnTo>
                      <a:lnTo>
                        <a:pt x="61" y="215"/>
                      </a:lnTo>
                      <a:lnTo>
                        <a:pt x="82" y="236"/>
                      </a:lnTo>
                      <a:close/>
                      <a:moveTo>
                        <a:pt x="82" y="283"/>
                      </a:moveTo>
                      <a:lnTo>
                        <a:pt x="61" y="302"/>
                      </a:lnTo>
                      <a:lnTo>
                        <a:pt x="40" y="283"/>
                      </a:lnTo>
                      <a:lnTo>
                        <a:pt x="61" y="262"/>
                      </a:lnTo>
                      <a:lnTo>
                        <a:pt x="82" y="283"/>
                      </a:lnTo>
                      <a:close/>
                      <a:moveTo>
                        <a:pt x="82" y="327"/>
                      </a:moveTo>
                      <a:lnTo>
                        <a:pt x="61" y="348"/>
                      </a:lnTo>
                      <a:lnTo>
                        <a:pt x="40" y="327"/>
                      </a:lnTo>
                      <a:lnTo>
                        <a:pt x="61" y="306"/>
                      </a:lnTo>
                      <a:lnTo>
                        <a:pt x="82" y="327"/>
                      </a:lnTo>
                      <a:close/>
                      <a:moveTo>
                        <a:pt x="82" y="374"/>
                      </a:moveTo>
                      <a:lnTo>
                        <a:pt x="61" y="393"/>
                      </a:lnTo>
                      <a:lnTo>
                        <a:pt x="40" y="374"/>
                      </a:lnTo>
                      <a:lnTo>
                        <a:pt x="61" y="353"/>
                      </a:lnTo>
                      <a:lnTo>
                        <a:pt x="82" y="374"/>
                      </a:lnTo>
                      <a:close/>
                      <a:moveTo>
                        <a:pt x="82" y="418"/>
                      </a:moveTo>
                      <a:lnTo>
                        <a:pt x="61" y="439"/>
                      </a:lnTo>
                      <a:lnTo>
                        <a:pt x="40" y="418"/>
                      </a:lnTo>
                      <a:lnTo>
                        <a:pt x="61" y="399"/>
                      </a:lnTo>
                      <a:lnTo>
                        <a:pt x="82" y="418"/>
                      </a:lnTo>
                      <a:close/>
                      <a:moveTo>
                        <a:pt x="83" y="421"/>
                      </a:moveTo>
                      <a:lnTo>
                        <a:pt x="104" y="442"/>
                      </a:lnTo>
                      <a:lnTo>
                        <a:pt x="83" y="462"/>
                      </a:lnTo>
                      <a:lnTo>
                        <a:pt x="63" y="442"/>
                      </a:lnTo>
                      <a:lnTo>
                        <a:pt x="83" y="421"/>
                      </a:lnTo>
                      <a:close/>
                      <a:moveTo>
                        <a:pt x="107" y="444"/>
                      </a:moveTo>
                      <a:lnTo>
                        <a:pt x="126" y="465"/>
                      </a:lnTo>
                      <a:lnTo>
                        <a:pt x="107" y="486"/>
                      </a:lnTo>
                      <a:lnTo>
                        <a:pt x="86" y="465"/>
                      </a:lnTo>
                      <a:lnTo>
                        <a:pt x="107" y="444"/>
                      </a:lnTo>
                      <a:close/>
                      <a:moveTo>
                        <a:pt x="108" y="442"/>
                      </a:moveTo>
                      <a:lnTo>
                        <a:pt x="129" y="421"/>
                      </a:lnTo>
                      <a:lnTo>
                        <a:pt x="150" y="442"/>
                      </a:lnTo>
                      <a:lnTo>
                        <a:pt x="129" y="462"/>
                      </a:lnTo>
                      <a:lnTo>
                        <a:pt x="108" y="442"/>
                      </a:lnTo>
                      <a:close/>
                      <a:moveTo>
                        <a:pt x="152" y="444"/>
                      </a:moveTo>
                      <a:lnTo>
                        <a:pt x="173" y="465"/>
                      </a:lnTo>
                      <a:lnTo>
                        <a:pt x="152" y="486"/>
                      </a:lnTo>
                      <a:lnTo>
                        <a:pt x="132" y="465"/>
                      </a:lnTo>
                      <a:lnTo>
                        <a:pt x="152" y="444"/>
                      </a:lnTo>
                      <a:close/>
                      <a:moveTo>
                        <a:pt x="154" y="442"/>
                      </a:moveTo>
                      <a:lnTo>
                        <a:pt x="175" y="421"/>
                      </a:lnTo>
                      <a:lnTo>
                        <a:pt x="195" y="442"/>
                      </a:lnTo>
                      <a:lnTo>
                        <a:pt x="175" y="462"/>
                      </a:lnTo>
                      <a:lnTo>
                        <a:pt x="154" y="442"/>
                      </a:lnTo>
                      <a:close/>
                      <a:moveTo>
                        <a:pt x="198" y="444"/>
                      </a:moveTo>
                      <a:lnTo>
                        <a:pt x="219" y="465"/>
                      </a:lnTo>
                      <a:lnTo>
                        <a:pt x="198" y="486"/>
                      </a:lnTo>
                      <a:lnTo>
                        <a:pt x="177" y="465"/>
                      </a:lnTo>
                      <a:lnTo>
                        <a:pt x="198" y="444"/>
                      </a:lnTo>
                      <a:close/>
                      <a:moveTo>
                        <a:pt x="201" y="442"/>
                      </a:moveTo>
                      <a:lnTo>
                        <a:pt x="220" y="421"/>
                      </a:lnTo>
                      <a:lnTo>
                        <a:pt x="241" y="442"/>
                      </a:lnTo>
                      <a:lnTo>
                        <a:pt x="220" y="462"/>
                      </a:lnTo>
                      <a:lnTo>
                        <a:pt x="201" y="442"/>
                      </a:lnTo>
                      <a:close/>
                      <a:moveTo>
                        <a:pt x="244" y="444"/>
                      </a:moveTo>
                      <a:lnTo>
                        <a:pt x="264" y="465"/>
                      </a:lnTo>
                      <a:lnTo>
                        <a:pt x="244" y="486"/>
                      </a:lnTo>
                      <a:lnTo>
                        <a:pt x="223" y="465"/>
                      </a:lnTo>
                      <a:lnTo>
                        <a:pt x="244" y="444"/>
                      </a:lnTo>
                      <a:close/>
                      <a:moveTo>
                        <a:pt x="245" y="442"/>
                      </a:moveTo>
                      <a:lnTo>
                        <a:pt x="266" y="421"/>
                      </a:lnTo>
                      <a:lnTo>
                        <a:pt x="287" y="442"/>
                      </a:lnTo>
                      <a:lnTo>
                        <a:pt x="266" y="462"/>
                      </a:lnTo>
                      <a:lnTo>
                        <a:pt x="245" y="442"/>
                      </a:lnTo>
                      <a:close/>
                      <a:moveTo>
                        <a:pt x="289" y="444"/>
                      </a:moveTo>
                      <a:lnTo>
                        <a:pt x="310" y="465"/>
                      </a:lnTo>
                      <a:lnTo>
                        <a:pt x="289" y="486"/>
                      </a:lnTo>
                      <a:lnTo>
                        <a:pt x="268" y="465"/>
                      </a:lnTo>
                      <a:lnTo>
                        <a:pt x="289" y="444"/>
                      </a:lnTo>
                      <a:close/>
                      <a:moveTo>
                        <a:pt x="292" y="442"/>
                      </a:moveTo>
                      <a:lnTo>
                        <a:pt x="311" y="421"/>
                      </a:lnTo>
                      <a:lnTo>
                        <a:pt x="332" y="442"/>
                      </a:lnTo>
                      <a:lnTo>
                        <a:pt x="311" y="462"/>
                      </a:lnTo>
                      <a:lnTo>
                        <a:pt x="292" y="442"/>
                      </a:lnTo>
                      <a:close/>
                      <a:moveTo>
                        <a:pt x="335" y="444"/>
                      </a:moveTo>
                      <a:lnTo>
                        <a:pt x="355" y="465"/>
                      </a:lnTo>
                      <a:lnTo>
                        <a:pt x="335" y="486"/>
                      </a:lnTo>
                      <a:lnTo>
                        <a:pt x="314" y="465"/>
                      </a:lnTo>
                      <a:lnTo>
                        <a:pt x="335" y="444"/>
                      </a:lnTo>
                      <a:close/>
                      <a:moveTo>
                        <a:pt x="336" y="442"/>
                      </a:moveTo>
                      <a:lnTo>
                        <a:pt x="357" y="421"/>
                      </a:lnTo>
                      <a:lnTo>
                        <a:pt x="378" y="442"/>
                      </a:lnTo>
                      <a:lnTo>
                        <a:pt x="357" y="462"/>
                      </a:lnTo>
                      <a:lnTo>
                        <a:pt x="336" y="442"/>
                      </a:lnTo>
                      <a:close/>
                      <a:moveTo>
                        <a:pt x="380" y="444"/>
                      </a:moveTo>
                      <a:lnTo>
                        <a:pt x="401" y="465"/>
                      </a:lnTo>
                      <a:lnTo>
                        <a:pt x="380" y="486"/>
                      </a:lnTo>
                      <a:lnTo>
                        <a:pt x="360" y="465"/>
                      </a:lnTo>
                      <a:lnTo>
                        <a:pt x="380" y="444"/>
                      </a:lnTo>
                      <a:close/>
                      <a:moveTo>
                        <a:pt x="383" y="442"/>
                      </a:moveTo>
                      <a:lnTo>
                        <a:pt x="404" y="421"/>
                      </a:lnTo>
                      <a:lnTo>
                        <a:pt x="423" y="442"/>
                      </a:lnTo>
                      <a:lnTo>
                        <a:pt x="404" y="462"/>
                      </a:lnTo>
                      <a:lnTo>
                        <a:pt x="383" y="442"/>
                      </a:lnTo>
                      <a:close/>
                      <a:moveTo>
                        <a:pt x="426" y="439"/>
                      </a:moveTo>
                      <a:lnTo>
                        <a:pt x="405" y="418"/>
                      </a:lnTo>
                      <a:lnTo>
                        <a:pt x="426" y="399"/>
                      </a:lnTo>
                      <a:lnTo>
                        <a:pt x="447" y="418"/>
                      </a:lnTo>
                      <a:lnTo>
                        <a:pt x="426" y="439"/>
                      </a:lnTo>
                      <a:close/>
                      <a:moveTo>
                        <a:pt x="469" y="396"/>
                      </a:moveTo>
                      <a:lnTo>
                        <a:pt x="448" y="417"/>
                      </a:lnTo>
                      <a:lnTo>
                        <a:pt x="429" y="396"/>
                      </a:lnTo>
                      <a:lnTo>
                        <a:pt x="448" y="375"/>
                      </a:lnTo>
                      <a:lnTo>
                        <a:pt x="469" y="396"/>
                      </a:lnTo>
                      <a:close/>
                      <a:moveTo>
                        <a:pt x="469" y="350"/>
                      </a:moveTo>
                      <a:lnTo>
                        <a:pt x="448" y="371"/>
                      </a:lnTo>
                      <a:lnTo>
                        <a:pt x="429" y="350"/>
                      </a:lnTo>
                      <a:lnTo>
                        <a:pt x="448" y="330"/>
                      </a:lnTo>
                      <a:lnTo>
                        <a:pt x="469" y="350"/>
                      </a:lnTo>
                      <a:close/>
                      <a:moveTo>
                        <a:pt x="469" y="305"/>
                      </a:moveTo>
                      <a:lnTo>
                        <a:pt x="448" y="326"/>
                      </a:lnTo>
                      <a:lnTo>
                        <a:pt x="429" y="305"/>
                      </a:lnTo>
                      <a:lnTo>
                        <a:pt x="448" y="284"/>
                      </a:lnTo>
                      <a:lnTo>
                        <a:pt x="469" y="305"/>
                      </a:lnTo>
                      <a:close/>
                      <a:moveTo>
                        <a:pt x="469" y="259"/>
                      </a:moveTo>
                      <a:lnTo>
                        <a:pt x="448" y="280"/>
                      </a:lnTo>
                      <a:lnTo>
                        <a:pt x="429" y="259"/>
                      </a:lnTo>
                      <a:lnTo>
                        <a:pt x="448" y="239"/>
                      </a:lnTo>
                      <a:lnTo>
                        <a:pt x="469" y="259"/>
                      </a:lnTo>
                      <a:close/>
                      <a:moveTo>
                        <a:pt x="469" y="214"/>
                      </a:moveTo>
                      <a:lnTo>
                        <a:pt x="448" y="234"/>
                      </a:lnTo>
                      <a:lnTo>
                        <a:pt x="429" y="214"/>
                      </a:lnTo>
                      <a:lnTo>
                        <a:pt x="448" y="193"/>
                      </a:lnTo>
                      <a:lnTo>
                        <a:pt x="469" y="214"/>
                      </a:lnTo>
                      <a:close/>
                      <a:moveTo>
                        <a:pt x="469" y="168"/>
                      </a:moveTo>
                      <a:lnTo>
                        <a:pt x="448" y="189"/>
                      </a:lnTo>
                      <a:lnTo>
                        <a:pt x="429" y="168"/>
                      </a:lnTo>
                      <a:lnTo>
                        <a:pt x="448" y="147"/>
                      </a:lnTo>
                      <a:lnTo>
                        <a:pt x="469" y="168"/>
                      </a:lnTo>
                      <a:close/>
                      <a:moveTo>
                        <a:pt x="469" y="122"/>
                      </a:moveTo>
                      <a:lnTo>
                        <a:pt x="448" y="143"/>
                      </a:lnTo>
                      <a:lnTo>
                        <a:pt x="429" y="122"/>
                      </a:lnTo>
                      <a:lnTo>
                        <a:pt x="448" y="102"/>
                      </a:lnTo>
                      <a:lnTo>
                        <a:pt x="469" y="122"/>
                      </a:lnTo>
                      <a:close/>
                      <a:moveTo>
                        <a:pt x="469" y="77"/>
                      </a:moveTo>
                      <a:lnTo>
                        <a:pt x="448" y="98"/>
                      </a:lnTo>
                      <a:lnTo>
                        <a:pt x="429" y="77"/>
                      </a:lnTo>
                      <a:lnTo>
                        <a:pt x="448" y="56"/>
                      </a:lnTo>
                      <a:lnTo>
                        <a:pt x="469" y="77"/>
                      </a:lnTo>
                      <a:close/>
                      <a:moveTo>
                        <a:pt x="448" y="11"/>
                      </a:moveTo>
                      <a:lnTo>
                        <a:pt x="469" y="31"/>
                      </a:lnTo>
                      <a:lnTo>
                        <a:pt x="448" y="52"/>
                      </a:lnTo>
                      <a:lnTo>
                        <a:pt x="429" y="31"/>
                      </a:lnTo>
                      <a:lnTo>
                        <a:pt x="448" y="11"/>
                      </a:lnTo>
                      <a:close/>
                      <a:moveTo>
                        <a:pt x="447" y="55"/>
                      </a:moveTo>
                      <a:lnTo>
                        <a:pt x="426" y="74"/>
                      </a:lnTo>
                      <a:lnTo>
                        <a:pt x="405" y="55"/>
                      </a:lnTo>
                      <a:lnTo>
                        <a:pt x="426" y="34"/>
                      </a:lnTo>
                      <a:lnTo>
                        <a:pt x="447" y="55"/>
                      </a:lnTo>
                      <a:close/>
                      <a:moveTo>
                        <a:pt x="404" y="11"/>
                      </a:moveTo>
                      <a:lnTo>
                        <a:pt x="423" y="31"/>
                      </a:lnTo>
                      <a:lnTo>
                        <a:pt x="404" y="52"/>
                      </a:lnTo>
                      <a:lnTo>
                        <a:pt x="383" y="31"/>
                      </a:lnTo>
                      <a:lnTo>
                        <a:pt x="404" y="11"/>
                      </a:lnTo>
                      <a:close/>
                      <a:moveTo>
                        <a:pt x="401" y="55"/>
                      </a:moveTo>
                      <a:lnTo>
                        <a:pt x="380" y="74"/>
                      </a:lnTo>
                      <a:lnTo>
                        <a:pt x="360" y="55"/>
                      </a:lnTo>
                      <a:lnTo>
                        <a:pt x="380" y="34"/>
                      </a:lnTo>
                      <a:lnTo>
                        <a:pt x="401" y="55"/>
                      </a:lnTo>
                      <a:close/>
                      <a:moveTo>
                        <a:pt x="357" y="11"/>
                      </a:moveTo>
                      <a:lnTo>
                        <a:pt x="378" y="31"/>
                      </a:lnTo>
                      <a:lnTo>
                        <a:pt x="357" y="52"/>
                      </a:lnTo>
                      <a:lnTo>
                        <a:pt x="336" y="31"/>
                      </a:lnTo>
                      <a:lnTo>
                        <a:pt x="357" y="11"/>
                      </a:lnTo>
                      <a:close/>
                      <a:moveTo>
                        <a:pt x="355" y="55"/>
                      </a:moveTo>
                      <a:lnTo>
                        <a:pt x="335" y="74"/>
                      </a:lnTo>
                      <a:lnTo>
                        <a:pt x="314" y="55"/>
                      </a:lnTo>
                      <a:lnTo>
                        <a:pt x="335" y="34"/>
                      </a:lnTo>
                      <a:lnTo>
                        <a:pt x="355" y="55"/>
                      </a:lnTo>
                      <a:close/>
                      <a:moveTo>
                        <a:pt x="311" y="11"/>
                      </a:moveTo>
                      <a:lnTo>
                        <a:pt x="332" y="31"/>
                      </a:lnTo>
                      <a:lnTo>
                        <a:pt x="311" y="52"/>
                      </a:lnTo>
                      <a:lnTo>
                        <a:pt x="292" y="31"/>
                      </a:lnTo>
                      <a:lnTo>
                        <a:pt x="311" y="11"/>
                      </a:lnTo>
                      <a:close/>
                      <a:moveTo>
                        <a:pt x="310" y="55"/>
                      </a:moveTo>
                      <a:lnTo>
                        <a:pt x="289" y="74"/>
                      </a:lnTo>
                      <a:lnTo>
                        <a:pt x="268" y="55"/>
                      </a:lnTo>
                      <a:lnTo>
                        <a:pt x="289" y="34"/>
                      </a:lnTo>
                      <a:lnTo>
                        <a:pt x="310" y="55"/>
                      </a:lnTo>
                      <a:close/>
                      <a:moveTo>
                        <a:pt x="266" y="11"/>
                      </a:moveTo>
                      <a:lnTo>
                        <a:pt x="287" y="31"/>
                      </a:lnTo>
                      <a:lnTo>
                        <a:pt x="266" y="52"/>
                      </a:lnTo>
                      <a:lnTo>
                        <a:pt x="245" y="31"/>
                      </a:lnTo>
                      <a:lnTo>
                        <a:pt x="266" y="11"/>
                      </a:lnTo>
                      <a:close/>
                      <a:moveTo>
                        <a:pt x="264" y="55"/>
                      </a:moveTo>
                      <a:lnTo>
                        <a:pt x="244" y="74"/>
                      </a:lnTo>
                      <a:lnTo>
                        <a:pt x="223" y="55"/>
                      </a:lnTo>
                      <a:lnTo>
                        <a:pt x="244" y="34"/>
                      </a:lnTo>
                      <a:lnTo>
                        <a:pt x="264" y="55"/>
                      </a:lnTo>
                      <a:close/>
                      <a:moveTo>
                        <a:pt x="220" y="11"/>
                      </a:moveTo>
                      <a:lnTo>
                        <a:pt x="241" y="31"/>
                      </a:lnTo>
                      <a:lnTo>
                        <a:pt x="220" y="52"/>
                      </a:lnTo>
                      <a:lnTo>
                        <a:pt x="201" y="31"/>
                      </a:lnTo>
                      <a:lnTo>
                        <a:pt x="220" y="11"/>
                      </a:lnTo>
                      <a:close/>
                      <a:moveTo>
                        <a:pt x="219" y="55"/>
                      </a:moveTo>
                      <a:lnTo>
                        <a:pt x="198" y="74"/>
                      </a:lnTo>
                      <a:lnTo>
                        <a:pt x="177" y="55"/>
                      </a:lnTo>
                      <a:lnTo>
                        <a:pt x="198" y="34"/>
                      </a:lnTo>
                      <a:lnTo>
                        <a:pt x="219" y="55"/>
                      </a:lnTo>
                      <a:close/>
                      <a:moveTo>
                        <a:pt x="175" y="11"/>
                      </a:moveTo>
                      <a:lnTo>
                        <a:pt x="195" y="31"/>
                      </a:lnTo>
                      <a:lnTo>
                        <a:pt x="175" y="52"/>
                      </a:lnTo>
                      <a:lnTo>
                        <a:pt x="154" y="31"/>
                      </a:lnTo>
                      <a:lnTo>
                        <a:pt x="175" y="11"/>
                      </a:lnTo>
                      <a:close/>
                      <a:moveTo>
                        <a:pt x="173" y="55"/>
                      </a:moveTo>
                      <a:lnTo>
                        <a:pt x="152" y="74"/>
                      </a:lnTo>
                      <a:lnTo>
                        <a:pt x="132" y="55"/>
                      </a:lnTo>
                      <a:lnTo>
                        <a:pt x="152" y="34"/>
                      </a:lnTo>
                      <a:lnTo>
                        <a:pt x="173" y="55"/>
                      </a:lnTo>
                      <a:close/>
                      <a:moveTo>
                        <a:pt x="129" y="11"/>
                      </a:moveTo>
                      <a:lnTo>
                        <a:pt x="150" y="31"/>
                      </a:lnTo>
                      <a:lnTo>
                        <a:pt x="129" y="52"/>
                      </a:lnTo>
                      <a:lnTo>
                        <a:pt x="108" y="31"/>
                      </a:lnTo>
                      <a:lnTo>
                        <a:pt x="129" y="11"/>
                      </a:lnTo>
                      <a:close/>
                      <a:moveTo>
                        <a:pt x="126" y="55"/>
                      </a:moveTo>
                      <a:lnTo>
                        <a:pt x="107" y="74"/>
                      </a:lnTo>
                      <a:lnTo>
                        <a:pt x="86" y="55"/>
                      </a:lnTo>
                      <a:lnTo>
                        <a:pt x="107" y="34"/>
                      </a:lnTo>
                      <a:lnTo>
                        <a:pt x="126" y="55"/>
                      </a:lnTo>
                      <a:close/>
                      <a:moveTo>
                        <a:pt x="83" y="11"/>
                      </a:moveTo>
                      <a:lnTo>
                        <a:pt x="104" y="31"/>
                      </a:lnTo>
                      <a:lnTo>
                        <a:pt x="83" y="52"/>
                      </a:lnTo>
                      <a:lnTo>
                        <a:pt x="63" y="31"/>
                      </a:lnTo>
                      <a:lnTo>
                        <a:pt x="83" y="11"/>
                      </a:lnTo>
                      <a:close/>
                      <a:moveTo>
                        <a:pt x="82" y="55"/>
                      </a:moveTo>
                      <a:lnTo>
                        <a:pt x="61" y="74"/>
                      </a:lnTo>
                      <a:lnTo>
                        <a:pt x="40" y="55"/>
                      </a:lnTo>
                      <a:lnTo>
                        <a:pt x="61" y="34"/>
                      </a:lnTo>
                      <a:lnTo>
                        <a:pt x="82" y="55"/>
                      </a:lnTo>
                      <a:close/>
                      <a:moveTo>
                        <a:pt x="17" y="31"/>
                      </a:moveTo>
                      <a:lnTo>
                        <a:pt x="38" y="11"/>
                      </a:lnTo>
                      <a:lnTo>
                        <a:pt x="59" y="31"/>
                      </a:lnTo>
                      <a:lnTo>
                        <a:pt x="38" y="52"/>
                      </a:lnTo>
                      <a:lnTo>
                        <a:pt x="17" y="31"/>
                      </a:lnTo>
                      <a:close/>
                      <a:moveTo>
                        <a:pt x="17" y="77"/>
                      </a:moveTo>
                      <a:lnTo>
                        <a:pt x="38" y="56"/>
                      </a:lnTo>
                      <a:lnTo>
                        <a:pt x="59" y="77"/>
                      </a:lnTo>
                      <a:lnTo>
                        <a:pt x="38" y="98"/>
                      </a:lnTo>
                      <a:lnTo>
                        <a:pt x="17" y="77"/>
                      </a:lnTo>
                      <a:close/>
                      <a:moveTo>
                        <a:pt x="17" y="122"/>
                      </a:moveTo>
                      <a:lnTo>
                        <a:pt x="38" y="102"/>
                      </a:lnTo>
                      <a:lnTo>
                        <a:pt x="59" y="122"/>
                      </a:lnTo>
                      <a:lnTo>
                        <a:pt x="38" y="143"/>
                      </a:lnTo>
                      <a:lnTo>
                        <a:pt x="17" y="122"/>
                      </a:lnTo>
                      <a:close/>
                      <a:moveTo>
                        <a:pt x="17" y="168"/>
                      </a:moveTo>
                      <a:lnTo>
                        <a:pt x="38" y="147"/>
                      </a:lnTo>
                      <a:lnTo>
                        <a:pt x="59" y="168"/>
                      </a:lnTo>
                      <a:lnTo>
                        <a:pt x="38" y="189"/>
                      </a:lnTo>
                      <a:lnTo>
                        <a:pt x="17" y="168"/>
                      </a:lnTo>
                      <a:close/>
                      <a:moveTo>
                        <a:pt x="17" y="214"/>
                      </a:moveTo>
                      <a:lnTo>
                        <a:pt x="38" y="193"/>
                      </a:lnTo>
                      <a:lnTo>
                        <a:pt x="59" y="214"/>
                      </a:lnTo>
                      <a:lnTo>
                        <a:pt x="38" y="234"/>
                      </a:lnTo>
                      <a:lnTo>
                        <a:pt x="17" y="214"/>
                      </a:lnTo>
                      <a:close/>
                      <a:moveTo>
                        <a:pt x="17" y="259"/>
                      </a:moveTo>
                      <a:lnTo>
                        <a:pt x="38" y="239"/>
                      </a:lnTo>
                      <a:lnTo>
                        <a:pt x="59" y="259"/>
                      </a:lnTo>
                      <a:lnTo>
                        <a:pt x="38" y="280"/>
                      </a:lnTo>
                      <a:lnTo>
                        <a:pt x="17" y="259"/>
                      </a:lnTo>
                      <a:close/>
                      <a:moveTo>
                        <a:pt x="17" y="305"/>
                      </a:moveTo>
                      <a:lnTo>
                        <a:pt x="38" y="284"/>
                      </a:lnTo>
                      <a:lnTo>
                        <a:pt x="59" y="305"/>
                      </a:lnTo>
                      <a:lnTo>
                        <a:pt x="38" y="326"/>
                      </a:lnTo>
                      <a:lnTo>
                        <a:pt x="17" y="305"/>
                      </a:lnTo>
                      <a:close/>
                      <a:moveTo>
                        <a:pt x="17" y="350"/>
                      </a:moveTo>
                      <a:lnTo>
                        <a:pt x="38" y="330"/>
                      </a:lnTo>
                      <a:lnTo>
                        <a:pt x="59" y="350"/>
                      </a:lnTo>
                      <a:lnTo>
                        <a:pt x="38" y="371"/>
                      </a:lnTo>
                      <a:lnTo>
                        <a:pt x="17" y="350"/>
                      </a:lnTo>
                      <a:close/>
                      <a:moveTo>
                        <a:pt x="17" y="396"/>
                      </a:moveTo>
                      <a:lnTo>
                        <a:pt x="38" y="375"/>
                      </a:lnTo>
                      <a:lnTo>
                        <a:pt x="59" y="396"/>
                      </a:lnTo>
                      <a:lnTo>
                        <a:pt x="38" y="417"/>
                      </a:lnTo>
                      <a:lnTo>
                        <a:pt x="17" y="396"/>
                      </a:lnTo>
                      <a:close/>
                      <a:moveTo>
                        <a:pt x="17" y="442"/>
                      </a:moveTo>
                      <a:lnTo>
                        <a:pt x="38" y="421"/>
                      </a:lnTo>
                      <a:lnTo>
                        <a:pt x="59" y="442"/>
                      </a:lnTo>
                      <a:lnTo>
                        <a:pt x="38" y="462"/>
                      </a:lnTo>
                      <a:lnTo>
                        <a:pt x="17" y="442"/>
                      </a:lnTo>
                      <a:close/>
                      <a:moveTo>
                        <a:pt x="40" y="465"/>
                      </a:moveTo>
                      <a:lnTo>
                        <a:pt x="61" y="444"/>
                      </a:lnTo>
                      <a:lnTo>
                        <a:pt x="82" y="465"/>
                      </a:lnTo>
                      <a:lnTo>
                        <a:pt x="61" y="486"/>
                      </a:lnTo>
                      <a:lnTo>
                        <a:pt x="40" y="465"/>
                      </a:lnTo>
                      <a:close/>
                      <a:moveTo>
                        <a:pt x="61" y="530"/>
                      </a:moveTo>
                      <a:lnTo>
                        <a:pt x="40" y="511"/>
                      </a:lnTo>
                      <a:lnTo>
                        <a:pt x="61" y="490"/>
                      </a:lnTo>
                      <a:lnTo>
                        <a:pt x="82" y="511"/>
                      </a:lnTo>
                      <a:lnTo>
                        <a:pt x="61" y="530"/>
                      </a:lnTo>
                      <a:close/>
                      <a:moveTo>
                        <a:pt x="63" y="487"/>
                      </a:moveTo>
                      <a:lnTo>
                        <a:pt x="83" y="467"/>
                      </a:lnTo>
                      <a:lnTo>
                        <a:pt x="104" y="487"/>
                      </a:lnTo>
                      <a:lnTo>
                        <a:pt x="83" y="508"/>
                      </a:lnTo>
                      <a:lnTo>
                        <a:pt x="63" y="487"/>
                      </a:lnTo>
                      <a:close/>
                      <a:moveTo>
                        <a:pt x="107" y="530"/>
                      </a:moveTo>
                      <a:lnTo>
                        <a:pt x="86" y="511"/>
                      </a:lnTo>
                      <a:lnTo>
                        <a:pt x="107" y="490"/>
                      </a:lnTo>
                      <a:lnTo>
                        <a:pt x="126" y="511"/>
                      </a:lnTo>
                      <a:lnTo>
                        <a:pt x="107" y="530"/>
                      </a:lnTo>
                      <a:close/>
                      <a:moveTo>
                        <a:pt x="108" y="487"/>
                      </a:moveTo>
                      <a:lnTo>
                        <a:pt x="129" y="467"/>
                      </a:lnTo>
                      <a:lnTo>
                        <a:pt x="150" y="487"/>
                      </a:lnTo>
                      <a:lnTo>
                        <a:pt x="129" y="508"/>
                      </a:lnTo>
                      <a:lnTo>
                        <a:pt x="108" y="487"/>
                      </a:lnTo>
                      <a:close/>
                      <a:moveTo>
                        <a:pt x="152" y="530"/>
                      </a:moveTo>
                      <a:lnTo>
                        <a:pt x="132" y="511"/>
                      </a:lnTo>
                      <a:lnTo>
                        <a:pt x="152" y="490"/>
                      </a:lnTo>
                      <a:lnTo>
                        <a:pt x="173" y="511"/>
                      </a:lnTo>
                      <a:lnTo>
                        <a:pt x="152" y="530"/>
                      </a:lnTo>
                      <a:close/>
                      <a:moveTo>
                        <a:pt x="154" y="487"/>
                      </a:moveTo>
                      <a:lnTo>
                        <a:pt x="175" y="467"/>
                      </a:lnTo>
                      <a:lnTo>
                        <a:pt x="195" y="487"/>
                      </a:lnTo>
                      <a:lnTo>
                        <a:pt x="175" y="508"/>
                      </a:lnTo>
                      <a:lnTo>
                        <a:pt x="154" y="487"/>
                      </a:lnTo>
                      <a:close/>
                      <a:moveTo>
                        <a:pt x="198" y="530"/>
                      </a:moveTo>
                      <a:lnTo>
                        <a:pt x="177" y="511"/>
                      </a:lnTo>
                      <a:lnTo>
                        <a:pt x="198" y="490"/>
                      </a:lnTo>
                      <a:lnTo>
                        <a:pt x="219" y="511"/>
                      </a:lnTo>
                      <a:lnTo>
                        <a:pt x="198" y="530"/>
                      </a:lnTo>
                      <a:close/>
                      <a:moveTo>
                        <a:pt x="201" y="487"/>
                      </a:moveTo>
                      <a:lnTo>
                        <a:pt x="220" y="467"/>
                      </a:lnTo>
                      <a:lnTo>
                        <a:pt x="241" y="487"/>
                      </a:lnTo>
                      <a:lnTo>
                        <a:pt x="220" y="508"/>
                      </a:lnTo>
                      <a:lnTo>
                        <a:pt x="201" y="487"/>
                      </a:lnTo>
                      <a:close/>
                      <a:moveTo>
                        <a:pt x="244" y="530"/>
                      </a:moveTo>
                      <a:lnTo>
                        <a:pt x="223" y="511"/>
                      </a:lnTo>
                      <a:lnTo>
                        <a:pt x="244" y="490"/>
                      </a:lnTo>
                      <a:lnTo>
                        <a:pt x="264" y="511"/>
                      </a:lnTo>
                      <a:lnTo>
                        <a:pt x="244" y="530"/>
                      </a:lnTo>
                      <a:close/>
                      <a:moveTo>
                        <a:pt x="245" y="487"/>
                      </a:moveTo>
                      <a:lnTo>
                        <a:pt x="266" y="467"/>
                      </a:lnTo>
                      <a:lnTo>
                        <a:pt x="287" y="487"/>
                      </a:lnTo>
                      <a:lnTo>
                        <a:pt x="266" y="508"/>
                      </a:lnTo>
                      <a:lnTo>
                        <a:pt x="245" y="487"/>
                      </a:lnTo>
                      <a:close/>
                      <a:moveTo>
                        <a:pt x="289" y="530"/>
                      </a:moveTo>
                      <a:lnTo>
                        <a:pt x="268" y="511"/>
                      </a:lnTo>
                      <a:lnTo>
                        <a:pt x="289" y="490"/>
                      </a:lnTo>
                      <a:lnTo>
                        <a:pt x="310" y="511"/>
                      </a:lnTo>
                      <a:lnTo>
                        <a:pt x="289" y="530"/>
                      </a:lnTo>
                      <a:close/>
                      <a:moveTo>
                        <a:pt x="292" y="487"/>
                      </a:moveTo>
                      <a:lnTo>
                        <a:pt x="311" y="467"/>
                      </a:lnTo>
                      <a:lnTo>
                        <a:pt x="332" y="487"/>
                      </a:lnTo>
                      <a:lnTo>
                        <a:pt x="311" y="508"/>
                      </a:lnTo>
                      <a:lnTo>
                        <a:pt x="292" y="487"/>
                      </a:lnTo>
                      <a:close/>
                      <a:moveTo>
                        <a:pt x="335" y="530"/>
                      </a:moveTo>
                      <a:lnTo>
                        <a:pt x="314" y="511"/>
                      </a:lnTo>
                      <a:lnTo>
                        <a:pt x="335" y="490"/>
                      </a:lnTo>
                      <a:lnTo>
                        <a:pt x="355" y="511"/>
                      </a:lnTo>
                      <a:lnTo>
                        <a:pt x="335" y="530"/>
                      </a:lnTo>
                      <a:close/>
                      <a:moveTo>
                        <a:pt x="336" y="487"/>
                      </a:moveTo>
                      <a:lnTo>
                        <a:pt x="357" y="467"/>
                      </a:lnTo>
                      <a:lnTo>
                        <a:pt x="378" y="487"/>
                      </a:lnTo>
                      <a:lnTo>
                        <a:pt x="357" y="508"/>
                      </a:lnTo>
                      <a:lnTo>
                        <a:pt x="336" y="487"/>
                      </a:lnTo>
                      <a:close/>
                      <a:moveTo>
                        <a:pt x="380" y="530"/>
                      </a:moveTo>
                      <a:lnTo>
                        <a:pt x="360" y="511"/>
                      </a:lnTo>
                      <a:lnTo>
                        <a:pt x="380" y="490"/>
                      </a:lnTo>
                      <a:lnTo>
                        <a:pt x="401" y="511"/>
                      </a:lnTo>
                      <a:lnTo>
                        <a:pt x="380" y="530"/>
                      </a:lnTo>
                      <a:close/>
                      <a:moveTo>
                        <a:pt x="383" y="487"/>
                      </a:moveTo>
                      <a:lnTo>
                        <a:pt x="404" y="467"/>
                      </a:lnTo>
                      <a:lnTo>
                        <a:pt x="423" y="487"/>
                      </a:lnTo>
                      <a:lnTo>
                        <a:pt x="404" y="508"/>
                      </a:lnTo>
                      <a:lnTo>
                        <a:pt x="383" y="487"/>
                      </a:lnTo>
                      <a:close/>
                      <a:moveTo>
                        <a:pt x="426" y="530"/>
                      </a:moveTo>
                      <a:lnTo>
                        <a:pt x="405" y="511"/>
                      </a:lnTo>
                      <a:lnTo>
                        <a:pt x="426" y="490"/>
                      </a:lnTo>
                      <a:lnTo>
                        <a:pt x="447" y="511"/>
                      </a:lnTo>
                      <a:lnTo>
                        <a:pt x="426" y="53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8" name="Freeform 14"/>
                <p:cNvSpPr>
                  <a:spLocks/>
                </p:cNvSpPr>
                <p:nvPr/>
              </p:nvSpPr>
              <p:spPr bwMode="auto">
                <a:xfrm>
                  <a:off x="8067675" y="5065713"/>
                  <a:ext cx="4763" cy="4763"/>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lnTo>
                        <a:pt x="3" y="0"/>
                      </a:lnTo>
                      <a:lnTo>
                        <a:pt x="0" y="0"/>
                      </a:lnTo>
                      <a:lnTo>
                        <a:pt x="3" y="3"/>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9" name="Freeform 15"/>
                <p:cNvSpPr>
                  <a:spLocks/>
                </p:cNvSpPr>
                <p:nvPr/>
              </p:nvSpPr>
              <p:spPr bwMode="auto">
                <a:xfrm>
                  <a:off x="7945438" y="5076826"/>
                  <a:ext cx="31750" cy="131763"/>
                </a:xfrm>
                <a:custGeom>
                  <a:avLst/>
                  <a:gdLst>
                    <a:gd name="T0" fmla="*/ 4 w 14"/>
                    <a:gd name="T1" fmla="*/ 54 h 59"/>
                    <a:gd name="T2" fmla="*/ 14 w 14"/>
                    <a:gd name="T3" fmla="*/ 59 h 59"/>
                    <a:gd name="T4" fmla="*/ 14 w 14"/>
                    <a:gd name="T5" fmla="*/ 4 h 59"/>
                    <a:gd name="T6" fmla="*/ 0 w 14"/>
                    <a:gd name="T7" fmla="*/ 0 h 59"/>
                    <a:gd name="T8" fmla="*/ 0 w 14"/>
                    <a:gd name="T9" fmla="*/ 52 h 59"/>
                    <a:gd name="T10" fmla="*/ 4 w 14"/>
                    <a:gd name="T11" fmla="*/ 54 h 59"/>
                  </a:gdLst>
                  <a:ahLst/>
                  <a:cxnLst>
                    <a:cxn ang="0">
                      <a:pos x="T0" y="T1"/>
                    </a:cxn>
                    <a:cxn ang="0">
                      <a:pos x="T2" y="T3"/>
                    </a:cxn>
                    <a:cxn ang="0">
                      <a:pos x="T4" y="T5"/>
                    </a:cxn>
                    <a:cxn ang="0">
                      <a:pos x="T6" y="T7"/>
                    </a:cxn>
                    <a:cxn ang="0">
                      <a:pos x="T8" y="T9"/>
                    </a:cxn>
                    <a:cxn ang="0">
                      <a:pos x="T10" y="T11"/>
                    </a:cxn>
                  </a:cxnLst>
                  <a:rect l="0" t="0" r="r" b="b"/>
                  <a:pathLst>
                    <a:path w="14" h="59">
                      <a:moveTo>
                        <a:pt x="4" y="54"/>
                      </a:moveTo>
                      <a:cubicBezTo>
                        <a:pt x="8" y="55"/>
                        <a:pt x="11" y="57"/>
                        <a:pt x="14" y="59"/>
                      </a:cubicBezTo>
                      <a:cubicBezTo>
                        <a:pt x="14" y="4"/>
                        <a:pt x="14" y="4"/>
                        <a:pt x="14" y="4"/>
                      </a:cubicBezTo>
                      <a:cubicBezTo>
                        <a:pt x="10" y="3"/>
                        <a:pt x="5" y="2"/>
                        <a:pt x="0" y="0"/>
                      </a:cubicBezTo>
                      <a:cubicBezTo>
                        <a:pt x="0" y="52"/>
                        <a:pt x="0" y="52"/>
                        <a:pt x="0" y="52"/>
                      </a:cubicBezTo>
                      <a:cubicBezTo>
                        <a:pt x="1" y="52"/>
                        <a:pt x="2" y="53"/>
                        <a:pt x="4" y="5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0" name="Freeform 16"/>
                <p:cNvSpPr>
                  <a:spLocks/>
                </p:cNvSpPr>
                <p:nvPr/>
              </p:nvSpPr>
              <p:spPr bwMode="auto">
                <a:xfrm>
                  <a:off x="7627938" y="5392738"/>
                  <a:ext cx="50800" cy="144463"/>
                </a:xfrm>
                <a:custGeom>
                  <a:avLst/>
                  <a:gdLst>
                    <a:gd name="T0" fmla="*/ 0 w 23"/>
                    <a:gd name="T1" fmla="*/ 0 h 65"/>
                    <a:gd name="T2" fmla="*/ 0 w 23"/>
                    <a:gd name="T3" fmla="*/ 56 h 65"/>
                    <a:gd name="T4" fmla="*/ 9 w 23"/>
                    <a:gd name="T5" fmla="*/ 61 h 65"/>
                    <a:gd name="T6" fmla="*/ 23 w 23"/>
                    <a:gd name="T7" fmla="*/ 65 h 65"/>
                    <a:gd name="T8" fmla="*/ 23 w 23"/>
                    <a:gd name="T9" fmla="*/ 13 h 65"/>
                    <a:gd name="T10" fmla="*/ 0 w 23"/>
                    <a:gd name="T11" fmla="*/ 0 h 65"/>
                  </a:gdLst>
                  <a:ahLst/>
                  <a:cxnLst>
                    <a:cxn ang="0">
                      <a:pos x="T0" y="T1"/>
                    </a:cxn>
                    <a:cxn ang="0">
                      <a:pos x="T2" y="T3"/>
                    </a:cxn>
                    <a:cxn ang="0">
                      <a:pos x="T4" y="T5"/>
                    </a:cxn>
                    <a:cxn ang="0">
                      <a:pos x="T6" y="T7"/>
                    </a:cxn>
                    <a:cxn ang="0">
                      <a:pos x="T8" y="T9"/>
                    </a:cxn>
                    <a:cxn ang="0">
                      <a:pos x="T10" y="T11"/>
                    </a:cxn>
                  </a:cxnLst>
                  <a:rect l="0" t="0" r="r" b="b"/>
                  <a:pathLst>
                    <a:path w="23" h="65">
                      <a:moveTo>
                        <a:pt x="0" y="0"/>
                      </a:moveTo>
                      <a:cubicBezTo>
                        <a:pt x="0" y="56"/>
                        <a:pt x="0" y="56"/>
                        <a:pt x="0" y="56"/>
                      </a:cubicBezTo>
                      <a:cubicBezTo>
                        <a:pt x="2" y="58"/>
                        <a:pt x="5" y="60"/>
                        <a:pt x="9" y="61"/>
                      </a:cubicBezTo>
                      <a:cubicBezTo>
                        <a:pt x="13" y="62"/>
                        <a:pt x="18" y="64"/>
                        <a:pt x="23" y="65"/>
                      </a:cubicBezTo>
                      <a:cubicBezTo>
                        <a:pt x="23" y="13"/>
                        <a:pt x="23" y="13"/>
                        <a:pt x="23" y="13"/>
                      </a:cubicBezTo>
                      <a:cubicBezTo>
                        <a:pt x="15" y="10"/>
                        <a:pt x="8" y="5"/>
                        <a:pt x="0" y="0"/>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1" name="Freeform 17"/>
                <p:cNvSpPr>
                  <a:spLocks/>
                </p:cNvSpPr>
                <p:nvPr/>
              </p:nvSpPr>
              <p:spPr bwMode="auto">
                <a:xfrm>
                  <a:off x="7621588" y="5103813"/>
                  <a:ext cx="57150" cy="222250"/>
                </a:xfrm>
                <a:custGeom>
                  <a:avLst/>
                  <a:gdLst>
                    <a:gd name="T0" fmla="*/ 17 w 26"/>
                    <a:gd name="T1" fmla="*/ 8 h 100"/>
                    <a:gd name="T2" fmla="*/ 5 w 26"/>
                    <a:gd name="T3" fmla="*/ 27 h 100"/>
                    <a:gd name="T4" fmla="*/ 0 w 26"/>
                    <a:gd name="T5" fmla="*/ 51 h 100"/>
                    <a:gd name="T6" fmla="*/ 3 w 26"/>
                    <a:gd name="T7" fmla="*/ 69 h 100"/>
                    <a:gd name="T8" fmla="*/ 12 w 26"/>
                    <a:gd name="T9" fmla="*/ 86 h 100"/>
                    <a:gd name="T10" fmla="*/ 26 w 26"/>
                    <a:gd name="T11" fmla="*/ 100 h 100"/>
                    <a:gd name="T12" fmla="*/ 26 w 26"/>
                    <a:gd name="T13" fmla="*/ 0 h 100"/>
                    <a:gd name="T14" fmla="*/ 17 w 26"/>
                    <a:gd name="T15" fmla="*/ 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0">
                      <a:moveTo>
                        <a:pt x="17" y="8"/>
                      </a:moveTo>
                      <a:cubicBezTo>
                        <a:pt x="11" y="14"/>
                        <a:pt x="7" y="20"/>
                        <a:pt x="5" y="27"/>
                      </a:cubicBezTo>
                      <a:cubicBezTo>
                        <a:pt x="2" y="34"/>
                        <a:pt x="0" y="42"/>
                        <a:pt x="0" y="51"/>
                      </a:cubicBezTo>
                      <a:cubicBezTo>
                        <a:pt x="0" y="57"/>
                        <a:pt x="1" y="63"/>
                        <a:pt x="3" y="69"/>
                      </a:cubicBezTo>
                      <a:cubicBezTo>
                        <a:pt x="5" y="75"/>
                        <a:pt x="8" y="81"/>
                        <a:pt x="12" y="86"/>
                      </a:cubicBezTo>
                      <a:cubicBezTo>
                        <a:pt x="15" y="91"/>
                        <a:pt x="20" y="96"/>
                        <a:pt x="26" y="100"/>
                      </a:cubicBezTo>
                      <a:cubicBezTo>
                        <a:pt x="26" y="0"/>
                        <a:pt x="26" y="0"/>
                        <a:pt x="26" y="0"/>
                      </a:cubicBezTo>
                      <a:cubicBezTo>
                        <a:pt x="22" y="3"/>
                        <a:pt x="19" y="5"/>
                        <a:pt x="17" y="8"/>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2" name="Freeform 18"/>
                <p:cNvSpPr>
                  <a:spLocks/>
                </p:cNvSpPr>
                <p:nvPr/>
              </p:nvSpPr>
              <p:spPr bwMode="auto">
                <a:xfrm>
                  <a:off x="7859713" y="5194301"/>
                  <a:ext cx="73025" cy="360363"/>
                </a:xfrm>
                <a:custGeom>
                  <a:avLst/>
                  <a:gdLst>
                    <a:gd name="T0" fmla="*/ 28 w 33"/>
                    <a:gd name="T1" fmla="*/ 14 h 162"/>
                    <a:gd name="T2" fmla="*/ 1 w 33"/>
                    <a:gd name="T3" fmla="*/ 0 h 162"/>
                    <a:gd name="T4" fmla="*/ 0 w 33"/>
                    <a:gd name="T5" fmla="*/ 0 h 162"/>
                    <a:gd name="T6" fmla="*/ 0 w 33"/>
                    <a:gd name="T7" fmla="*/ 162 h 162"/>
                    <a:gd name="T8" fmla="*/ 5 w 33"/>
                    <a:gd name="T9" fmla="*/ 162 h 162"/>
                    <a:gd name="T10" fmla="*/ 5 w 33"/>
                    <a:gd name="T11" fmla="*/ 127 h 162"/>
                    <a:gd name="T12" fmla="*/ 31 w 33"/>
                    <a:gd name="T13" fmla="*/ 116 h 162"/>
                    <a:gd name="T14" fmla="*/ 33 w 33"/>
                    <a:gd name="T15" fmla="*/ 114 h 162"/>
                    <a:gd name="T16" fmla="*/ 33 w 33"/>
                    <a:gd name="T17" fmla="*/ 18 h 162"/>
                    <a:gd name="T18" fmla="*/ 28 w 33"/>
                    <a:gd name="T19"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62">
                      <a:moveTo>
                        <a:pt x="28" y="14"/>
                      </a:moveTo>
                      <a:cubicBezTo>
                        <a:pt x="21" y="9"/>
                        <a:pt x="12" y="5"/>
                        <a:pt x="1" y="0"/>
                      </a:cubicBezTo>
                      <a:cubicBezTo>
                        <a:pt x="1" y="0"/>
                        <a:pt x="1" y="0"/>
                        <a:pt x="0" y="0"/>
                      </a:cubicBezTo>
                      <a:cubicBezTo>
                        <a:pt x="0" y="162"/>
                        <a:pt x="0" y="162"/>
                        <a:pt x="0" y="162"/>
                      </a:cubicBezTo>
                      <a:cubicBezTo>
                        <a:pt x="5" y="162"/>
                        <a:pt x="5" y="162"/>
                        <a:pt x="5" y="162"/>
                      </a:cubicBezTo>
                      <a:cubicBezTo>
                        <a:pt x="5" y="127"/>
                        <a:pt x="5" y="127"/>
                        <a:pt x="5" y="127"/>
                      </a:cubicBezTo>
                      <a:cubicBezTo>
                        <a:pt x="15" y="125"/>
                        <a:pt x="24" y="121"/>
                        <a:pt x="31" y="116"/>
                      </a:cubicBezTo>
                      <a:cubicBezTo>
                        <a:pt x="32" y="115"/>
                        <a:pt x="33" y="115"/>
                        <a:pt x="33" y="114"/>
                      </a:cubicBezTo>
                      <a:cubicBezTo>
                        <a:pt x="33" y="18"/>
                        <a:pt x="33" y="18"/>
                        <a:pt x="33" y="18"/>
                      </a:cubicBezTo>
                      <a:cubicBezTo>
                        <a:pt x="32" y="17"/>
                        <a:pt x="30" y="15"/>
                        <a:pt x="28" y="1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3" name="Freeform 19"/>
                <p:cNvSpPr>
                  <a:spLocks/>
                </p:cNvSpPr>
                <p:nvPr/>
              </p:nvSpPr>
              <p:spPr bwMode="auto">
                <a:xfrm>
                  <a:off x="7859713" y="4948238"/>
                  <a:ext cx="73025" cy="184150"/>
                </a:xfrm>
                <a:custGeom>
                  <a:avLst/>
                  <a:gdLst>
                    <a:gd name="T0" fmla="*/ 9 w 33"/>
                    <a:gd name="T1" fmla="*/ 76 h 83"/>
                    <a:gd name="T2" fmla="*/ 24 w 33"/>
                    <a:gd name="T3" fmla="*/ 80 h 83"/>
                    <a:gd name="T4" fmla="*/ 33 w 33"/>
                    <a:gd name="T5" fmla="*/ 83 h 83"/>
                    <a:gd name="T6" fmla="*/ 33 w 33"/>
                    <a:gd name="T7" fmla="*/ 32 h 83"/>
                    <a:gd name="T8" fmla="*/ 29 w 33"/>
                    <a:gd name="T9" fmla="*/ 31 h 83"/>
                    <a:gd name="T10" fmla="*/ 5 w 33"/>
                    <a:gd name="T11" fmla="*/ 29 h 83"/>
                    <a:gd name="T12" fmla="*/ 5 w 33"/>
                    <a:gd name="T13" fmla="*/ 0 h 83"/>
                    <a:gd name="T14" fmla="*/ 0 w 33"/>
                    <a:gd name="T15" fmla="*/ 0 h 83"/>
                    <a:gd name="T16" fmla="*/ 0 w 33"/>
                    <a:gd name="T17" fmla="*/ 75 h 83"/>
                    <a:gd name="T18" fmla="*/ 9 w 33"/>
                    <a:gd name="T19"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83">
                      <a:moveTo>
                        <a:pt x="9" y="76"/>
                      </a:moveTo>
                      <a:cubicBezTo>
                        <a:pt x="15" y="77"/>
                        <a:pt x="20" y="78"/>
                        <a:pt x="24" y="80"/>
                      </a:cubicBezTo>
                      <a:cubicBezTo>
                        <a:pt x="27" y="81"/>
                        <a:pt x="30" y="82"/>
                        <a:pt x="33" y="83"/>
                      </a:cubicBezTo>
                      <a:cubicBezTo>
                        <a:pt x="33" y="32"/>
                        <a:pt x="33" y="32"/>
                        <a:pt x="33" y="32"/>
                      </a:cubicBezTo>
                      <a:cubicBezTo>
                        <a:pt x="32" y="32"/>
                        <a:pt x="31" y="32"/>
                        <a:pt x="29" y="31"/>
                      </a:cubicBezTo>
                      <a:cubicBezTo>
                        <a:pt x="22" y="30"/>
                        <a:pt x="14" y="29"/>
                        <a:pt x="5" y="29"/>
                      </a:cubicBezTo>
                      <a:cubicBezTo>
                        <a:pt x="5" y="0"/>
                        <a:pt x="5" y="0"/>
                        <a:pt x="5" y="0"/>
                      </a:cubicBezTo>
                      <a:cubicBezTo>
                        <a:pt x="0" y="0"/>
                        <a:pt x="0" y="0"/>
                        <a:pt x="0" y="0"/>
                      </a:cubicBezTo>
                      <a:cubicBezTo>
                        <a:pt x="0" y="75"/>
                        <a:pt x="0" y="75"/>
                        <a:pt x="0" y="75"/>
                      </a:cubicBezTo>
                      <a:cubicBezTo>
                        <a:pt x="3" y="75"/>
                        <a:pt x="6" y="76"/>
                        <a:pt x="9" y="7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4" name="Freeform 20"/>
                <p:cNvSpPr>
                  <a:spLocks/>
                </p:cNvSpPr>
                <p:nvPr/>
              </p:nvSpPr>
              <p:spPr bwMode="auto">
                <a:xfrm>
                  <a:off x="7775575" y="5008563"/>
                  <a:ext cx="73025" cy="606425"/>
                </a:xfrm>
                <a:custGeom>
                  <a:avLst/>
                  <a:gdLst>
                    <a:gd name="T0" fmla="*/ 19 w 33"/>
                    <a:gd name="T1" fmla="*/ 104 h 273"/>
                    <a:gd name="T2" fmla="*/ 11 w 33"/>
                    <a:gd name="T3" fmla="*/ 98 h 273"/>
                    <a:gd name="T4" fmla="*/ 8 w 33"/>
                    <a:gd name="T5" fmla="*/ 93 h 273"/>
                    <a:gd name="T6" fmla="*/ 8 w 33"/>
                    <a:gd name="T7" fmla="*/ 88 h 273"/>
                    <a:gd name="T8" fmla="*/ 9 w 33"/>
                    <a:gd name="T9" fmla="*/ 83 h 273"/>
                    <a:gd name="T10" fmla="*/ 12 w 33"/>
                    <a:gd name="T11" fmla="*/ 78 h 273"/>
                    <a:gd name="T12" fmla="*/ 18 w 33"/>
                    <a:gd name="T13" fmla="*/ 75 h 273"/>
                    <a:gd name="T14" fmla="*/ 26 w 33"/>
                    <a:gd name="T15" fmla="*/ 74 h 273"/>
                    <a:gd name="T16" fmla="*/ 33 w 33"/>
                    <a:gd name="T17" fmla="*/ 74 h 273"/>
                    <a:gd name="T18" fmla="*/ 33 w 33"/>
                    <a:gd name="T19" fmla="*/ 0 h 273"/>
                    <a:gd name="T20" fmla="*/ 2 w 33"/>
                    <a:gd name="T21" fmla="*/ 0 h 273"/>
                    <a:gd name="T22" fmla="*/ 2 w 33"/>
                    <a:gd name="T23" fmla="*/ 30 h 273"/>
                    <a:gd name="T24" fmla="*/ 0 w 33"/>
                    <a:gd name="T25" fmla="*/ 30 h 273"/>
                    <a:gd name="T26" fmla="*/ 0 w 33"/>
                    <a:gd name="T27" fmla="*/ 160 h 273"/>
                    <a:gd name="T28" fmla="*/ 8 w 33"/>
                    <a:gd name="T29" fmla="*/ 164 h 273"/>
                    <a:gd name="T30" fmla="*/ 18 w 33"/>
                    <a:gd name="T31" fmla="*/ 170 h 273"/>
                    <a:gd name="T32" fmla="*/ 22 w 33"/>
                    <a:gd name="T33" fmla="*/ 175 h 273"/>
                    <a:gd name="T34" fmla="*/ 23 w 33"/>
                    <a:gd name="T35" fmla="*/ 181 h 273"/>
                    <a:gd name="T36" fmla="*/ 22 w 33"/>
                    <a:gd name="T37" fmla="*/ 186 h 273"/>
                    <a:gd name="T38" fmla="*/ 19 w 33"/>
                    <a:gd name="T39" fmla="*/ 191 h 273"/>
                    <a:gd name="T40" fmla="*/ 14 w 33"/>
                    <a:gd name="T41" fmla="*/ 194 h 273"/>
                    <a:gd name="T42" fmla="*/ 6 w 33"/>
                    <a:gd name="T43" fmla="*/ 196 h 273"/>
                    <a:gd name="T44" fmla="*/ 0 w 33"/>
                    <a:gd name="T45" fmla="*/ 196 h 273"/>
                    <a:gd name="T46" fmla="*/ 0 w 33"/>
                    <a:gd name="T47" fmla="*/ 242 h 273"/>
                    <a:gd name="T48" fmla="*/ 2 w 33"/>
                    <a:gd name="T49" fmla="*/ 242 h 273"/>
                    <a:gd name="T50" fmla="*/ 2 w 33"/>
                    <a:gd name="T51" fmla="*/ 273 h 273"/>
                    <a:gd name="T52" fmla="*/ 33 w 33"/>
                    <a:gd name="T53" fmla="*/ 273 h 273"/>
                    <a:gd name="T54" fmla="*/ 33 w 33"/>
                    <a:gd name="T55" fmla="*/ 111 h 273"/>
                    <a:gd name="T56" fmla="*/ 19 w 33"/>
                    <a:gd name="T57" fmla="*/ 10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273">
                      <a:moveTo>
                        <a:pt x="19" y="104"/>
                      </a:moveTo>
                      <a:cubicBezTo>
                        <a:pt x="16" y="102"/>
                        <a:pt x="13" y="100"/>
                        <a:pt x="11" y="98"/>
                      </a:cubicBezTo>
                      <a:cubicBezTo>
                        <a:pt x="10" y="96"/>
                        <a:pt x="9" y="94"/>
                        <a:pt x="8" y="93"/>
                      </a:cubicBezTo>
                      <a:cubicBezTo>
                        <a:pt x="8" y="91"/>
                        <a:pt x="8" y="89"/>
                        <a:pt x="8" y="88"/>
                      </a:cubicBezTo>
                      <a:cubicBezTo>
                        <a:pt x="8" y="86"/>
                        <a:pt x="8" y="84"/>
                        <a:pt x="9" y="83"/>
                      </a:cubicBezTo>
                      <a:cubicBezTo>
                        <a:pt x="10" y="81"/>
                        <a:pt x="11" y="80"/>
                        <a:pt x="12" y="78"/>
                      </a:cubicBezTo>
                      <a:cubicBezTo>
                        <a:pt x="14" y="77"/>
                        <a:pt x="16" y="76"/>
                        <a:pt x="18" y="75"/>
                      </a:cubicBezTo>
                      <a:cubicBezTo>
                        <a:pt x="20" y="74"/>
                        <a:pt x="23" y="74"/>
                        <a:pt x="26" y="74"/>
                      </a:cubicBezTo>
                      <a:cubicBezTo>
                        <a:pt x="28" y="74"/>
                        <a:pt x="31" y="74"/>
                        <a:pt x="33" y="74"/>
                      </a:cubicBezTo>
                      <a:cubicBezTo>
                        <a:pt x="33" y="0"/>
                        <a:pt x="33" y="0"/>
                        <a:pt x="33" y="0"/>
                      </a:cubicBezTo>
                      <a:cubicBezTo>
                        <a:pt x="2" y="0"/>
                        <a:pt x="2" y="0"/>
                        <a:pt x="2" y="0"/>
                      </a:cubicBezTo>
                      <a:cubicBezTo>
                        <a:pt x="2" y="30"/>
                        <a:pt x="2" y="30"/>
                        <a:pt x="2" y="30"/>
                      </a:cubicBezTo>
                      <a:cubicBezTo>
                        <a:pt x="1" y="30"/>
                        <a:pt x="1" y="30"/>
                        <a:pt x="0" y="30"/>
                      </a:cubicBezTo>
                      <a:cubicBezTo>
                        <a:pt x="0" y="160"/>
                        <a:pt x="0" y="160"/>
                        <a:pt x="0" y="160"/>
                      </a:cubicBezTo>
                      <a:cubicBezTo>
                        <a:pt x="3" y="161"/>
                        <a:pt x="6" y="162"/>
                        <a:pt x="8" y="164"/>
                      </a:cubicBezTo>
                      <a:cubicBezTo>
                        <a:pt x="13" y="166"/>
                        <a:pt x="16" y="168"/>
                        <a:pt x="18" y="170"/>
                      </a:cubicBezTo>
                      <a:cubicBezTo>
                        <a:pt x="20" y="172"/>
                        <a:pt x="22" y="174"/>
                        <a:pt x="22" y="175"/>
                      </a:cubicBezTo>
                      <a:cubicBezTo>
                        <a:pt x="23" y="177"/>
                        <a:pt x="23" y="179"/>
                        <a:pt x="23" y="181"/>
                      </a:cubicBezTo>
                      <a:cubicBezTo>
                        <a:pt x="23" y="183"/>
                        <a:pt x="23" y="185"/>
                        <a:pt x="22" y="186"/>
                      </a:cubicBezTo>
                      <a:cubicBezTo>
                        <a:pt x="21" y="188"/>
                        <a:pt x="20" y="190"/>
                        <a:pt x="19" y="191"/>
                      </a:cubicBezTo>
                      <a:cubicBezTo>
                        <a:pt x="18" y="192"/>
                        <a:pt x="16" y="194"/>
                        <a:pt x="14" y="194"/>
                      </a:cubicBezTo>
                      <a:cubicBezTo>
                        <a:pt x="12" y="195"/>
                        <a:pt x="9" y="196"/>
                        <a:pt x="6" y="196"/>
                      </a:cubicBezTo>
                      <a:cubicBezTo>
                        <a:pt x="4" y="196"/>
                        <a:pt x="2" y="196"/>
                        <a:pt x="0" y="196"/>
                      </a:cubicBezTo>
                      <a:cubicBezTo>
                        <a:pt x="0" y="242"/>
                        <a:pt x="0" y="242"/>
                        <a:pt x="0" y="242"/>
                      </a:cubicBezTo>
                      <a:cubicBezTo>
                        <a:pt x="1" y="242"/>
                        <a:pt x="1" y="242"/>
                        <a:pt x="2" y="242"/>
                      </a:cubicBezTo>
                      <a:cubicBezTo>
                        <a:pt x="2" y="273"/>
                        <a:pt x="2" y="273"/>
                        <a:pt x="2" y="273"/>
                      </a:cubicBezTo>
                      <a:cubicBezTo>
                        <a:pt x="33" y="273"/>
                        <a:pt x="33" y="273"/>
                        <a:pt x="33" y="273"/>
                      </a:cubicBezTo>
                      <a:cubicBezTo>
                        <a:pt x="33" y="111"/>
                        <a:pt x="33" y="111"/>
                        <a:pt x="33" y="111"/>
                      </a:cubicBezTo>
                      <a:cubicBezTo>
                        <a:pt x="27" y="108"/>
                        <a:pt x="23" y="106"/>
                        <a:pt x="19" y="10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5" name="Freeform 21"/>
                <p:cNvSpPr>
                  <a:spLocks/>
                </p:cNvSpPr>
                <p:nvPr/>
              </p:nvSpPr>
              <p:spPr bwMode="auto">
                <a:xfrm>
                  <a:off x="7945438" y="5292726"/>
                  <a:ext cx="55563" cy="214313"/>
                </a:xfrm>
                <a:custGeom>
                  <a:avLst/>
                  <a:gdLst>
                    <a:gd name="T0" fmla="*/ 12 w 25"/>
                    <a:gd name="T1" fmla="*/ 12 h 97"/>
                    <a:gd name="T2" fmla="*/ 0 w 25"/>
                    <a:gd name="T3" fmla="*/ 0 h 97"/>
                    <a:gd name="T4" fmla="*/ 0 w 25"/>
                    <a:gd name="T5" fmla="*/ 97 h 97"/>
                    <a:gd name="T6" fmla="*/ 14 w 25"/>
                    <a:gd name="T7" fmla="*/ 83 h 97"/>
                    <a:gd name="T8" fmla="*/ 22 w 25"/>
                    <a:gd name="T9" fmla="*/ 65 h 97"/>
                    <a:gd name="T10" fmla="*/ 25 w 25"/>
                    <a:gd name="T11" fmla="*/ 48 h 97"/>
                    <a:gd name="T12" fmla="*/ 22 w 25"/>
                    <a:gd name="T13" fmla="*/ 29 h 97"/>
                    <a:gd name="T14" fmla="*/ 12 w 25"/>
                    <a:gd name="T15" fmla="*/ 1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97">
                      <a:moveTo>
                        <a:pt x="12" y="12"/>
                      </a:moveTo>
                      <a:cubicBezTo>
                        <a:pt x="9" y="8"/>
                        <a:pt x="5" y="4"/>
                        <a:pt x="0" y="0"/>
                      </a:cubicBezTo>
                      <a:cubicBezTo>
                        <a:pt x="0" y="97"/>
                        <a:pt x="0" y="97"/>
                        <a:pt x="0" y="97"/>
                      </a:cubicBezTo>
                      <a:cubicBezTo>
                        <a:pt x="5" y="92"/>
                        <a:pt x="10" y="88"/>
                        <a:pt x="14" y="83"/>
                      </a:cubicBezTo>
                      <a:cubicBezTo>
                        <a:pt x="18" y="77"/>
                        <a:pt x="21" y="71"/>
                        <a:pt x="22" y="65"/>
                      </a:cubicBezTo>
                      <a:cubicBezTo>
                        <a:pt x="24" y="59"/>
                        <a:pt x="25" y="53"/>
                        <a:pt x="25" y="48"/>
                      </a:cubicBezTo>
                      <a:cubicBezTo>
                        <a:pt x="25" y="42"/>
                        <a:pt x="24" y="35"/>
                        <a:pt x="22" y="29"/>
                      </a:cubicBezTo>
                      <a:cubicBezTo>
                        <a:pt x="20" y="23"/>
                        <a:pt x="17" y="18"/>
                        <a:pt x="12" y="12"/>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6" name="Freeform 22"/>
                <p:cNvSpPr>
                  <a:spLocks/>
                </p:cNvSpPr>
                <p:nvPr/>
              </p:nvSpPr>
              <p:spPr bwMode="auto">
                <a:xfrm>
                  <a:off x="7689850" y="5362576"/>
                  <a:ext cx="74613" cy="122238"/>
                </a:xfrm>
                <a:custGeom>
                  <a:avLst/>
                  <a:gdLst>
                    <a:gd name="T0" fmla="*/ 7 w 33"/>
                    <a:gd name="T1" fmla="*/ 3 h 55"/>
                    <a:gd name="T2" fmla="*/ 0 w 33"/>
                    <a:gd name="T3" fmla="*/ 0 h 55"/>
                    <a:gd name="T4" fmla="*/ 0 w 33"/>
                    <a:gd name="T5" fmla="*/ 51 h 55"/>
                    <a:gd name="T6" fmla="*/ 1 w 33"/>
                    <a:gd name="T7" fmla="*/ 51 h 55"/>
                    <a:gd name="T8" fmla="*/ 18 w 33"/>
                    <a:gd name="T9" fmla="*/ 54 h 55"/>
                    <a:gd name="T10" fmla="*/ 33 w 33"/>
                    <a:gd name="T11" fmla="*/ 55 h 55"/>
                    <a:gd name="T12" fmla="*/ 33 w 33"/>
                    <a:gd name="T13" fmla="*/ 9 h 55"/>
                    <a:gd name="T14" fmla="*/ 7 w 33"/>
                    <a:gd name="T15" fmla="*/ 3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5">
                      <a:moveTo>
                        <a:pt x="7" y="3"/>
                      </a:moveTo>
                      <a:cubicBezTo>
                        <a:pt x="5" y="2"/>
                        <a:pt x="2" y="1"/>
                        <a:pt x="0" y="0"/>
                      </a:cubicBezTo>
                      <a:cubicBezTo>
                        <a:pt x="0" y="51"/>
                        <a:pt x="0" y="51"/>
                        <a:pt x="0" y="51"/>
                      </a:cubicBezTo>
                      <a:cubicBezTo>
                        <a:pt x="0" y="51"/>
                        <a:pt x="1" y="51"/>
                        <a:pt x="1" y="51"/>
                      </a:cubicBezTo>
                      <a:cubicBezTo>
                        <a:pt x="6" y="53"/>
                        <a:pt x="12" y="54"/>
                        <a:pt x="18" y="54"/>
                      </a:cubicBezTo>
                      <a:cubicBezTo>
                        <a:pt x="23" y="55"/>
                        <a:pt x="28" y="55"/>
                        <a:pt x="33" y="55"/>
                      </a:cubicBezTo>
                      <a:cubicBezTo>
                        <a:pt x="33" y="9"/>
                        <a:pt x="33" y="9"/>
                        <a:pt x="33" y="9"/>
                      </a:cubicBezTo>
                      <a:cubicBezTo>
                        <a:pt x="24" y="8"/>
                        <a:pt x="16" y="6"/>
                        <a:pt x="7" y="3"/>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7" name="Freeform 23"/>
                <p:cNvSpPr>
                  <a:spLocks/>
                </p:cNvSpPr>
                <p:nvPr/>
              </p:nvSpPr>
              <p:spPr bwMode="auto">
                <a:xfrm>
                  <a:off x="7689850" y="5016501"/>
                  <a:ext cx="74613" cy="287338"/>
                </a:xfrm>
                <a:custGeom>
                  <a:avLst/>
                  <a:gdLst>
                    <a:gd name="T0" fmla="*/ 24 w 33"/>
                    <a:gd name="T1" fmla="*/ 126 h 129"/>
                    <a:gd name="T2" fmla="*/ 33 w 33"/>
                    <a:gd name="T3" fmla="*/ 129 h 129"/>
                    <a:gd name="T4" fmla="*/ 33 w 33"/>
                    <a:gd name="T5" fmla="*/ 0 h 129"/>
                    <a:gd name="T6" fmla="*/ 10 w 33"/>
                    <a:gd name="T7" fmla="*/ 7 h 129"/>
                    <a:gd name="T8" fmla="*/ 0 w 33"/>
                    <a:gd name="T9" fmla="*/ 13 h 129"/>
                    <a:gd name="T10" fmla="*/ 0 w 33"/>
                    <a:gd name="T11" fmla="*/ 113 h 129"/>
                    <a:gd name="T12" fmla="*/ 1 w 33"/>
                    <a:gd name="T13" fmla="*/ 113 h 129"/>
                    <a:gd name="T14" fmla="*/ 24 w 33"/>
                    <a:gd name="T15" fmla="*/ 126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9">
                      <a:moveTo>
                        <a:pt x="24" y="126"/>
                      </a:moveTo>
                      <a:cubicBezTo>
                        <a:pt x="27" y="127"/>
                        <a:pt x="30" y="128"/>
                        <a:pt x="33" y="129"/>
                      </a:cubicBezTo>
                      <a:cubicBezTo>
                        <a:pt x="33" y="0"/>
                        <a:pt x="33" y="0"/>
                        <a:pt x="33" y="0"/>
                      </a:cubicBezTo>
                      <a:cubicBezTo>
                        <a:pt x="24" y="1"/>
                        <a:pt x="17" y="4"/>
                        <a:pt x="10" y="7"/>
                      </a:cubicBezTo>
                      <a:cubicBezTo>
                        <a:pt x="6" y="9"/>
                        <a:pt x="3" y="11"/>
                        <a:pt x="0" y="13"/>
                      </a:cubicBezTo>
                      <a:cubicBezTo>
                        <a:pt x="0" y="113"/>
                        <a:pt x="0" y="113"/>
                        <a:pt x="0" y="113"/>
                      </a:cubicBezTo>
                      <a:cubicBezTo>
                        <a:pt x="0" y="113"/>
                        <a:pt x="1" y="113"/>
                        <a:pt x="1" y="113"/>
                      </a:cubicBezTo>
                      <a:cubicBezTo>
                        <a:pt x="7" y="118"/>
                        <a:pt x="15" y="122"/>
                        <a:pt x="24" y="12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8" name="Freeform 24"/>
                <p:cNvSpPr>
                  <a:spLocks/>
                </p:cNvSpPr>
                <p:nvPr/>
              </p:nvSpPr>
              <p:spPr bwMode="auto">
                <a:xfrm>
                  <a:off x="7259638" y="4800601"/>
                  <a:ext cx="857250" cy="53975"/>
                </a:xfrm>
                <a:custGeom>
                  <a:avLst/>
                  <a:gdLst>
                    <a:gd name="T0" fmla="*/ 362 w 386"/>
                    <a:gd name="T1" fmla="*/ 0 h 24"/>
                    <a:gd name="T2" fmla="*/ 359 w 386"/>
                    <a:gd name="T3" fmla="*/ 0 h 24"/>
                    <a:gd name="T4" fmla="*/ 26 w 386"/>
                    <a:gd name="T5" fmla="*/ 0 h 24"/>
                    <a:gd name="T6" fmla="*/ 24 w 386"/>
                    <a:gd name="T7" fmla="*/ 0 h 24"/>
                    <a:gd name="T8" fmla="*/ 0 w 386"/>
                    <a:gd name="T9" fmla="*/ 24 h 24"/>
                    <a:gd name="T10" fmla="*/ 24 w 386"/>
                    <a:gd name="T11" fmla="*/ 24 h 24"/>
                    <a:gd name="T12" fmla="*/ 48 w 386"/>
                    <a:gd name="T13" fmla="*/ 24 h 24"/>
                    <a:gd name="T14" fmla="*/ 338 w 386"/>
                    <a:gd name="T15" fmla="*/ 24 h 24"/>
                    <a:gd name="T16" fmla="*/ 362 w 386"/>
                    <a:gd name="T17" fmla="*/ 24 h 24"/>
                    <a:gd name="T18" fmla="*/ 386 w 386"/>
                    <a:gd name="T19" fmla="*/ 24 h 24"/>
                    <a:gd name="T20" fmla="*/ 362 w 38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24">
                      <a:moveTo>
                        <a:pt x="362" y="0"/>
                      </a:moveTo>
                      <a:cubicBezTo>
                        <a:pt x="361" y="0"/>
                        <a:pt x="360" y="0"/>
                        <a:pt x="359" y="0"/>
                      </a:cubicBezTo>
                      <a:cubicBezTo>
                        <a:pt x="26" y="0"/>
                        <a:pt x="26" y="0"/>
                        <a:pt x="26" y="0"/>
                      </a:cubicBezTo>
                      <a:cubicBezTo>
                        <a:pt x="26" y="0"/>
                        <a:pt x="25" y="0"/>
                        <a:pt x="24" y="0"/>
                      </a:cubicBezTo>
                      <a:cubicBezTo>
                        <a:pt x="10" y="0"/>
                        <a:pt x="0" y="11"/>
                        <a:pt x="0" y="24"/>
                      </a:cubicBezTo>
                      <a:cubicBezTo>
                        <a:pt x="24" y="24"/>
                        <a:pt x="24" y="24"/>
                        <a:pt x="24" y="24"/>
                      </a:cubicBezTo>
                      <a:cubicBezTo>
                        <a:pt x="48" y="24"/>
                        <a:pt x="48" y="24"/>
                        <a:pt x="48" y="24"/>
                      </a:cubicBezTo>
                      <a:cubicBezTo>
                        <a:pt x="338" y="24"/>
                        <a:pt x="338" y="24"/>
                        <a:pt x="338" y="24"/>
                      </a:cubicBezTo>
                      <a:cubicBezTo>
                        <a:pt x="362" y="24"/>
                        <a:pt x="362" y="24"/>
                        <a:pt x="362" y="24"/>
                      </a:cubicBezTo>
                      <a:cubicBezTo>
                        <a:pt x="386" y="24"/>
                        <a:pt x="386" y="24"/>
                        <a:pt x="386" y="24"/>
                      </a:cubicBezTo>
                      <a:cubicBezTo>
                        <a:pt x="386" y="11"/>
                        <a:pt x="375" y="0"/>
                        <a:pt x="362" y="0"/>
                      </a:cubicBezTo>
                      <a:close/>
                    </a:path>
                  </a:pathLst>
                </a:custGeom>
                <a:solidFill>
                  <a:srgbClr val="823B8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9" name="Rectangle 25"/>
                <p:cNvSpPr>
                  <a:spLocks noChangeArrowheads="1"/>
                </p:cNvSpPr>
                <p:nvPr/>
              </p:nvSpPr>
              <p:spPr bwMode="auto">
                <a:xfrm>
                  <a:off x="7286625" y="5037138"/>
                  <a:ext cx="803275" cy="26988"/>
                </a:xfrm>
                <a:prstGeom prst="rect">
                  <a:avLst/>
                </a:prstGeom>
                <a:solidFill>
                  <a:srgbClr val="823B8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50" name="Rectangle 26"/>
                <p:cNvSpPr>
                  <a:spLocks noChangeArrowheads="1"/>
                </p:cNvSpPr>
                <p:nvPr/>
              </p:nvSpPr>
              <p:spPr bwMode="auto">
                <a:xfrm>
                  <a:off x="7259638" y="4854576"/>
                  <a:ext cx="857250" cy="184150"/>
                </a:xfrm>
                <a:prstGeom prst="rect">
                  <a:avLst/>
                </a:prstGeom>
                <a:solidFill>
                  <a:srgbClr val="4423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51" name="Freeform 27"/>
                <p:cNvSpPr>
                  <a:spLocks/>
                </p:cNvSpPr>
                <p:nvPr/>
              </p:nvSpPr>
              <p:spPr bwMode="auto">
                <a:xfrm>
                  <a:off x="7345363" y="5767388"/>
                  <a:ext cx="676275" cy="147638"/>
                </a:xfrm>
                <a:custGeom>
                  <a:avLst/>
                  <a:gdLst>
                    <a:gd name="T0" fmla="*/ 0 w 426"/>
                    <a:gd name="T1" fmla="*/ 53 h 93"/>
                    <a:gd name="T2" fmla="*/ 41 w 426"/>
                    <a:gd name="T3" fmla="*/ 14 h 93"/>
                    <a:gd name="T4" fmla="*/ 70 w 426"/>
                    <a:gd name="T5" fmla="*/ 44 h 93"/>
                    <a:gd name="T6" fmla="*/ 97 w 426"/>
                    <a:gd name="T7" fmla="*/ 44 h 93"/>
                    <a:gd name="T8" fmla="*/ 140 w 426"/>
                    <a:gd name="T9" fmla="*/ 0 h 93"/>
                    <a:gd name="T10" fmla="*/ 174 w 426"/>
                    <a:gd name="T11" fmla="*/ 0 h 93"/>
                    <a:gd name="T12" fmla="*/ 216 w 426"/>
                    <a:gd name="T13" fmla="*/ 0 h 93"/>
                    <a:gd name="T14" fmla="*/ 254 w 426"/>
                    <a:gd name="T15" fmla="*/ 38 h 93"/>
                    <a:gd name="T16" fmla="*/ 280 w 426"/>
                    <a:gd name="T17" fmla="*/ 11 h 93"/>
                    <a:gd name="T18" fmla="*/ 335 w 426"/>
                    <a:gd name="T19" fmla="*/ 11 h 93"/>
                    <a:gd name="T20" fmla="*/ 399 w 426"/>
                    <a:gd name="T21" fmla="*/ 11 h 93"/>
                    <a:gd name="T22" fmla="*/ 426 w 426"/>
                    <a:gd name="T23" fmla="*/ 38 h 93"/>
                    <a:gd name="T24" fmla="*/ 426 w 426"/>
                    <a:gd name="T25" fmla="*/ 93 h 93"/>
                    <a:gd name="T26" fmla="*/ 0 w 426"/>
                    <a:gd name="T27" fmla="*/ 93 h 93"/>
                    <a:gd name="T28" fmla="*/ 0 w 426"/>
                    <a:gd name="T29" fmla="*/ 5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93">
                      <a:moveTo>
                        <a:pt x="0" y="53"/>
                      </a:moveTo>
                      <a:lnTo>
                        <a:pt x="41" y="14"/>
                      </a:lnTo>
                      <a:lnTo>
                        <a:pt x="70" y="44"/>
                      </a:lnTo>
                      <a:lnTo>
                        <a:pt x="97" y="44"/>
                      </a:lnTo>
                      <a:lnTo>
                        <a:pt x="140" y="0"/>
                      </a:lnTo>
                      <a:lnTo>
                        <a:pt x="174" y="0"/>
                      </a:lnTo>
                      <a:lnTo>
                        <a:pt x="216" y="0"/>
                      </a:lnTo>
                      <a:lnTo>
                        <a:pt x="254" y="38"/>
                      </a:lnTo>
                      <a:lnTo>
                        <a:pt x="280" y="11"/>
                      </a:lnTo>
                      <a:lnTo>
                        <a:pt x="335" y="11"/>
                      </a:lnTo>
                      <a:lnTo>
                        <a:pt x="399" y="11"/>
                      </a:lnTo>
                      <a:lnTo>
                        <a:pt x="426" y="38"/>
                      </a:lnTo>
                      <a:lnTo>
                        <a:pt x="426" y="93"/>
                      </a:lnTo>
                      <a:lnTo>
                        <a:pt x="0" y="93"/>
                      </a:lnTo>
                      <a:lnTo>
                        <a:pt x="0" y="53"/>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grpSp>
        </p:grpSp>
        <p:grpSp>
          <p:nvGrpSpPr>
            <p:cNvPr id="61" name="Group 60"/>
            <p:cNvGrpSpPr/>
            <p:nvPr/>
          </p:nvGrpSpPr>
          <p:grpSpPr>
            <a:xfrm>
              <a:off x="10181195" y="5540053"/>
              <a:ext cx="1649413" cy="668338"/>
              <a:chOff x="10257395" y="5540053"/>
              <a:chExt cx="1649413" cy="668338"/>
            </a:xfrm>
          </p:grpSpPr>
          <p:sp>
            <p:nvSpPr>
              <p:cNvPr id="586" name="Freeform 3614"/>
              <p:cNvSpPr>
                <a:spLocks/>
              </p:cNvSpPr>
              <p:nvPr/>
            </p:nvSpPr>
            <p:spPr bwMode="auto">
              <a:xfrm flipH="1">
                <a:off x="10257395" y="5540053"/>
                <a:ext cx="1649413" cy="668338"/>
              </a:xfrm>
              <a:custGeom>
                <a:avLst/>
                <a:gdLst>
                  <a:gd name="T0" fmla="*/ 431 w 602"/>
                  <a:gd name="T1" fmla="*/ 421 h 421"/>
                  <a:gd name="T2" fmla="*/ 517 w 602"/>
                  <a:gd name="T3" fmla="*/ 317 h 421"/>
                  <a:gd name="T4" fmla="*/ 602 w 602"/>
                  <a:gd name="T5" fmla="*/ 211 h 421"/>
                  <a:gd name="T6" fmla="*/ 517 w 602"/>
                  <a:gd name="T7" fmla="*/ 106 h 421"/>
                  <a:gd name="T8" fmla="*/ 431 w 602"/>
                  <a:gd name="T9" fmla="*/ 0 h 421"/>
                  <a:gd name="T10" fmla="*/ 431 w 602"/>
                  <a:gd name="T11" fmla="*/ 0 h 421"/>
                  <a:gd name="T12" fmla="*/ 0 w 602"/>
                  <a:gd name="T13" fmla="*/ 0 h 421"/>
                  <a:gd name="T14" fmla="*/ 0 w 602"/>
                  <a:gd name="T15" fmla="*/ 421 h 421"/>
                  <a:gd name="T16" fmla="*/ 431 w 602"/>
                  <a:gd name="T17" fmla="*/ 421 h 421"/>
                  <a:gd name="T18" fmla="*/ 431 w 602"/>
                  <a:gd name="T19"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421">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rgbClr val="FF0000"/>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587" name="Rectangle 3620"/>
              <p:cNvSpPr>
                <a:spLocks noChangeArrowheads="1"/>
              </p:cNvSpPr>
              <p:nvPr/>
            </p:nvSpPr>
            <p:spPr bwMode="auto">
              <a:xfrm>
                <a:off x="10687608" y="5597226"/>
                <a:ext cx="1059216" cy="5540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340">
                  <a:defRPr/>
                </a:pPr>
                <a:r>
                  <a:rPr lang="en-US" altLang="en-US" sz="900" kern="0" spc="-10" dirty="0">
                    <a:solidFill>
                      <a:srgbClr val="FFFFFF"/>
                    </a:solidFill>
                    <a:latin typeface="Segoe UI" panose="020B0502040204020203" pitchFamily="34" charset="0"/>
                  </a:rPr>
                  <a:t>It takes on average </a:t>
                </a:r>
                <a:r>
                  <a:rPr lang="en-US" altLang="en-US" sz="900" b="1" kern="0" spc="50" dirty="0">
                    <a:solidFill>
                      <a:srgbClr val="FFFFFF"/>
                    </a:solidFill>
                    <a:latin typeface="Segoe UI" panose="020B0502040204020203" pitchFamily="34" charset="0"/>
                  </a:rPr>
                  <a:t>200 minutes</a:t>
                </a:r>
                <a:r>
                  <a:rPr lang="en-US" altLang="en-US" sz="900" kern="0" spc="-10" dirty="0">
                    <a:solidFill>
                      <a:srgbClr val="FFFFFF"/>
                    </a:solidFill>
                    <a:latin typeface="Segoe UI" panose="020B0502040204020203" pitchFamily="34" charset="0"/>
                  </a:rPr>
                  <a:t> to diagnose and repair a production issue</a:t>
                </a:r>
              </a:p>
            </p:txBody>
          </p:sp>
        </p:grpSp>
      </p:grpSp>
      <p:grpSp>
        <p:nvGrpSpPr>
          <p:cNvPr id="690" name="Group 689"/>
          <p:cNvGrpSpPr/>
          <p:nvPr/>
        </p:nvGrpSpPr>
        <p:grpSpPr>
          <a:xfrm>
            <a:off x="4421129" y="1363662"/>
            <a:ext cx="438365" cy="369332"/>
            <a:chOff x="7903878" y="601662"/>
            <a:chExt cx="438427" cy="369384"/>
          </a:xfrm>
        </p:grpSpPr>
        <p:sp>
          <p:nvSpPr>
            <p:cNvPr id="691" name="Rectangle 3458"/>
            <p:cNvSpPr>
              <a:spLocks noChangeArrowheads="1"/>
            </p:cNvSpPr>
            <p:nvPr/>
          </p:nvSpPr>
          <p:spPr bwMode="auto">
            <a:xfrm>
              <a:off x="7903878" y="601662"/>
              <a:ext cx="109019" cy="369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2400" kern="0" dirty="0">
                  <a:solidFill>
                    <a:srgbClr val="FFFFFF"/>
                  </a:solidFill>
                  <a:latin typeface="Segoe UI Light" panose="020B0502040204020203" pitchFamily="34" charset="0"/>
                </a:rPr>
                <a:t>1</a:t>
              </a:r>
              <a:endParaRPr lang="en-US" altLang="en-US" sz="2400" kern="0" dirty="0">
                <a:solidFill>
                  <a:srgbClr val="FFFFFF"/>
                </a:solidFill>
                <a:latin typeface="Segoe UI" panose="020B0502040204020203" pitchFamily="34" charset="0"/>
              </a:endParaRPr>
            </a:p>
          </p:txBody>
        </p:sp>
        <p:sp>
          <p:nvSpPr>
            <p:cNvPr id="692" name="Rectangle 3459"/>
            <p:cNvSpPr>
              <a:spLocks noChangeArrowheads="1"/>
            </p:cNvSpPr>
            <p:nvPr/>
          </p:nvSpPr>
          <p:spPr bwMode="auto">
            <a:xfrm>
              <a:off x="8181982" y="609918"/>
              <a:ext cx="160323" cy="246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599" kern="0" dirty="0">
                  <a:solidFill>
                    <a:srgbClr val="FFFFFF"/>
                  </a:solidFill>
                  <a:latin typeface="Segoe UI Light" panose="020B0502040204020203" pitchFamily="34" charset="0"/>
                </a:rPr>
                <a:t>%</a:t>
              </a:r>
              <a:endParaRPr lang="en-US" altLang="en-US" sz="1599" kern="0" dirty="0">
                <a:solidFill>
                  <a:srgbClr val="FFFFFF"/>
                </a:solidFill>
                <a:latin typeface="Segoe UI" panose="020B0502040204020203" pitchFamily="34" charset="0"/>
              </a:endParaRPr>
            </a:p>
          </p:txBody>
        </p:sp>
      </p:grpSp>
      <p:sp>
        <p:nvSpPr>
          <p:cNvPr id="3" name="Title 2"/>
          <p:cNvSpPr>
            <a:spLocks noGrp="1"/>
          </p:cNvSpPr>
          <p:nvPr>
            <p:ph type="title"/>
          </p:nvPr>
        </p:nvSpPr>
        <p:spPr/>
        <p:txBody>
          <a:bodyPr/>
          <a:lstStyle/>
          <a:p>
            <a:r>
              <a:rPr lang="en-US" sz="4800" dirty="0">
                <a:solidFill>
                  <a:srgbClr val="505050"/>
                </a:solidFill>
              </a:rPr>
              <a:t>The consequences of inefficiency</a:t>
            </a:r>
          </a:p>
        </p:txBody>
      </p:sp>
      <p:sp>
        <p:nvSpPr>
          <p:cNvPr id="128" name="Freeform 3342"/>
          <p:cNvSpPr>
            <a:spLocks/>
          </p:cNvSpPr>
          <p:nvPr/>
        </p:nvSpPr>
        <p:spPr bwMode="auto">
          <a:xfrm>
            <a:off x="5737294" y="2364588"/>
            <a:ext cx="3174" cy="1587"/>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lnTo>
                  <a:pt x="2" y="0"/>
                </a:lnTo>
                <a:lnTo>
                  <a:pt x="2"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50" name="Group 49"/>
          <p:cNvGrpSpPr/>
          <p:nvPr/>
        </p:nvGrpSpPr>
        <p:grpSpPr>
          <a:xfrm>
            <a:off x="4426569" y="4901051"/>
            <a:ext cx="3600985" cy="1250772"/>
            <a:chOff x="4426312" y="5326062"/>
            <a:chExt cx="3601495" cy="1250950"/>
          </a:xfrm>
        </p:grpSpPr>
        <p:sp>
          <p:nvSpPr>
            <p:cNvPr id="434" name="Rectangle 3725"/>
            <p:cNvSpPr>
              <a:spLocks noChangeArrowheads="1"/>
            </p:cNvSpPr>
            <p:nvPr/>
          </p:nvSpPr>
          <p:spPr bwMode="auto">
            <a:xfrm>
              <a:off x="4426312" y="6143794"/>
              <a:ext cx="1187994" cy="4155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340">
                <a:defRPr/>
              </a:pPr>
              <a:r>
                <a:rPr lang="en-US" altLang="en-US" sz="900" kern="0" dirty="0">
                  <a:solidFill>
                    <a:srgbClr val="002050"/>
                  </a:solidFill>
                  <a:latin typeface="Segoe UI" panose="020B0502040204020203" pitchFamily="34" charset="0"/>
                </a:rPr>
                <a:t>Responding to</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ongoing needs for</a:t>
              </a:r>
              <a:br>
                <a:rPr lang="en-US" altLang="en-US" sz="900" kern="0" dirty="0">
                  <a:solidFill>
                    <a:srgbClr val="002050"/>
                  </a:solidFill>
                  <a:latin typeface="Segoe UI" panose="020B0502040204020203" pitchFamily="34" charset="0"/>
                </a:rPr>
              </a:br>
              <a:r>
                <a:rPr lang="en-US" altLang="en-US" sz="900" b="1" kern="0" dirty="0">
                  <a:solidFill>
                    <a:srgbClr val="002050"/>
                  </a:solidFill>
                  <a:latin typeface="Segoe UI" panose="020B0502040204020203" pitchFamily="34" charset="0"/>
                </a:rPr>
                <a:t>efficiency and growth</a:t>
              </a:r>
              <a:endParaRPr lang="en-US" altLang="en-US" sz="1801" b="1" kern="0" dirty="0">
                <a:solidFill>
                  <a:srgbClr val="505050"/>
                </a:solidFill>
                <a:latin typeface="Segoe UI" panose="020B0502040204020203" pitchFamily="34" charset="0"/>
              </a:endParaRPr>
            </a:p>
          </p:txBody>
        </p:sp>
        <p:sp>
          <p:nvSpPr>
            <p:cNvPr id="435" name="Rectangle 3731"/>
            <p:cNvSpPr>
              <a:spLocks noChangeArrowheads="1"/>
            </p:cNvSpPr>
            <p:nvPr/>
          </p:nvSpPr>
          <p:spPr bwMode="auto">
            <a:xfrm>
              <a:off x="6751636" y="6282294"/>
              <a:ext cx="1276171" cy="27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kern="0" dirty="0">
                  <a:solidFill>
                    <a:srgbClr val="002050"/>
                  </a:solidFill>
                  <a:latin typeface="Segoe UI" panose="020B0502040204020203" pitchFamily="34" charset="0"/>
                </a:rPr>
                <a:t>Always keeping all</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systems </a:t>
              </a:r>
              <a:r>
                <a:rPr lang="en-US" altLang="en-US" sz="900" b="1" kern="0" dirty="0">
                  <a:solidFill>
                    <a:srgbClr val="002050"/>
                  </a:solidFill>
                  <a:latin typeface="Segoe UI" panose="020B0502040204020203" pitchFamily="34" charset="0"/>
                </a:rPr>
                <a:t>safe and secure</a:t>
              </a:r>
              <a:endParaRPr lang="en-US" altLang="en-US" sz="1801" b="1" kern="0" dirty="0">
                <a:solidFill>
                  <a:srgbClr val="505050"/>
                </a:solidFill>
                <a:latin typeface="Segoe UI" panose="020B0502040204020203" pitchFamily="34" charset="0"/>
              </a:endParaRPr>
            </a:p>
          </p:txBody>
        </p:sp>
        <p:grpSp>
          <p:nvGrpSpPr>
            <p:cNvPr id="47" name="Group 46"/>
            <p:cNvGrpSpPr/>
            <p:nvPr/>
          </p:nvGrpSpPr>
          <p:grpSpPr>
            <a:xfrm>
              <a:off x="5383670" y="5326062"/>
              <a:ext cx="1901367" cy="1250950"/>
              <a:chOff x="5383670" y="5326062"/>
              <a:chExt cx="1901367" cy="1250950"/>
            </a:xfrm>
          </p:grpSpPr>
          <p:sp>
            <p:nvSpPr>
              <p:cNvPr id="676" name="Freeform 12"/>
              <p:cNvSpPr>
                <a:spLocks/>
              </p:cNvSpPr>
              <p:nvPr/>
            </p:nvSpPr>
            <p:spPr bwMode="auto">
              <a:xfrm>
                <a:off x="6179717" y="5650388"/>
                <a:ext cx="121723" cy="129526"/>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CEA578"/>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74" name="Freeform 10"/>
              <p:cNvSpPr>
                <a:spLocks/>
              </p:cNvSpPr>
              <p:nvPr/>
            </p:nvSpPr>
            <p:spPr bwMode="auto">
              <a:xfrm>
                <a:off x="6140811" y="5400162"/>
                <a:ext cx="237203" cy="288702"/>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75" name="Freeform 11"/>
              <p:cNvSpPr>
                <a:spLocks/>
              </p:cNvSpPr>
              <p:nvPr/>
            </p:nvSpPr>
            <p:spPr bwMode="auto">
              <a:xfrm>
                <a:off x="6101689" y="5402262"/>
                <a:ext cx="237203" cy="268414"/>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73" name="Freeform 5"/>
              <p:cNvSpPr>
                <a:spLocks/>
              </p:cNvSpPr>
              <p:nvPr/>
            </p:nvSpPr>
            <p:spPr bwMode="auto">
              <a:xfrm>
                <a:off x="5923787" y="5792399"/>
                <a:ext cx="599250" cy="76689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79" name="Freeform 19"/>
              <p:cNvSpPr>
                <a:spLocks/>
              </p:cNvSpPr>
              <p:nvPr/>
            </p:nvSpPr>
            <p:spPr bwMode="auto">
              <a:xfrm>
                <a:off x="6118856" y="5503697"/>
                <a:ext cx="241885" cy="216916"/>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80" name="Freeform 27"/>
              <p:cNvSpPr>
                <a:spLocks/>
              </p:cNvSpPr>
              <p:nvPr/>
            </p:nvSpPr>
            <p:spPr bwMode="auto">
              <a:xfrm>
                <a:off x="6009618" y="5764309"/>
                <a:ext cx="452559" cy="603932"/>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grpSp>
            <p:nvGrpSpPr>
              <p:cNvPr id="49" name="Group 48"/>
              <p:cNvGrpSpPr/>
              <p:nvPr/>
            </p:nvGrpSpPr>
            <p:grpSpPr>
              <a:xfrm>
                <a:off x="5383670" y="5450198"/>
                <a:ext cx="325437" cy="354012"/>
                <a:chOff x="5395100" y="5514975"/>
                <a:chExt cx="325437" cy="354012"/>
              </a:xfrm>
            </p:grpSpPr>
            <p:sp>
              <p:nvSpPr>
                <p:cNvPr id="428" name="Freeform 3763"/>
                <p:cNvSpPr>
                  <a:spLocks/>
                </p:cNvSpPr>
                <p:nvPr/>
              </p:nvSpPr>
              <p:spPr bwMode="auto">
                <a:xfrm>
                  <a:off x="5395100" y="5748337"/>
                  <a:ext cx="100013" cy="42863"/>
                </a:xfrm>
                <a:custGeom>
                  <a:avLst/>
                  <a:gdLst>
                    <a:gd name="T0" fmla="*/ 17 w 49"/>
                    <a:gd name="T1" fmla="*/ 13 h 21"/>
                    <a:gd name="T2" fmla="*/ 0 w 49"/>
                    <a:gd name="T3" fmla="*/ 5 h 21"/>
                    <a:gd name="T4" fmla="*/ 30 w 49"/>
                    <a:gd name="T5" fmla="*/ 1 h 21"/>
                    <a:gd name="T6" fmla="*/ 49 w 49"/>
                    <a:gd name="T7" fmla="*/ 21 h 21"/>
                    <a:gd name="T8" fmla="*/ 17 w 49"/>
                    <a:gd name="T9" fmla="*/ 13 h 21"/>
                  </a:gdLst>
                  <a:ahLst/>
                  <a:cxnLst>
                    <a:cxn ang="0">
                      <a:pos x="T0" y="T1"/>
                    </a:cxn>
                    <a:cxn ang="0">
                      <a:pos x="T2" y="T3"/>
                    </a:cxn>
                    <a:cxn ang="0">
                      <a:pos x="T4" y="T5"/>
                    </a:cxn>
                    <a:cxn ang="0">
                      <a:pos x="T6" y="T7"/>
                    </a:cxn>
                    <a:cxn ang="0">
                      <a:pos x="T8" y="T9"/>
                    </a:cxn>
                  </a:cxnLst>
                  <a:rect l="0" t="0" r="r" b="b"/>
                  <a:pathLst>
                    <a:path w="49" h="21">
                      <a:moveTo>
                        <a:pt x="17" y="13"/>
                      </a:moveTo>
                      <a:cubicBezTo>
                        <a:pt x="9" y="13"/>
                        <a:pt x="2" y="7"/>
                        <a:pt x="0" y="5"/>
                      </a:cubicBezTo>
                      <a:cubicBezTo>
                        <a:pt x="10" y="13"/>
                        <a:pt x="16" y="2"/>
                        <a:pt x="30" y="1"/>
                      </a:cubicBezTo>
                      <a:cubicBezTo>
                        <a:pt x="48" y="0"/>
                        <a:pt x="49" y="21"/>
                        <a:pt x="49" y="21"/>
                      </a:cubicBezTo>
                      <a:cubicBezTo>
                        <a:pt x="39" y="8"/>
                        <a:pt x="26" y="12"/>
                        <a:pt x="17" y="13"/>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29" name="Freeform 3764"/>
                <p:cNvSpPr>
                  <a:spLocks/>
                </p:cNvSpPr>
                <p:nvPr/>
              </p:nvSpPr>
              <p:spPr bwMode="auto">
                <a:xfrm>
                  <a:off x="5395100" y="5757862"/>
                  <a:ext cx="100013" cy="38100"/>
                </a:xfrm>
                <a:custGeom>
                  <a:avLst/>
                  <a:gdLst>
                    <a:gd name="T0" fmla="*/ 0 w 49"/>
                    <a:gd name="T1" fmla="*/ 0 h 18"/>
                    <a:gd name="T2" fmla="*/ 0 w 49"/>
                    <a:gd name="T3" fmla="*/ 0 h 18"/>
                    <a:gd name="T4" fmla="*/ 17 w 49"/>
                    <a:gd name="T5" fmla="*/ 8 h 18"/>
                    <a:gd name="T6" fmla="*/ 49 w 49"/>
                    <a:gd name="T7" fmla="*/ 16 h 18"/>
                    <a:gd name="T8" fmla="*/ 24 w 49"/>
                    <a:gd name="T9" fmla="*/ 18 h 18"/>
                    <a:gd name="T10" fmla="*/ 0 w 49"/>
                    <a:gd name="T11" fmla="*/ 0 h 18"/>
                  </a:gdLst>
                  <a:ahLst/>
                  <a:cxnLst>
                    <a:cxn ang="0">
                      <a:pos x="T0" y="T1"/>
                    </a:cxn>
                    <a:cxn ang="0">
                      <a:pos x="T2" y="T3"/>
                    </a:cxn>
                    <a:cxn ang="0">
                      <a:pos x="T4" y="T5"/>
                    </a:cxn>
                    <a:cxn ang="0">
                      <a:pos x="T6" y="T7"/>
                    </a:cxn>
                    <a:cxn ang="0">
                      <a:pos x="T8" y="T9"/>
                    </a:cxn>
                    <a:cxn ang="0">
                      <a:pos x="T10" y="T11"/>
                    </a:cxn>
                  </a:cxnLst>
                  <a:rect l="0" t="0" r="r" b="b"/>
                  <a:pathLst>
                    <a:path w="49" h="18">
                      <a:moveTo>
                        <a:pt x="0" y="0"/>
                      </a:moveTo>
                      <a:cubicBezTo>
                        <a:pt x="0" y="0"/>
                        <a:pt x="0" y="0"/>
                        <a:pt x="0" y="0"/>
                      </a:cubicBezTo>
                      <a:cubicBezTo>
                        <a:pt x="2" y="2"/>
                        <a:pt x="9" y="8"/>
                        <a:pt x="17" y="8"/>
                      </a:cubicBezTo>
                      <a:cubicBezTo>
                        <a:pt x="26" y="7"/>
                        <a:pt x="39" y="3"/>
                        <a:pt x="49" y="16"/>
                      </a:cubicBezTo>
                      <a:cubicBezTo>
                        <a:pt x="38" y="13"/>
                        <a:pt x="36" y="18"/>
                        <a:pt x="24" y="18"/>
                      </a:cubicBezTo>
                      <a:cubicBezTo>
                        <a:pt x="11" y="17"/>
                        <a:pt x="0" y="0"/>
                        <a:pt x="0"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30" name="Freeform 3766"/>
                <p:cNvSpPr>
                  <a:spLocks/>
                </p:cNvSpPr>
                <p:nvPr/>
              </p:nvSpPr>
              <p:spPr bwMode="auto">
                <a:xfrm>
                  <a:off x="5484000" y="5597525"/>
                  <a:ext cx="23813" cy="241300"/>
                </a:xfrm>
                <a:custGeom>
                  <a:avLst/>
                  <a:gdLst>
                    <a:gd name="T0" fmla="*/ 15 w 15"/>
                    <a:gd name="T1" fmla="*/ 152 h 152"/>
                    <a:gd name="T2" fmla="*/ 7 w 15"/>
                    <a:gd name="T3" fmla="*/ 152 h 152"/>
                    <a:gd name="T4" fmla="*/ 0 w 15"/>
                    <a:gd name="T5" fmla="*/ 0 h 152"/>
                    <a:gd name="T6" fmla="*/ 7 w 15"/>
                    <a:gd name="T7" fmla="*/ 0 h 152"/>
                    <a:gd name="T8" fmla="*/ 15 w 15"/>
                    <a:gd name="T9" fmla="*/ 152 h 152"/>
                  </a:gdLst>
                  <a:ahLst/>
                  <a:cxnLst>
                    <a:cxn ang="0">
                      <a:pos x="T0" y="T1"/>
                    </a:cxn>
                    <a:cxn ang="0">
                      <a:pos x="T2" y="T3"/>
                    </a:cxn>
                    <a:cxn ang="0">
                      <a:pos x="T4" y="T5"/>
                    </a:cxn>
                    <a:cxn ang="0">
                      <a:pos x="T6" y="T7"/>
                    </a:cxn>
                    <a:cxn ang="0">
                      <a:pos x="T8" y="T9"/>
                    </a:cxn>
                  </a:cxnLst>
                  <a:rect l="0" t="0" r="r" b="b"/>
                  <a:pathLst>
                    <a:path w="15" h="152">
                      <a:moveTo>
                        <a:pt x="15" y="152"/>
                      </a:moveTo>
                      <a:lnTo>
                        <a:pt x="7" y="152"/>
                      </a:lnTo>
                      <a:lnTo>
                        <a:pt x="0" y="0"/>
                      </a:lnTo>
                      <a:lnTo>
                        <a:pt x="7" y="0"/>
                      </a:lnTo>
                      <a:lnTo>
                        <a:pt x="15" y="152"/>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31" name="Oval 3774"/>
                <p:cNvSpPr>
                  <a:spLocks noChangeArrowheads="1"/>
                </p:cNvSpPr>
                <p:nvPr/>
              </p:nvSpPr>
              <p:spPr bwMode="auto">
                <a:xfrm>
                  <a:off x="5422087" y="5565775"/>
                  <a:ext cx="134938" cy="139700"/>
                </a:xfrm>
                <a:prstGeom prst="ellipse">
                  <a:avLst/>
                </a:pr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3" name="Freeform 3767"/>
                <p:cNvSpPr>
                  <a:spLocks/>
                </p:cNvSpPr>
                <p:nvPr/>
              </p:nvSpPr>
              <p:spPr bwMode="auto">
                <a:xfrm>
                  <a:off x="5615762" y="5535612"/>
                  <a:ext cx="22225" cy="314325"/>
                </a:xfrm>
                <a:custGeom>
                  <a:avLst/>
                  <a:gdLst>
                    <a:gd name="T0" fmla="*/ 0 w 14"/>
                    <a:gd name="T1" fmla="*/ 198 h 198"/>
                    <a:gd name="T2" fmla="*/ 8 w 14"/>
                    <a:gd name="T3" fmla="*/ 198 h 198"/>
                    <a:gd name="T4" fmla="*/ 14 w 14"/>
                    <a:gd name="T5" fmla="*/ 1 h 198"/>
                    <a:gd name="T6" fmla="*/ 5 w 14"/>
                    <a:gd name="T7" fmla="*/ 0 h 198"/>
                    <a:gd name="T8" fmla="*/ 0 w 14"/>
                    <a:gd name="T9" fmla="*/ 198 h 198"/>
                  </a:gdLst>
                  <a:ahLst/>
                  <a:cxnLst>
                    <a:cxn ang="0">
                      <a:pos x="T0" y="T1"/>
                    </a:cxn>
                    <a:cxn ang="0">
                      <a:pos x="T2" y="T3"/>
                    </a:cxn>
                    <a:cxn ang="0">
                      <a:pos x="T4" y="T5"/>
                    </a:cxn>
                    <a:cxn ang="0">
                      <a:pos x="T6" y="T7"/>
                    </a:cxn>
                    <a:cxn ang="0">
                      <a:pos x="T8" y="T9"/>
                    </a:cxn>
                  </a:cxnLst>
                  <a:rect l="0" t="0" r="r" b="b"/>
                  <a:pathLst>
                    <a:path w="14" h="198">
                      <a:moveTo>
                        <a:pt x="0" y="198"/>
                      </a:moveTo>
                      <a:lnTo>
                        <a:pt x="8" y="198"/>
                      </a:lnTo>
                      <a:lnTo>
                        <a:pt x="14" y="1"/>
                      </a:lnTo>
                      <a:lnTo>
                        <a:pt x="5" y="0"/>
                      </a:lnTo>
                      <a:lnTo>
                        <a:pt x="0" y="198"/>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4" name="Oval 3768"/>
                <p:cNvSpPr>
                  <a:spLocks noChangeArrowheads="1"/>
                </p:cNvSpPr>
                <p:nvPr/>
              </p:nvSpPr>
              <p:spPr bwMode="auto">
                <a:xfrm>
                  <a:off x="5555437" y="5514975"/>
                  <a:ext cx="150813" cy="150812"/>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5" name="Freeform 3769"/>
                <p:cNvSpPr>
                  <a:spLocks/>
                </p:cNvSpPr>
                <p:nvPr/>
              </p:nvSpPr>
              <p:spPr bwMode="auto">
                <a:xfrm>
                  <a:off x="5499875" y="5710237"/>
                  <a:ext cx="90488" cy="47625"/>
                </a:xfrm>
                <a:custGeom>
                  <a:avLst/>
                  <a:gdLst>
                    <a:gd name="T0" fmla="*/ 31 w 44"/>
                    <a:gd name="T1" fmla="*/ 10 h 23"/>
                    <a:gd name="T2" fmla="*/ 44 w 44"/>
                    <a:gd name="T3" fmla="*/ 0 h 23"/>
                    <a:gd name="T4" fmla="*/ 16 w 44"/>
                    <a:gd name="T5" fmla="*/ 2 h 23"/>
                    <a:gd name="T6" fmla="*/ 2 w 44"/>
                    <a:gd name="T7" fmla="*/ 23 h 23"/>
                    <a:gd name="T8" fmla="*/ 31 w 44"/>
                    <a:gd name="T9" fmla="*/ 10 h 23"/>
                  </a:gdLst>
                  <a:ahLst/>
                  <a:cxnLst>
                    <a:cxn ang="0">
                      <a:pos x="T0" y="T1"/>
                    </a:cxn>
                    <a:cxn ang="0">
                      <a:pos x="T2" y="T3"/>
                    </a:cxn>
                    <a:cxn ang="0">
                      <a:pos x="T4" y="T5"/>
                    </a:cxn>
                    <a:cxn ang="0">
                      <a:pos x="T6" y="T7"/>
                    </a:cxn>
                    <a:cxn ang="0">
                      <a:pos x="T8" y="T9"/>
                    </a:cxn>
                  </a:cxnLst>
                  <a:rect l="0" t="0" r="r" b="b"/>
                  <a:pathLst>
                    <a:path w="44" h="23">
                      <a:moveTo>
                        <a:pt x="31" y="10"/>
                      </a:moveTo>
                      <a:cubicBezTo>
                        <a:pt x="38" y="9"/>
                        <a:pt x="43" y="2"/>
                        <a:pt x="44" y="0"/>
                      </a:cubicBezTo>
                      <a:cubicBezTo>
                        <a:pt x="37" y="9"/>
                        <a:pt x="29" y="0"/>
                        <a:pt x="16" y="2"/>
                      </a:cubicBezTo>
                      <a:cubicBezTo>
                        <a:pt x="0" y="4"/>
                        <a:pt x="2" y="23"/>
                        <a:pt x="2" y="23"/>
                      </a:cubicBezTo>
                      <a:cubicBezTo>
                        <a:pt x="10" y="9"/>
                        <a:pt x="22" y="11"/>
                        <a:pt x="31" y="10"/>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6" name="Freeform 3770"/>
                <p:cNvSpPr>
                  <a:spLocks/>
                </p:cNvSpPr>
                <p:nvPr/>
              </p:nvSpPr>
              <p:spPr bwMode="auto">
                <a:xfrm>
                  <a:off x="5504637" y="5710237"/>
                  <a:ext cx="85725" cy="47625"/>
                </a:xfrm>
                <a:custGeom>
                  <a:avLst/>
                  <a:gdLst>
                    <a:gd name="T0" fmla="*/ 42 w 42"/>
                    <a:gd name="T1" fmla="*/ 0 h 23"/>
                    <a:gd name="T2" fmla="*/ 42 w 42"/>
                    <a:gd name="T3" fmla="*/ 0 h 23"/>
                    <a:gd name="T4" fmla="*/ 28 w 42"/>
                    <a:gd name="T5" fmla="*/ 10 h 23"/>
                    <a:gd name="T6" fmla="*/ 0 w 42"/>
                    <a:gd name="T7" fmla="*/ 23 h 23"/>
                    <a:gd name="T8" fmla="*/ 24 w 42"/>
                    <a:gd name="T9" fmla="*/ 21 h 23"/>
                    <a:gd name="T10" fmla="*/ 42 w 42"/>
                    <a:gd name="T11" fmla="*/ 0 h 23"/>
                  </a:gdLst>
                  <a:ahLst/>
                  <a:cxnLst>
                    <a:cxn ang="0">
                      <a:pos x="T0" y="T1"/>
                    </a:cxn>
                    <a:cxn ang="0">
                      <a:pos x="T2" y="T3"/>
                    </a:cxn>
                    <a:cxn ang="0">
                      <a:pos x="T4" y="T5"/>
                    </a:cxn>
                    <a:cxn ang="0">
                      <a:pos x="T6" y="T7"/>
                    </a:cxn>
                    <a:cxn ang="0">
                      <a:pos x="T8" y="T9"/>
                    </a:cxn>
                    <a:cxn ang="0">
                      <a:pos x="T10" y="T11"/>
                    </a:cxn>
                  </a:cxnLst>
                  <a:rect l="0" t="0" r="r" b="b"/>
                  <a:pathLst>
                    <a:path w="42" h="23">
                      <a:moveTo>
                        <a:pt x="42" y="0"/>
                      </a:moveTo>
                      <a:cubicBezTo>
                        <a:pt x="42" y="0"/>
                        <a:pt x="42" y="0"/>
                        <a:pt x="42" y="0"/>
                      </a:cubicBezTo>
                      <a:cubicBezTo>
                        <a:pt x="41" y="2"/>
                        <a:pt x="36" y="9"/>
                        <a:pt x="28" y="10"/>
                      </a:cubicBezTo>
                      <a:cubicBezTo>
                        <a:pt x="20" y="11"/>
                        <a:pt x="7" y="9"/>
                        <a:pt x="0" y="23"/>
                      </a:cubicBezTo>
                      <a:cubicBezTo>
                        <a:pt x="10" y="19"/>
                        <a:pt x="13" y="23"/>
                        <a:pt x="24" y="21"/>
                      </a:cubicBezTo>
                      <a:cubicBezTo>
                        <a:pt x="36" y="18"/>
                        <a:pt x="42" y="0"/>
                        <a:pt x="42"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7" name="Freeform 3771"/>
                <p:cNvSpPr>
                  <a:spLocks/>
                </p:cNvSpPr>
                <p:nvPr/>
              </p:nvSpPr>
              <p:spPr bwMode="auto">
                <a:xfrm>
                  <a:off x="5628462" y="5715000"/>
                  <a:ext cx="92075" cy="41275"/>
                </a:xfrm>
                <a:custGeom>
                  <a:avLst/>
                  <a:gdLst>
                    <a:gd name="T0" fmla="*/ 30 w 45"/>
                    <a:gd name="T1" fmla="*/ 11 h 20"/>
                    <a:gd name="T2" fmla="*/ 45 w 45"/>
                    <a:gd name="T3" fmla="*/ 3 h 20"/>
                    <a:gd name="T4" fmla="*/ 17 w 45"/>
                    <a:gd name="T5" fmla="*/ 1 h 20"/>
                    <a:gd name="T6" fmla="*/ 0 w 45"/>
                    <a:gd name="T7" fmla="*/ 20 h 20"/>
                    <a:gd name="T8" fmla="*/ 30 w 45"/>
                    <a:gd name="T9" fmla="*/ 11 h 20"/>
                  </a:gdLst>
                  <a:ahLst/>
                  <a:cxnLst>
                    <a:cxn ang="0">
                      <a:pos x="T0" y="T1"/>
                    </a:cxn>
                    <a:cxn ang="0">
                      <a:pos x="T2" y="T3"/>
                    </a:cxn>
                    <a:cxn ang="0">
                      <a:pos x="T4" y="T5"/>
                    </a:cxn>
                    <a:cxn ang="0">
                      <a:pos x="T6" y="T7"/>
                    </a:cxn>
                    <a:cxn ang="0">
                      <a:pos x="T8" y="T9"/>
                    </a:cxn>
                  </a:cxnLst>
                  <a:rect l="0" t="0" r="r" b="b"/>
                  <a:pathLst>
                    <a:path w="45" h="20">
                      <a:moveTo>
                        <a:pt x="30" y="11"/>
                      </a:moveTo>
                      <a:cubicBezTo>
                        <a:pt x="37" y="11"/>
                        <a:pt x="43" y="5"/>
                        <a:pt x="45" y="3"/>
                      </a:cubicBezTo>
                      <a:cubicBezTo>
                        <a:pt x="36" y="11"/>
                        <a:pt x="30" y="1"/>
                        <a:pt x="17" y="1"/>
                      </a:cubicBezTo>
                      <a:cubicBezTo>
                        <a:pt x="0" y="0"/>
                        <a:pt x="0" y="20"/>
                        <a:pt x="0" y="20"/>
                      </a:cubicBezTo>
                      <a:cubicBezTo>
                        <a:pt x="9" y="8"/>
                        <a:pt x="21" y="11"/>
                        <a:pt x="30" y="11"/>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8" name="Freeform 3772"/>
                <p:cNvSpPr>
                  <a:spLocks/>
                </p:cNvSpPr>
                <p:nvPr/>
              </p:nvSpPr>
              <p:spPr bwMode="auto">
                <a:xfrm>
                  <a:off x="5628462" y="5721350"/>
                  <a:ext cx="92075" cy="39687"/>
                </a:xfrm>
                <a:custGeom>
                  <a:avLst/>
                  <a:gdLst>
                    <a:gd name="T0" fmla="*/ 45 w 45"/>
                    <a:gd name="T1" fmla="*/ 0 h 19"/>
                    <a:gd name="T2" fmla="*/ 45 w 45"/>
                    <a:gd name="T3" fmla="*/ 0 h 19"/>
                    <a:gd name="T4" fmla="*/ 30 w 45"/>
                    <a:gd name="T5" fmla="*/ 8 h 19"/>
                    <a:gd name="T6" fmla="*/ 0 w 45"/>
                    <a:gd name="T7" fmla="*/ 17 h 19"/>
                    <a:gd name="T8" fmla="*/ 24 w 45"/>
                    <a:gd name="T9" fmla="*/ 18 h 19"/>
                    <a:gd name="T10" fmla="*/ 45 w 45"/>
                    <a:gd name="T11" fmla="*/ 0 h 19"/>
                  </a:gdLst>
                  <a:ahLst/>
                  <a:cxnLst>
                    <a:cxn ang="0">
                      <a:pos x="T0" y="T1"/>
                    </a:cxn>
                    <a:cxn ang="0">
                      <a:pos x="T2" y="T3"/>
                    </a:cxn>
                    <a:cxn ang="0">
                      <a:pos x="T4" y="T5"/>
                    </a:cxn>
                    <a:cxn ang="0">
                      <a:pos x="T6" y="T7"/>
                    </a:cxn>
                    <a:cxn ang="0">
                      <a:pos x="T8" y="T9"/>
                    </a:cxn>
                    <a:cxn ang="0">
                      <a:pos x="T10" y="T11"/>
                    </a:cxn>
                  </a:cxnLst>
                  <a:rect l="0" t="0" r="r" b="b"/>
                  <a:pathLst>
                    <a:path w="45" h="19">
                      <a:moveTo>
                        <a:pt x="45" y="0"/>
                      </a:moveTo>
                      <a:cubicBezTo>
                        <a:pt x="45" y="0"/>
                        <a:pt x="45" y="0"/>
                        <a:pt x="45" y="0"/>
                      </a:cubicBezTo>
                      <a:cubicBezTo>
                        <a:pt x="43" y="2"/>
                        <a:pt x="37" y="8"/>
                        <a:pt x="30" y="8"/>
                      </a:cubicBezTo>
                      <a:cubicBezTo>
                        <a:pt x="21" y="8"/>
                        <a:pt x="9" y="5"/>
                        <a:pt x="0" y="17"/>
                      </a:cubicBezTo>
                      <a:cubicBezTo>
                        <a:pt x="10" y="14"/>
                        <a:pt x="12" y="19"/>
                        <a:pt x="24" y="18"/>
                      </a:cubicBezTo>
                      <a:cubicBezTo>
                        <a:pt x="36" y="17"/>
                        <a:pt x="45" y="0"/>
                        <a:pt x="45"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9" name="Freeform 3773"/>
                <p:cNvSpPr>
                  <a:spLocks/>
                </p:cNvSpPr>
                <p:nvPr/>
              </p:nvSpPr>
              <p:spPr bwMode="auto">
                <a:xfrm>
                  <a:off x="5404625" y="5805487"/>
                  <a:ext cx="301625" cy="63500"/>
                </a:xfrm>
                <a:custGeom>
                  <a:avLst/>
                  <a:gdLst>
                    <a:gd name="T0" fmla="*/ 73 w 146"/>
                    <a:gd name="T1" fmla="*/ 0 h 30"/>
                    <a:gd name="T2" fmla="*/ 35 w 146"/>
                    <a:gd name="T3" fmla="*/ 14 h 30"/>
                    <a:gd name="T4" fmla="*/ 0 w 146"/>
                    <a:gd name="T5" fmla="*/ 30 h 30"/>
                    <a:gd name="T6" fmla="*/ 146 w 146"/>
                    <a:gd name="T7" fmla="*/ 30 h 30"/>
                    <a:gd name="T8" fmla="*/ 111 w 146"/>
                    <a:gd name="T9" fmla="*/ 14 h 30"/>
                    <a:gd name="T10" fmla="*/ 73 w 146"/>
                    <a:gd name="T11" fmla="*/ 0 h 30"/>
                  </a:gdLst>
                  <a:ahLst/>
                  <a:cxnLst>
                    <a:cxn ang="0">
                      <a:pos x="T0" y="T1"/>
                    </a:cxn>
                    <a:cxn ang="0">
                      <a:pos x="T2" y="T3"/>
                    </a:cxn>
                    <a:cxn ang="0">
                      <a:pos x="T4" y="T5"/>
                    </a:cxn>
                    <a:cxn ang="0">
                      <a:pos x="T6" y="T7"/>
                    </a:cxn>
                    <a:cxn ang="0">
                      <a:pos x="T8" y="T9"/>
                    </a:cxn>
                    <a:cxn ang="0">
                      <a:pos x="T10" y="T11"/>
                    </a:cxn>
                  </a:cxnLst>
                  <a:rect l="0" t="0" r="r" b="b"/>
                  <a:pathLst>
                    <a:path w="146" h="30">
                      <a:moveTo>
                        <a:pt x="73" y="0"/>
                      </a:moveTo>
                      <a:cubicBezTo>
                        <a:pt x="59" y="5"/>
                        <a:pt x="47" y="9"/>
                        <a:pt x="35" y="14"/>
                      </a:cubicBezTo>
                      <a:cubicBezTo>
                        <a:pt x="22" y="19"/>
                        <a:pt x="11" y="24"/>
                        <a:pt x="0" y="30"/>
                      </a:cubicBezTo>
                      <a:cubicBezTo>
                        <a:pt x="25" y="30"/>
                        <a:pt x="122" y="30"/>
                        <a:pt x="146" y="30"/>
                      </a:cubicBezTo>
                      <a:cubicBezTo>
                        <a:pt x="134" y="24"/>
                        <a:pt x="123" y="19"/>
                        <a:pt x="111" y="14"/>
                      </a:cubicBezTo>
                      <a:cubicBezTo>
                        <a:pt x="98" y="9"/>
                        <a:pt x="86" y="5"/>
                        <a:pt x="73" y="0"/>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sp>
            <p:nvSpPr>
              <p:cNvPr id="470" name="Freeform 3775"/>
              <p:cNvSpPr>
                <a:spLocks/>
              </p:cNvSpPr>
              <p:nvPr/>
            </p:nvSpPr>
            <p:spPr bwMode="auto">
              <a:xfrm>
                <a:off x="5738000" y="6242050"/>
                <a:ext cx="906463" cy="334962"/>
              </a:xfrm>
              <a:custGeom>
                <a:avLst/>
                <a:gdLst>
                  <a:gd name="T0" fmla="*/ 372 w 439"/>
                  <a:gd name="T1" fmla="*/ 162 h 162"/>
                  <a:gd name="T2" fmla="*/ 67 w 439"/>
                  <a:gd name="T3" fmla="*/ 162 h 162"/>
                  <a:gd name="T4" fmla="*/ 0 w 439"/>
                  <a:gd name="T5" fmla="*/ 81 h 162"/>
                  <a:gd name="T6" fmla="*/ 0 w 439"/>
                  <a:gd name="T7" fmla="*/ 80 h 162"/>
                  <a:gd name="T8" fmla="*/ 67 w 439"/>
                  <a:gd name="T9" fmla="*/ 0 h 162"/>
                  <a:gd name="T10" fmla="*/ 372 w 439"/>
                  <a:gd name="T11" fmla="*/ 0 h 162"/>
                  <a:gd name="T12" fmla="*/ 439 w 439"/>
                  <a:gd name="T13" fmla="*/ 80 h 162"/>
                  <a:gd name="T14" fmla="*/ 439 w 439"/>
                  <a:gd name="T15" fmla="*/ 81 h 162"/>
                  <a:gd name="T16" fmla="*/ 372 w 439"/>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9" h="162">
                    <a:moveTo>
                      <a:pt x="372" y="162"/>
                    </a:moveTo>
                    <a:cubicBezTo>
                      <a:pt x="67" y="162"/>
                      <a:pt x="67" y="162"/>
                      <a:pt x="67" y="162"/>
                    </a:cubicBezTo>
                    <a:cubicBezTo>
                      <a:pt x="30" y="162"/>
                      <a:pt x="0" y="126"/>
                      <a:pt x="0" y="81"/>
                    </a:cubicBezTo>
                    <a:cubicBezTo>
                      <a:pt x="0" y="80"/>
                      <a:pt x="0" y="80"/>
                      <a:pt x="0" y="80"/>
                    </a:cubicBezTo>
                    <a:cubicBezTo>
                      <a:pt x="0" y="36"/>
                      <a:pt x="30" y="0"/>
                      <a:pt x="67" y="0"/>
                    </a:cubicBezTo>
                    <a:cubicBezTo>
                      <a:pt x="372" y="0"/>
                      <a:pt x="372" y="0"/>
                      <a:pt x="372" y="0"/>
                    </a:cubicBezTo>
                    <a:cubicBezTo>
                      <a:pt x="409" y="0"/>
                      <a:pt x="439" y="36"/>
                      <a:pt x="439" y="80"/>
                    </a:cubicBezTo>
                    <a:cubicBezTo>
                      <a:pt x="439" y="81"/>
                      <a:pt x="439" y="81"/>
                      <a:pt x="439" y="81"/>
                    </a:cubicBezTo>
                    <a:cubicBezTo>
                      <a:pt x="439" y="126"/>
                      <a:pt x="409" y="162"/>
                      <a:pt x="372" y="162"/>
                    </a:cubicBezTo>
                    <a:close/>
                  </a:path>
                </a:pathLst>
              </a:custGeom>
              <a:solidFill>
                <a:srgbClr val="00BCF2"/>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51" name="Group 50"/>
              <p:cNvGrpSpPr/>
              <p:nvPr/>
            </p:nvGrpSpPr>
            <p:grpSpPr>
              <a:xfrm>
                <a:off x="6599237" y="5326062"/>
                <a:ext cx="685800" cy="482600"/>
                <a:chOff x="6476187" y="5402262"/>
                <a:chExt cx="685800" cy="482600"/>
              </a:xfrm>
            </p:grpSpPr>
            <p:sp>
              <p:nvSpPr>
                <p:cNvPr id="433" name="Freeform 3463"/>
                <p:cNvSpPr>
                  <a:spLocks/>
                </p:cNvSpPr>
                <p:nvPr/>
              </p:nvSpPr>
              <p:spPr bwMode="auto">
                <a:xfrm>
                  <a:off x="7025462" y="5789612"/>
                  <a:ext cx="25400" cy="7937"/>
                </a:xfrm>
                <a:custGeom>
                  <a:avLst/>
                  <a:gdLst>
                    <a:gd name="T0" fmla="*/ 12 w 12"/>
                    <a:gd name="T1" fmla="*/ 1 h 4"/>
                    <a:gd name="T2" fmla="*/ 9 w 12"/>
                    <a:gd name="T3" fmla="*/ 4 h 4"/>
                    <a:gd name="T4" fmla="*/ 4 w 12"/>
                    <a:gd name="T5" fmla="*/ 4 h 4"/>
                    <a:gd name="T6" fmla="*/ 0 w 12"/>
                    <a:gd name="T7" fmla="*/ 1 h 4"/>
                    <a:gd name="T8" fmla="*/ 0 w 12"/>
                    <a:gd name="T9" fmla="*/ 1 h 4"/>
                    <a:gd name="T10" fmla="*/ 4 w 12"/>
                    <a:gd name="T11" fmla="*/ 0 h 4"/>
                    <a:gd name="T12" fmla="*/ 9 w 12"/>
                    <a:gd name="T13" fmla="*/ 0 h 4"/>
                    <a:gd name="T14" fmla="*/ 12 w 12"/>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2" y="1"/>
                      </a:moveTo>
                      <a:cubicBezTo>
                        <a:pt x="12" y="2"/>
                        <a:pt x="10" y="4"/>
                        <a:pt x="9" y="4"/>
                      </a:cubicBezTo>
                      <a:cubicBezTo>
                        <a:pt x="4" y="4"/>
                        <a:pt x="4" y="4"/>
                        <a:pt x="4" y="4"/>
                      </a:cubicBezTo>
                      <a:cubicBezTo>
                        <a:pt x="2" y="4"/>
                        <a:pt x="0" y="2"/>
                        <a:pt x="0" y="1"/>
                      </a:cubicBezTo>
                      <a:cubicBezTo>
                        <a:pt x="0" y="1"/>
                        <a:pt x="0" y="1"/>
                        <a:pt x="0" y="1"/>
                      </a:cubicBezTo>
                      <a:cubicBezTo>
                        <a:pt x="0" y="0"/>
                        <a:pt x="2" y="0"/>
                        <a:pt x="4" y="0"/>
                      </a:cubicBezTo>
                      <a:cubicBezTo>
                        <a:pt x="9" y="0"/>
                        <a:pt x="9" y="0"/>
                        <a:pt x="9" y="0"/>
                      </a:cubicBezTo>
                      <a:cubicBezTo>
                        <a:pt x="10" y="0"/>
                        <a:pt x="12" y="0"/>
                        <a:pt x="12" y="1"/>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5" name="Freeform 3745"/>
                <p:cNvSpPr>
                  <a:spLocks/>
                </p:cNvSpPr>
                <p:nvPr/>
              </p:nvSpPr>
              <p:spPr bwMode="auto">
                <a:xfrm>
                  <a:off x="6476187" y="5402262"/>
                  <a:ext cx="685800" cy="454025"/>
                </a:xfrm>
                <a:custGeom>
                  <a:avLst/>
                  <a:gdLst>
                    <a:gd name="T0" fmla="*/ 279 w 332"/>
                    <a:gd name="T1" fmla="*/ 94 h 219"/>
                    <a:gd name="T2" fmla="*/ 279 w 332"/>
                    <a:gd name="T3" fmla="*/ 89 h 219"/>
                    <a:gd name="T4" fmla="*/ 186 w 332"/>
                    <a:gd name="T5" fmla="*/ 0 h 219"/>
                    <a:gd name="T6" fmla="*/ 111 w 332"/>
                    <a:gd name="T7" fmla="*/ 40 h 219"/>
                    <a:gd name="T8" fmla="*/ 84 w 332"/>
                    <a:gd name="T9" fmla="*/ 31 h 219"/>
                    <a:gd name="T10" fmla="*/ 58 w 332"/>
                    <a:gd name="T11" fmla="*/ 40 h 219"/>
                    <a:gd name="T12" fmla="*/ 31 w 332"/>
                    <a:gd name="T13" fmla="*/ 85 h 219"/>
                    <a:gd name="T14" fmla="*/ 0 w 332"/>
                    <a:gd name="T15" fmla="*/ 147 h 219"/>
                    <a:gd name="T16" fmla="*/ 62 w 332"/>
                    <a:gd name="T17" fmla="*/ 219 h 219"/>
                    <a:gd name="T18" fmla="*/ 71 w 332"/>
                    <a:gd name="T19" fmla="*/ 219 h 219"/>
                    <a:gd name="T20" fmla="*/ 80 w 332"/>
                    <a:gd name="T21" fmla="*/ 219 h 219"/>
                    <a:gd name="T22" fmla="*/ 226 w 332"/>
                    <a:gd name="T23" fmla="*/ 219 h 219"/>
                    <a:gd name="T24" fmla="*/ 230 w 332"/>
                    <a:gd name="T25" fmla="*/ 219 h 219"/>
                    <a:gd name="T26" fmla="*/ 235 w 332"/>
                    <a:gd name="T27" fmla="*/ 219 h 219"/>
                    <a:gd name="T28" fmla="*/ 244 w 332"/>
                    <a:gd name="T29" fmla="*/ 219 h 219"/>
                    <a:gd name="T30" fmla="*/ 270 w 332"/>
                    <a:gd name="T31" fmla="*/ 219 h 219"/>
                    <a:gd name="T32" fmla="*/ 332 w 332"/>
                    <a:gd name="T33" fmla="*/ 156 h 219"/>
                    <a:gd name="T34" fmla="*/ 279 w 332"/>
                    <a:gd name="T35" fmla="*/ 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2" h="219">
                      <a:moveTo>
                        <a:pt x="279" y="94"/>
                      </a:moveTo>
                      <a:cubicBezTo>
                        <a:pt x="279" y="94"/>
                        <a:pt x="279" y="94"/>
                        <a:pt x="279" y="89"/>
                      </a:cubicBezTo>
                      <a:cubicBezTo>
                        <a:pt x="279" y="40"/>
                        <a:pt x="239" y="0"/>
                        <a:pt x="186" y="0"/>
                      </a:cubicBezTo>
                      <a:cubicBezTo>
                        <a:pt x="155" y="0"/>
                        <a:pt x="129" y="13"/>
                        <a:pt x="111" y="40"/>
                      </a:cubicBezTo>
                      <a:cubicBezTo>
                        <a:pt x="102" y="36"/>
                        <a:pt x="93" y="31"/>
                        <a:pt x="84" y="31"/>
                      </a:cubicBezTo>
                      <a:cubicBezTo>
                        <a:pt x="76" y="31"/>
                        <a:pt x="67" y="36"/>
                        <a:pt x="58" y="40"/>
                      </a:cubicBezTo>
                      <a:cubicBezTo>
                        <a:pt x="40" y="54"/>
                        <a:pt x="31" y="67"/>
                        <a:pt x="31" y="85"/>
                      </a:cubicBezTo>
                      <a:cubicBezTo>
                        <a:pt x="14" y="98"/>
                        <a:pt x="0" y="121"/>
                        <a:pt x="0" y="147"/>
                      </a:cubicBezTo>
                      <a:cubicBezTo>
                        <a:pt x="0" y="183"/>
                        <a:pt x="27" y="214"/>
                        <a:pt x="62" y="219"/>
                      </a:cubicBezTo>
                      <a:cubicBezTo>
                        <a:pt x="67" y="219"/>
                        <a:pt x="71" y="219"/>
                        <a:pt x="71" y="219"/>
                      </a:cubicBezTo>
                      <a:cubicBezTo>
                        <a:pt x="76" y="219"/>
                        <a:pt x="76" y="219"/>
                        <a:pt x="80" y="219"/>
                      </a:cubicBezTo>
                      <a:cubicBezTo>
                        <a:pt x="111" y="219"/>
                        <a:pt x="191" y="219"/>
                        <a:pt x="226" y="219"/>
                      </a:cubicBezTo>
                      <a:cubicBezTo>
                        <a:pt x="230" y="219"/>
                        <a:pt x="230" y="219"/>
                        <a:pt x="230" y="219"/>
                      </a:cubicBezTo>
                      <a:cubicBezTo>
                        <a:pt x="235" y="219"/>
                        <a:pt x="235" y="219"/>
                        <a:pt x="235" y="219"/>
                      </a:cubicBezTo>
                      <a:cubicBezTo>
                        <a:pt x="244" y="219"/>
                        <a:pt x="244" y="219"/>
                        <a:pt x="244" y="219"/>
                      </a:cubicBezTo>
                      <a:cubicBezTo>
                        <a:pt x="270" y="219"/>
                        <a:pt x="270" y="219"/>
                        <a:pt x="270" y="219"/>
                      </a:cubicBezTo>
                      <a:cubicBezTo>
                        <a:pt x="305" y="219"/>
                        <a:pt x="332" y="192"/>
                        <a:pt x="332" y="156"/>
                      </a:cubicBezTo>
                      <a:cubicBezTo>
                        <a:pt x="332" y="125"/>
                        <a:pt x="305" y="98"/>
                        <a:pt x="279" y="94"/>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6" name="Freeform 3746"/>
                <p:cNvSpPr>
                  <a:spLocks/>
                </p:cNvSpPr>
                <p:nvPr/>
              </p:nvSpPr>
              <p:spPr bwMode="auto">
                <a:xfrm>
                  <a:off x="6780987" y="5735637"/>
                  <a:ext cx="142875" cy="17463"/>
                </a:xfrm>
                <a:custGeom>
                  <a:avLst/>
                  <a:gdLst>
                    <a:gd name="T0" fmla="*/ 0 w 90"/>
                    <a:gd name="T1" fmla="*/ 0 h 11"/>
                    <a:gd name="T2" fmla="*/ 90 w 90"/>
                    <a:gd name="T3" fmla="*/ 0 h 11"/>
                    <a:gd name="T4" fmla="*/ 90 w 90"/>
                    <a:gd name="T5" fmla="*/ 11 h 11"/>
                    <a:gd name="T6" fmla="*/ 0 w 90"/>
                    <a:gd name="T7" fmla="*/ 11 h 11"/>
                    <a:gd name="T8" fmla="*/ 0 w 90"/>
                    <a:gd name="T9" fmla="*/ 0 h 11"/>
                    <a:gd name="T10" fmla="*/ 0 w 90"/>
                    <a:gd name="T11" fmla="*/ 0 h 11"/>
                  </a:gdLst>
                  <a:ahLst/>
                  <a:cxnLst>
                    <a:cxn ang="0">
                      <a:pos x="T0" y="T1"/>
                    </a:cxn>
                    <a:cxn ang="0">
                      <a:pos x="T2" y="T3"/>
                    </a:cxn>
                    <a:cxn ang="0">
                      <a:pos x="T4" y="T5"/>
                    </a:cxn>
                    <a:cxn ang="0">
                      <a:pos x="T6" y="T7"/>
                    </a:cxn>
                    <a:cxn ang="0">
                      <a:pos x="T8" y="T9"/>
                    </a:cxn>
                    <a:cxn ang="0">
                      <a:pos x="T10" y="T11"/>
                    </a:cxn>
                  </a:cxnLst>
                  <a:rect l="0" t="0" r="r" b="b"/>
                  <a:pathLst>
                    <a:path w="90" h="11">
                      <a:moveTo>
                        <a:pt x="0" y="0"/>
                      </a:moveTo>
                      <a:lnTo>
                        <a:pt x="90" y="0"/>
                      </a:lnTo>
                      <a:lnTo>
                        <a:pt x="90" y="11"/>
                      </a:lnTo>
                      <a:lnTo>
                        <a:pt x="0" y="11"/>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7" name="Freeform 3747"/>
                <p:cNvSpPr>
                  <a:spLocks/>
                </p:cNvSpPr>
                <p:nvPr/>
              </p:nvSpPr>
              <p:spPr bwMode="auto">
                <a:xfrm>
                  <a:off x="6709550" y="5518150"/>
                  <a:ext cx="287338" cy="174625"/>
                </a:xfrm>
                <a:custGeom>
                  <a:avLst/>
                  <a:gdLst>
                    <a:gd name="T0" fmla="*/ 139 w 139"/>
                    <a:gd name="T1" fmla="*/ 79 h 84"/>
                    <a:gd name="T2" fmla="*/ 135 w 139"/>
                    <a:gd name="T3" fmla="*/ 84 h 84"/>
                    <a:gd name="T4" fmla="*/ 4 w 139"/>
                    <a:gd name="T5" fmla="*/ 84 h 84"/>
                    <a:gd name="T6" fmla="*/ 0 w 139"/>
                    <a:gd name="T7" fmla="*/ 79 h 84"/>
                    <a:gd name="T8" fmla="*/ 0 w 139"/>
                    <a:gd name="T9" fmla="*/ 4 h 84"/>
                    <a:gd name="T10" fmla="*/ 4 w 139"/>
                    <a:gd name="T11" fmla="*/ 0 h 84"/>
                    <a:gd name="T12" fmla="*/ 135 w 139"/>
                    <a:gd name="T13" fmla="*/ 0 h 84"/>
                    <a:gd name="T14" fmla="*/ 139 w 139"/>
                    <a:gd name="T15" fmla="*/ 4 h 84"/>
                    <a:gd name="T16" fmla="*/ 139 w 139"/>
                    <a:gd name="T17" fmla="*/ 79 h 84"/>
                    <a:gd name="T18" fmla="*/ 139 w 139"/>
                    <a:gd name="T19"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84">
                      <a:moveTo>
                        <a:pt x="139" y="79"/>
                      </a:moveTo>
                      <a:cubicBezTo>
                        <a:pt x="139" y="82"/>
                        <a:pt x="137" y="84"/>
                        <a:pt x="135" y="84"/>
                      </a:cubicBezTo>
                      <a:cubicBezTo>
                        <a:pt x="4" y="84"/>
                        <a:pt x="4" y="84"/>
                        <a:pt x="4" y="84"/>
                      </a:cubicBezTo>
                      <a:cubicBezTo>
                        <a:pt x="1" y="84"/>
                        <a:pt x="0" y="82"/>
                        <a:pt x="0" y="79"/>
                      </a:cubicBezTo>
                      <a:cubicBezTo>
                        <a:pt x="0" y="4"/>
                        <a:pt x="0" y="4"/>
                        <a:pt x="0" y="4"/>
                      </a:cubicBezTo>
                      <a:cubicBezTo>
                        <a:pt x="0" y="1"/>
                        <a:pt x="1" y="0"/>
                        <a:pt x="4" y="0"/>
                      </a:cubicBezTo>
                      <a:cubicBezTo>
                        <a:pt x="135" y="0"/>
                        <a:pt x="135" y="0"/>
                        <a:pt x="135" y="0"/>
                      </a:cubicBezTo>
                      <a:cubicBezTo>
                        <a:pt x="137" y="0"/>
                        <a:pt x="139" y="1"/>
                        <a:pt x="139" y="4"/>
                      </a:cubicBezTo>
                      <a:cubicBezTo>
                        <a:pt x="139" y="79"/>
                        <a:pt x="139" y="79"/>
                        <a:pt x="139" y="79"/>
                      </a:cubicBezTo>
                      <a:cubicBezTo>
                        <a:pt x="139" y="79"/>
                        <a:pt x="139" y="79"/>
                        <a:pt x="139" y="79"/>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8" name="Freeform 3748"/>
                <p:cNvSpPr>
                  <a:spLocks/>
                </p:cNvSpPr>
                <p:nvPr/>
              </p:nvSpPr>
              <p:spPr bwMode="auto">
                <a:xfrm>
                  <a:off x="6736537" y="5537200"/>
                  <a:ext cx="233363" cy="130175"/>
                </a:xfrm>
                <a:custGeom>
                  <a:avLst/>
                  <a:gdLst>
                    <a:gd name="T0" fmla="*/ 113 w 113"/>
                    <a:gd name="T1" fmla="*/ 60 h 63"/>
                    <a:gd name="T2" fmla="*/ 112 w 113"/>
                    <a:gd name="T3" fmla="*/ 63 h 63"/>
                    <a:gd name="T4" fmla="*/ 1 w 113"/>
                    <a:gd name="T5" fmla="*/ 63 h 63"/>
                    <a:gd name="T6" fmla="*/ 0 w 113"/>
                    <a:gd name="T7" fmla="*/ 60 h 63"/>
                    <a:gd name="T8" fmla="*/ 0 w 113"/>
                    <a:gd name="T9" fmla="*/ 1 h 63"/>
                    <a:gd name="T10" fmla="*/ 1 w 113"/>
                    <a:gd name="T11" fmla="*/ 0 h 63"/>
                    <a:gd name="T12" fmla="*/ 112 w 113"/>
                    <a:gd name="T13" fmla="*/ 0 h 63"/>
                    <a:gd name="T14" fmla="*/ 113 w 113"/>
                    <a:gd name="T15" fmla="*/ 1 h 63"/>
                    <a:gd name="T16" fmla="*/ 113 w 113"/>
                    <a:gd name="T17" fmla="*/ 60 h 63"/>
                    <a:gd name="T18" fmla="*/ 113 w 113"/>
                    <a:gd name="T19"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63">
                      <a:moveTo>
                        <a:pt x="113" y="60"/>
                      </a:moveTo>
                      <a:cubicBezTo>
                        <a:pt x="113" y="61"/>
                        <a:pt x="112" y="63"/>
                        <a:pt x="112" y="63"/>
                      </a:cubicBezTo>
                      <a:cubicBezTo>
                        <a:pt x="1" y="63"/>
                        <a:pt x="1" y="63"/>
                        <a:pt x="1" y="63"/>
                      </a:cubicBezTo>
                      <a:cubicBezTo>
                        <a:pt x="0" y="63"/>
                        <a:pt x="0" y="61"/>
                        <a:pt x="0" y="60"/>
                      </a:cubicBezTo>
                      <a:cubicBezTo>
                        <a:pt x="0" y="1"/>
                        <a:pt x="0" y="1"/>
                        <a:pt x="0" y="1"/>
                      </a:cubicBezTo>
                      <a:cubicBezTo>
                        <a:pt x="0" y="0"/>
                        <a:pt x="0" y="0"/>
                        <a:pt x="1" y="0"/>
                      </a:cubicBezTo>
                      <a:cubicBezTo>
                        <a:pt x="112" y="0"/>
                        <a:pt x="112" y="0"/>
                        <a:pt x="112" y="0"/>
                      </a:cubicBezTo>
                      <a:cubicBezTo>
                        <a:pt x="112" y="0"/>
                        <a:pt x="113" y="0"/>
                        <a:pt x="113" y="1"/>
                      </a:cubicBezTo>
                      <a:cubicBezTo>
                        <a:pt x="113" y="60"/>
                        <a:pt x="113" y="60"/>
                        <a:pt x="113" y="60"/>
                      </a:cubicBezTo>
                      <a:cubicBezTo>
                        <a:pt x="113" y="60"/>
                        <a:pt x="113" y="60"/>
                        <a:pt x="113" y="6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9" name="Freeform 3749"/>
                <p:cNvSpPr>
                  <a:spLocks/>
                </p:cNvSpPr>
                <p:nvPr/>
              </p:nvSpPr>
              <p:spPr bwMode="auto">
                <a:xfrm>
                  <a:off x="6836550" y="5688012"/>
                  <a:ext cx="33338" cy="47625"/>
                </a:xfrm>
                <a:custGeom>
                  <a:avLst/>
                  <a:gdLst>
                    <a:gd name="T0" fmla="*/ 0 w 21"/>
                    <a:gd name="T1" fmla="*/ 0 h 30"/>
                    <a:gd name="T2" fmla="*/ 21 w 21"/>
                    <a:gd name="T3" fmla="*/ 0 h 30"/>
                    <a:gd name="T4" fmla="*/ 21 w 21"/>
                    <a:gd name="T5" fmla="*/ 30 h 30"/>
                    <a:gd name="T6" fmla="*/ 0 w 21"/>
                    <a:gd name="T7" fmla="*/ 30 h 30"/>
                    <a:gd name="T8" fmla="*/ 0 w 21"/>
                    <a:gd name="T9" fmla="*/ 0 h 30"/>
                    <a:gd name="T10" fmla="*/ 0 w 21"/>
                    <a:gd name="T11" fmla="*/ 0 h 30"/>
                  </a:gdLst>
                  <a:ahLst/>
                  <a:cxnLst>
                    <a:cxn ang="0">
                      <a:pos x="T0" y="T1"/>
                    </a:cxn>
                    <a:cxn ang="0">
                      <a:pos x="T2" y="T3"/>
                    </a:cxn>
                    <a:cxn ang="0">
                      <a:pos x="T4" y="T5"/>
                    </a:cxn>
                    <a:cxn ang="0">
                      <a:pos x="T6" y="T7"/>
                    </a:cxn>
                    <a:cxn ang="0">
                      <a:pos x="T8" y="T9"/>
                    </a:cxn>
                    <a:cxn ang="0">
                      <a:pos x="T10" y="T11"/>
                    </a:cxn>
                  </a:cxnLst>
                  <a:rect l="0" t="0" r="r" b="b"/>
                  <a:pathLst>
                    <a:path w="21" h="30">
                      <a:moveTo>
                        <a:pt x="0" y="0"/>
                      </a:moveTo>
                      <a:lnTo>
                        <a:pt x="21" y="0"/>
                      </a:lnTo>
                      <a:lnTo>
                        <a:pt x="21" y="30"/>
                      </a:lnTo>
                      <a:lnTo>
                        <a:pt x="0" y="30"/>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0" name="Freeform 3750"/>
                <p:cNvSpPr>
                  <a:spLocks/>
                </p:cNvSpPr>
                <p:nvPr/>
              </p:nvSpPr>
              <p:spPr bwMode="auto">
                <a:xfrm>
                  <a:off x="6917512" y="5619750"/>
                  <a:ext cx="103188" cy="184150"/>
                </a:xfrm>
                <a:custGeom>
                  <a:avLst/>
                  <a:gdLst>
                    <a:gd name="T0" fmla="*/ 50 w 50"/>
                    <a:gd name="T1" fmla="*/ 86 h 89"/>
                    <a:gd name="T2" fmla="*/ 47 w 50"/>
                    <a:gd name="T3" fmla="*/ 89 h 89"/>
                    <a:gd name="T4" fmla="*/ 5 w 50"/>
                    <a:gd name="T5" fmla="*/ 89 h 89"/>
                    <a:gd name="T6" fmla="*/ 0 w 50"/>
                    <a:gd name="T7" fmla="*/ 86 h 89"/>
                    <a:gd name="T8" fmla="*/ 0 w 50"/>
                    <a:gd name="T9" fmla="*/ 5 h 89"/>
                    <a:gd name="T10" fmla="*/ 5 w 50"/>
                    <a:gd name="T11" fmla="*/ 0 h 89"/>
                    <a:gd name="T12" fmla="*/ 47 w 50"/>
                    <a:gd name="T13" fmla="*/ 0 h 89"/>
                    <a:gd name="T14" fmla="*/ 50 w 50"/>
                    <a:gd name="T15" fmla="*/ 5 h 89"/>
                    <a:gd name="T16" fmla="*/ 50 w 50"/>
                    <a:gd name="T17" fmla="*/ 86 h 89"/>
                    <a:gd name="T18" fmla="*/ 50 w 50"/>
                    <a:gd name="T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89">
                      <a:moveTo>
                        <a:pt x="50" y="86"/>
                      </a:moveTo>
                      <a:cubicBezTo>
                        <a:pt x="50" y="88"/>
                        <a:pt x="49" y="89"/>
                        <a:pt x="47" y="89"/>
                      </a:cubicBezTo>
                      <a:cubicBezTo>
                        <a:pt x="5" y="89"/>
                        <a:pt x="5" y="89"/>
                        <a:pt x="5" y="89"/>
                      </a:cubicBezTo>
                      <a:cubicBezTo>
                        <a:pt x="2" y="89"/>
                        <a:pt x="0" y="88"/>
                        <a:pt x="0" y="86"/>
                      </a:cubicBezTo>
                      <a:cubicBezTo>
                        <a:pt x="0" y="5"/>
                        <a:pt x="0" y="5"/>
                        <a:pt x="0" y="5"/>
                      </a:cubicBezTo>
                      <a:cubicBezTo>
                        <a:pt x="0" y="2"/>
                        <a:pt x="2" y="0"/>
                        <a:pt x="5" y="0"/>
                      </a:cubicBezTo>
                      <a:cubicBezTo>
                        <a:pt x="47" y="0"/>
                        <a:pt x="47" y="0"/>
                        <a:pt x="47" y="0"/>
                      </a:cubicBezTo>
                      <a:cubicBezTo>
                        <a:pt x="49" y="0"/>
                        <a:pt x="50" y="2"/>
                        <a:pt x="50" y="5"/>
                      </a:cubicBezTo>
                      <a:cubicBezTo>
                        <a:pt x="50" y="86"/>
                        <a:pt x="50" y="86"/>
                        <a:pt x="50" y="86"/>
                      </a:cubicBezTo>
                      <a:cubicBezTo>
                        <a:pt x="50" y="86"/>
                        <a:pt x="50" y="86"/>
                        <a:pt x="50" y="8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1" name="Freeform 3751"/>
                <p:cNvSpPr>
                  <a:spLocks/>
                </p:cNvSpPr>
                <p:nvPr/>
              </p:nvSpPr>
              <p:spPr bwMode="auto">
                <a:xfrm>
                  <a:off x="6558737" y="5603875"/>
                  <a:ext cx="230188" cy="160338"/>
                </a:xfrm>
                <a:custGeom>
                  <a:avLst/>
                  <a:gdLst>
                    <a:gd name="T0" fmla="*/ 0 w 145"/>
                    <a:gd name="T1" fmla="*/ 0 h 101"/>
                    <a:gd name="T2" fmla="*/ 145 w 145"/>
                    <a:gd name="T3" fmla="*/ 0 h 101"/>
                    <a:gd name="T4" fmla="*/ 145 w 145"/>
                    <a:gd name="T5" fmla="*/ 101 h 101"/>
                    <a:gd name="T6" fmla="*/ 0 w 145"/>
                    <a:gd name="T7" fmla="*/ 101 h 101"/>
                    <a:gd name="T8" fmla="*/ 0 w 145"/>
                    <a:gd name="T9" fmla="*/ 0 h 101"/>
                    <a:gd name="T10" fmla="*/ 0 w 145"/>
                    <a:gd name="T11" fmla="*/ 0 h 101"/>
                  </a:gdLst>
                  <a:ahLst/>
                  <a:cxnLst>
                    <a:cxn ang="0">
                      <a:pos x="T0" y="T1"/>
                    </a:cxn>
                    <a:cxn ang="0">
                      <a:pos x="T2" y="T3"/>
                    </a:cxn>
                    <a:cxn ang="0">
                      <a:pos x="T4" y="T5"/>
                    </a:cxn>
                    <a:cxn ang="0">
                      <a:pos x="T6" y="T7"/>
                    </a:cxn>
                    <a:cxn ang="0">
                      <a:pos x="T8" y="T9"/>
                    </a:cxn>
                    <a:cxn ang="0">
                      <a:pos x="T10" y="T11"/>
                    </a:cxn>
                  </a:cxnLst>
                  <a:rect l="0" t="0" r="r" b="b"/>
                  <a:pathLst>
                    <a:path w="145" h="101">
                      <a:moveTo>
                        <a:pt x="0" y="0"/>
                      </a:moveTo>
                      <a:lnTo>
                        <a:pt x="145" y="0"/>
                      </a:lnTo>
                      <a:lnTo>
                        <a:pt x="145" y="101"/>
                      </a:lnTo>
                      <a:lnTo>
                        <a:pt x="0" y="101"/>
                      </a:lnTo>
                      <a:lnTo>
                        <a:pt x="0"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2" name="Freeform 3752"/>
                <p:cNvSpPr>
                  <a:spLocks/>
                </p:cNvSpPr>
                <p:nvPr/>
              </p:nvSpPr>
              <p:spPr bwMode="auto">
                <a:xfrm>
                  <a:off x="6566675" y="5618162"/>
                  <a:ext cx="217488" cy="139700"/>
                </a:xfrm>
                <a:custGeom>
                  <a:avLst/>
                  <a:gdLst>
                    <a:gd name="T0" fmla="*/ 0 w 137"/>
                    <a:gd name="T1" fmla="*/ 0 h 88"/>
                    <a:gd name="T2" fmla="*/ 137 w 137"/>
                    <a:gd name="T3" fmla="*/ 0 h 88"/>
                    <a:gd name="T4" fmla="*/ 137 w 137"/>
                    <a:gd name="T5" fmla="*/ 88 h 88"/>
                    <a:gd name="T6" fmla="*/ 0 w 137"/>
                    <a:gd name="T7" fmla="*/ 88 h 88"/>
                    <a:gd name="T8" fmla="*/ 0 w 137"/>
                    <a:gd name="T9" fmla="*/ 0 h 88"/>
                    <a:gd name="T10" fmla="*/ 0 w 137"/>
                    <a:gd name="T11" fmla="*/ 0 h 88"/>
                  </a:gdLst>
                  <a:ahLst/>
                  <a:cxnLst>
                    <a:cxn ang="0">
                      <a:pos x="T0" y="T1"/>
                    </a:cxn>
                    <a:cxn ang="0">
                      <a:pos x="T2" y="T3"/>
                    </a:cxn>
                    <a:cxn ang="0">
                      <a:pos x="T4" y="T5"/>
                    </a:cxn>
                    <a:cxn ang="0">
                      <a:pos x="T6" y="T7"/>
                    </a:cxn>
                    <a:cxn ang="0">
                      <a:pos x="T8" y="T9"/>
                    </a:cxn>
                    <a:cxn ang="0">
                      <a:pos x="T10" y="T11"/>
                    </a:cxn>
                  </a:cxnLst>
                  <a:rect l="0" t="0" r="r" b="b"/>
                  <a:pathLst>
                    <a:path w="137" h="88">
                      <a:moveTo>
                        <a:pt x="0" y="0"/>
                      </a:moveTo>
                      <a:lnTo>
                        <a:pt x="137" y="0"/>
                      </a:lnTo>
                      <a:lnTo>
                        <a:pt x="137" y="88"/>
                      </a:lnTo>
                      <a:lnTo>
                        <a:pt x="0" y="88"/>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3" name="Freeform 3753"/>
                <p:cNvSpPr>
                  <a:spLocks/>
                </p:cNvSpPr>
                <p:nvPr/>
              </p:nvSpPr>
              <p:spPr bwMode="auto">
                <a:xfrm>
                  <a:off x="6520637" y="5767387"/>
                  <a:ext cx="301625" cy="11113"/>
                </a:xfrm>
                <a:custGeom>
                  <a:avLst/>
                  <a:gdLst>
                    <a:gd name="T0" fmla="*/ 0 w 146"/>
                    <a:gd name="T1" fmla="*/ 0 h 6"/>
                    <a:gd name="T2" fmla="*/ 0 w 146"/>
                    <a:gd name="T3" fmla="*/ 0 h 6"/>
                    <a:gd name="T4" fmla="*/ 6 w 146"/>
                    <a:gd name="T5" fmla="*/ 6 h 6"/>
                    <a:gd name="T6" fmla="*/ 140 w 146"/>
                    <a:gd name="T7" fmla="*/ 6 h 6"/>
                    <a:gd name="T8" fmla="*/ 146 w 146"/>
                    <a:gd name="T9" fmla="*/ 0 h 6"/>
                    <a:gd name="T10" fmla="*/ 146 w 146"/>
                    <a:gd name="T11" fmla="*/ 0 h 6"/>
                    <a:gd name="T12" fmla="*/ 0 w 146"/>
                    <a:gd name="T13" fmla="*/ 0 h 6"/>
                    <a:gd name="T14" fmla="*/ 0 w 14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6">
                      <a:moveTo>
                        <a:pt x="0" y="0"/>
                      </a:moveTo>
                      <a:cubicBezTo>
                        <a:pt x="0" y="0"/>
                        <a:pt x="0" y="0"/>
                        <a:pt x="0" y="0"/>
                      </a:cubicBezTo>
                      <a:cubicBezTo>
                        <a:pt x="0" y="3"/>
                        <a:pt x="3" y="6"/>
                        <a:pt x="6" y="6"/>
                      </a:cubicBezTo>
                      <a:cubicBezTo>
                        <a:pt x="140" y="6"/>
                        <a:pt x="140" y="6"/>
                        <a:pt x="140" y="6"/>
                      </a:cubicBezTo>
                      <a:cubicBezTo>
                        <a:pt x="144" y="6"/>
                        <a:pt x="146" y="3"/>
                        <a:pt x="146" y="0"/>
                      </a:cubicBezTo>
                      <a:cubicBezTo>
                        <a:pt x="146" y="0"/>
                        <a:pt x="146" y="0"/>
                        <a:pt x="146" y="0"/>
                      </a:cubicBezTo>
                      <a:cubicBezTo>
                        <a:pt x="0" y="0"/>
                        <a:pt x="0" y="0"/>
                        <a:pt x="0" y="0"/>
                      </a:cubicBezTo>
                      <a:cubicBezTo>
                        <a:pt x="0" y="0"/>
                        <a:pt x="0" y="0"/>
                        <a:pt x="0" y="0"/>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4" name="Freeform 3754"/>
                <p:cNvSpPr>
                  <a:spLocks/>
                </p:cNvSpPr>
                <p:nvPr/>
              </p:nvSpPr>
              <p:spPr bwMode="auto">
                <a:xfrm>
                  <a:off x="6653987" y="5710237"/>
                  <a:ext cx="271463" cy="174625"/>
                </a:xfrm>
                <a:custGeom>
                  <a:avLst/>
                  <a:gdLst>
                    <a:gd name="T0" fmla="*/ 132 w 132"/>
                    <a:gd name="T1" fmla="*/ 75 h 84"/>
                    <a:gd name="T2" fmla="*/ 122 w 132"/>
                    <a:gd name="T3" fmla="*/ 26 h 84"/>
                    <a:gd name="T4" fmla="*/ 122 w 132"/>
                    <a:gd name="T5" fmla="*/ 5 h 84"/>
                    <a:gd name="T6" fmla="*/ 117 w 132"/>
                    <a:gd name="T7" fmla="*/ 0 h 84"/>
                    <a:gd name="T8" fmla="*/ 84 w 132"/>
                    <a:gd name="T9" fmla="*/ 0 h 84"/>
                    <a:gd name="T10" fmla="*/ 66 w 132"/>
                    <a:gd name="T11" fmla="*/ 0 h 84"/>
                    <a:gd name="T12" fmla="*/ 6 w 132"/>
                    <a:gd name="T13" fmla="*/ 0 h 84"/>
                    <a:gd name="T14" fmla="*/ 0 w 132"/>
                    <a:gd name="T15" fmla="*/ 5 h 84"/>
                    <a:gd name="T16" fmla="*/ 0 w 132"/>
                    <a:gd name="T17" fmla="*/ 79 h 84"/>
                    <a:gd name="T18" fmla="*/ 6 w 132"/>
                    <a:gd name="T19" fmla="*/ 84 h 84"/>
                    <a:gd name="T20" fmla="*/ 117 w 132"/>
                    <a:gd name="T21" fmla="*/ 84 h 84"/>
                    <a:gd name="T22" fmla="*/ 122 w 132"/>
                    <a:gd name="T23" fmla="*/ 79 h 84"/>
                    <a:gd name="T24" fmla="*/ 122 w 132"/>
                    <a:gd name="T25" fmla="*/ 78 h 84"/>
                    <a:gd name="T26" fmla="*/ 130 w 132"/>
                    <a:gd name="T27" fmla="*/ 78 h 84"/>
                    <a:gd name="T28" fmla="*/ 132 w 132"/>
                    <a:gd name="T29" fmla="*/ 76 h 84"/>
                    <a:gd name="T30" fmla="*/ 132 w 132"/>
                    <a:gd name="T31" fmla="*/ 7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84">
                      <a:moveTo>
                        <a:pt x="132" y="75"/>
                      </a:moveTo>
                      <a:cubicBezTo>
                        <a:pt x="122" y="26"/>
                        <a:pt x="122" y="26"/>
                        <a:pt x="122" y="26"/>
                      </a:cubicBezTo>
                      <a:cubicBezTo>
                        <a:pt x="122" y="5"/>
                        <a:pt x="122" y="5"/>
                        <a:pt x="122" y="5"/>
                      </a:cubicBezTo>
                      <a:cubicBezTo>
                        <a:pt x="122" y="2"/>
                        <a:pt x="120" y="0"/>
                        <a:pt x="117" y="0"/>
                      </a:cubicBezTo>
                      <a:cubicBezTo>
                        <a:pt x="84" y="0"/>
                        <a:pt x="84" y="0"/>
                        <a:pt x="84" y="0"/>
                      </a:cubicBezTo>
                      <a:cubicBezTo>
                        <a:pt x="66" y="0"/>
                        <a:pt x="66" y="0"/>
                        <a:pt x="66" y="0"/>
                      </a:cubicBezTo>
                      <a:cubicBezTo>
                        <a:pt x="6" y="0"/>
                        <a:pt x="6" y="0"/>
                        <a:pt x="6" y="0"/>
                      </a:cubicBezTo>
                      <a:cubicBezTo>
                        <a:pt x="2" y="0"/>
                        <a:pt x="0" y="2"/>
                        <a:pt x="0" y="5"/>
                      </a:cubicBezTo>
                      <a:cubicBezTo>
                        <a:pt x="0" y="79"/>
                        <a:pt x="0" y="79"/>
                        <a:pt x="0" y="79"/>
                      </a:cubicBezTo>
                      <a:cubicBezTo>
                        <a:pt x="0" y="82"/>
                        <a:pt x="2" y="84"/>
                        <a:pt x="6" y="84"/>
                      </a:cubicBezTo>
                      <a:cubicBezTo>
                        <a:pt x="117" y="84"/>
                        <a:pt x="117" y="84"/>
                        <a:pt x="117" y="84"/>
                      </a:cubicBezTo>
                      <a:cubicBezTo>
                        <a:pt x="120" y="84"/>
                        <a:pt x="122" y="82"/>
                        <a:pt x="122" y="79"/>
                      </a:cubicBezTo>
                      <a:cubicBezTo>
                        <a:pt x="122" y="78"/>
                        <a:pt x="122" y="78"/>
                        <a:pt x="122" y="78"/>
                      </a:cubicBezTo>
                      <a:cubicBezTo>
                        <a:pt x="130" y="78"/>
                        <a:pt x="130" y="78"/>
                        <a:pt x="130" y="78"/>
                      </a:cubicBezTo>
                      <a:cubicBezTo>
                        <a:pt x="132" y="78"/>
                        <a:pt x="132" y="77"/>
                        <a:pt x="132" y="76"/>
                      </a:cubicBezTo>
                      <a:cubicBezTo>
                        <a:pt x="132" y="76"/>
                        <a:pt x="132" y="75"/>
                        <a:pt x="132" y="75"/>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5" name="Freeform 3755"/>
                <p:cNvSpPr>
                  <a:spLocks/>
                </p:cNvSpPr>
                <p:nvPr/>
              </p:nvSpPr>
              <p:spPr bwMode="auto">
                <a:xfrm>
                  <a:off x="6669862" y="5727700"/>
                  <a:ext cx="219075" cy="141288"/>
                </a:xfrm>
                <a:custGeom>
                  <a:avLst/>
                  <a:gdLst>
                    <a:gd name="T0" fmla="*/ 0 w 138"/>
                    <a:gd name="T1" fmla="*/ 0 h 89"/>
                    <a:gd name="T2" fmla="*/ 138 w 138"/>
                    <a:gd name="T3" fmla="*/ 0 h 89"/>
                    <a:gd name="T4" fmla="*/ 138 w 138"/>
                    <a:gd name="T5" fmla="*/ 89 h 89"/>
                    <a:gd name="T6" fmla="*/ 0 w 138"/>
                    <a:gd name="T7" fmla="*/ 89 h 89"/>
                    <a:gd name="T8" fmla="*/ 0 w 138"/>
                    <a:gd name="T9" fmla="*/ 0 h 89"/>
                    <a:gd name="T10" fmla="*/ 0 w 138"/>
                    <a:gd name="T11" fmla="*/ 0 h 89"/>
                  </a:gdLst>
                  <a:ahLst/>
                  <a:cxnLst>
                    <a:cxn ang="0">
                      <a:pos x="T0" y="T1"/>
                    </a:cxn>
                    <a:cxn ang="0">
                      <a:pos x="T2" y="T3"/>
                    </a:cxn>
                    <a:cxn ang="0">
                      <a:pos x="T4" y="T5"/>
                    </a:cxn>
                    <a:cxn ang="0">
                      <a:pos x="T6" y="T7"/>
                    </a:cxn>
                    <a:cxn ang="0">
                      <a:pos x="T8" y="T9"/>
                    </a:cxn>
                    <a:cxn ang="0">
                      <a:pos x="T10" y="T11"/>
                    </a:cxn>
                  </a:cxnLst>
                  <a:rect l="0" t="0" r="r" b="b"/>
                  <a:pathLst>
                    <a:path w="138" h="89">
                      <a:moveTo>
                        <a:pt x="0" y="0"/>
                      </a:moveTo>
                      <a:lnTo>
                        <a:pt x="138" y="0"/>
                      </a:lnTo>
                      <a:lnTo>
                        <a:pt x="138" y="89"/>
                      </a:lnTo>
                      <a:lnTo>
                        <a:pt x="0" y="89"/>
                      </a:lnTo>
                      <a:lnTo>
                        <a:pt x="0" y="0"/>
                      </a:lnTo>
                      <a:lnTo>
                        <a:pt x="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72" name="Freeform 3777"/>
                <p:cNvSpPr>
                  <a:spLocks/>
                </p:cNvSpPr>
                <p:nvPr/>
              </p:nvSpPr>
              <p:spPr bwMode="auto">
                <a:xfrm>
                  <a:off x="6928625" y="5645150"/>
                  <a:ext cx="82550" cy="131762"/>
                </a:xfrm>
                <a:custGeom>
                  <a:avLst/>
                  <a:gdLst>
                    <a:gd name="T0" fmla="*/ 0 w 52"/>
                    <a:gd name="T1" fmla="*/ 0 h 83"/>
                    <a:gd name="T2" fmla="*/ 52 w 52"/>
                    <a:gd name="T3" fmla="*/ 0 h 83"/>
                    <a:gd name="T4" fmla="*/ 52 w 52"/>
                    <a:gd name="T5" fmla="*/ 83 h 83"/>
                    <a:gd name="T6" fmla="*/ 0 w 52"/>
                    <a:gd name="T7" fmla="*/ 83 h 83"/>
                    <a:gd name="T8" fmla="*/ 0 w 52"/>
                    <a:gd name="T9" fmla="*/ 0 h 83"/>
                    <a:gd name="T10" fmla="*/ 0 w 52"/>
                    <a:gd name="T11" fmla="*/ 0 h 83"/>
                  </a:gdLst>
                  <a:ahLst/>
                  <a:cxnLst>
                    <a:cxn ang="0">
                      <a:pos x="T0" y="T1"/>
                    </a:cxn>
                    <a:cxn ang="0">
                      <a:pos x="T2" y="T3"/>
                    </a:cxn>
                    <a:cxn ang="0">
                      <a:pos x="T4" y="T5"/>
                    </a:cxn>
                    <a:cxn ang="0">
                      <a:pos x="T6" y="T7"/>
                    </a:cxn>
                    <a:cxn ang="0">
                      <a:pos x="T8" y="T9"/>
                    </a:cxn>
                    <a:cxn ang="0">
                      <a:pos x="T10" y="T11"/>
                    </a:cxn>
                  </a:cxnLst>
                  <a:rect l="0" t="0" r="r" b="b"/>
                  <a:pathLst>
                    <a:path w="52" h="83">
                      <a:moveTo>
                        <a:pt x="0" y="0"/>
                      </a:moveTo>
                      <a:lnTo>
                        <a:pt x="52" y="0"/>
                      </a:lnTo>
                      <a:lnTo>
                        <a:pt x="52" y="83"/>
                      </a:lnTo>
                      <a:lnTo>
                        <a:pt x="0" y="83"/>
                      </a:lnTo>
                      <a:lnTo>
                        <a:pt x="0" y="0"/>
                      </a:lnTo>
                      <a:lnTo>
                        <a:pt x="0" y="0"/>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grpSp>
            <p:nvGrpSpPr>
              <p:cNvPr id="54" name="Group 53"/>
              <p:cNvGrpSpPr/>
              <p:nvPr/>
            </p:nvGrpSpPr>
            <p:grpSpPr>
              <a:xfrm>
                <a:off x="6108699" y="5893739"/>
                <a:ext cx="237203" cy="273096"/>
                <a:chOff x="6123537" y="5918802"/>
                <a:chExt cx="237203" cy="273096"/>
              </a:xfrm>
            </p:grpSpPr>
            <p:sp>
              <p:nvSpPr>
                <p:cNvPr id="682" name="Rectangle 29"/>
                <p:cNvSpPr>
                  <a:spLocks noChangeArrowheads="1"/>
                </p:cNvSpPr>
                <p:nvPr/>
              </p:nvSpPr>
              <p:spPr bwMode="auto">
                <a:xfrm>
                  <a:off x="6189080" y="6004633"/>
                  <a:ext cx="21848" cy="10455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83" name="Freeform 30"/>
                <p:cNvSpPr>
                  <a:spLocks/>
                </p:cNvSpPr>
                <p:nvPr/>
              </p:nvSpPr>
              <p:spPr bwMode="auto">
                <a:xfrm>
                  <a:off x="6224973" y="6004633"/>
                  <a:ext cx="84270" cy="104557"/>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84" name="Freeform 31"/>
                <p:cNvSpPr>
                  <a:spLocks noEditPoints="1"/>
                </p:cNvSpPr>
                <p:nvPr/>
              </p:nvSpPr>
              <p:spPr bwMode="auto">
                <a:xfrm>
                  <a:off x="6123537" y="5918802"/>
                  <a:ext cx="237203" cy="273096"/>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grpSp>
          <p:sp>
            <p:nvSpPr>
              <p:cNvPr id="432" name="Freeform 3462"/>
              <p:cNvSpPr>
                <a:spLocks/>
              </p:cNvSpPr>
              <p:nvPr/>
            </p:nvSpPr>
            <p:spPr bwMode="auto">
              <a:xfrm>
                <a:off x="6074550" y="5575299"/>
                <a:ext cx="1588" cy="1587"/>
              </a:xfrm>
              <a:custGeom>
                <a:avLst/>
                <a:gdLst>
                  <a:gd name="T0" fmla="*/ 0 w 1"/>
                  <a:gd name="T1" fmla="*/ 0 h 1"/>
                  <a:gd name="T2" fmla="*/ 1 w 1"/>
                  <a:gd name="T3" fmla="*/ 0 h 1"/>
                  <a:gd name="T4" fmla="*/ 1 w 1"/>
                  <a:gd name="T5" fmla="*/ 1 h 1"/>
                  <a:gd name="T6" fmla="*/ 0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lnTo>
                      <a:pt x="1" y="0"/>
                    </a:lnTo>
                    <a:lnTo>
                      <a:pt x="1"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3" name="Freeform 3743"/>
              <p:cNvSpPr>
                <a:spLocks/>
              </p:cNvSpPr>
              <p:nvPr/>
            </p:nvSpPr>
            <p:spPr bwMode="auto">
              <a:xfrm>
                <a:off x="6131700" y="5702300"/>
                <a:ext cx="112713" cy="122238"/>
              </a:xfrm>
              <a:custGeom>
                <a:avLst/>
                <a:gdLst>
                  <a:gd name="T0" fmla="*/ 71 w 71"/>
                  <a:gd name="T1" fmla="*/ 59 h 77"/>
                  <a:gd name="T2" fmla="*/ 71 w 71"/>
                  <a:gd name="T3" fmla="*/ 59 h 77"/>
                  <a:gd name="T4" fmla="*/ 36 w 71"/>
                  <a:gd name="T5" fmla="*/ 77 h 77"/>
                  <a:gd name="T6" fmla="*/ 0 w 71"/>
                  <a:gd name="T7" fmla="*/ 59 h 77"/>
                  <a:gd name="T8" fmla="*/ 0 w 71"/>
                  <a:gd name="T9" fmla="*/ 0 h 77"/>
                  <a:gd name="T10" fmla="*/ 71 w 71"/>
                  <a:gd name="T11" fmla="*/ 0 h 77"/>
                  <a:gd name="T12" fmla="*/ 71 w 71"/>
                  <a:gd name="T13" fmla="*/ 59 h 77"/>
                </a:gdLst>
                <a:ahLst/>
                <a:cxnLst>
                  <a:cxn ang="0">
                    <a:pos x="T0" y="T1"/>
                  </a:cxn>
                  <a:cxn ang="0">
                    <a:pos x="T2" y="T3"/>
                  </a:cxn>
                  <a:cxn ang="0">
                    <a:pos x="T4" y="T5"/>
                  </a:cxn>
                  <a:cxn ang="0">
                    <a:pos x="T6" y="T7"/>
                  </a:cxn>
                  <a:cxn ang="0">
                    <a:pos x="T8" y="T9"/>
                  </a:cxn>
                  <a:cxn ang="0">
                    <a:pos x="T10" y="T11"/>
                  </a:cxn>
                  <a:cxn ang="0">
                    <a:pos x="T12" y="T13"/>
                  </a:cxn>
                </a:cxnLst>
                <a:rect l="0" t="0" r="r" b="b"/>
                <a:pathLst>
                  <a:path w="71" h="77">
                    <a:moveTo>
                      <a:pt x="71" y="59"/>
                    </a:moveTo>
                    <a:lnTo>
                      <a:pt x="71" y="59"/>
                    </a:lnTo>
                    <a:lnTo>
                      <a:pt x="36" y="77"/>
                    </a:lnTo>
                    <a:lnTo>
                      <a:pt x="0" y="59"/>
                    </a:lnTo>
                    <a:lnTo>
                      <a:pt x="0" y="0"/>
                    </a:lnTo>
                    <a:lnTo>
                      <a:pt x="71" y="0"/>
                    </a:lnTo>
                    <a:lnTo>
                      <a:pt x="71" y="59"/>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6" name="Freeform 3756"/>
              <p:cNvSpPr>
                <a:spLocks/>
              </p:cNvSpPr>
              <p:nvPr/>
            </p:nvSpPr>
            <p:spPr bwMode="auto">
              <a:xfrm>
                <a:off x="5615762" y="5903912"/>
                <a:ext cx="28575" cy="79375"/>
              </a:xfrm>
              <a:custGeom>
                <a:avLst/>
                <a:gdLst>
                  <a:gd name="T0" fmla="*/ 12 w 18"/>
                  <a:gd name="T1" fmla="*/ 0 h 50"/>
                  <a:gd name="T2" fmla="*/ 0 w 18"/>
                  <a:gd name="T3" fmla="*/ 49 h 50"/>
                  <a:gd name="T4" fmla="*/ 6 w 18"/>
                  <a:gd name="T5" fmla="*/ 50 h 50"/>
                  <a:gd name="T6" fmla="*/ 18 w 18"/>
                  <a:gd name="T7" fmla="*/ 1 h 50"/>
                  <a:gd name="T8" fmla="*/ 12 w 18"/>
                  <a:gd name="T9" fmla="*/ 0 h 50"/>
                  <a:gd name="T10" fmla="*/ 12 w 18"/>
                  <a:gd name="T11" fmla="*/ 0 h 50"/>
                  <a:gd name="T12" fmla="*/ 12 w 1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8" h="50">
                    <a:moveTo>
                      <a:pt x="12" y="0"/>
                    </a:moveTo>
                    <a:lnTo>
                      <a:pt x="0" y="49"/>
                    </a:lnTo>
                    <a:lnTo>
                      <a:pt x="6" y="50"/>
                    </a:lnTo>
                    <a:lnTo>
                      <a:pt x="18" y="1"/>
                    </a:lnTo>
                    <a:lnTo>
                      <a:pt x="12" y="0"/>
                    </a:lnTo>
                    <a:lnTo>
                      <a:pt x="12" y="0"/>
                    </a:lnTo>
                    <a:lnTo>
                      <a:pt x="12" y="0"/>
                    </a:lnTo>
                    <a:close/>
                  </a:path>
                </a:pathLst>
              </a:custGeom>
              <a:solidFill>
                <a:srgbClr val="F3F3F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8" name="Freeform 3758"/>
              <p:cNvSpPr>
                <a:spLocks/>
              </p:cNvSpPr>
              <p:nvPr/>
            </p:nvSpPr>
            <p:spPr bwMode="auto">
              <a:xfrm>
                <a:off x="6731775" y="5903912"/>
                <a:ext cx="25400" cy="79375"/>
              </a:xfrm>
              <a:custGeom>
                <a:avLst/>
                <a:gdLst>
                  <a:gd name="T0" fmla="*/ 7 w 16"/>
                  <a:gd name="T1" fmla="*/ 0 h 50"/>
                  <a:gd name="T2" fmla="*/ 16 w 16"/>
                  <a:gd name="T3" fmla="*/ 49 h 50"/>
                  <a:gd name="T4" fmla="*/ 9 w 16"/>
                  <a:gd name="T5" fmla="*/ 50 h 50"/>
                  <a:gd name="T6" fmla="*/ 0 w 16"/>
                  <a:gd name="T7" fmla="*/ 1 h 50"/>
                  <a:gd name="T8" fmla="*/ 7 w 16"/>
                  <a:gd name="T9" fmla="*/ 0 h 50"/>
                  <a:gd name="T10" fmla="*/ 7 w 16"/>
                  <a:gd name="T11" fmla="*/ 0 h 50"/>
                  <a:gd name="T12" fmla="*/ 7 w 16"/>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6" h="50">
                    <a:moveTo>
                      <a:pt x="7" y="0"/>
                    </a:moveTo>
                    <a:lnTo>
                      <a:pt x="16" y="49"/>
                    </a:lnTo>
                    <a:lnTo>
                      <a:pt x="9" y="50"/>
                    </a:lnTo>
                    <a:lnTo>
                      <a:pt x="0" y="1"/>
                    </a:lnTo>
                    <a:lnTo>
                      <a:pt x="7" y="0"/>
                    </a:lnTo>
                    <a:lnTo>
                      <a:pt x="7" y="0"/>
                    </a:lnTo>
                    <a:lnTo>
                      <a:pt x="7" y="0"/>
                    </a:lnTo>
                    <a:close/>
                  </a:path>
                </a:pathLst>
              </a:custGeom>
              <a:solidFill>
                <a:srgbClr val="F3F3F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52" name="Group 51"/>
              <p:cNvGrpSpPr/>
              <p:nvPr/>
            </p:nvGrpSpPr>
            <p:grpSpPr>
              <a:xfrm>
                <a:off x="6445427" y="5784418"/>
                <a:ext cx="545913" cy="192088"/>
                <a:chOff x="6446837" y="5783262"/>
                <a:chExt cx="545913" cy="192088"/>
              </a:xfrm>
            </p:grpSpPr>
            <p:sp>
              <p:nvSpPr>
                <p:cNvPr id="459" name="Freeform 3759"/>
                <p:cNvSpPr>
                  <a:spLocks/>
                </p:cNvSpPr>
                <p:nvPr/>
              </p:nvSpPr>
              <p:spPr bwMode="auto">
                <a:xfrm>
                  <a:off x="6446837" y="5783262"/>
                  <a:ext cx="370358" cy="192088"/>
                </a:xfrm>
                <a:custGeom>
                  <a:avLst/>
                  <a:gdLst>
                    <a:gd name="T0" fmla="*/ 94 w 234"/>
                    <a:gd name="T1" fmla="*/ 61 h 121"/>
                    <a:gd name="T2" fmla="*/ 223 w 234"/>
                    <a:gd name="T3" fmla="*/ 34 h 121"/>
                    <a:gd name="T4" fmla="*/ 234 w 234"/>
                    <a:gd name="T5" fmla="*/ 90 h 121"/>
                    <a:gd name="T6" fmla="*/ 80 w 234"/>
                    <a:gd name="T7" fmla="*/ 121 h 121"/>
                    <a:gd name="T8" fmla="*/ 80 w 234"/>
                    <a:gd name="T9" fmla="*/ 121 h 121"/>
                    <a:gd name="T10" fmla="*/ 80 w 234"/>
                    <a:gd name="T11" fmla="*/ 121 h 121"/>
                    <a:gd name="T12" fmla="*/ 0 w 234"/>
                    <a:gd name="T13" fmla="*/ 63 h 121"/>
                    <a:gd name="T14" fmla="*/ 10 w 234"/>
                    <a:gd name="T15" fmla="*/ 0 h 121"/>
                    <a:gd name="T16" fmla="*/ 94 w 234"/>
                    <a:gd name="T17" fmla="*/ 61 h 121"/>
                    <a:gd name="T18" fmla="*/ 94 w 234"/>
                    <a:gd name="T19" fmla="*/ 61 h 121"/>
                    <a:gd name="T20" fmla="*/ 94 w 234"/>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121">
                      <a:moveTo>
                        <a:pt x="94" y="61"/>
                      </a:moveTo>
                      <a:lnTo>
                        <a:pt x="223" y="34"/>
                      </a:lnTo>
                      <a:lnTo>
                        <a:pt x="234" y="90"/>
                      </a:lnTo>
                      <a:lnTo>
                        <a:pt x="80" y="121"/>
                      </a:lnTo>
                      <a:lnTo>
                        <a:pt x="80" y="121"/>
                      </a:lnTo>
                      <a:lnTo>
                        <a:pt x="80" y="121"/>
                      </a:lnTo>
                      <a:lnTo>
                        <a:pt x="0" y="63"/>
                      </a:lnTo>
                      <a:lnTo>
                        <a:pt x="10" y="0"/>
                      </a:lnTo>
                      <a:lnTo>
                        <a:pt x="94" y="61"/>
                      </a:lnTo>
                      <a:lnTo>
                        <a:pt x="94" y="61"/>
                      </a:lnTo>
                      <a:lnTo>
                        <a:pt x="94" y="61"/>
                      </a:lnTo>
                      <a:close/>
                    </a:path>
                  </a:pathLst>
                </a:custGeom>
                <a:solidFill>
                  <a:srgbClr val="0072C6"/>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0" name="Freeform 3760"/>
                <p:cNvSpPr>
                  <a:spLocks/>
                </p:cNvSpPr>
                <p:nvPr/>
              </p:nvSpPr>
              <p:spPr bwMode="auto">
                <a:xfrm>
                  <a:off x="6807012" y="5830886"/>
                  <a:ext cx="185738" cy="82550"/>
                </a:xfrm>
                <a:custGeom>
                  <a:avLst/>
                  <a:gdLst>
                    <a:gd name="T0" fmla="*/ 0 w 90"/>
                    <a:gd name="T1" fmla="*/ 11 h 40"/>
                    <a:gd name="T2" fmla="*/ 19 w 90"/>
                    <a:gd name="T3" fmla="*/ 4 h 40"/>
                    <a:gd name="T4" fmla="*/ 27 w 90"/>
                    <a:gd name="T5" fmla="*/ 6 h 40"/>
                    <a:gd name="T6" fmla="*/ 47 w 90"/>
                    <a:gd name="T7" fmla="*/ 1 h 40"/>
                    <a:gd name="T8" fmla="*/ 60 w 90"/>
                    <a:gd name="T9" fmla="*/ 9 h 40"/>
                    <a:gd name="T10" fmla="*/ 60 w 90"/>
                    <a:gd name="T11" fmla="*/ 10 h 40"/>
                    <a:gd name="T12" fmla="*/ 50 w 90"/>
                    <a:gd name="T13" fmla="*/ 12 h 40"/>
                    <a:gd name="T14" fmla="*/ 39 w 90"/>
                    <a:gd name="T15" fmla="*/ 14 h 40"/>
                    <a:gd name="T16" fmla="*/ 53 w 90"/>
                    <a:gd name="T17" fmla="*/ 20 h 40"/>
                    <a:gd name="T18" fmla="*/ 77 w 90"/>
                    <a:gd name="T19" fmla="*/ 3 h 40"/>
                    <a:gd name="T20" fmla="*/ 90 w 90"/>
                    <a:gd name="T21" fmla="*/ 5 h 40"/>
                    <a:gd name="T22" fmla="*/ 90 w 90"/>
                    <a:gd name="T23" fmla="*/ 5 h 40"/>
                    <a:gd name="T24" fmla="*/ 83 w 90"/>
                    <a:gd name="T25" fmla="*/ 11 h 40"/>
                    <a:gd name="T26" fmla="*/ 75 w 90"/>
                    <a:gd name="T27" fmla="*/ 16 h 40"/>
                    <a:gd name="T28" fmla="*/ 43 w 90"/>
                    <a:gd name="T29" fmla="*/ 40 h 40"/>
                    <a:gd name="T30" fmla="*/ 43 w 90"/>
                    <a:gd name="T31" fmla="*/ 40 h 40"/>
                    <a:gd name="T32" fmla="*/ 43 w 90"/>
                    <a:gd name="T33" fmla="*/ 40 h 40"/>
                    <a:gd name="T34" fmla="*/ 38 w 90"/>
                    <a:gd name="T35" fmla="*/ 39 h 40"/>
                    <a:gd name="T36" fmla="*/ 30 w 90"/>
                    <a:gd name="T37" fmla="*/ 38 h 40"/>
                    <a:gd name="T38" fmla="*/ 30 w 90"/>
                    <a:gd name="T39" fmla="*/ 38 h 40"/>
                    <a:gd name="T40" fmla="*/ 14 w 90"/>
                    <a:gd name="T41" fmla="*/ 35 h 40"/>
                    <a:gd name="T42" fmla="*/ 5 w 90"/>
                    <a:gd name="T43" fmla="*/ 37 h 40"/>
                    <a:gd name="T44" fmla="*/ 0 w 90"/>
                    <a:gd name="T45" fmla="*/ 11 h 40"/>
                    <a:gd name="T46" fmla="*/ 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0" y="11"/>
                      </a:moveTo>
                      <a:cubicBezTo>
                        <a:pt x="0" y="11"/>
                        <a:pt x="14" y="4"/>
                        <a:pt x="19" y="4"/>
                      </a:cubicBezTo>
                      <a:cubicBezTo>
                        <a:pt x="22" y="4"/>
                        <a:pt x="25" y="5"/>
                        <a:pt x="27" y="6"/>
                      </a:cubicBezTo>
                      <a:cubicBezTo>
                        <a:pt x="47" y="1"/>
                        <a:pt x="47" y="1"/>
                        <a:pt x="47" y="1"/>
                      </a:cubicBezTo>
                      <a:cubicBezTo>
                        <a:pt x="53" y="0"/>
                        <a:pt x="59" y="3"/>
                        <a:pt x="60" y="9"/>
                      </a:cubicBezTo>
                      <a:cubicBezTo>
                        <a:pt x="60" y="10"/>
                        <a:pt x="60" y="10"/>
                        <a:pt x="60" y="10"/>
                      </a:cubicBezTo>
                      <a:cubicBezTo>
                        <a:pt x="50" y="12"/>
                        <a:pt x="50" y="12"/>
                        <a:pt x="50" y="12"/>
                      </a:cubicBezTo>
                      <a:cubicBezTo>
                        <a:pt x="39" y="14"/>
                        <a:pt x="39" y="14"/>
                        <a:pt x="39" y="14"/>
                      </a:cubicBezTo>
                      <a:cubicBezTo>
                        <a:pt x="53" y="20"/>
                        <a:pt x="53" y="20"/>
                        <a:pt x="53" y="20"/>
                      </a:cubicBezTo>
                      <a:cubicBezTo>
                        <a:pt x="77" y="3"/>
                        <a:pt x="77" y="3"/>
                        <a:pt x="77" y="3"/>
                      </a:cubicBezTo>
                      <a:cubicBezTo>
                        <a:pt x="81" y="0"/>
                        <a:pt x="87" y="0"/>
                        <a:pt x="90" y="5"/>
                      </a:cubicBezTo>
                      <a:cubicBezTo>
                        <a:pt x="90" y="5"/>
                        <a:pt x="90" y="5"/>
                        <a:pt x="90" y="5"/>
                      </a:cubicBezTo>
                      <a:cubicBezTo>
                        <a:pt x="83" y="11"/>
                        <a:pt x="83" y="11"/>
                        <a:pt x="83" y="11"/>
                      </a:cubicBezTo>
                      <a:cubicBezTo>
                        <a:pt x="75" y="16"/>
                        <a:pt x="75" y="16"/>
                        <a:pt x="75" y="16"/>
                      </a:cubicBezTo>
                      <a:cubicBezTo>
                        <a:pt x="43" y="40"/>
                        <a:pt x="43" y="40"/>
                        <a:pt x="43" y="40"/>
                      </a:cubicBezTo>
                      <a:cubicBezTo>
                        <a:pt x="43" y="40"/>
                        <a:pt x="43" y="40"/>
                        <a:pt x="43" y="40"/>
                      </a:cubicBezTo>
                      <a:cubicBezTo>
                        <a:pt x="43" y="40"/>
                        <a:pt x="43" y="40"/>
                        <a:pt x="43" y="40"/>
                      </a:cubicBezTo>
                      <a:cubicBezTo>
                        <a:pt x="38" y="39"/>
                        <a:pt x="38" y="39"/>
                        <a:pt x="38" y="39"/>
                      </a:cubicBezTo>
                      <a:cubicBezTo>
                        <a:pt x="30" y="38"/>
                        <a:pt x="30" y="38"/>
                        <a:pt x="30" y="38"/>
                      </a:cubicBezTo>
                      <a:cubicBezTo>
                        <a:pt x="30" y="38"/>
                        <a:pt x="30" y="38"/>
                        <a:pt x="30" y="38"/>
                      </a:cubicBezTo>
                      <a:cubicBezTo>
                        <a:pt x="14" y="35"/>
                        <a:pt x="14" y="35"/>
                        <a:pt x="14" y="35"/>
                      </a:cubicBezTo>
                      <a:cubicBezTo>
                        <a:pt x="5" y="37"/>
                        <a:pt x="5" y="37"/>
                        <a:pt x="5" y="37"/>
                      </a:cubicBezTo>
                      <a:cubicBezTo>
                        <a:pt x="0" y="11"/>
                        <a:pt x="0" y="11"/>
                        <a:pt x="0" y="11"/>
                      </a:cubicBezTo>
                      <a:cubicBezTo>
                        <a:pt x="0" y="11"/>
                        <a:pt x="0" y="11"/>
                        <a:pt x="0" y="11"/>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grpSp>
            <p:nvGrpSpPr>
              <p:cNvPr id="48" name="Group 47"/>
              <p:cNvGrpSpPr/>
              <p:nvPr/>
            </p:nvGrpSpPr>
            <p:grpSpPr>
              <a:xfrm>
                <a:off x="5475714" y="5791993"/>
                <a:ext cx="552450" cy="192088"/>
                <a:chOff x="5513387" y="5783262"/>
                <a:chExt cx="552450" cy="192088"/>
              </a:xfrm>
            </p:grpSpPr>
            <p:sp>
              <p:nvSpPr>
                <p:cNvPr id="457" name="Freeform 3757"/>
                <p:cNvSpPr>
                  <a:spLocks/>
                </p:cNvSpPr>
                <p:nvPr/>
              </p:nvSpPr>
              <p:spPr bwMode="auto">
                <a:xfrm>
                  <a:off x="5692774" y="5783262"/>
                  <a:ext cx="373063" cy="192088"/>
                </a:xfrm>
                <a:custGeom>
                  <a:avLst/>
                  <a:gdLst>
                    <a:gd name="T0" fmla="*/ 142 w 235"/>
                    <a:gd name="T1" fmla="*/ 61 h 121"/>
                    <a:gd name="T2" fmla="*/ 11 w 235"/>
                    <a:gd name="T3" fmla="*/ 34 h 121"/>
                    <a:gd name="T4" fmla="*/ 0 w 235"/>
                    <a:gd name="T5" fmla="*/ 90 h 121"/>
                    <a:gd name="T6" fmla="*/ 155 w 235"/>
                    <a:gd name="T7" fmla="*/ 121 h 121"/>
                    <a:gd name="T8" fmla="*/ 155 w 235"/>
                    <a:gd name="T9" fmla="*/ 121 h 121"/>
                    <a:gd name="T10" fmla="*/ 155 w 235"/>
                    <a:gd name="T11" fmla="*/ 121 h 121"/>
                    <a:gd name="T12" fmla="*/ 235 w 235"/>
                    <a:gd name="T13" fmla="*/ 63 h 121"/>
                    <a:gd name="T14" fmla="*/ 224 w 235"/>
                    <a:gd name="T15" fmla="*/ 0 h 121"/>
                    <a:gd name="T16" fmla="*/ 142 w 235"/>
                    <a:gd name="T17" fmla="*/ 61 h 121"/>
                    <a:gd name="T18" fmla="*/ 142 w 235"/>
                    <a:gd name="T19" fmla="*/ 61 h 121"/>
                    <a:gd name="T20" fmla="*/ 142 w 235"/>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21">
                      <a:moveTo>
                        <a:pt x="142" y="61"/>
                      </a:moveTo>
                      <a:lnTo>
                        <a:pt x="11" y="34"/>
                      </a:lnTo>
                      <a:lnTo>
                        <a:pt x="0" y="90"/>
                      </a:lnTo>
                      <a:lnTo>
                        <a:pt x="155" y="121"/>
                      </a:lnTo>
                      <a:lnTo>
                        <a:pt x="155" y="121"/>
                      </a:lnTo>
                      <a:lnTo>
                        <a:pt x="155" y="121"/>
                      </a:lnTo>
                      <a:lnTo>
                        <a:pt x="235" y="63"/>
                      </a:lnTo>
                      <a:lnTo>
                        <a:pt x="224" y="0"/>
                      </a:lnTo>
                      <a:lnTo>
                        <a:pt x="142" y="61"/>
                      </a:lnTo>
                      <a:lnTo>
                        <a:pt x="142" y="61"/>
                      </a:lnTo>
                      <a:lnTo>
                        <a:pt x="142" y="61"/>
                      </a:lnTo>
                      <a:close/>
                    </a:path>
                  </a:pathLst>
                </a:custGeom>
                <a:solidFill>
                  <a:srgbClr val="0072C6"/>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1" name="Freeform 3761"/>
                <p:cNvSpPr>
                  <a:spLocks/>
                </p:cNvSpPr>
                <p:nvPr/>
              </p:nvSpPr>
              <p:spPr bwMode="auto">
                <a:xfrm>
                  <a:off x="5513387" y="5829299"/>
                  <a:ext cx="185738" cy="82550"/>
                </a:xfrm>
                <a:custGeom>
                  <a:avLst/>
                  <a:gdLst>
                    <a:gd name="T0" fmla="*/ 90 w 90"/>
                    <a:gd name="T1" fmla="*/ 11 h 40"/>
                    <a:gd name="T2" fmla="*/ 71 w 90"/>
                    <a:gd name="T3" fmla="*/ 4 h 40"/>
                    <a:gd name="T4" fmla="*/ 63 w 90"/>
                    <a:gd name="T5" fmla="*/ 6 h 40"/>
                    <a:gd name="T6" fmla="*/ 43 w 90"/>
                    <a:gd name="T7" fmla="*/ 1 h 40"/>
                    <a:gd name="T8" fmla="*/ 30 w 90"/>
                    <a:gd name="T9" fmla="*/ 9 h 40"/>
                    <a:gd name="T10" fmla="*/ 30 w 90"/>
                    <a:gd name="T11" fmla="*/ 10 h 40"/>
                    <a:gd name="T12" fmla="*/ 40 w 90"/>
                    <a:gd name="T13" fmla="*/ 12 h 40"/>
                    <a:gd name="T14" fmla="*/ 51 w 90"/>
                    <a:gd name="T15" fmla="*/ 14 h 40"/>
                    <a:gd name="T16" fmla="*/ 37 w 90"/>
                    <a:gd name="T17" fmla="*/ 20 h 40"/>
                    <a:gd name="T18" fmla="*/ 13 w 90"/>
                    <a:gd name="T19" fmla="*/ 3 h 40"/>
                    <a:gd name="T20" fmla="*/ 0 w 90"/>
                    <a:gd name="T21" fmla="*/ 5 h 40"/>
                    <a:gd name="T22" fmla="*/ 0 w 90"/>
                    <a:gd name="T23" fmla="*/ 5 h 40"/>
                    <a:gd name="T24" fmla="*/ 7 w 90"/>
                    <a:gd name="T25" fmla="*/ 11 h 40"/>
                    <a:gd name="T26" fmla="*/ 15 w 90"/>
                    <a:gd name="T27" fmla="*/ 16 h 40"/>
                    <a:gd name="T28" fmla="*/ 47 w 90"/>
                    <a:gd name="T29" fmla="*/ 40 h 40"/>
                    <a:gd name="T30" fmla="*/ 47 w 90"/>
                    <a:gd name="T31" fmla="*/ 40 h 40"/>
                    <a:gd name="T32" fmla="*/ 47 w 90"/>
                    <a:gd name="T33" fmla="*/ 40 h 40"/>
                    <a:gd name="T34" fmla="*/ 52 w 90"/>
                    <a:gd name="T35" fmla="*/ 39 h 40"/>
                    <a:gd name="T36" fmla="*/ 60 w 90"/>
                    <a:gd name="T37" fmla="*/ 38 h 40"/>
                    <a:gd name="T38" fmla="*/ 60 w 90"/>
                    <a:gd name="T39" fmla="*/ 38 h 40"/>
                    <a:gd name="T40" fmla="*/ 76 w 90"/>
                    <a:gd name="T41" fmla="*/ 35 h 40"/>
                    <a:gd name="T42" fmla="*/ 85 w 90"/>
                    <a:gd name="T43" fmla="*/ 37 h 40"/>
                    <a:gd name="T44" fmla="*/ 90 w 90"/>
                    <a:gd name="T45" fmla="*/ 11 h 40"/>
                    <a:gd name="T46" fmla="*/ 9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90" y="11"/>
                      </a:moveTo>
                      <a:cubicBezTo>
                        <a:pt x="90" y="11"/>
                        <a:pt x="76" y="4"/>
                        <a:pt x="71" y="4"/>
                      </a:cubicBezTo>
                      <a:cubicBezTo>
                        <a:pt x="68" y="4"/>
                        <a:pt x="65" y="5"/>
                        <a:pt x="63" y="6"/>
                      </a:cubicBezTo>
                      <a:cubicBezTo>
                        <a:pt x="43" y="1"/>
                        <a:pt x="43" y="1"/>
                        <a:pt x="43" y="1"/>
                      </a:cubicBezTo>
                      <a:cubicBezTo>
                        <a:pt x="37" y="0"/>
                        <a:pt x="31" y="3"/>
                        <a:pt x="30" y="9"/>
                      </a:cubicBezTo>
                      <a:cubicBezTo>
                        <a:pt x="30" y="10"/>
                        <a:pt x="30" y="10"/>
                        <a:pt x="30" y="10"/>
                      </a:cubicBezTo>
                      <a:cubicBezTo>
                        <a:pt x="40" y="12"/>
                        <a:pt x="40" y="12"/>
                        <a:pt x="40" y="12"/>
                      </a:cubicBezTo>
                      <a:cubicBezTo>
                        <a:pt x="51" y="14"/>
                        <a:pt x="51" y="14"/>
                        <a:pt x="51" y="14"/>
                      </a:cubicBezTo>
                      <a:cubicBezTo>
                        <a:pt x="37" y="20"/>
                        <a:pt x="37" y="20"/>
                        <a:pt x="37" y="20"/>
                      </a:cubicBezTo>
                      <a:cubicBezTo>
                        <a:pt x="13" y="3"/>
                        <a:pt x="13" y="3"/>
                        <a:pt x="13" y="3"/>
                      </a:cubicBezTo>
                      <a:cubicBezTo>
                        <a:pt x="9" y="0"/>
                        <a:pt x="3" y="0"/>
                        <a:pt x="0" y="5"/>
                      </a:cubicBezTo>
                      <a:cubicBezTo>
                        <a:pt x="0" y="5"/>
                        <a:pt x="0" y="5"/>
                        <a:pt x="0" y="5"/>
                      </a:cubicBezTo>
                      <a:cubicBezTo>
                        <a:pt x="7" y="11"/>
                        <a:pt x="7" y="11"/>
                        <a:pt x="7" y="11"/>
                      </a:cubicBezTo>
                      <a:cubicBezTo>
                        <a:pt x="15" y="16"/>
                        <a:pt x="15" y="16"/>
                        <a:pt x="15" y="16"/>
                      </a:cubicBezTo>
                      <a:cubicBezTo>
                        <a:pt x="47" y="40"/>
                        <a:pt x="47" y="40"/>
                        <a:pt x="47" y="40"/>
                      </a:cubicBezTo>
                      <a:cubicBezTo>
                        <a:pt x="47" y="40"/>
                        <a:pt x="47" y="40"/>
                        <a:pt x="47" y="40"/>
                      </a:cubicBezTo>
                      <a:cubicBezTo>
                        <a:pt x="47" y="40"/>
                        <a:pt x="47" y="40"/>
                        <a:pt x="47" y="40"/>
                      </a:cubicBezTo>
                      <a:cubicBezTo>
                        <a:pt x="52" y="39"/>
                        <a:pt x="52" y="39"/>
                        <a:pt x="52" y="39"/>
                      </a:cubicBezTo>
                      <a:cubicBezTo>
                        <a:pt x="60" y="38"/>
                        <a:pt x="60" y="38"/>
                        <a:pt x="60" y="38"/>
                      </a:cubicBezTo>
                      <a:cubicBezTo>
                        <a:pt x="60" y="38"/>
                        <a:pt x="60" y="38"/>
                        <a:pt x="60" y="38"/>
                      </a:cubicBezTo>
                      <a:cubicBezTo>
                        <a:pt x="76" y="35"/>
                        <a:pt x="76" y="35"/>
                        <a:pt x="76" y="35"/>
                      </a:cubicBezTo>
                      <a:cubicBezTo>
                        <a:pt x="85" y="37"/>
                        <a:pt x="85" y="37"/>
                        <a:pt x="85" y="37"/>
                      </a:cubicBezTo>
                      <a:cubicBezTo>
                        <a:pt x="90" y="11"/>
                        <a:pt x="90" y="11"/>
                        <a:pt x="90" y="11"/>
                      </a:cubicBezTo>
                      <a:cubicBezTo>
                        <a:pt x="90" y="11"/>
                        <a:pt x="90" y="11"/>
                        <a:pt x="90" y="11"/>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sp>
            <p:nvSpPr>
              <p:cNvPr id="471" name="Rectangle 3776"/>
              <p:cNvSpPr>
                <a:spLocks noChangeArrowheads="1"/>
              </p:cNvSpPr>
              <p:nvPr/>
            </p:nvSpPr>
            <p:spPr bwMode="auto">
              <a:xfrm>
                <a:off x="5906686" y="6320450"/>
                <a:ext cx="618847" cy="153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000" b="1" kern="0" dirty="0">
                    <a:solidFill>
                      <a:srgbClr val="FFFFFF"/>
                    </a:solidFill>
                    <a:latin typeface="Segoe UI" panose="020B0502040204020203" pitchFamily="34" charset="0"/>
                  </a:rPr>
                  <a:t>dual goals</a:t>
                </a:r>
                <a:endParaRPr lang="en-US" altLang="en-US" sz="1801" kern="0" dirty="0">
                  <a:solidFill>
                    <a:srgbClr val="505050"/>
                  </a:solidFill>
                  <a:latin typeface="Segoe UI" panose="020B0502040204020203" pitchFamily="34" charset="0"/>
                </a:endParaRPr>
              </a:p>
            </p:txBody>
          </p:sp>
        </p:grpSp>
      </p:grpSp>
      <p:pic>
        <p:nvPicPr>
          <p:cNvPr id="526" name="Picture 5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75426" y="2700382"/>
            <a:ext cx="1988726" cy="1057833"/>
          </a:xfrm>
          <a:prstGeom prst="rect">
            <a:avLst/>
          </a:prstGeom>
        </p:spPr>
      </p:pic>
      <p:pic>
        <p:nvPicPr>
          <p:cNvPr id="687" name="Picture 68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51276" y="2690224"/>
            <a:ext cx="1576261" cy="855048"/>
          </a:xfrm>
          <a:prstGeom prst="rect">
            <a:avLst/>
          </a:prstGeom>
        </p:spPr>
      </p:pic>
    </p:spTree>
    <p:extLst>
      <p:ext uri="{BB962C8B-B14F-4D97-AF65-F5344CB8AC3E}">
        <p14:creationId xmlns:p14="http://schemas.microsoft.com/office/powerpoint/2010/main" val="319691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250"/>
                                  </p:stCondLst>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50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1000"/>
                                        <p:tgtEl>
                                          <p:spTgt spid="29"/>
                                        </p:tgtEl>
                                      </p:cBhvr>
                                    </p:animEffect>
                                  </p:childTnLst>
                                </p:cTn>
                              </p:par>
                            </p:childTnLst>
                          </p:cTn>
                        </p:par>
                        <p:par>
                          <p:cTn id="25" fill="hold">
                            <p:stCondLst>
                              <p:cond delay="2000"/>
                            </p:stCondLst>
                            <p:childTnLst>
                              <p:par>
                                <p:cTn id="26" presetID="12" presetClass="entr" presetSubtype="1" fill="hold" grpId="0" nodeType="afterEffect">
                                  <p:stCondLst>
                                    <p:cond delay="0"/>
                                  </p:stCondLst>
                                  <p:childTnLst>
                                    <p:set>
                                      <p:cBhvr>
                                        <p:cTn id="27" dur="1" fill="hold">
                                          <p:stCondLst>
                                            <p:cond delay="0"/>
                                          </p:stCondLst>
                                        </p:cTn>
                                        <p:tgtEl>
                                          <p:spTgt spid="266"/>
                                        </p:tgtEl>
                                        <p:attrNameLst>
                                          <p:attrName>style.visibility</p:attrName>
                                        </p:attrNameLst>
                                      </p:cBhvr>
                                      <p:to>
                                        <p:strVal val="visible"/>
                                      </p:to>
                                    </p:set>
                                    <p:anim calcmode="lin" valueType="num">
                                      <p:cBhvr additive="base">
                                        <p:cTn id="28" dur="500"/>
                                        <p:tgtEl>
                                          <p:spTgt spid="266"/>
                                        </p:tgtEl>
                                        <p:attrNameLst>
                                          <p:attrName>ppt_y</p:attrName>
                                        </p:attrNameLst>
                                      </p:cBhvr>
                                      <p:tavLst>
                                        <p:tav tm="0">
                                          <p:val>
                                            <p:strVal val="#ppt_y-#ppt_h*1.125000"/>
                                          </p:val>
                                        </p:tav>
                                        <p:tav tm="100000">
                                          <p:val>
                                            <p:strVal val="#ppt_y"/>
                                          </p:val>
                                        </p:tav>
                                      </p:tavLst>
                                    </p:anim>
                                    <p:animEffect transition="in" filter="wipe(down)">
                                      <p:cBhvr>
                                        <p:cTn id="29" dur="500"/>
                                        <p:tgtEl>
                                          <p:spTgt spid="266"/>
                                        </p:tgtEl>
                                      </p:cBhvr>
                                    </p:animEffect>
                                  </p:childTnLst>
                                </p:cTn>
                              </p:par>
                            </p:childTnLst>
                          </p:cTn>
                        </p:par>
                        <p:par>
                          <p:cTn id="30" fill="hold">
                            <p:stCondLst>
                              <p:cond delay="2500"/>
                            </p:stCondLst>
                            <p:childTnLst>
                              <p:par>
                                <p:cTn id="31" presetID="12" presetClass="entr" presetSubtype="1" fill="hold" grpId="0" nodeType="afterEffect">
                                  <p:stCondLst>
                                    <p:cond delay="0"/>
                                  </p:stCondLst>
                                  <p:childTnLst>
                                    <p:set>
                                      <p:cBhvr>
                                        <p:cTn id="32" dur="1" fill="hold">
                                          <p:stCondLst>
                                            <p:cond delay="0"/>
                                          </p:stCondLst>
                                        </p:cTn>
                                        <p:tgtEl>
                                          <p:spTgt spid="191"/>
                                        </p:tgtEl>
                                        <p:attrNameLst>
                                          <p:attrName>style.visibility</p:attrName>
                                        </p:attrNameLst>
                                      </p:cBhvr>
                                      <p:to>
                                        <p:strVal val="visible"/>
                                      </p:to>
                                    </p:set>
                                    <p:anim calcmode="lin" valueType="num">
                                      <p:cBhvr additive="base">
                                        <p:cTn id="33" dur="500"/>
                                        <p:tgtEl>
                                          <p:spTgt spid="191"/>
                                        </p:tgtEl>
                                        <p:attrNameLst>
                                          <p:attrName>ppt_y</p:attrName>
                                        </p:attrNameLst>
                                      </p:cBhvr>
                                      <p:tavLst>
                                        <p:tav tm="0">
                                          <p:val>
                                            <p:strVal val="#ppt_y-#ppt_h*1.125000"/>
                                          </p:val>
                                        </p:tav>
                                        <p:tav tm="100000">
                                          <p:val>
                                            <p:strVal val="#ppt_y"/>
                                          </p:val>
                                        </p:tav>
                                      </p:tavLst>
                                    </p:anim>
                                    <p:animEffect transition="in" filter="wipe(down)">
                                      <p:cBhvr>
                                        <p:cTn id="34" dur="500"/>
                                        <p:tgtEl>
                                          <p:spTgt spid="191"/>
                                        </p:tgtEl>
                                      </p:cBhvr>
                                    </p:animEffect>
                                  </p:childTnLst>
                                </p:cTn>
                              </p:par>
                            </p:childTnLst>
                          </p:cTn>
                        </p:par>
                        <p:par>
                          <p:cTn id="35" fill="hold">
                            <p:stCondLst>
                              <p:cond delay="3000"/>
                            </p:stCondLst>
                            <p:childTnLst>
                              <p:par>
                                <p:cTn id="36" presetID="12" presetClass="entr" presetSubtype="1" fill="hold" grpId="0" nodeType="afterEffect">
                                  <p:stCondLst>
                                    <p:cond delay="0"/>
                                  </p:stCondLst>
                                  <p:childTnLst>
                                    <p:set>
                                      <p:cBhvr>
                                        <p:cTn id="37" dur="1" fill="hold">
                                          <p:stCondLst>
                                            <p:cond delay="0"/>
                                          </p:stCondLst>
                                        </p:cTn>
                                        <p:tgtEl>
                                          <p:spTgt spid="192"/>
                                        </p:tgtEl>
                                        <p:attrNameLst>
                                          <p:attrName>style.visibility</p:attrName>
                                        </p:attrNameLst>
                                      </p:cBhvr>
                                      <p:to>
                                        <p:strVal val="visible"/>
                                      </p:to>
                                    </p:set>
                                    <p:anim calcmode="lin" valueType="num">
                                      <p:cBhvr additive="base">
                                        <p:cTn id="38" dur="500"/>
                                        <p:tgtEl>
                                          <p:spTgt spid="192"/>
                                        </p:tgtEl>
                                        <p:attrNameLst>
                                          <p:attrName>ppt_y</p:attrName>
                                        </p:attrNameLst>
                                      </p:cBhvr>
                                      <p:tavLst>
                                        <p:tav tm="0">
                                          <p:val>
                                            <p:strVal val="#ppt_y-#ppt_h*1.125000"/>
                                          </p:val>
                                        </p:tav>
                                        <p:tav tm="100000">
                                          <p:val>
                                            <p:strVal val="#ppt_y"/>
                                          </p:val>
                                        </p:tav>
                                      </p:tavLst>
                                    </p:anim>
                                    <p:animEffect transition="in" filter="wipe(down)">
                                      <p:cBhvr>
                                        <p:cTn id="39" dur="500"/>
                                        <p:tgtEl>
                                          <p:spTgt spid="192"/>
                                        </p:tgtEl>
                                      </p:cBhvr>
                                    </p:animEffect>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526"/>
                                        </p:tgtEl>
                                        <p:attrNameLst>
                                          <p:attrName>style.visibility</p:attrName>
                                        </p:attrNameLst>
                                      </p:cBhvr>
                                      <p:to>
                                        <p:strVal val="visible"/>
                                      </p:to>
                                    </p:set>
                                    <p:anim calcmode="lin" valueType="num">
                                      <p:cBhvr additive="base">
                                        <p:cTn id="43" dur="300" fill="hold"/>
                                        <p:tgtEl>
                                          <p:spTgt spid="526"/>
                                        </p:tgtEl>
                                        <p:attrNameLst>
                                          <p:attrName>ppt_x</p:attrName>
                                        </p:attrNameLst>
                                      </p:cBhvr>
                                      <p:tavLst>
                                        <p:tav tm="0">
                                          <p:val>
                                            <p:strVal val="#ppt_x"/>
                                          </p:val>
                                        </p:tav>
                                        <p:tav tm="100000">
                                          <p:val>
                                            <p:strVal val="#ppt_x"/>
                                          </p:val>
                                        </p:tav>
                                      </p:tavLst>
                                    </p:anim>
                                    <p:anim calcmode="lin" valueType="num">
                                      <p:cBhvr additive="base">
                                        <p:cTn id="44" dur="300" fill="hold"/>
                                        <p:tgtEl>
                                          <p:spTgt spid="526"/>
                                        </p:tgtEl>
                                        <p:attrNameLst>
                                          <p:attrName>ppt_y</p:attrName>
                                        </p:attrNameLst>
                                      </p:cBhvr>
                                      <p:tavLst>
                                        <p:tav tm="0">
                                          <p:val>
                                            <p:strVal val="1+#ppt_h/2"/>
                                          </p:val>
                                        </p:tav>
                                        <p:tav tm="100000">
                                          <p:val>
                                            <p:strVal val="#ppt_y"/>
                                          </p:val>
                                        </p:tav>
                                      </p:tavLst>
                                    </p:anim>
                                  </p:childTnLst>
                                </p:cTn>
                              </p:par>
                            </p:childTnLst>
                          </p:cTn>
                        </p:par>
                        <p:par>
                          <p:cTn id="45" fill="hold">
                            <p:stCondLst>
                              <p:cond delay="3800"/>
                            </p:stCondLst>
                            <p:childTnLst>
                              <p:par>
                                <p:cTn id="46" presetID="2" presetClass="entr" presetSubtype="1" fill="hold" nodeType="afterEffect">
                                  <p:stCondLst>
                                    <p:cond delay="0"/>
                                  </p:stCondLst>
                                  <p:childTnLst>
                                    <p:set>
                                      <p:cBhvr>
                                        <p:cTn id="47" dur="1" fill="hold">
                                          <p:stCondLst>
                                            <p:cond delay="0"/>
                                          </p:stCondLst>
                                        </p:cTn>
                                        <p:tgtEl>
                                          <p:spTgt spid="687"/>
                                        </p:tgtEl>
                                        <p:attrNameLst>
                                          <p:attrName>style.visibility</p:attrName>
                                        </p:attrNameLst>
                                      </p:cBhvr>
                                      <p:to>
                                        <p:strVal val="visible"/>
                                      </p:to>
                                    </p:set>
                                    <p:anim calcmode="lin" valueType="num">
                                      <p:cBhvr additive="base">
                                        <p:cTn id="48" dur="300" fill="hold"/>
                                        <p:tgtEl>
                                          <p:spTgt spid="687"/>
                                        </p:tgtEl>
                                        <p:attrNameLst>
                                          <p:attrName>ppt_x</p:attrName>
                                        </p:attrNameLst>
                                      </p:cBhvr>
                                      <p:tavLst>
                                        <p:tav tm="0">
                                          <p:val>
                                            <p:strVal val="#ppt_x"/>
                                          </p:val>
                                        </p:tav>
                                        <p:tav tm="100000">
                                          <p:val>
                                            <p:strVal val="#ppt_x"/>
                                          </p:val>
                                        </p:tav>
                                      </p:tavLst>
                                    </p:anim>
                                    <p:anim calcmode="lin" valueType="num">
                                      <p:cBhvr additive="base">
                                        <p:cTn id="49" dur="300" fill="hold"/>
                                        <p:tgtEl>
                                          <p:spTgt spid="687"/>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66" grpId="0" animBg="1"/>
      <p:bldP spid="192" grpId="0" animBg="1"/>
      <p:bldP spid="191"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567539" y="1797292"/>
            <a:ext cx="3947553" cy="3947552"/>
            <a:chOff x="566737" y="1797050"/>
            <a:chExt cx="3948113" cy="3948112"/>
          </a:xfrm>
        </p:grpSpPr>
        <p:sp>
          <p:nvSpPr>
            <p:cNvPr id="219" name="Oval 3203"/>
            <p:cNvSpPr>
              <a:spLocks noChangeArrowheads="1"/>
            </p:cNvSpPr>
            <p:nvPr/>
          </p:nvSpPr>
          <p:spPr bwMode="auto">
            <a:xfrm>
              <a:off x="1409700" y="2640012"/>
              <a:ext cx="2260600" cy="2260600"/>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 name="Oval 3165"/>
            <p:cNvSpPr>
              <a:spLocks noChangeArrowheads="1"/>
            </p:cNvSpPr>
            <p:nvPr/>
          </p:nvSpPr>
          <p:spPr bwMode="auto">
            <a:xfrm>
              <a:off x="566737" y="1797050"/>
              <a:ext cx="3948113" cy="3948112"/>
            </a:xfrm>
            <a:prstGeom prst="ellipse">
              <a:avLst/>
            </a:pr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grpSp>
        <p:nvGrpSpPr>
          <p:cNvPr id="25" name="Group 24"/>
          <p:cNvGrpSpPr/>
          <p:nvPr/>
        </p:nvGrpSpPr>
        <p:grpSpPr>
          <a:xfrm>
            <a:off x="4119860" y="1813164"/>
            <a:ext cx="3945965" cy="3947552"/>
            <a:chOff x="4119562" y="1812925"/>
            <a:chExt cx="3946525" cy="3948112"/>
          </a:xfrm>
        </p:grpSpPr>
        <p:sp>
          <p:nvSpPr>
            <p:cNvPr id="5" name="Oval 3164"/>
            <p:cNvSpPr>
              <a:spLocks noChangeArrowheads="1"/>
            </p:cNvSpPr>
            <p:nvPr/>
          </p:nvSpPr>
          <p:spPr bwMode="auto">
            <a:xfrm>
              <a:off x="4119562" y="1812925"/>
              <a:ext cx="3946525" cy="3948112"/>
            </a:xfrm>
            <a:prstGeom prst="ellipse">
              <a:avLst/>
            </a:prstGeom>
            <a:solidFill>
              <a:schemeClr val="bg1">
                <a:lumMod val="95000"/>
              </a:schemeClr>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18" name="Group 17"/>
            <p:cNvGrpSpPr/>
            <p:nvPr/>
          </p:nvGrpSpPr>
          <p:grpSpPr>
            <a:xfrm>
              <a:off x="5021262" y="2311489"/>
              <a:ext cx="2259013" cy="2589123"/>
              <a:chOff x="5021262" y="2311489"/>
              <a:chExt cx="2259013" cy="2589123"/>
            </a:xfrm>
          </p:grpSpPr>
          <p:sp>
            <p:nvSpPr>
              <p:cNvPr id="103" name="Oval 3316"/>
              <p:cNvSpPr>
                <a:spLocks noChangeArrowheads="1"/>
              </p:cNvSpPr>
              <p:nvPr/>
            </p:nvSpPr>
            <p:spPr bwMode="auto">
              <a:xfrm>
                <a:off x="5021262" y="2640012"/>
                <a:ext cx="2259013" cy="2260600"/>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pic>
            <p:nvPicPr>
              <p:cNvPr id="525" name="Picture 52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5371643" y="2311489"/>
                <a:ext cx="1456194" cy="2100173"/>
              </a:xfrm>
              <a:prstGeom prst="rect">
                <a:avLst/>
              </a:prstGeom>
            </p:spPr>
          </p:pic>
        </p:grpSp>
      </p:grpSp>
      <p:grpSp>
        <p:nvGrpSpPr>
          <p:cNvPr id="27" name="Group 26"/>
          <p:cNvGrpSpPr/>
          <p:nvPr/>
        </p:nvGrpSpPr>
        <p:grpSpPr>
          <a:xfrm>
            <a:off x="7783290" y="1797292"/>
            <a:ext cx="3945965" cy="3947552"/>
            <a:chOff x="7783512" y="1797050"/>
            <a:chExt cx="3946525" cy="3948112"/>
          </a:xfrm>
        </p:grpSpPr>
        <p:sp>
          <p:nvSpPr>
            <p:cNvPr id="26" name="Oval 3163"/>
            <p:cNvSpPr>
              <a:spLocks noChangeArrowheads="1"/>
            </p:cNvSpPr>
            <p:nvPr/>
          </p:nvSpPr>
          <p:spPr bwMode="auto">
            <a:xfrm>
              <a:off x="7783512" y="1797050"/>
              <a:ext cx="3946525" cy="3948112"/>
            </a:xfrm>
            <a:prstGeom prst="ellipse">
              <a:avLst/>
            </a:pr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20" name="Group 19"/>
            <p:cNvGrpSpPr/>
            <p:nvPr/>
          </p:nvGrpSpPr>
          <p:grpSpPr>
            <a:xfrm>
              <a:off x="8628062" y="2409031"/>
              <a:ext cx="2259013" cy="2491581"/>
              <a:chOff x="8628062" y="2409031"/>
              <a:chExt cx="2259013" cy="2491581"/>
            </a:xfrm>
          </p:grpSpPr>
          <p:sp>
            <p:nvSpPr>
              <p:cNvPr id="64" name="Oval 3251"/>
              <p:cNvSpPr>
                <a:spLocks noChangeArrowheads="1"/>
              </p:cNvSpPr>
              <p:nvPr/>
            </p:nvSpPr>
            <p:spPr bwMode="auto">
              <a:xfrm>
                <a:off x="8628062" y="2640012"/>
                <a:ext cx="2259013" cy="2260600"/>
              </a:xfrm>
              <a:prstGeom prst="ellipse">
                <a:avLst/>
              </a:prstGeom>
              <a:solidFill>
                <a:schemeClr val="bg2">
                  <a:lumMod val="85000"/>
                </a:schemeClr>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564" name="Group 563"/>
              <p:cNvGrpSpPr/>
              <p:nvPr/>
            </p:nvGrpSpPr>
            <p:grpSpPr>
              <a:xfrm>
                <a:off x="8658219" y="2409031"/>
                <a:ext cx="2187575" cy="2030413"/>
                <a:chOff x="8701088" y="2387600"/>
                <a:chExt cx="2187575" cy="2030413"/>
              </a:xfrm>
            </p:grpSpPr>
            <p:sp>
              <p:nvSpPr>
                <p:cNvPr id="565" name="Freeform 6"/>
                <p:cNvSpPr>
                  <a:spLocks/>
                </p:cNvSpPr>
                <p:nvPr/>
              </p:nvSpPr>
              <p:spPr bwMode="auto">
                <a:xfrm>
                  <a:off x="9118600" y="2814638"/>
                  <a:ext cx="534988" cy="159702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66" name="Freeform 8"/>
                <p:cNvSpPr>
                  <a:spLocks/>
                </p:cNvSpPr>
                <p:nvPr/>
              </p:nvSpPr>
              <p:spPr bwMode="auto">
                <a:xfrm>
                  <a:off x="9801225" y="2787650"/>
                  <a:ext cx="747713" cy="162401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67" name="Freeform 9"/>
                <p:cNvSpPr>
                  <a:spLocks/>
                </p:cNvSpPr>
                <p:nvPr/>
              </p:nvSpPr>
              <p:spPr bwMode="auto">
                <a:xfrm>
                  <a:off x="10417175" y="2486025"/>
                  <a:ext cx="311150" cy="360363"/>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E4A2A"/>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68" name="Freeform 10"/>
                <p:cNvSpPr>
                  <a:spLocks/>
                </p:cNvSpPr>
                <p:nvPr/>
              </p:nvSpPr>
              <p:spPr bwMode="auto">
                <a:xfrm>
                  <a:off x="10514013" y="2890838"/>
                  <a:ext cx="107950" cy="546100"/>
                </a:xfrm>
                <a:custGeom>
                  <a:avLst/>
                  <a:gdLst>
                    <a:gd name="T0" fmla="*/ 42 w 68"/>
                    <a:gd name="T1" fmla="*/ 37 h 344"/>
                    <a:gd name="T2" fmla="*/ 62 w 68"/>
                    <a:gd name="T3" fmla="*/ 20 h 344"/>
                    <a:gd name="T4" fmla="*/ 34 w 68"/>
                    <a:gd name="T5" fmla="*/ 0 h 344"/>
                    <a:gd name="T6" fmla="*/ 6 w 68"/>
                    <a:gd name="T7" fmla="*/ 20 h 344"/>
                    <a:gd name="T8" fmla="*/ 26 w 68"/>
                    <a:gd name="T9" fmla="*/ 37 h 344"/>
                    <a:gd name="T10" fmla="*/ 0 w 68"/>
                    <a:gd name="T11" fmla="*/ 316 h 344"/>
                    <a:gd name="T12" fmla="*/ 34 w 68"/>
                    <a:gd name="T13" fmla="*/ 344 h 344"/>
                    <a:gd name="T14" fmla="*/ 68 w 68"/>
                    <a:gd name="T15" fmla="*/ 316 h 344"/>
                    <a:gd name="T16" fmla="*/ 42 w 68"/>
                    <a:gd name="T17" fmla="*/ 3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4">
                      <a:moveTo>
                        <a:pt x="42" y="37"/>
                      </a:moveTo>
                      <a:lnTo>
                        <a:pt x="62" y="20"/>
                      </a:lnTo>
                      <a:lnTo>
                        <a:pt x="34" y="0"/>
                      </a:lnTo>
                      <a:lnTo>
                        <a:pt x="6" y="20"/>
                      </a:lnTo>
                      <a:lnTo>
                        <a:pt x="26" y="37"/>
                      </a:lnTo>
                      <a:lnTo>
                        <a:pt x="0" y="316"/>
                      </a:lnTo>
                      <a:lnTo>
                        <a:pt x="34" y="344"/>
                      </a:lnTo>
                      <a:lnTo>
                        <a:pt x="68" y="316"/>
                      </a:lnTo>
                      <a:lnTo>
                        <a:pt x="42" y="37"/>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69" name="Freeform 11"/>
                <p:cNvSpPr>
                  <a:spLocks/>
                </p:cNvSpPr>
                <p:nvPr/>
              </p:nvSpPr>
              <p:spPr bwMode="auto">
                <a:xfrm>
                  <a:off x="10696575" y="2874963"/>
                  <a:ext cx="192088" cy="496888"/>
                </a:xfrm>
                <a:custGeom>
                  <a:avLst/>
                  <a:gdLst>
                    <a:gd name="T0" fmla="*/ 0 w 60"/>
                    <a:gd name="T1" fmla="*/ 7 h 155"/>
                    <a:gd name="T2" fmla="*/ 24 w 60"/>
                    <a:gd name="T3" fmla="*/ 0 h 155"/>
                    <a:gd name="T4" fmla="*/ 60 w 60"/>
                    <a:gd name="T5" fmla="*/ 155 h 155"/>
                    <a:gd name="T6" fmla="*/ 35 w 60"/>
                    <a:gd name="T7" fmla="*/ 155 h 155"/>
                    <a:gd name="T8" fmla="*/ 0 w 60"/>
                    <a:gd name="T9" fmla="*/ 7 h 155"/>
                  </a:gdLst>
                  <a:ahLst/>
                  <a:cxnLst>
                    <a:cxn ang="0">
                      <a:pos x="T0" y="T1"/>
                    </a:cxn>
                    <a:cxn ang="0">
                      <a:pos x="T2" y="T3"/>
                    </a:cxn>
                    <a:cxn ang="0">
                      <a:pos x="T4" y="T5"/>
                    </a:cxn>
                    <a:cxn ang="0">
                      <a:pos x="T6" y="T7"/>
                    </a:cxn>
                    <a:cxn ang="0">
                      <a:pos x="T8" y="T9"/>
                    </a:cxn>
                  </a:cxnLst>
                  <a:rect l="0" t="0" r="r" b="b"/>
                  <a:pathLst>
                    <a:path w="60" h="155">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0" name="Freeform 12"/>
                <p:cNvSpPr>
                  <a:spLocks/>
                </p:cNvSpPr>
                <p:nvPr/>
              </p:nvSpPr>
              <p:spPr bwMode="auto">
                <a:xfrm>
                  <a:off x="10448925" y="3814763"/>
                  <a:ext cx="115888" cy="596900"/>
                </a:xfrm>
                <a:custGeom>
                  <a:avLst/>
                  <a:gdLst>
                    <a:gd name="T0" fmla="*/ 63 w 73"/>
                    <a:gd name="T1" fmla="*/ 376 h 376"/>
                    <a:gd name="T2" fmla="*/ 10 w 73"/>
                    <a:gd name="T3" fmla="*/ 376 h 376"/>
                    <a:gd name="T4" fmla="*/ 0 w 73"/>
                    <a:gd name="T5" fmla="*/ 0 h 376"/>
                    <a:gd name="T6" fmla="*/ 73 w 73"/>
                    <a:gd name="T7" fmla="*/ 0 h 376"/>
                    <a:gd name="T8" fmla="*/ 63 w 73"/>
                    <a:gd name="T9" fmla="*/ 376 h 376"/>
                  </a:gdLst>
                  <a:ahLst/>
                  <a:cxnLst>
                    <a:cxn ang="0">
                      <a:pos x="T0" y="T1"/>
                    </a:cxn>
                    <a:cxn ang="0">
                      <a:pos x="T2" y="T3"/>
                    </a:cxn>
                    <a:cxn ang="0">
                      <a:pos x="T4" y="T5"/>
                    </a:cxn>
                    <a:cxn ang="0">
                      <a:pos x="T6" y="T7"/>
                    </a:cxn>
                    <a:cxn ang="0">
                      <a:pos x="T8" y="T9"/>
                    </a:cxn>
                  </a:cxnLst>
                  <a:rect l="0" t="0" r="r" b="b"/>
                  <a:pathLst>
                    <a:path w="73" h="376">
                      <a:moveTo>
                        <a:pt x="63" y="376"/>
                      </a:moveTo>
                      <a:lnTo>
                        <a:pt x="10" y="376"/>
                      </a:lnTo>
                      <a:lnTo>
                        <a:pt x="0" y="0"/>
                      </a:lnTo>
                      <a:lnTo>
                        <a:pt x="73" y="0"/>
                      </a:lnTo>
                      <a:lnTo>
                        <a:pt x="63" y="376"/>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1" name="Freeform 13"/>
                <p:cNvSpPr>
                  <a:spLocks/>
                </p:cNvSpPr>
                <p:nvPr/>
              </p:nvSpPr>
              <p:spPr bwMode="auto">
                <a:xfrm>
                  <a:off x="10455275" y="4360863"/>
                  <a:ext cx="106363" cy="5080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E4A2A"/>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2" name="Freeform 14"/>
                <p:cNvSpPr>
                  <a:spLocks/>
                </p:cNvSpPr>
                <p:nvPr/>
              </p:nvSpPr>
              <p:spPr bwMode="auto">
                <a:xfrm>
                  <a:off x="10583863" y="3814763"/>
                  <a:ext cx="112713" cy="596900"/>
                </a:xfrm>
                <a:custGeom>
                  <a:avLst/>
                  <a:gdLst>
                    <a:gd name="T0" fmla="*/ 8 w 71"/>
                    <a:gd name="T1" fmla="*/ 376 h 376"/>
                    <a:gd name="T2" fmla="*/ 61 w 71"/>
                    <a:gd name="T3" fmla="*/ 376 h 376"/>
                    <a:gd name="T4" fmla="*/ 71 w 71"/>
                    <a:gd name="T5" fmla="*/ 0 h 376"/>
                    <a:gd name="T6" fmla="*/ 0 w 71"/>
                    <a:gd name="T7" fmla="*/ 0 h 376"/>
                    <a:gd name="T8" fmla="*/ 8 w 71"/>
                    <a:gd name="T9" fmla="*/ 376 h 376"/>
                  </a:gdLst>
                  <a:ahLst/>
                  <a:cxnLst>
                    <a:cxn ang="0">
                      <a:pos x="T0" y="T1"/>
                    </a:cxn>
                    <a:cxn ang="0">
                      <a:pos x="T2" y="T3"/>
                    </a:cxn>
                    <a:cxn ang="0">
                      <a:pos x="T4" y="T5"/>
                    </a:cxn>
                    <a:cxn ang="0">
                      <a:pos x="T6" y="T7"/>
                    </a:cxn>
                    <a:cxn ang="0">
                      <a:pos x="T8" y="T9"/>
                    </a:cxn>
                  </a:cxnLst>
                  <a:rect l="0" t="0" r="r" b="b"/>
                  <a:pathLst>
                    <a:path w="71" h="376">
                      <a:moveTo>
                        <a:pt x="8" y="376"/>
                      </a:moveTo>
                      <a:lnTo>
                        <a:pt x="61" y="376"/>
                      </a:lnTo>
                      <a:lnTo>
                        <a:pt x="71" y="0"/>
                      </a:lnTo>
                      <a:lnTo>
                        <a:pt x="0" y="0"/>
                      </a:lnTo>
                      <a:lnTo>
                        <a:pt x="8" y="376"/>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3" name="Freeform 15"/>
                <p:cNvSpPr>
                  <a:spLocks/>
                </p:cNvSpPr>
                <p:nvPr/>
              </p:nvSpPr>
              <p:spPr bwMode="auto">
                <a:xfrm>
                  <a:off x="10587038" y="4360863"/>
                  <a:ext cx="106363" cy="50800"/>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E4A2A"/>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4" name="Freeform 16"/>
                <p:cNvSpPr>
                  <a:spLocks/>
                </p:cNvSpPr>
                <p:nvPr/>
              </p:nvSpPr>
              <p:spPr bwMode="auto">
                <a:xfrm>
                  <a:off x="10818813" y="3371850"/>
                  <a:ext cx="57150" cy="65088"/>
                </a:xfrm>
                <a:custGeom>
                  <a:avLst/>
                  <a:gdLst>
                    <a:gd name="T0" fmla="*/ 0 w 18"/>
                    <a:gd name="T1" fmla="*/ 0 h 20"/>
                    <a:gd name="T2" fmla="*/ 0 w 18"/>
                    <a:gd name="T3" fmla="*/ 11 h 20"/>
                    <a:gd name="T4" fmla="*/ 9 w 18"/>
                    <a:gd name="T5" fmla="*/ 20 h 20"/>
                    <a:gd name="T6" fmla="*/ 18 w 18"/>
                    <a:gd name="T7" fmla="*/ 11 h 20"/>
                    <a:gd name="T8" fmla="*/ 18 w 18"/>
                    <a:gd name="T9" fmla="*/ 0 h 20"/>
                    <a:gd name="T10" fmla="*/ 0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0" y="0"/>
                      </a:moveTo>
                      <a:cubicBezTo>
                        <a:pt x="0" y="11"/>
                        <a:pt x="0" y="11"/>
                        <a:pt x="0" y="11"/>
                      </a:cubicBezTo>
                      <a:cubicBezTo>
                        <a:pt x="0" y="16"/>
                        <a:pt x="4" y="20"/>
                        <a:pt x="9" y="20"/>
                      </a:cubicBezTo>
                      <a:cubicBezTo>
                        <a:pt x="14" y="20"/>
                        <a:pt x="18" y="16"/>
                        <a:pt x="18" y="11"/>
                      </a:cubicBezTo>
                      <a:cubicBezTo>
                        <a:pt x="18" y="0"/>
                        <a:pt x="18" y="0"/>
                        <a:pt x="18" y="0"/>
                      </a:cubicBezTo>
                      <a:lnTo>
                        <a:pt x="0"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5" name="Freeform 17"/>
                <p:cNvSpPr>
                  <a:spLocks/>
                </p:cNvSpPr>
                <p:nvPr/>
              </p:nvSpPr>
              <p:spPr bwMode="auto">
                <a:xfrm>
                  <a:off x="10244138" y="2874963"/>
                  <a:ext cx="195263" cy="496888"/>
                </a:xfrm>
                <a:custGeom>
                  <a:avLst/>
                  <a:gdLst>
                    <a:gd name="T0" fmla="*/ 61 w 61"/>
                    <a:gd name="T1" fmla="*/ 7 h 155"/>
                    <a:gd name="T2" fmla="*/ 36 w 61"/>
                    <a:gd name="T3" fmla="*/ 0 h 155"/>
                    <a:gd name="T4" fmla="*/ 0 w 61"/>
                    <a:gd name="T5" fmla="*/ 155 h 155"/>
                    <a:gd name="T6" fmla="*/ 25 w 61"/>
                    <a:gd name="T7" fmla="*/ 155 h 155"/>
                    <a:gd name="T8" fmla="*/ 61 w 61"/>
                    <a:gd name="T9" fmla="*/ 7 h 155"/>
                  </a:gdLst>
                  <a:ahLst/>
                  <a:cxnLst>
                    <a:cxn ang="0">
                      <a:pos x="T0" y="T1"/>
                    </a:cxn>
                    <a:cxn ang="0">
                      <a:pos x="T2" y="T3"/>
                    </a:cxn>
                    <a:cxn ang="0">
                      <a:pos x="T4" y="T5"/>
                    </a:cxn>
                    <a:cxn ang="0">
                      <a:pos x="T6" y="T7"/>
                    </a:cxn>
                    <a:cxn ang="0">
                      <a:pos x="T8" y="T9"/>
                    </a:cxn>
                  </a:cxnLst>
                  <a:rect l="0" t="0" r="r" b="b"/>
                  <a:pathLst>
                    <a:path w="61" h="155">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6" name="Freeform 18"/>
                <p:cNvSpPr>
                  <a:spLocks/>
                </p:cNvSpPr>
                <p:nvPr/>
              </p:nvSpPr>
              <p:spPr bwMode="auto">
                <a:xfrm>
                  <a:off x="10253663" y="3371850"/>
                  <a:ext cx="60325" cy="65088"/>
                </a:xfrm>
                <a:custGeom>
                  <a:avLst/>
                  <a:gdLst>
                    <a:gd name="T0" fmla="*/ 19 w 19"/>
                    <a:gd name="T1" fmla="*/ 0 h 20"/>
                    <a:gd name="T2" fmla="*/ 19 w 19"/>
                    <a:gd name="T3" fmla="*/ 11 h 20"/>
                    <a:gd name="T4" fmla="*/ 10 w 19"/>
                    <a:gd name="T5" fmla="*/ 20 h 20"/>
                    <a:gd name="T6" fmla="*/ 0 w 19"/>
                    <a:gd name="T7" fmla="*/ 11 h 20"/>
                    <a:gd name="T8" fmla="*/ 0 w 19"/>
                    <a:gd name="T9" fmla="*/ 0 h 20"/>
                    <a:gd name="T10" fmla="*/ 19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19" y="0"/>
                      </a:moveTo>
                      <a:cubicBezTo>
                        <a:pt x="19" y="11"/>
                        <a:pt x="19" y="11"/>
                        <a:pt x="19" y="11"/>
                      </a:cubicBezTo>
                      <a:cubicBezTo>
                        <a:pt x="19" y="16"/>
                        <a:pt x="15" y="20"/>
                        <a:pt x="10" y="20"/>
                      </a:cubicBezTo>
                      <a:cubicBezTo>
                        <a:pt x="4" y="20"/>
                        <a:pt x="0" y="16"/>
                        <a:pt x="0" y="11"/>
                      </a:cubicBezTo>
                      <a:cubicBezTo>
                        <a:pt x="0" y="0"/>
                        <a:pt x="0" y="0"/>
                        <a:pt x="0" y="0"/>
                      </a:cubicBezTo>
                      <a:lnTo>
                        <a:pt x="19"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7" name="Freeform 19"/>
                <p:cNvSpPr>
                  <a:spLocks/>
                </p:cNvSpPr>
                <p:nvPr/>
              </p:nvSpPr>
              <p:spPr bwMode="auto">
                <a:xfrm>
                  <a:off x="10363200" y="2862263"/>
                  <a:ext cx="409575" cy="635000"/>
                </a:xfrm>
                <a:custGeom>
                  <a:avLst/>
                  <a:gdLst>
                    <a:gd name="T0" fmla="*/ 165 w 258"/>
                    <a:gd name="T1" fmla="*/ 0 h 400"/>
                    <a:gd name="T2" fmla="*/ 129 w 258"/>
                    <a:gd name="T3" fmla="*/ 291 h 400"/>
                    <a:gd name="T4" fmla="*/ 93 w 258"/>
                    <a:gd name="T5" fmla="*/ 0 h 400"/>
                    <a:gd name="T6" fmla="*/ 0 w 258"/>
                    <a:gd name="T7" fmla="*/ 8 h 400"/>
                    <a:gd name="T8" fmla="*/ 18 w 258"/>
                    <a:gd name="T9" fmla="*/ 400 h 400"/>
                    <a:gd name="T10" fmla="*/ 238 w 258"/>
                    <a:gd name="T11" fmla="*/ 400 h 400"/>
                    <a:gd name="T12" fmla="*/ 258 w 258"/>
                    <a:gd name="T13" fmla="*/ 8 h 400"/>
                    <a:gd name="T14" fmla="*/ 165 w 258"/>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400">
                      <a:moveTo>
                        <a:pt x="165" y="0"/>
                      </a:moveTo>
                      <a:lnTo>
                        <a:pt x="129" y="291"/>
                      </a:lnTo>
                      <a:lnTo>
                        <a:pt x="93" y="0"/>
                      </a:lnTo>
                      <a:lnTo>
                        <a:pt x="0" y="8"/>
                      </a:lnTo>
                      <a:lnTo>
                        <a:pt x="18" y="400"/>
                      </a:lnTo>
                      <a:lnTo>
                        <a:pt x="238" y="400"/>
                      </a:lnTo>
                      <a:lnTo>
                        <a:pt x="258" y="8"/>
                      </a:lnTo>
                      <a:lnTo>
                        <a:pt x="165"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8" name="Freeform 32"/>
                <p:cNvSpPr>
                  <a:spLocks/>
                </p:cNvSpPr>
                <p:nvPr/>
              </p:nvSpPr>
              <p:spPr bwMode="auto">
                <a:xfrm>
                  <a:off x="10448925" y="2611438"/>
                  <a:ext cx="231775" cy="279400"/>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82" name="Freeform 33"/>
                <p:cNvSpPr>
                  <a:spLocks/>
                </p:cNvSpPr>
                <p:nvPr/>
              </p:nvSpPr>
              <p:spPr bwMode="auto">
                <a:xfrm>
                  <a:off x="10391775" y="3497263"/>
                  <a:ext cx="349250" cy="382588"/>
                </a:xfrm>
                <a:custGeom>
                  <a:avLst/>
                  <a:gdLst>
                    <a:gd name="T0" fmla="*/ 210 w 220"/>
                    <a:gd name="T1" fmla="*/ 241 h 241"/>
                    <a:gd name="T2" fmla="*/ 10 w 220"/>
                    <a:gd name="T3" fmla="*/ 241 h 241"/>
                    <a:gd name="T4" fmla="*/ 0 w 220"/>
                    <a:gd name="T5" fmla="*/ 0 h 241"/>
                    <a:gd name="T6" fmla="*/ 220 w 220"/>
                    <a:gd name="T7" fmla="*/ 0 h 241"/>
                    <a:gd name="T8" fmla="*/ 210 w 220"/>
                    <a:gd name="T9" fmla="*/ 241 h 241"/>
                  </a:gdLst>
                  <a:ahLst/>
                  <a:cxnLst>
                    <a:cxn ang="0">
                      <a:pos x="T0" y="T1"/>
                    </a:cxn>
                    <a:cxn ang="0">
                      <a:pos x="T2" y="T3"/>
                    </a:cxn>
                    <a:cxn ang="0">
                      <a:pos x="T4" y="T5"/>
                    </a:cxn>
                    <a:cxn ang="0">
                      <a:pos x="T6" y="T7"/>
                    </a:cxn>
                    <a:cxn ang="0">
                      <a:pos x="T8" y="T9"/>
                    </a:cxn>
                  </a:cxnLst>
                  <a:rect l="0" t="0" r="r" b="b"/>
                  <a:pathLst>
                    <a:path w="220" h="241">
                      <a:moveTo>
                        <a:pt x="210" y="241"/>
                      </a:moveTo>
                      <a:lnTo>
                        <a:pt x="10" y="241"/>
                      </a:lnTo>
                      <a:lnTo>
                        <a:pt x="0" y="0"/>
                      </a:lnTo>
                      <a:lnTo>
                        <a:pt x="220" y="0"/>
                      </a:lnTo>
                      <a:lnTo>
                        <a:pt x="210" y="24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85" name="Rectangle 34"/>
                <p:cNvSpPr>
                  <a:spLocks noChangeArrowheads="1"/>
                </p:cNvSpPr>
                <p:nvPr/>
              </p:nvSpPr>
              <p:spPr bwMode="auto">
                <a:xfrm>
                  <a:off x="9002713" y="2814638"/>
                  <a:ext cx="128588" cy="377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1" name="Freeform 35"/>
                <p:cNvSpPr>
                  <a:spLocks/>
                </p:cNvSpPr>
                <p:nvPr/>
              </p:nvSpPr>
              <p:spPr bwMode="auto">
                <a:xfrm>
                  <a:off x="8896350"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2" name="Freeform 36"/>
                <p:cNvSpPr>
                  <a:spLocks/>
                </p:cNvSpPr>
                <p:nvPr/>
              </p:nvSpPr>
              <p:spPr bwMode="auto">
                <a:xfrm>
                  <a:off x="9072563"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3" name="Freeform 37"/>
                <p:cNvSpPr>
                  <a:spLocks/>
                </p:cNvSpPr>
                <p:nvPr/>
              </p:nvSpPr>
              <p:spPr bwMode="auto">
                <a:xfrm>
                  <a:off x="8953500" y="2486025"/>
                  <a:ext cx="247650" cy="298450"/>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4" name="Freeform 38"/>
                <p:cNvSpPr>
                  <a:spLocks/>
                </p:cNvSpPr>
                <p:nvPr/>
              </p:nvSpPr>
              <p:spPr bwMode="auto">
                <a:xfrm>
                  <a:off x="8921750" y="2454275"/>
                  <a:ext cx="244475" cy="279400"/>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5" name="Freeform 39"/>
                <p:cNvSpPr>
                  <a:spLocks/>
                </p:cNvSpPr>
                <p:nvPr/>
              </p:nvSpPr>
              <p:spPr bwMode="auto">
                <a:xfrm>
                  <a:off x="9002713" y="2711450"/>
                  <a:ext cx="128588" cy="134938"/>
                </a:xfrm>
                <a:custGeom>
                  <a:avLst/>
                  <a:gdLst>
                    <a:gd name="T0" fmla="*/ 81 w 81"/>
                    <a:gd name="T1" fmla="*/ 65 h 85"/>
                    <a:gd name="T2" fmla="*/ 40 w 81"/>
                    <a:gd name="T3" fmla="*/ 85 h 85"/>
                    <a:gd name="T4" fmla="*/ 0 w 81"/>
                    <a:gd name="T5" fmla="*/ 65 h 85"/>
                    <a:gd name="T6" fmla="*/ 0 w 81"/>
                    <a:gd name="T7" fmla="*/ 0 h 85"/>
                    <a:gd name="T8" fmla="*/ 81 w 81"/>
                    <a:gd name="T9" fmla="*/ 0 h 85"/>
                    <a:gd name="T10" fmla="*/ 81 w 81"/>
                    <a:gd name="T11" fmla="*/ 65 h 85"/>
                  </a:gdLst>
                  <a:ahLst/>
                  <a:cxnLst>
                    <a:cxn ang="0">
                      <a:pos x="T0" y="T1"/>
                    </a:cxn>
                    <a:cxn ang="0">
                      <a:pos x="T2" y="T3"/>
                    </a:cxn>
                    <a:cxn ang="0">
                      <a:pos x="T4" y="T5"/>
                    </a:cxn>
                    <a:cxn ang="0">
                      <a:pos x="T6" y="T7"/>
                    </a:cxn>
                    <a:cxn ang="0">
                      <a:pos x="T8" y="T9"/>
                    </a:cxn>
                    <a:cxn ang="0">
                      <a:pos x="T10" y="T11"/>
                    </a:cxn>
                  </a:cxnLst>
                  <a:rect l="0" t="0" r="r" b="b"/>
                  <a:pathLst>
                    <a:path w="81" h="85">
                      <a:moveTo>
                        <a:pt x="81" y="65"/>
                      </a:moveTo>
                      <a:lnTo>
                        <a:pt x="40" y="85"/>
                      </a:lnTo>
                      <a:lnTo>
                        <a:pt x="0" y="65"/>
                      </a:lnTo>
                      <a:lnTo>
                        <a:pt x="0" y="0"/>
                      </a:lnTo>
                      <a:lnTo>
                        <a:pt x="81" y="0"/>
                      </a:lnTo>
                      <a:lnTo>
                        <a:pt x="81" y="65"/>
                      </a:lnTo>
                      <a:close/>
                    </a:path>
                  </a:pathLst>
                </a:custGeom>
                <a:solidFill>
                  <a:srgbClr val="C3A47C"/>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6" name="Freeform 40"/>
                <p:cNvSpPr>
                  <a:spLocks/>
                </p:cNvSpPr>
                <p:nvPr/>
              </p:nvSpPr>
              <p:spPr bwMode="auto">
                <a:xfrm>
                  <a:off x="9031288" y="2846388"/>
                  <a:ext cx="69850" cy="500063"/>
                </a:xfrm>
                <a:custGeom>
                  <a:avLst/>
                  <a:gdLst>
                    <a:gd name="T0" fmla="*/ 34 w 44"/>
                    <a:gd name="T1" fmla="*/ 24 h 315"/>
                    <a:gd name="T2" fmla="*/ 44 w 44"/>
                    <a:gd name="T3" fmla="*/ 18 h 315"/>
                    <a:gd name="T4" fmla="*/ 22 w 44"/>
                    <a:gd name="T5" fmla="*/ 0 h 315"/>
                    <a:gd name="T6" fmla="*/ 0 w 44"/>
                    <a:gd name="T7" fmla="*/ 18 h 315"/>
                    <a:gd name="T8" fmla="*/ 10 w 44"/>
                    <a:gd name="T9" fmla="*/ 24 h 315"/>
                    <a:gd name="T10" fmla="*/ 8 w 44"/>
                    <a:gd name="T11" fmla="*/ 291 h 315"/>
                    <a:gd name="T12" fmla="*/ 22 w 44"/>
                    <a:gd name="T13" fmla="*/ 315 h 315"/>
                    <a:gd name="T14" fmla="*/ 34 w 44"/>
                    <a:gd name="T15" fmla="*/ 291 h 315"/>
                    <a:gd name="T16" fmla="*/ 34 w 44"/>
                    <a:gd name="T17"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5">
                      <a:moveTo>
                        <a:pt x="34" y="24"/>
                      </a:moveTo>
                      <a:lnTo>
                        <a:pt x="44" y="18"/>
                      </a:lnTo>
                      <a:lnTo>
                        <a:pt x="22" y="0"/>
                      </a:lnTo>
                      <a:lnTo>
                        <a:pt x="0" y="18"/>
                      </a:lnTo>
                      <a:lnTo>
                        <a:pt x="10" y="24"/>
                      </a:lnTo>
                      <a:lnTo>
                        <a:pt x="8" y="291"/>
                      </a:lnTo>
                      <a:lnTo>
                        <a:pt x="22" y="315"/>
                      </a:lnTo>
                      <a:lnTo>
                        <a:pt x="34" y="291"/>
                      </a:lnTo>
                      <a:lnTo>
                        <a:pt x="34" y="2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7" name="Freeform 41"/>
                <p:cNvSpPr>
                  <a:spLocks/>
                </p:cNvSpPr>
                <p:nvPr/>
              </p:nvSpPr>
              <p:spPr bwMode="auto">
                <a:xfrm>
                  <a:off x="8701088" y="2852738"/>
                  <a:ext cx="273050" cy="700088"/>
                </a:xfrm>
                <a:custGeom>
                  <a:avLst/>
                  <a:gdLst>
                    <a:gd name="T0" fmla="*/ 85 w 85"/>
                    <a:gd name="T1" fmla="*/ 9 h 218"/>
                    <a:gd name="T2" fmla="*/ 51 w 85"/>
                    <a:gd name="T3" fmla="*/ 0 h 218"/>
                    <a:gd name="T4" fmla="*/ 0 w 85"/>
                    <a:gd name="T5" fmla="*/ 218 h 218"/>
                    <a:gd name="T6" fmla="*/ 35 w 85"/>
                    <a:gd name="T7" fmla="*/ 218 h 218"/>
                    <a:gd name="T8" fmla="*/ 85 w 85"/>
                    <a:gd name="T9" fmla="*/ 9 h 218"/>
                  </a:gdLst>
                  <a:ahLst/>
                  <a:cxnLst>
                    <a:cxn ang="0">
                      <a:pos x="T0" y="T1"/>
                    </a:cxn>
                    <a:cxn ang="0">
                      <a:pos x="T2" y="T3"/>
                    </a:cxn>
                    <a:cxn ang="0">
                      <a:pos x="T4" y="T5"/>
                    </a:cxn>
                    <a:cxn ang="0">
                      <a:pos x="T6" y="T7"/>
                    </a:cxn>
                    <a:cxn ang="0">
                      <a:pos x="T8" y="T9"/>
                    </a:cxn>
                  </a:cxnLst>
                  <a:rect l="0" t="0" r="r" b="b"/>
                  <a:pathLst>
                    <a:path w="85" h="218">
                      <a:moveTo>
                        <a:pt x="85" y="9"/>
                      </a:moveTo>
                      <a:cubicBezTo>
                        <a:pt x="74" y="6"/>
                        <a:pt x="62" y="3"/>
                        <a:pt x="51" y="0"/>
                      </a:cubicBezTo>
                      <a:cubicBezTo>
                        <a:pt x="19" y="71"/>
                        <a:pt x="8" y="141"/>
                        <a:pt x="0" y="218"/>
                      </a:cubicBezTo>
                      <a:cubicBezTo>
                        <a:pt x="35" y="218"/>
                        <a:pt x="35" y="218"/>
                        <a:pt x="35" y="218"/>
                      </a:cubicBezTo>
                      <a:cubicBezTo>
                        <a:pt x="43" y="144"/>
                        <a:pt x="53" y="77"/>
                        <a:pt x="85"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8" name="Freeform 42"/>
                <p:cNvSpPr>
                  <a:spLocks/>
                </p:cNvSpPr>
                <p:nvPr/>
              </p:nvSpPr>
              <p:spPr bwMode="auto">
                <a:xfrm>
                  <a:off x="9163050" y="2852738"/>
                  <a:ext cx="269875" cy="700088"/>
                </a:xfrm>
                <a:custGeom>
                  <a:avLst/>
                  <a:gdLst>
                    <a:gd name="T0" fmla="*/ 0 w 84"/>
                    <a:gd name="T1" fmla="*/ 9 h 218"/>
                    <a:gd name="T2" fmla="*/ 33 w 84"/>
                    <a:gd name="T3" fmla="*/ 0 h 218"/>
                    <a:gd name="T4" fmla="*/ 84 w 84"/>
                    <a:gd name="T5" fmla="*/ 218 h 218"/>
                    <a:gd name="T6" fmla="*/ 50 w 84"/>
                    <a:gd name="T7" fmla="*/ 218 h 218"/>
                    <a:gd name="T8" fmla="*/ 0 w 84"/>
                    <a:gd name="T9" fmla="*/ 9 h 218"/>
                  </a:gdLst>
                  <a:ahLst/>
                  <a:cxnLst>
                    <a:cxn ang="0">
                      <a:pos x="T0" y="T1"/>
                    </a:cxn>
                    <a:cxn ang="0">
                      <a:pos x="T2" y="T3"/>
                    </a:cxn>
                    <a:cxn ang="0">
                      <a:pos x="T4" y="T5"/>
                    </a:cxn>
                    <a:cxn ang="0">
                      <a:pos x="T6" y="T7"/>
                    </a:cxn>
                    <a:cxn ang="0">
                      <a:pos x="T8" y="T9"/>
                    </a:cxn>
                  </a:cxnLst>
                  <a:rect l="0" t="0" r="r" b="b"/>
                  <a:pathLst>
                    <a:path w="84" h="218">
                      <a:moveTo>
                        <a:pt x="0" y="9"/>
                      </a:moveTo>
                      <a:cubicBezTo>
                        <a:pt x="11" y="6"/>
                        <a:pt x="22" y="3"/>
                        <a:pt x="33" y="0"/>
                      </a:cubicBezTo>
                      <a:cubicBezTo>
                        <a:pt x="66" y="71"/>
                        <a:pt x="77" y="141"/>
                        <a:pt x="84" y="218"/>
                      </a:cubicBezTo>
                      <a:cubicBezTo>
                        <a:pt x="50" y="218"/>
                        <a:pt x="50" y="218"/>
                        <a:pt x="50" y="218"/>
                      </a:cubicBezTo>
                      <a:cubicBezTo>
                        <a:pt x="42" y="144"/>
                        <a:pt x="31" y="77"/>
                        <a:pt x="0"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9" name="Freeform 43"/>
                <p:cNvSpPr>
                  <a:spLocks/>
                </p:cNvSpPr>
                <p:nvPr/>
              </p:nvSpPr>
              <p:spPr bwMode="auto">
                <a:xfrm>
                  <a:off x="8899525" y="3616325"/>
                  <a:ext cx="160338" cy="738188"/>
                </a:xfrm>
                <a:custGeom>
                  <a:avLst/>
                  <a:gdLst>
                    <a:gd name="T0" fmla="*/ 85 w 101"/>
                    <a:gd name="T1" fmla="*/ 465 h 465"/>
                    <a:gd name="T2" fmla="*/ 12 w 101"/>
                    <a:gd name="T3" fmla="*/ 465 h 465"/>
                    <a:gd name="T4" fmla="*/ 0 w 101"/>
                    <a:gd name="T5" fmla="*/ 0 h 465"/>
                    <a:gd name="T6" fmla="*/ 101 w 101"/>
                    <a:gd name="T7" fmla="*/ 0 h 465"/>
                    <a:gd name="T8" fmla="*/ 85 w 101"/>
                    <a:gd name="T9" fmla="*/ 465 h 465"/>
                  </a:gdLst>
                  <a:ahLst/>
                  <a:cxnLst>
                    <a:cxn ang="0">
                      <a:pos x="T0" y="T1"/>
                    </a:cxn>
                    <a:cxn ang="0">
                      <a:pos x="T2" y="T3"/>
                    </a:cxn>
                    <a:cxn ang="0">
                      <a:pos x="T4" y="T5"/>
                    </a:cxn>
                    <a:cxn ang="0">
                      <a:pos x="T6" y="T7"/>
                    </a:cxn>
                    <a:cxn ang="0">
                      <a:pos x="T8" y="T9"/>
                    </a:cxn>
                  </a:cxnLst>
                  <a:rect l="0" t="0" r="r" b="b"/>
                  <a:pathLst>
                    <a:path w="101" h="465">
                      <a:moveTo>
                        <a:pt x="85" y="465"/>
                      </a:moveTo>
                      <a:lnTo>
                        <a:pt x="12" y="465"/>
                      </a:lnTo>
                      <a:lnTo>
                        <a:pt x="0" y="0"/>
                      </a:lnTo>
                      <a:lnTo>
                        <a:pt x="101" y="0"/>
                      </a:lnTo>
                      <a:lnTo>
                        <a:pt x="85"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0" name="Freeform 44"/>
                <p:cNvSpPr>
                  <a:spLocks/>
                </p:cNvSpPr>
                <p:nvPr/>
              </p:nvSpPr>
              <p:spPr bwMode="auto">
                <a:xfrm>
                  <a:off x="9066213" y="3616325"/>
                  <a:ext cx="163513" cy="738188"/>
                </a:xfrm>
                <a:custGeom>
                  <a:avLst/>
                  <a:gdLst>
                    <a:gd name="T0" fmla="*/ 91 w 103"/>
                    <a:gd name="T1" fmla="*/ 465 h 465"/>
                    <a:gd name="T2" fmla="*/ 18 w 103"/>
                    <a:gd name="T3" fmla="*/ 465 h 465"/>
                    <a:gd name="T4" fmla="*/ 0 w 103"/>
                    <a:gd name="T5" fmla="*/ 0 h 465"/>
                    <a:gd name="T6" fmla="*/ 103 w 103"/>
                    <a:gd name="T7" fmla="*/ 0 h 465"/>
                    <a:gd name="T8" fmla="*/ 91 w 103"/>
                    <a:gd name="T9" fmla="*/ 465 h 465"/>
                  </a:gdLst>
                  <a:ahLst/>
                  <a:cxnLst>
                    <a:cxn ang="0">
                      <a:pos x="T0" y="T1"/>
                    </a:cxn>
                    <a:cxn ang="0">
                      <a:pos x="T2" y="T3"/>
                    </a:cxn>
                    <a:cxn ang="0">
                      <a:pos x="T4" y="T5"/>
                    </a:cxn>
                    <a:cxn ang="0">
                      <a:pos x="T6" y="T7"/>
                    </a:cxn>
                    <a:cxn ang="0">
                      <a:pos x="T8" y="T9"/>
                    </a:cxn>
                  </a:cxnLst>
                  <a:rect l="0" t="0" r="r" b="b"/>
                  <a:pathLst>
                    <a:path w="103" h="465">
                      <a:moveTo>
                        <a:pt x="91" y="465"/>
                      </a:moveTo>
                      <a:lnTo>
                        <a:pt x="18" y="465"/>
                      </a:lnTo>
                      <a:lnTo>
                        <a:pt x="0" y="0"/>
                      </a:lnTo>
                      <a:lnTo>
                        <a:pt x="103" y="0"/>
                      </a:lnTo>
                      <a:lnTo>
                        <a:pt x="91"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1" name="Freeform 45"/>
                <p:cNvSpPr>
                  <a:spLocks/>
                </p:cNvSpPr>
                <p:nvPr/>
              </p:nvSpPr>
              <p:spPr bwMode="auto">
                <a:xfrm>
                  <a:off x="8716963" y="3552825"/>
                  <a:ext cx="79375" cy="88900"/>
                </a:xfrm>
                <a:custGeom>
                  <a:avLst/>
                  <a:gdLst>
                    <a:gd name="T0" fmla="*/ 0 w 25"/>
                    <a:gd name="T1" fmla="*/ 0 h 28"/>
                    <a:gd name="T2" fmla="*/ 0 w 25"/>
                    <a:gd name="T3" fmla="*/ 15 h 28"/>
                    <a:gd name="T4" fmla="*/ 13 w 25"/>
                    <a:gd name="T5" fmla="*/ 28 h 28"/>
                    <a:gd name="T6" fmla="*/ 25 w 25"/>
                    <a:gd name="T7" fmla="*/ 15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5"/>
                        <a:pt x="0" y="15"/>
                        <a:pt x="0" y="15"/>
                      </a:cubicBezTo>
                      <a:cubicBezTo>
                        <a:pt x="0" y="22"/>
                        <a:pt x="6" y="28"/>
                        <a:pt x="13" y="28"/>
                      </a:cubicBezTo>
                      <a:cubicBezTo>
                        <a:pt x="20" y="28"/>
                        <a:pt x="25" y="22"/>
                        <a:pt x="25" y="15"/>
                      </a:cubicBezTo>
                      <a:cubicBezTo>
                        <a:pt x="25" y="0"/>
                        <a:pt x="25" y="0"/>
                        <a:pt x="25" y="0"/>
                      </a:cubicBezTo>
                      <a:lnTo>
                        <a:pt x="0"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2" name="Freeform 46"/>
                <p:cNvSpPr>
                  <a:spLocks/>
                </p:cNvSpPr>
                <p:nvPr/>
              </p:nvSpPr>
              <p:spPr bwMode="auto">
                <a:xfrm>
                  <a:off x="9336088" y="3552825"/>
                  <a:ext cx="82550" cy="88900"/>
                </a:xfrm>
                <a:custGeom>
                  <a:avLst/>
                  <a:gdLst>
                    <a:gd name="T0" fmla="*/ 0 w 26"/>
                    <a:gd name="T1" fmla="*/ 0 h 28"/>
                    <a:gd name="T2" fmla="*/ 0 w 26"/>
                    <a:gd name="T3" fmla="*/ 15 h 28"/>
                    <a:gd name="T4" fmla="*/ 13 w 26"/>
                    <a:gd name="T5" fmla="*/ 28 h 28"/>
                    <a:gd name="T6" fmla="*/ 26 w 26"/>
                    <a:gd name="T7" fmla="*/ 15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5"/>
                        <a:pt x="0" y="15"/>
                        <a:pt x="0" y="15"/>
                      </a:cubicBezTo>
                      <a:cubicBezTo>
                        <a:pt x="0" y="22"/>
                        <a:pt x="6" y="28"/>
                        <a:pt x="13" y="28"/>
                      </a:cubicBezTo>
                      <a:cubicBezTo>
                        <a:pt x="20" y="28"/>
                        <a:pt x="26" y="22"/>
                        <a:pt x="26" y="15"/>
                      </a:cubicBezTo>
                      <a:cubicBezTo>
                        <a:pt x="26" y="0"/>
                        <a:pt x="26" y="0"/>
                        <a:pt x="26" y="0"/>
                      </a:cubicBezTo>
                      <a:lnTo>
                        <a:pt x="0"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3" name="Freeform 47"/>
                <p:cNvSpPr>
                  <a:spLocks/>
                </p:cNvSpPr>
                <p:nvPr/>
              </p:nvSpPr>
              <p:spPr bwMode="auto">
                <a:xfrm>
                  <a:off x="8861425" y="2814638"/>
                  <a:ext cx="406400" cy="801688"/>
                </a:xfrm>
                <a:custGeom>
                  <a:avLst/>
                  <a:gdLst>
                    <a:gd name="T0" fmla="*/ 170 w 256"/>
                    <a:gd name="T1" fmla="*/ 0 h 505"/>
                    <a:gd name="T2" fmla="*/ 129 w 256"/>
                    <a:gd name="T3" fmla="*/ 315 h 505"/>
                    <a:gd name="T4" fmla="*/ 89 w 256"/>
                    <a:gd name="T5" fmla="*/ 0 h 505"/>
                    <a:gd name="T6" fmla="*/ 0 w 256"/>
                    <a:gd name="T7" fmla="*/ 24 h 505"/>
                    <a:gd name="T8" fmla="*/ 6 w 256"/>
                    <a:gd name="T9" fmla="*/ 505 h 505"/>
                    <a:gd name="T10" fmla="*/ 252 w 256"/>
                    <a:gd name="T11" fmla="*/ 505 h 505"/>
                    <a:gd name="T12" fmla="*/ 256 w 256"/>
                    <a:gd name="T13" fmla="*/ 24 h 505"/>
                    <a:gd name="T14" fmla="*/ 170 w 256"/>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505">
                      <a:moveTo>
                        <a:pt x="170" y="0"/>
                      </a:moveTo>
                      <a:lnTo>
                        <a:pt x="129" y="315"/>
                      </a:lnTo>
                      <a:lnTo>
                        <a:pt x="89" y="0"/>
                      </a:lnTo>
                      <a:lnTo>
                        <a:pt x="0" y="24"/>
                      </a:lnTo>
                      <a:lnTo>
                        <a:pt x="6" y="505"/>
                      </a:lnTo>
                      <a:lnTo>
                        <a:pt x="252" y="505"/>
                      </a:lnTo>
                      <a:lnTo>
                        <a:pt x="256" y="24"/>
                      </a:lnTo>
                      <a:lnTo>
                        <a:pt x="17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4" name="Freeform 48"/>
                <p:cNvSpPr>
                  <a:spLocks/>
                </p:cNvSpPr>
                <p:nvPr/>
              </p:nvSpPr>
              <p:spPr bwMode="auto">
                <a:xfrm>
                  <a:off x="9169400" y="258603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5" name="Freeform 49"/>
                <p:cNvSpPr>
                  <a:spLocks/>
                </p:cNvSpPr>
                <p:nvPr/>
              </p:nvSpPr>
              <p:spPr bwMode="auto">
                <a:xfrm>
                  <a:off x="916940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6" name="Freeform 50"/>
                <p:cNvSpPr>
                  <a:spLocks/>
                </p:cNvSpPr>
                <p:nvPr/>
              </p:nvSpPr>
              <p:spPr bwMode="auto">
                <a:xfrm>
                  <a:off x="9163050"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7" name="Freeform 51"/>
                <p:cNvSpPr>
                  <a:spLocks/>
                </p:cNvSpPr>
                <p:nvPr/>
              </p:nvSpPr>
              <p:spPr bwMode="auto">
                <a:xfrm>
                  <a:off x="9166225" y="2576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8" name="Freeform 52"/>
                <p:cNvSpPr>
                  <a:spLocks/>
                </p:cNvSpPr>
                <p:nvPr/>
              </p:nvSpPr>
              <p:spPr bwMode="auto">
                <a:xfrm>
                  <a:off x="8964613"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9" name="Freeform 53"/>
                <p:cNvSpPr>
                  <a:spLocks/>
                </p:cNvSpPr>
                <p:nvPr/>
              </p:nvSpPr>
              <p:spPr bwMode="auto">
                <a:xfrm>
                  <a:off x="9169400" y="25892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0" name="Freeform 54"/>
                <p:cNvSpPr>
                  <a:spLocks/>
                </p:cNvSpPr>
                <p:nvPr/>
              </p:nvSpPr>
              <p:spPr bwMode="auto">
                <a:xfrm>
                  <a:off x="9169400" y="25955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1" name="Rectangle 55"/>
                <p:cNvSpPr>
                  <a:spLocks noChangeArrowheads="1"/>
                </p:cNvSpPr>
                <p:nvPr/>
              </p:nvSpPr>
              <p:spPr bwMode="auto">
                <a:xfrm>
                  <a:off x="9159875" y="2570163"/>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2" name="Freeform 56"/>
                <p:cNvSpPr>
                  <a:spLocks/>
                </p:cNvSpPr>
                <p:nvPr/>
              </p:nvSpPr>
              <p:spPr bwMode="auto">
                <a:xfrm>
                  <a:off x="8956675" y="25923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3" name="Freeform 57"/>
                <p:cNvSpPr>
                  <a:spLocks/>
                </p:cNvSpPr>
                <p:nvPr/>
              </p:nvSpPr>
              <p:spPr bwMode="auto">
                <a:xfrm>
                  <a:off x="895985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4" name="Freeform 58"/>
                <p:cNvSpPr>
                  <a:spLocks/>
                </p:cNvSpPr>
                <p:nvPr/>
              </p:nvSpPr>
              <p:spPr bwMode="auto">
                <a:xfrm>
                  <a:off x="8959850" y="25765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5" name="Freeform 59"/>
                <p:cNvSpPr>
                  <a:spLocks/>
                </p:cNvSpPr>
                <p:nvPr/>
              </p:nvSpPr>
              <p:spPr bwMode="auto">
                <a:xfrm>
                  <a:off x="8956675" y="25860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6" name="Freeform 60"/>
                <p:cNvSpPr>
                  <a:spLocks/>
                </p:cNvSpPr>
                <p:nvPr/>
              </p:nvSpPr>
              <p:spPr bwMode="auto">
                <a:xfrm>
                  <a:off x="8937625" y="2560638"/>
                  <a:ext cx="250825" cy="223838"/>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7" name="Freeform 61"/>
                <p:cNvSpPr>
                  <a:spLocks noEditPoints="1"/>
                </p:cNvSpPr>
                <p:nvPr/>
              </p:nvSpPr>
              <p:spPr bwMode="auto">
                <a:xfrm>
                  <a:off x="8959850" y="2605088"/>
                  <a:ext cx="215900" cy="71438"/>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8" name="Oval 62"/>
                <p:cNvSpPr>
                  <a:spLocks noChangeArrowheads="1"/>
                </p:cNvSpPr>
                <p:nvPr/>
              </p:nvSpPr>
              <p:spPr bwMode="auto">
                <a:xfrm>
                  <a:off x="8964613"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9" name="Oval 63"/>
                <p:cNvSpPr>
                  <a:spLocks noChangeArrowheads="1"/>
                </p:cNvSpPr>
                <p:nvPr/>
              </p:nvSpPr>
              <p:spPr bwMode="auto">
                <a:xfrm>
                  <a:off x="9163050"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0" name="Freeform 67"/>
                <p:cNvSpPr>
                  <a:spLocks/>
                </p:cNvSpPr>
                <p:nvPr/>
              </p:nvSpPr>
              <p:spPr bwMode="auto">
                <a:xfrm>
                  <a:off x="9766300" y="2736850"/>
                  <a:ext cx="157163" cy="169863"/>
                </a:xfrm>
                <a:custGeom>
                  <a:avLst/>
                  <a:gdLst>
                    <a:gd name="T0" fmla="*/ 0 w 99"/>
                    <a:gd name="T1" fmla="*/ 10 h 107"/>
                    <a:gd name="T2" fmla="*/ 10 w 99"/>
                    <a:gd name="T3" fmla="*/ 0 h 107"/>
                    <a:gd name="T4" fmla="*/ 89 w 99"/>
                    <a:gd name="T5" fmla="*/ 0 h 107"/>
                    <a:gd name="T6" fmla="*/ 99 w 99"/>
                    <a:gd name="T7" fmla="*/ 10 h 107"/>
                    <a:gd name="T8" fmla="*/ 72 w 99"/>
                    <a:gd name="T9" fmla="*/ 99 h 107"/>
                    <a:gd name="T10" fmla="*/ 36 w 99"/>
                    <a:gd name="T11" fmla="*/ 107 h 107"/>
                    <a:gd name="T12" fmla="*/ 6 w 99"/>
                    <a:gd name="T13" fmla="*/ 65 h 107"/>
                    <a:gd name="T14" fmla="*/ 0 w 99"/>
                    <a:gd name="T15" fmla="*/ 1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07">
                      <a:moveTo>
                        <a:pt x="0" y="10"/>
                      </a:moveTo>
                      <a:lnTo>
                        <a:pt x="10" y="0"/>
                      </a:lnTo>
                      <a:lnTo>
                        <a:pt x="89" y="0"/>
                      </a:lnTo>
                      <a:lnTo>
                        <a:pt x="99" y="10"/>
                      </a:lnTo>
                      <a:lnTo>
                        <a:pt x="72" y="99"/>
                      </a:lnTo>
                      <a:lnTo>
                        <a:pt x="36" y="107"/>
                      </a:lnTo>
                      <a:lnTo>
                        <a:pt x="6" y="65"/>
                      </a:lnTo>
                      <a:lnTo>
                        <a:pt x="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1" name="Freeform 68"/>
                <p:cNvSpPr>
                  <a:spLocks/>
                </p:cNvSpPr>
                <p:nvPr/>
              </p:nvSpPr>
              <p:spPr bwMode="auto">
                <a:xfrm>
                  <a:off x="9675813" y="4335463"/>
                  <a:ext cx="157163" cy="79375"/>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2" name="Freeform 69"/>
                <p:cNvSpPr>
                  <a:spLocks/>
                </p:cNvSpPr>
                <p:nvPr/>
              </p:nvSpPr>
              <p:spPr bwMode="auto">
                <a:xfrm>
                  <a:off x="9653588" y="3484563"/>
                  <a:ext cx="201613" cy="866775"/>
                </a:xfrm>
                <a:custGeom>
                  <a:avLst/>
                  <a:gdLst>
                    <a:gd name="T0" fmla="*/ 99 w 127"/>
                    <a:gd name="T1" fmla="*/ 546 h 546"/>
                    <a:gd name="T2" fmla="*/ 24 w 127"/>
                    <a:gd name="T3" fmla="*/ 546 h 546"/>
                    <a:gd name="T4" fmla="*/ 0 w 127"/>
                    <a:gd name="T5" fmla="*/ 0 h 546"/>
                    <a:gd name="T6" fmla="*/ 127 w 127"/>
                    <a:gd name="T7" fmla="*/ 0 h 546"/>
                    <a:gd name="T8" fmla="*/ 99 w 127"/>
                    <a:gd name="T9" fmla="*/ 546 h 546"/>
                  </a:gdLst>
                  <a:ahLst/>
                  <a:cxnLst>
                    <a:cxn ang="0">
                      <a:pos x="T0" y="T1"/>
                    </a:cxn>
                    <a:cxn ang="0">
                      <a:pos x="T2" y="T3"/>
                    </a:cxn>
                    <a:cxn ang="0">
                      <a:pos x="T4" y="T5"/>
                    </a:cxn>
                    <a:cxn ang="0">
                      <a:pos x="T6" y="T7"/>
                    </a:cxn>
                    <a:cxn ang="0">
                      <a:pos x="T8" y="T9"/>
                    </a:cxn>
                  </a:cxnLst>
                  <a:rect l="0" t="0" r="r" b="b"/>
                  <a:pathLst>
                    <a:path w="127" h="546">
                      <a:moveTo>
                        <a:pt x="99" y="546"/>
                      </a:moveTo>
                      <a:lnTo>
                        <a:pt x="24" y="546"/>
                      </a:lnTo>
                      <a:lnTo>
                        <a:pt x="0" y="0"/>
                      </a:lnTo>
                      <a:lnTo>
                        <a:pt x="127" y="0"/>
                      </a:lnTo>
                      <a:lnTo>
                        <a:pt x="99"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3" name="Freeform 70"/>
                <p:cNvSpPr>
                  <a:spLocks/>
                </p:cNvSpPr>
                <p:nvPr/>
              </p:nvSpPr>
              <p:spPr bwMode="auto">
                <a:xfrm>
                  <a:off x="9829800" y="3484563"/>
                  <a:ext cx="201613" cy="866775"/>
                </a:xfrm>
                <a:custGeom>
                  <a:avLst/>
                  <a:gdLst>
                    <a:gd name="T0" fmla="*/ 103 w 127"/>
                    <a:gd name="T1" fmla="*/ 546 h 546"/>
                    <a:gd name="T2" fmla="*/ 28 w 127"/>
                    <a:gd name="T3" fmla="*/ 546 h 546"/>
                    <a:gd name="T4" fmla="*/ 0 w 127"/>
                    <a:gd name="T5" fmla="*/ 0 h 546"/>
                    <a:gd name="T6" fmla="*/ 127 w 127"/>
                    <a:gd name="T7" fmla="*/ 0 h 546"/>
                    <a:gd name="T8" fmla="*/ 103 w 127"/>
                    <a:gd name="T9" fmla="*/ 546 h 546"/>
                  </a:gdLst>
                  <a:ahLst/>
                  <a:cxnLst>
                    <a:cxn ang="0">
                      <a:pos x="T0" y="T1"/>
                    </a:cxn>
                    <a:cxn ang="0">
                      <a:pos x="T2" y="T3"/>
                    </a:cxn>
                    <a:cxn ang="0">
                      <a:pos x="T4" y="T5"/>
                    </a:cxn>
                    <a:cxn ang="0">
                      <a:pos x="T6" y="T7"/>
                    </a:cxn>
                    <a:cxn ang="0">
                      <a:pos x="T8" y="T9"/>
                    </a:cxn>
                  </a:cxnLst>
                  <a:rect l="0" t="0" r="r" b="b"/>
                  <a:pathLst>
                    <a:path w="127" h="546">
                      <a:moveTo>
                        <a:pt x="103" y="546"/>
                      </a:moveTo>
                      <a:lnTo>
                        <a:pt x="28" y="546"/>
                      </a:lnTo>
                      <a:lnTo>
                        <a:pt x="0" y="0"/>
                      </a:lnTo>
                      <a:lnTo>
                        <a:pt x="127" y="0"/>
                      </a:lnTo>
                      <a:lnTo>
                        <a:pt x="103"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4" name="Freeform 71"/>
                <p:cNvSpPr>
                  <a:spLocks/>
                </p:cNvSpPr>
                <p:nvPr/>
              </p:nvSpPr>
              <p:spPr bwMode="auto">
                <a:xfrm>
                  <a:off x="9858375" y="4335463"/>
                  <a:ext cx="157163" cy="79375"/>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5" name="Freeform 72"/>
                <p:cNvSpPr>
                  <a:spLocks/>
                </p:cNvSpPr>
                <p:nvPr/>
              </p:nvSpPr>
              <p:spPr bwMode="auto">
                <a:xfrm>
                  <a:off x="9750425" y="2755900"/>
                  <a:ext cx="195263" cy="530225"/>
                </a:xfrm>
                <a:custGeom>
                  <a:avLst/>
                  <a:gdLst>
                    <a:gd name="T0" fmla="*/ 123 w 123"/>
                    <a:gd name="T1" fmla="*/ 71 h 334"/>
                    <a:gd name="T2" fmla="*/ 62 w 123"/>
                    <a:gd name="T3" fmla="*/ 0 h 334"/>
                    <a:gd name="T4" fmla="*/ 0 w 123"/>
                    <a:gd name="T5" fmla="*/ 65 h 334"/>
                    <a:gd name="T6" fmla="*/ 46 w 123"/>
                    <a:gd name="T7" fmla="*/ 308 h 334"/>
                    <a:gd name="T8" fmla="*/ 58 w 123"/>
                    <a:gd name="T9" fmla="*/ 334 h 334"/>
                    <a:gd name="T10" fmla="*/ 72 w 123"/>
                    <a:gd name="T11" fmla="*/ 308 h 334"/>
                    <a:gd name="T12" fmla="*/ 123 w 123"/>
                    <a:gd name="T13" fmla="*/ 71 h 334"/>
                  </a:gdLst>
                  <a:ahLst/>
                  <a:cxnLst>
                    <a:cxn ang="0">
                      <a:pos x="T0" y="T1"/>
                    </a:cxn>
                    <a:cxn ang="0">
                      <a:pos x="T2" y="T3"/>
                    </a:cxn>
                    <a:cxn ang="0">
                      <a:pos x="T4" y="T5"/>
                    </a:cxn>
                    <a:cxn ang="0">
                      <a:pos x="T6" y="T7"/>
                    </a:cxn>
                    <a:cxn ang="0">
                      <a:pos x="T8" y="T9"/>
                    </a:cxn>
                    <a:cxn ang="0">
                      <a:pos x="T10" y="T11"/>
                    </a:cxn>
                    <a:cxn ang="0">
                      <a:pos x="T12" y="T13"/>
                    </a:cxn>
                  </a:cxnLst>
                  <a:rect l="0" t="0" r="r" b="b"/>
                  <a:pathLst>
                    <a:path w="123" h="334">
                      <a:moveTo>
                        <a:pt x="123" y="71"/>
                      </a:moveTo>
                      <a:lnTo>
                        <a:pt x="62" y="0"/>
                      </a:lnTo>
                      <a:lnTo>
                        <a:pt x="0" y="65"/>
                      </a:lnTo>
                      <a:lnTo>
                        <a:pt x="46" y="308"/>
                      </a:lnTo>
                      <a:lnTo>
                        <a:pt x="58" y="334"/>
                      </a:lnTo>
                      <a:lnTo>
                        <a:pt x="72" y="308"/>
                      </a:lnTo>
                      <a:lnTo>
                        <a:pt x="123" y="7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6" name="Freeform 73"/>
                <p:cNvSpPr>
                  <a:spLocks/>
                </p:cNvSpPr>
                <p:nvPr/>
              </p:nvSpPr>
              <p:spPr bwMode="auto">
                <a:xfrm>
                  <a:off x="9729788" y="2400300"/>
                  <a:ext cx="247650" cy="311150"/>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7" name="Freeform 74"/>
                <p:cNvSpPr>
                  <a:spLocks/>
                </p:cNvSpPr>
                <p:nvPr/>
              </p:nvSpPr>
              <p:spPr bwMode="auto">
                <a:xfrm>
                  <a:off x="9685338" y="2387600"/>
                  <a:ext cx="276225" cy="339725"/>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8" name="Freeform 75"/>
                <p:cNvSpPr>
                  <a:spLocks/>
                </p:cNvSpPr>
                <p:nvPr/>
              </p:nvSpPr>
              <p:spPr bwMode="auto">
                <a:xfrm>
                  <a:off x="9782175" y="2636838"/>
                  <a:ext cx="125413" cy="150813"/>
                </a:xfrm>
                <a:custGeom>
                  <a:avLst/>
                  <a:gdLst>
                    <a:gd name="T0" fmla="*/ 79 w 79"/>
                    <a:gd name="T1" fmla="*/ 63 h 95"/>
                    <a:gd name="T2" fmla="*/ 38 w 79"/>
                    <a:gd name="T3" fmla="*/ 95 h 95"/>
                    <a:gd name="T4" fmla="*/ 0 w 79"/>
                    <a:gd name="T5" fmla="*/ 63 h 95"/>
                    <a:gd name="T6" fmla="*/ 0 w 79"/>
                    <a:gd name="T7" fmla="*/ 0 h 95"/>
                    <a:gd name="T8" fmla="*/ 79 w 79"/>
                    <a:gd name="T9" fmla="*/ 0 h 95"/>
                    <a:gd name="T10" fmla="*/ 79 w 79"/>
                    <a:gd name="T11" fmla="*/ 63 h 95"/>
                  </a:gdLst>
                  <a:ahLst/>
                  <a:cxnLst>
                    <a:cxn ang="0">
                      <a:pos x="T0" y="T1"/>
                    </a:cxn>
                    <a:cxn ang="0">
                      <a:pos x="T2" y="T3"/>
                    </a:cxn>
                    <a:cxn ang="0">
                      <a:pos x="T4" y="T5"/>
                    </a:cxn>
                    <a:cxn ang="0">
                      <a:pos x="T6" y="T7"/>
                    </a:cxn>
                    <a:cxn ang="0">
                      <a:pos x="T8" y="T9"/>
                    </a:cxn>
                    <a:cxn ang="0">
                      <a:pos x="T10" y="T11"/>
                    </a:cxn>
                  </a:cxnLst>
                  <a:rect l="0" t="0" r="r" b="b"/>
                  <a:pathLst>
                    <a:path w="79" h="95">
                      <a:moveTo>
                        <a:pt x="79" y="63"/>
                      </a:moveTo>
                      <a:lnTo>
                        <a:pt x="38" y="95"/>
                      </a:lnTo>
                      <a:lnTo>
                        <a:pt x="0" y="63"/>
                      </a:lnTo>
                      <a:lnTo>
                        <a:pt x="0" y="0"/>
                      </a:lnTo>
                      <a:lnTo>
                        <a:pt x="79" y="0"/>
                      </a:lnTo>
                      <a:lnTo>
                        <a:pt x="79" y="63"/>
                      </a:lnTo>
                      <a:close/>
                    </a:path>
                  </a:pathLst>
                </a:custGeom>
                <a:solidFill>
                  <a:srgbClr val="C3A47C"/>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9" name="Freeform 76"/>
                <p:cNvSpPr>
                  <a:spLocks/>
                </p:cNvSpPr>
                <p:nvPr/>
              </p:nvSpPr>
              <p:spPr bwMode="auto">
                <a:xfrm>
                  <a:off x="9480550" y="2774950"/>
                  <a:ext cx="269875" cy="700088"/>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0" name="Freeform 77"/>
                <p:cNvSpPr>
                  <a:spLocks/>
                </p:cNvSpPr>
                <p:nvPr/>
              </p:nvSpPr>
              <p:spPr bwMode="auto">
                <a:xfrm>
                  <a:off x="9939338" y="2774950"/>
                  <a:ext cx="273050" cy="700088"/>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1" name="Freeform 78"/>
                <p:cNvSpPr>
                  <a:spLocks/>
                </p:cNvSpPr>
                <p:nvPr/>
              </p:nvSpPr>
              <p:spPr bwMode="auto">
                <a:xfrm>
                  <a:off x="9493250" y="3475038"/>
                  <a:ext cx="82550" cy="90488"/>
                </a:xfrm>
                <a:custGeom>
                  <a:avLst/>
                  <a:gdLst>
                    <a:gd name="T0" fmla="*/ 0 w 26"/>
                    <a:gd name="T1" fmla="*/ 0 h 28"/>
                    <a:gd name="T2" fmla="*/ 0 w 26"/>
                    <a:gd name="T3" fmla="*/ 16 h 28"/>
                    <a:gd name="T4" fmla="*/ 13 w 26"/>
                    <a:gd name="T5" fmla="*/ 28 h 28"/>
                    <a:gd name="T6" fmla="*/ 26 w 26"/>
                    <a:gd name="T7" fmla="*/ 16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2" name="Freeform 79"/>
                <p:cNvSpPr>
                  <a:spLocks/>
                </p:cNvSpPr>
                <p:nvPr/>
              </p:nvSpPr>
              <p:spPr bwMode="auto">
                <a:xfrm>
                  <a:off x="10115550" y="3475038"/>
                  <a:ext cx="80963" cy="90488"/>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3" name="Freeform 80"/>
                <p:cNvSpPr>
                  <a:spLocks/>
                </p:cNvSpPr>
                <p:nvPr/>
              </p:nvSpPr>
              <p:spPr bwMode="auto">
                <a:xfrm>
                  <a:off x="9640888" y="2752725"/>
                  <a:ext cx="407988" cy="709613"/>
                </a:xfrm>
                <a:custGeom>
                  <a:avLst/>
                  <a:gdLst>
                    <a:gd name="T0" fmla="*/ 178 w 257"/>
                    <a:gd name="T1" fmla="*/ 0 h 447"/>
                    <a:gd name="T2" fmla="*/ 127 w 257"/>
                    <a:gd name="T3" fmla="*/ 85 h 447"/>
                    <a:gd name="T4" fmla="*/ 79 w 257"/>
                    <a:gd name="T5" fmla="*/ 0 h 447"/>
                    <a:gd name="T6" fmla="*/ 0 w 257"/>
                    <a:gd name="T7" fmla="*/ 14 h 447"/>
                    <a:gd name="T8" fmla="*/ 4 w 257"/>
                    <a:gd name="T9" fmla="*/ 447 h 447"/>
                    <a:gd name="T10" fmla="*/ 250 w 257"/>
                    <a:gd name="T11" fmla="*/ 447 h 447"/>
                    <a:gd name="T12" fmla="*/ 257 w 257"/>
                    <a:gd name="T13" fmla="*/ 14 h 447"/>
                    <a:gd name="T14" fmla="*/ 178 w 257"/>
                    <a:gd name="T15" fmla="*/ 0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447">
                      <a:moveTo>
                        <a:pt x="178" y="0"/>
                      </a:moveTo>
                      <a:lnTo>
                        <a:pt x="127" y="85"/>
                      </a:lnTo>
                      <a:lnTo>
                        <a:pt x="79" y="0"/>
                      </a:lnTo>
                      <a:lnTo>
                        <a:pt x="0" y="14"/>
                      </a:lnTo>
                      <a:lnTo>
                        <a:pt x="4" y="447"/>
                      </a:lnTo>
                      <a:lnTo>
                        <a:pt x="250" y="447"/>
                      </a:lnTo>
                      <a:lnTo>
                        <a:pt x="257" y="14"/>
                      </a:lnTo>
                      <a:lnTo>
                        <a:pt x="178"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4" name="Freeform 81"/>
                <p:cNvSpPr>
                  <a:spLocks/>
                </p:cNvSpPr>
                <p:nvPr/>
              </p:nvSpPr>
              <p:spPr bwMode="auto">
                <a:xfrm>
                  <a:off x="9945688" y="2509838"/>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5" name="Freeform 82"/>
                <p:cNvSpPr>
                  <a:spLocks/>
                </p:cNvSpPr>
                <p:nvPr/>
              </p:nvSpPr>
              <p:spPr bwMode="auto">
                <a:xfrm>
                  <a:off x="9945688"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6" name="Freeform 83"/>
                <p:cNvSpPr>
                  <a:spLocks/>
                </p:cNvSpPr>
                <p:nvPr/>
              </p:nvSpPr>
              <p:spPr bwMode="auto">
                <a:xfrm>
                  <a:off x="9939338" y="249555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7" name="Freeform 84"/>
                <p:cNvSpPr>
                  <a:spLocks/>
                </p:cNvSpPr>
                <p:nvPr/>
              </p:nvSpPr>
              <p:spPr bwMode="auto">
                <a:xfrm>
                  <a:off x="9942513" y="2500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8" name="Freeform 85"/>
                <p:cNvSpPr>
                  <a:spLocks/>
                </p:cNvSpPr>
                <p:nvPr/>
              </p:nvSpPr>
              <p:spPr bwMode="auto">
                <a:xfrm>
                  <a:off x="9740900" y="2495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9" name="Freeform 86"/>
                <p:cNvSpPr>
                  <a:spLocks/>
                </p:cNvSpPr>
                <p:nvPr/>
              </p:nvSpPr>
              <p:spPr bwMode="auto">
                <a:xfrm>
                  <a:off x="9948863" y="25130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0" name="Freeform 87"/>
                <p:cNvSpPr>
                  <a:spLocks/>
                </p:cNvSpPr>
                <p:nvPr/>
              </p:nvSpPr>
              <p:spPr bwMode="auto">
                <a:xfrm>
                  <a:off x="9948863" y="25193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1" name="Rectangle 88"/>
                <p:cNvSpPr>
                  <a:spLocks noChangeArrowheads="1"/>
                </p:cNvSpPr>
                <p:nvPr/>
              </p:nvSpPr>
              <p:spPr bwMode="auto">
                <a:xfrm>
                  <a:off x="9939338" y="2492375"/>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2" name="Freeform 89"/>
                <p:cNvSpPr>
                  <a:spLocks/>
                </p:cNvSpPr>
                <p:nvPr/>
              </p:nvSpPr>
              <p:spPr bwMode="auto">
                <a:xfrm>
                  <a:off x="9734550" y="25161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3" name="Freeform 90"/>
                <p:cNvSpPr>
                  <a:spLocks/>
                </p:cNvSpPr>
                <p:nvPr/>
              </p:nvSpPr>
              <p:spPr bwMode="auto">
                <a:xfrm>
                  <a:off x="9737725"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4" name="Freeform 91"/>
                <p:cNvSpPr>
                  <a:spLocks/>
                </p:cNvSpPr>
                <p:nvPr/>
              </p:nvSpPr>
              <p:spPr bwMode="auto">
                <a:xfrm>
                  <a:off x="9740900" y="25034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5" name="Freeform 92"/>
                <p:cNvSpPr>
                  <a:spLocks/>
                </p:cNvSpPr>
                <p:nvPr/>
              </p:nvSpPr>
              <p:spPr bwMode="auto">
                <a:xfrm>
                  <a:off x="9737725" y="25098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6" name="Freeform 93"/>
                <p:cNvSpPr>
                  <a:spLocks/>
                </p:cNvSpPr>
                <p:nvPr/>
              </p:nvSpPr>
              <p:spPr bwMode="auto">
                <a:xfrm>
                  <a:off x="9717088" y="2482850"/>
                  <a:ext cx="250825" cy="225425"/>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7" name="Rectangle 94"/>
                <p:cNvSpPr>
                  <a:spLocks noChangeArrowheads="1"/>
                </p:cNvSpPr>
                <p:nvPr/>
              </p:nvSpPr>
              <p:spPr bwMode="auto">
                <a:xfrm>
                  <a:off x="9647238" y="3462338"/>
                  <a:ext cx="390525" cy="254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8" name="Rectangle 95"/>
                <p:cNvSpPr>
                  <a:spLocks noChangeArrowheads="1"/>
                </p:cNvSpPr>
                <p:nvPr/>
              </p:nvSpPr>
              <p:spPr bwMode="auto">
                <a:xfrm>
                  <a:off x="9807575" y="3462338"/>
                  <a:ext cx="69850" cy="2540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9" name="Oval 96"/>
                <p:cNvSpPr>
                  <a:spLocks noChangeArrowheads="1"/>
                </p:cNvSpPr>
                <p:nvPr/>
              </p:nvSpPr>
              <p:spPr bwMode="auto">
                <a:xfrm>
                  <a:off x="9836150" y="2811463"/>
                  <a:ext cx="12700" cy="12700"/>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50" name="Oval 97"/>
                <p:cNvSpPr>
                  <a:spLocks noChangeArrowheads="1"/>
                </p:cNvSpPr>
                <p:nvPr/>
              </p:nvSpPr>
              <p:spPr bwMode="auto">
                <a:xfrm>
                  <a:off x="9836150" y="2855913"/>
                  <a:ext cx="12700" cy="9525"/>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grpSp>
        </p:grpSp>
      </p:grpSp>
      <p:grpSp>
        <p:nvGrpSpPr>
          <p:cNvPr id="68" name="Group 67"/>
          <p:cNvGrpSpPr/>
          <p:nvPr/>
        </p:nvGrpSpPr>
        <p:grpSpPr>
          <a:xfrm>
            <a:off x="1645176" y="1130637"/>
            <a:ext cx="2485797" cy="1604735"/>
            <a:chOff x="1644526" y="1130300"/>
            <a:chExt cx="2486150" cy="1604962"/>
          </a:xfrm>
        </p:grpSpPr>
        <p:sp>
          <p:nvSpPr>
            <p:cNvPr id="207" name="Freeform 3465"/>
            <p:cNvSpPr>
              <a:spLocks/>
            </p:cNvSpPr>
            <p:nvPr/>
          </p:nvSpPr>
          <p:spPr bwMode="auto">
            <a:xfrm>
              <a:off x="2495550" y="1341437"/>
              <a:ext cx="257175" cy="198437"/>
            </a:xfrm>
            <a:custGeom>
              <a:avLst/>
              <a:gdLst>
                <a:gd name="T0" fmla="*/ 37 w 125"/>
                <a:gd name="T1" fmla="*/ 96 h 96"/>
                <a:gd name="T2" fmla="*/ 113 w 125"/>
                <a:gd name="T3" fmla="*/ 86 h 96"/>
                <a:gd name="T4" fmla="*/ 114 w 125"/>
                <a:gd name="T5" fmla="*/ 86 h 96"/>
                <a:gd name="T6" fmla="*/ 125 w 125"/>
                <a:gd name="T7" fmla="*/ 5 h 96"/>
                <a:gd name="T8" fmla="*/ 124 w 125"/>
                <a:gd name="T9" fmla="*/ 5 h 96"/>
                <a:gd name="T10" fmla="*/ 0 w 125"/>
                <a:gd name="T11" fmla="*/ 24 h 96"/>
                <a:gd name="T12" fmla="*/ 37 w 125"/>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125" h="96">
                  <a:moveTo>
                    <a:pt x="37" y="96"/>
                  </a:moveTo>
                  <a:cubicBezTo>
                    <a:pt x="60" y="86"/>
                    <a:pt x="86" y="82"/>
                    <a:pt x="113" y="86"/>
                  </a:cubicBezTo>
                  <a:cubicBezTo>
                    <a:pt x="114" y="86"/>
                    <a:pt x="114" y="86"/>
                    <a:pt x="114" y="86"/>
                  </a:cubicBezTo>
                  <a:cubicBezTo>
                    <a:pt x="125" y="5"/>
                    <a:pt x="125" y="5"/>
                    <a:pt x="125" y="5"/>
                  </a:cubicBezTo>
                  <a:cubicBezTo>
                    <a:pt x="124" y="5"/>
                    <a:pt x="124" y="5"/>
                    <a:pt x="124" y="5"/>
                  </a:cubicBezTo>
                  <a:cubicBezTo>
                    <a:pt x="80" y="0"/>
                    <a:pt x="38" y="7"/>
                    <a:pt x="0" y="24"/>
                  </a:cubicBezTo>
                  <a:lnTo>
                    <a:pt x="37" y="96"/>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65" name="Group 64"/>
            <p:cNvGrpSpPr/>
            <p:nvPr/>
          </p:nvGrpSpPr>
          <p:grpSpPr>
            <a:xfrm>
              <a:off x="1644526" y="1130300"/>
              <a:ext cx="2486150" cy="1604962"/>
              <a:chOff x="1644526" y="1130300"/>
              <a:chExt cx="2486150" cy="1604962"/>
            </a:xfrm>
          </p:grpSpPr>
          <p:sp>
            <p:nvSpPr>
              <p:cNvPr id="208" name="Freeform 3466"/>
              <p:cNvSpPr>
                <a:spLocks/>
              </p:cNvSpPr>
              <p:nvPr/>
            </p:nvSpPr>
            <p:spPr bwMode="auto">
              <a:xfrm>
                <a:off x="2533650" y="1357312"/>
                <a:ext cx="655638" cy="965200"/>
              </a:xfrm>
              <a:custGeom>
                <a:avLst/>
                <a:gdLst>
                  <a:gd name="T0" fmla="*/ 120 w 317"/>
                  <a:gd name="T1" fmla="*/ 0 h 466"/>
                  <a:gd name="T2" fmla="*/ 109 w 317"/>
                  <a:gd name="T3" fmla="*/ 81 h 466"/>
                  <a:gd name="T4" fmla="*/ 221 w 317"/>
                  <a:gd name="T5" fmla="*/ 242 h 466"/>
                  <a:gd name="T6" fmla="*/ 56 w 317"/>
                  <a:gd name="T7" fmla="*/ 369 h 466"/>
                  <a:gd name="T8" fmla="*/ 33 w 317"/>
                  <a:gd name="T9" fmla="*/ 364 h 466"/>
                  <a:gd name="T10" fmla="*/ 0 w 317"/>
                  <a:gd name="T11" fmla="*/ 438 h 466"/>
                  <a:gd name="T12" fmla="*/ 45 w 317"/>
                  <a:gd name="T13" fmla="*/ 449 h 466"/>
                  <a:gd name="T14" fmla="*/ 301 w 317"/>
                  <a:gd name="T15" fmla="*/ 253 h 466"/>
                  <a:gd name="T16" fmla="*/ 120 w 317"/>
                  <a:gd name="T1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466">
                    <a:moveTo>
                      <a:pt x="120" y="0"/>
                    </a:moveTo>
                    <a:cubicBezTo>
                      <a:pt x="109" y="81"/>
                      <a:pt x="109" y="81"/>
                      <a:pt x="109" y="81"/>
                    </a:cubicBezTo>
                    <a:cubicBezTo>
                      <a:pt x="182" y="98"/>
                      <a:pt x="231" y="167"/>
                      <a:pt x="221" y="242"/>
                    </a:cubicBezTo>
                    <a:cubicBezTo>
                      <a:pt x="210" y="323"/>
                      <a:pt x="136" y="379"/>
                      <a:pt x="56" y="369"/>
                    </a:cubicBezTo>
                    <a:cubicBezTo>
                      <a:pt x="48" y="368"/>
                      <a:pt x="41" y="366"/>
                      <a:pt x="33" y="364"/>
                    </a:cubicBezTo>
                    <a:cubicBezTo>
                      <a:pt x="0" y="438"/>
                      <a:pt x="0" y="438"/>
                      <a:pt x="0" y="438"/>
                    </a:cubicBezTo>
                    <a:cubicBezTo>
                      <a:pt x="15" y="443"/>
                      <a:pt x="30" y="447"/>
                      <a:pt x="45" y="449"/>
                    </a:cubicBezTo>
                    <a:cubicBezTo>
                      <a:pt x="170" y="466"/>
                      <a:pt x="285" y="378"/>
                      <a:pt x="301" y="253"/>
                    </a:cubicBezTo>
                    <a:cubicBezTo>
                      <a:pt x="317" y="133"/>
                      <a:pt x="237" y="23"/>
                      <a:pt x="120" y="0"/>
                    </a:cubicBezTo>
                    <a:close/>
                  </a:path>
                </a:pathLst>
              </a:custGeom>
              <a:solidFill>
                <a:srgbClr val="92D050"/>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09" name="Rectangle 3471"/>
              <p:cNvSpPr>
                <a:spLocks noChangeArrowheads="1"/>
              </p:cNvSpPr>
              <p:nvPr/>
            </p:nvSpPr>
            <p:spPr bwMode="auto">
              <a:xfrm>
                <a:off x="1644526" y="1439863"/>
                <a:ext cx="763137" cy="27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340">
                  <a:defRPr/>
                </a:pPr>
                <a:r>
                  <a:rPr lang="en-US" altLang="en-US" sz="900" kern="0" dirty="0">
                    <a:solidFill>
                      <a:srgbClr val="002050"/>
                    </a:solidFill>
                    <a:latin typeface="Segoe UI" panose="020B0502040204020203" pitchFamily="34" charset="0"/>
                  </a:rPr>
                  <a:t>Outperforming</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teams are</a:t>
                </a:r>
                <a:endParaRPr lang="en-US" altLang="en-US" sz="1801" kern="0" dirty="0">
                  <a:solidFill>
                    <a:srgbClr val="505050"/>
                  </a:solidFill>
                  <a:latin typeface="Segoe UI" panose="020B0502040204020203" pitchFamily="34" charset="0"/>
                </a:endParaRPr>
              </a:p>
            </p:txBody>
          </p:sp>
          <p:sp>
            <p:nvSpPr>
              <p:cNvPr id="213" name="Freeform 3521"/>
              <p:cNvSpPr>
                <a:spLocks/>
              </p:cNvSpPr>
              <p:nvPr/>
            </p:nvSpPr>
            <p:spPr bwMode="auto">
              <a:xfrm>
                <a:off x="3714750" y="1130300"/>
                <a:ext cx="187325" cy="227012"/>
              </a:xfrm>
              <a:custGeom>
                <a:avLst/>
                <a:gdLst>
                  <a:gd name="T0" fmla="*/ 54 w 91"/>
                  <a:gd name="T1" fmla="*/ 56 h 110"/>
                  <a:gd name="T2" fmla="*/ 52 w 91"/>
                  <a:gd name="T3" fmla="*/ 56 h 110"/>
                  <a:gd name="T4" fmla="*/ 52 w 91"/>
                  <a:gd name="T5" fmla="*/ 54 h 110"/>
                  <a:gd name="T6" fmla="*/ 62 w 91"/>
                  <a:gd name="T7" fmla="*/ 53 h 110"/>
                  <a:gd name="T8" fmla="*/ 69 w 91"/>
                  <a:gd name="T9" fmla="*/ 46 h 110"/>
                  <a:gd name="T10" fmla="*/ 67 w 91"/>
                  <a:gd name="T11" fmla="*/ 43 h 110"/>
                  <a:gd name="T12" fmla="*/ 62 w 91"/>
                  <a:gd name="T13" fmla="*/ 43 h 110"/>
                  <a:gd name="T14" fmla="*/ 64 w 91"/>
                  <a:gd name="T15" fmla="*/ 36 h 110"/>
                  <a:gd name="T16" fmla="*/ 65 w 91"/>
                  <a:gd name="T17" fmla="*/ 34 h 110"/>
                  <a:gd name="T18" fmla="*/ 65 w 91"/>
                  <a:gd name="T19" fmla="*/ 34 h 110"/>
                  <a:gd name="T20" fmla="*/ 67 w 91"/>
                  <a:gd name="T21" fmla="*/ 26 h 110"/>
                  <a:gd name="T22" fmla="*/ 57 w 91"/>
                  <a:gd name="T23" fmla="*/ 9 h 110"/>
                  <a:gd name="T24" fmla="*/ 43 w 91"/>
                  <a:gd name="T25" fmla="*/ 0 h 110"/>
                  <a:gd name="T26" fmla="*/ 25 w 91"/>
                  <a:gd name="T27" fmla="*/ 22 h 110"/>
                  <a:gd name="T28" fmla="*/ 28 w 91"/>
                  <a:gd name="T29" fmla="*/ 34 h 110"/>
                  <a:gd name="T30" fmla="*/ 30 w 91"/>
                  <a:gd name="T31" fmla="*/ 43 h 110"/>
                  <a:gd name="T32" fmla="*/ 26 w 91"/>
                  <a:gd name="T33" fmla="*/ 43 h 110"/>
                  <a:gd name="T34" fmla="*/ 23 w 91"/>
                  <a:gd name="T35" fmla="*/ 46 h 110"/>
                  <a:gd name="T36" fmla="*/ 31 w 91"/>
                  <a:gd name="T37" fmla="*/ 53 h 110"/>
                  <a:gd name="T38" fmla="*/ 39 w 91"/>
                  <a:gd name="T39" fmla="*/ 54 h 110"/>
                  <a:gd name="T40" fmla="*/ 39 w 91"/>
                  <a:gd name="T41" fmla="*/ 56 h 110"/>
                  <a:gd name="T42" fmla="*/ 37 w 91"/>
                  <a:gd name="T43" fmla="*/ 56 h 110"/>
                  <a:gd name="T44" fmla="*/ 15 w 91"/>
                  <a:gd name="T45" fmla="*/ 59 h 110"/>
                  <a:gd name="T46" fmla="*/ 15 w 91"/>
                  <a:gd name="T47" fmla="*/ 59 h 110"/>
                  <a:gd name="T48" fmla="*/ 0 w 91"/>
                  <a:gd name="T49" fmla="*/ 110 h 110"/>
                  <a:gd name="T50" fmla="*/ 12 w 91"/>
                  <a:gd name="T51" fmla="*/ 110 h 110"/>
                  <a:gd name="T52" fmla="*/ 16 w 91"/>
                  <a:gd name="T53" fmla="*/ 90 h 110"/>
                  <a:gd name="T54" fmla="*/ 17 w 91"/>
                  <a:gd name="T55" fmla="*/ 110 h 110"/>
                  <a:gd name="T56" fmla="*/ 74 w 91"/>
                  <a:gd name="T57" fmla="*/ 110 h 110"/>
                  <a:gd name="T58" fmla="*/ 75 w 91"/>
                  <a:gd name="T59" fmla="*/ 90 h 110"/>
                  <a:gd name="T60" fmla="*/ 79 w 91"/>
                  <a:gd name="T61" fmla="*/ 110 h 110"/>
                  <a:gd name="T62" fmla="*/ 91 w 91"/>
                  <a:gd name="T63" fmla="*/ 110 h 110"/>
                  <a:gd name="T64" fmla="*/ 77 w 91"/>
                  <a:gd name="T65" fmla="*/ 59 h 110"/>
                  <a:gd name="T66" fmla="*/ 54 w 91"/>
                  <a:gd name="T67"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10">
                    <a:moveTo>
                      <a:pt x="54" y="56"/>
                    </a:moveTo>
                    <a:cubicBezTo>
                      <a:pt x="52" y="56"/>
                      <a:pt x="52" y="56"/>
                      <a:pt x="52" y="56"/>
                    </a:cubicBezTo>
                    <a:cubicBezTo>
                      <a:pt x="52" y="54"/>
                      <a:pt x="52" y="54"/>
                      <a:pt x="52" y="54"/>
                    </a:cubicBezTo>
                    <a:cubicBezTo>
                      <a:pt x="55" y="54"/>
                      <a:pt x="58" y="54"/>
                      <a:pt x="62" y="53"/>
                    </a:cubicBezTo>
                    <a:cubicBezTo>
                      <a:pt x="68" y="52"/>
                      <a:pt x="69" y="49"/>
                      <a:pt x="69" y="46"/>
                    </a:cubicBezTo>
                    <a:cubicBezTo>
                      <a:pt x="70" y="44"/>
                      <a:pt x="68" y="40"/>
                      <a:pt x="67" y="43"/>
                    </a:cubicBezTo>
                    <a:cubicBezTo>
                      <a:pt x="66" y="46"/>
                      <a:pt x="63" y="45"/>
                      <a:pt x="62" y="43"/>
                    </a:cubicBezTo>
                    <a:cubicBezTo>
                      <a:pt x="62" y="42"/>
                      <a:pt x="63" y="38"/>
                      <a:pt x="64" y="36"/>
                    </a:cubicBezTo>
                    <a:cubicBezTo>
                      <a:pt x="65" y="35"/>
                      <a:pt x="65" y="35"/>
                      <a:pt x="65" y="34"/>
                    </a:cubicBezTo>
                    <a:cubicBezTo>
                      <a:pt x="65" y="34"/>
                      <a:pt x="65" y="34"/>
                      <a:pt x="65" y="34"/>
                    </a:cubicBezTo>
                    <a:cubicBezTo>
                      <a:pt x="66" y="31"/>
                      <a:pt x="67" y="29"/>
                      <a:pt x="67" y="26"/>
                    </a:cubicBezTo>
                    <a:cubicBezTo>
                      <a:pt x="67" y="18"/>
                      <a:pt x="62" y="11"/>
                      <a:pt x="57" y="9"/>
                    </a:cubicBezTo>
                    <a:cubicBezTo>
                      <a:pt x="53" y="3"/>
                      <a:pt x="48" y="0"/>
                      <a:pt x="43" y="0"/>
                    </a:cubicBezTo>
                    <a:cubicBezTo>
                      <a:pt x="33" y="0"/>
                      <a:pt x="25" y="10"/>
                      <a:pt x="25" y="22"/>
                    </a:cubicBezTo>
                    <a:cubicBezTo>
                      <a:pt x="25" y="27"/>
                      <a:pt x="26" y="30"/>
                      <a:pt x="28" y="34"/>
                    </a:cubicBezTo>
                    <a:cubicBezTo>
                      <a:pt x="28" y="34"/>
                      <a:pt x="31" y="41"/>
                      <a:pt x="30" y="43"/>
                    </a:cubicBezTo>
                    <a:cubicBezTo>
                      <a:pt x="30" y="45"/>
                      <a:pt x="27" y="46"/>
                      <a:pt x="26" y="43"/>
                    </a:cubicBezTo>
                    <a:cubicBezTo>
                      <a:pt x="25" y="40"/>
                      <a:pt x="23" y="44"/>
                      <a:pt x="23" y="46"/>
                    </a:cubicBezTo>
                    <a:cubicBezTo>
                      <a:pt x="24" y="49"/>
                      <a:pt x="24" y="52"/>
                      <a:pt x="31" y="53"/>
                    </a:cubicBezTo>
                    <a:cubicBezTo>
                      <a:pt x="34" y="54"/>
                      <a:pt x="37" y="54"/>
                      <a:pt x="39" y="54"/>
                    </a:cubicBezTo>
                    <a:cubicBezTo>
                      <a:pt x="39" y="56"/>
                      <a:pt x="39" y="56"/>
                      <a:pt x="39" y="56"/>
                    </a:cubicBezTo>
                    <a:cubicBezTo>
                      <a:pt x="37" y="56"/>
                      <a:pt x="37" y="56"/>
                      <a:pt x="37" y="56"/>
                    </a:cubicBezTo>
                    <a:cubicBezTo>
                      <a:pt x="15" y="59"/>
                      <a:pt x="15" y="59"/>
                      <a:pt x="15" y="59"/>
                    </a:cubicBezTo>
                    <a:cubicBezTo>
                      <a:pt x="15" y="59"/>
                      <a:pt x="15" y="59"/>
                      <a:pt x="15" y="59"/>
                    </a:cubicBezTo>
                    <a:cubicBezTo>
                      <a:pt x="7" y="76"/>
                      <a:pt x="3" y="93"/>
                      <a:pt x="0" y="110"/>
                    </a:cubicBezTo>
                    <a:cubicBezTo>
                      <a:pt x="12" y="110"/>
                      <a:pt x="12" y="110"/>
                      <a:pt x="12" y="110"/>
                    </a:cubicBezTo>
                    <a:cubicBezTo>
                      <a:pt x="13" y="103"/>
                      <a:pt x="15" y="96"/>
                      <a:pt x="16" y="90"/>
                    </a:cubicBezTo>
                    <a:cubicBezTo>
                      <a:pt x="17" y="97"/>
                      <a:pt x="17" y="104"/>
                      <a:pt x="17" y="110"/>
                    </a:cubicBezTo>
                    <a:cubicBezTo>
                      <a:pt x="74" y="110"/>
                      <a:pt x="74" y="110"/>
                      <a:pt x="74" y="110"/>
                    </a:cubicBezTo>
                    <a:cubicBezTo>
                      <a:pt x="75" y="90"/>
                      <a:pt x="75" y="90"/>
                      <a:pt x="75" y="90"/>
                    </a:cubicBezTo>
                    <a:cubicBezTo>
                      <a:pt x="77" y="97"/>
                      <a:pt x="78" y="103"/>
                      <a:pt x="79" y="110"/>
                    </a:cubicBezTo>
                    <a:cubicBezTo>
                      <a:pt x="91" y="110"/>
                      <a:pt x="91" y="110"/>
                      <a:pt x="91" y="110"/>
                    </a:cubicBezTo>
                    <a:cubicBezTo>
                      <a:pt x="88" y="93"/>
                      <a:pt x="84" y="76"/>
                      <a:pt x="77" y="59"/>
                    </a:cubicBezTo>
                    <a:cubicBezTo>
                      <a:pt x="54" y="56"/>
                      <a:pt x="54" y="56"/>
                      <a:pt x="54" y="56"/>
                    </a:cubicBez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14" name="Freeform 3522"/>
              <p:cNvSpPr>
                <a:spLocks/>
              </p:cNvSpPr>
              <p:nvPr/>
            </p:nvSpPr>
            <p:spPr bwMode="auto">
              <a:xfrm>
                <a:off x="3941763" y="1573212"/>
                <a:ext cx="188913" cy="225425"/>
              </a:xfrm>
              <a:custGeom>
                <a:avLst/>
                <a:gdLst>
                  <a:gd name="T0" fmla="*/ 55 w 91"/>
                  <a:gd name="T1" fmla="*/ 56 h 109"/>
                  <a:gd name="T2" fmla="*/ 52 w 91"/>
                  <a:gd name="T3" fmla="*/ 56 h 109"/>
                  <a:gd name="T4" fmla="*/ 52 w 91"/>
                  <a:gd name="T5" fmla="*/ 54 h 109"/>
                  <a:gd name="T6" fmla="*/ 62 w 91"/>
                  <a:gd name="T7" fmla="*/ 53 h 109"/>
                  <a:gd name="T8" fmla="*/ 69 w 91"/>
                  <a:gd name="T9" fmla="*/ 46 h 109"/>
                  <a:gd name="T10" fmla="*/ 67 w 91"/>
                  <a:gd name="T11" fmla="*/ 42 h 109"/>
                  <a:gd name="T12" fmla="*/ 62 w 91"/>
                  <a:gd name="T13" fmla="*/ 42 h 109"/>
                  <a:gd name="T14" fmla="*/ 64 w 91"/>
                  <a:gd name="T15" fmla="*/ 35 h 109"/>
                  <a:gd name="T16" fmla="*/ 65 w 91"/>
                  <a:gd name="T17" fmla="*/ 33 h 109"/>
                  <a:gd name="T18" fmla="*/ 65 w 91"/>
                  <a:gd name="T19" fmla="*/ 33 h 109"/>
                  <a:gd name="T20" fmla="*/ 67 w 91"/>
                  <a:gd name="T21" fmla="*/ 25 h 109"/>
                  <a:gd name="T22" fmla="*/ 57 w 91"/>
                  <a:gd name="T23" fmla="*/ 8 h 109"/>
                  <a:gd name="T24" fmla="*/ 43 w 91"/>
                  <a:gd name="T25" fmla="*/ 0 h 109"/>
                  <a:gd name="T26" fmla="*/ 25 w 91"/>
                  <a:gd name="T27" fmla="*/ 22 h 109"/>
                  <a:gd name="T28" fmla="*/ 28 w 91"/>
                  <a:gd name="T29" fmla="*/ 33 h 109"/>
                  <a:gd name="T30" fmla="*/ 30 w 91"/>
                  <a:gd name="T31" fmla="*/ 42 h 109"/>
                  <a:gd name="T32" fmla="*/ 26 w 91"/>
                  <a:gd name="T33" fmla="*/ 42 h 109"/>
                  <a:gd name="T34" fmla="*/ 23 w 91"/>
                  <a:gd name="T35" fmla="*/ 46 h 109"/>
                  <a:gd name="T36" fmla="*/ 31 w 91"/>
                  <a:gd name="T37" fmla="*/ 53 h 109"/>
                  <a:gd name="T38" fmla="*/ 39 w 91"/>
                  <a:gd name="T39" fmla="*/ 54 h 109"/>
                  <a:gd name="T40" fmla="*/ 39 w 91"/>
                  <a:gd name="T41" fmla="*/ 56 h 109"/>
                  <a:gd name="T42" fmla="*/ 37 w 91"/>
                  <a:gd name="T43" fmla="*/ 56 h 109"/>
                  <a:gd name="T44" fmla="*/ 15 w 91"/>
                  <a:gd name="T45" fmla="*/ 58 h 109"/>
                  <a:gd name="T46" fmla="*/ 15 w 91"/>
                  <a:gd name="T47" fmla="*/ 58 h 109"/>
                  <a:gd name="T48" fmla="*/ 0 w 91"/>
                  <a:gd name="T49" fmla="*/ 109 h 109"/>
                  <a:gd name="T50" fmla="*/ 12 w 91"/>
                  <a:gd name="T51" fmla="*/ 109 h 109"/>
                  <a:gd name="T52" fmla="*/ 16 w 91"/>
                  <a:gd name="T53" fmla="*/ 89 h 109"/>
                  <a:gd name="T54" fmla="*/ 17 w 91"/>
                  <a:gd name="T55" fmla="*/ 109 h 109"/>
                  <a:gd name="T56" fmla="*/ 74 w 91"/>
                  <a:gd name="T57" fmla="*/ 109 h 109"/>
                  <a:gd name="T58" fmla="*/ 75 w 91"/>
                  <a:gd name="T59" fmla="*/ 89 h 109"/>
                  <a:gd name="T60" fmla="*/ 79 w 91"/>
                  <a:gd name="T61" fmla="*/ 109 h 109"/>
                  <a:gd name="T62" fmla="*/ 91 w 91"/>
                  <a:gd name="T63" fmla="*/ 109 h 109"/>
                  <a:gd name="T64" fmla="*/ 77 w 91"/>
                  <a:gd name="T65" fmla="*/ 58 h 109"/>
                  <a:gd name="T66" fmla="*/ 55 w 91"/>
                  <a:gd name="T6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9">
                    <a:moveTo>
                      <a:pt x="55" y="56"/>
                    </a:moveTo>
                    <a:cubicBezTo>
                      <a:pt x="52" y="56"/>
                      <a:pt x="52" y="56"/>
                      <a:pt x="52" y="56"/>
                    </a:cubicBezTo>
                    <a:cubicBezTo>
                      <a:pt x="52" y="54"/>
                      <a:pt x="52" y="54"/>
                      <a:pt x="52" y="54"/>
                    </a:cubicBezTo>
                    <a:cubicBezTo>
                      <a:pt x="55" y="54"/>
                      <a:pt x="58" y="53"/>
                      <a:pt x="62" y="53"/>
                    </a:cubicBezTo>
                    <a:cubicBezTo>
                      <a:pt x="68" y="51"/>
                      <a:pt x="69" y="48"/>
                      <a:pt x="69" y="46"/>
                    </a:cubicBezTo>
                    <a:cubicBezTo>
                      <a:pt x="70" y="43"/>
                      <a:pt x="68" y="39"/>
                      <a:pt x="67" y="42"/>
                    </a:cubicBezTo>
                    <a:cubicBezTo>
                      <a:pt x="66" y="45"/>
                      <a:pt x="63" y="44"/>
                      <a:pt x="62" y="42"/>
                    </a:cubicBezTo>
                    <a:cubicBezTo>
                      <a:pt x="62" y="41"/>
                      <a:pt x="63" y="38"/>
                      <a:pt x="64" y="35"/>
                    </a:cubicBezTo>
                    <a:cubicBezTo>
                      <a:pt x="65" y="35"/>
                      <a:pt x="65" y="34"/>
                      <a:pt x="65" y="33"/>
                    </a:cubicBezTo>
                    <a:cubicBezTo>
                      <a:pt x="65" y="33"/>
                      <a:pt x="65" y="33"/>
                      <a:pt x="65" y="33"/>
                    </a:cubicBezTo>
                    <a:cubicBezTo>
                      <a:pt x="66" y="30"/>
                      <a:pt x="67" y="28"/>
                      <a:pt x="67" y="25"/>
                    </a:cubicBezTo>
                    <a:cubicBezTo>
                      <a:pt x="67" y="17"/>
                      <a:pt x="62" y="10"/>
                      <a:pt x="57" y="8"/>
                    </a:cubicBezTo>
                    <a:cubicBezTo>
                      <a:pt x="53" y="3"/>
                      <a:pt x="48" y="0"/>
                      <a:pt x="43" y="0"/>
                    </a:cubicBezTo>
                    <a:cubicBezTo>
                      <a:pt x="33" y="0"/>
                      <a:pt x="25" y="10"/>
                      <a:pt x="25" y="22"/>
                    </a:cubicBezTo>
                    <a:cubicBezTo>
                      <a:pt x="25" y="26"/>
                      <a:pt x="26" y="30"/>
                      <a:pt x="28" y="33"/>
                    </a:cubicBezTo>
                    <a:cubicBezTo>
                      <a:pt x="28" y="33"/>
                      <a:pt x="31" y="40"/>
                      <a:pt x="30" y="42"/>
                    </a:cubicBezTo>
                    <a:cubicBezTo>
                      <a:pt x="30" y="44"/>
                      <a:pt x="27" y="45"/>
                      <a:pt x="26" y="42"/>
                    </a:cubicBezTo>
                    <a:cubicBezTo>
                      <a:pt x="25" y="39"/>
                      <a:pt x="23" y="43"/>
                      <a:pt x="23" y="46"/>
                    </a:cubicBezTo>
                    <a:cubicBezTo>
                      <a:pt x="24" y="48"/>
                      <a:pt x="24" y="51"/>
                      <a:pt x="31" y="53"/>
                    </a:cubicBezTo>
                    <a:cubicBezTo>
                      <a:pt x="34" y="53"/>
                      <a:pt x="37" y="54"/>
                      <a:pt x="39" y="54"/>
                    </a:cubicBezTo>
                    <a:cubicBezTo>
                      <a:pt x="39" y="56"/>
                      <a:pt x="39" y="56"/>
                      <a:pt x="39" y="56"/>
                    </a:cubicBezTo>
                    <a:cubicBezTo>
                      <a:pt x="37" y="56"/>
                      <a:pt x="37" y="56"/>
                      <a:pt x="37" y="56"/>
                    </a:cubicBezTo>
                    <a:cubicBezTo>
                      <a:pt x="15" y="58"/>
                      <a:pt x="15" y="58"/>
                      <a:pt x="15" y="58"/>
                    </a:cubicBezTo>
                    <a:cubicBezTo>
                      <a:pt x="15" y="58"/>
                      <a:pt x="15" y="58"/>
                      <a:pt x="15" y="58"/>
                    </a:cubicBezTo>
                    <a:cubicBezTo>
                      <a:pt x="7" y="75"/>
                      <a:pt x="3" y="92"/>
                      <a:pt x="0" y="109"/>
                    </a:cubicBezTo>
                    <a:cubicBezTo>
                      <a:pt x="12" y="109"/>
                      <a:pt x="12" y="109"/>
                      <a:pt x="12" y="109"/>
                    </a:cubicBezTo>
                    <a:cubicBezTo>
                      <a:pt x="13" y="102"/>
                      <a:pt x="15" y="96"/>
                      <a:pt x="16" y="89"/>
                    </a:cubicBezTo>
                    <a:cubicBezTo>
                      <a:pt x="17" y="97"/>
                      <a:pt x="17" y="103"/>
                      <a:pt x="17" y="109"/>
                    </a:cubicBezTo>
                    <a:cubicBezTo>
                      <a:pt x="74" y="109"/>
                      <a:pt x="74" y="109"/>
                      <a:pt x="74" y="109"/>
                    </a:cubicBezTo>
                    <a:cubicBezTo>
                      <a:pt x="75" y="89"/>
                      <a:pt x="75" y="89"/>
                      <a:pt x="75" y="89"/>
                    </a:cubicBezTo>
                    <a:cubicBezTo>
                      <a:pt x="77" y="96"/>
                      <a:pt x="78" y="103"/>
                      <a:pt x="79" y="109"/>
                    </a:cubicBezTo>
                    <a:cubicBezTo>
                      <a:pt x="91" y="109"/>
                      <a:pt x="91" y="109"/>
                      <a:pt x="91" y="109"/>
                    </a:cubicBezTo>
                    <a:cubicBezTo>
                      <a:pt x="88" y="92"/>
                      <a:pt x="84" y="75"/>
                      <a:pt x="77" y="58"/>
                    </a:cubicBezTo>
                    <a:cubicBezTo>
                      <a:pt x="55" y="56"/>
                      <a:pt x="55" y="56"/>
                      <a:pt x="55" y="56"/>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15" name="Freeform 3523"/>
              <p:cNvSpPr>
                <a:spLocks/>
              </p:cNvSpPr>
              <p:nvPr/>
            </p:nvSpPr>
            <p:spPr bwMode="auto">
              <a:xfrm>
                <a:off x="3708400" y="2001837"/>
                <a:ext cx="241300" cy="227012"/>
              </a:xfrm>
              <a:custGeom>
                <a:avLst/>
                <a:gdLst>
                  <a:gd name="T0" fmla="*/ 68 w 117"/>
                  <a:gd name="T1" fmla="*/ 52 h 110"/>
                  <a:gd name="T2" fmla="*/ 68 w 117"/>
                  <a:gd name="T3" fmla="*/ 48 h 110"/>
                  <a:gd name="T4" fmla="*/ 74 w 117"/>
                  <a:gd name="T5" fmla="*/ 40 h 110"/>
                  <a:gd name="T6" fmla="*/ 74 w 117"/>
                  <a:gd name="T7" fmla="*/ 34 h 110"/>
                  <a:gd name="T8" fmla="*/ 77 w 117"/>
                  <a:gd name="T9" fmla="*/ 31 h 110"/>
                  <a:gd name="T10" fmla="*/ 77 w 117"/>
                  <a:gd name="T11" fmla="*/ 25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5 h 110"/>
                  <a:gd name="T28" fmla="*/ 39 w 117"/>
                  <a:gd name="T29" fmla="*/ 31 h 110"/>
                  <a:gd name="T30" fmla="*/ 42 w 117"/>
                  <a:gd name="T31" fmla="*/ 34 h 110"/>
                  <a:gd name="T32" fmla="*/ 42 w 117"/>
                  <a:gd name="T33" fmla="*/ 40 h 110"/>
                  <a:gd name="T34" fmla="*/ 49 w 117"/>
                  <a:gd name="T35" fmla="*/ 48 h 110"/>
                  <a:gd name="T36" fmla="*/ 49 w 117"/>
                  <a:gd name="T37" fmla="*/ 52 h 110"/>
                  <a:gd name="T38" fmla="*/ 20 w 117"/>
                  <a:gd name="T39" fmla="*/ 55 h 110"/>
                  <a:gd name="T40" fmla="*/ 20 w 117"/>
                  <a:gd name="T41" fmla="*/ 56 h 110"/>
                  <a:gd name="T42" fmla="*/ 0 w 117"/>
                  <a:gd name="T43" fmla="*/ 110 h 110"/>
                  <a:gd name="T44" fmla="*/ 18 w 117"/>
                  <a:gd name="T45" fmla="*/ 110 h 110"/>
                  <a:gd name="T46" fmla="*/ 20 w 117"/>
                  <a:gd name="T47" fmla="*/ 102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2"/>
                    </a:moveTo>
                    <a:cubicBezTo>
                      <a:pt x="68" y="48"/>
                      <a:pt x="68" y="48"/>
                      <a:pt x="68" y="48"/>
                    </a:cubicBezTo>
                    <a:cubicBezTo>
                      <a:pt x="72" y="47"/>
                      <a:pt x="74" y="44"/>
                      <a:pt x="74" y="40"/>
                    </a:cubicBezTo>
                    <a:cubicBezTo>
                      <a:pt x="74" y="34"/>
                      <a:pt x="74" y="34"/>
                      <a:pt x="74" y="34"/>
                    </a:cubicBezTo>
                    <a:cubicBezTo>
                      <a:pt x="76" y="34"/>
                      <a:pt x="77" y="33"/>
                      <a:pt x="77" y="31"/>
                    </a:cubicBezTo>
                    <a:cubicBezTo>
                      <a:pt x="77" y="25"/>
                      <a:pt x="77" y="25"/>
                      <a:pt x="77" y="25"/>
                    </a:cubicBezTo>
                    <a:cubicBezTo>
                      <a:pt x="77" y="24"/>
                      <a:pt x="76" y="23"/>
                      <a:pt x="75" y="23"/>
                    </a:cubicBezTo>
                    <a:cubicBezTo>
                      <a:pt x="77" y="20"/>
                      <a:pt x="79" y="18"/>
                      <a:pt x="79" y="15"/>
                    </a:cubicBezTo>
                    <a:cubicBezTo>
                      <a:pt x="79" y="9"/>
                      <a:pt x="74" y="4"/>
                      <a:pt x="68" y="4"/>
                    </a:cubicBezTo>
                    <a:cubicBezTo>
                      <a:pt x="67" y="4"/>
                      <a:pt x="67" y="4"/>
                      <a:pt x="67" y="4"/>
                    </a:cubicBezTo>
                    <a:cubicBezTo>
                      <a:pt x="64" y="1"/>
                      <a:pt x="60" y="0"/>
                      <a:pt x="55" y="0"/>
                    </a:cubicBezTo>
                    <a:cubicBezTo>
                      <a:pt x="46" y="0"/>
                      <a:pt x="38" y="6"/>
                      <a:pt x="38" y="14"/>
                    </a:cubicBezTo>
                    <a:cubicBezTo>
                      <a:pt x="38" y="17"/>
                      <a:pt x="40" y="20"/>
                      <a:pt x="42" y="23"/>
                    </a:cubicBezTo>
                    <a:cubicBezTo>
                      <a:pt x="40" y="23"/>
                      <a:pt x="39" y="24"/>
                      <a:pt x="39" y="25"/>
                    </a:cubicBezTo>
                    <a:cubicBezTo>
                      <a:pt x="39" y="31"/>
                      <a:pt x="39" y="31"/>
                      <a:pt x="39" y="31"/>
                    </a:cubicBezTo>
                    <a:cubicBezTo>
                      <a:pt x="39" y="33"/>
                      <a:pt x="41" y="34"/>
                      <a:pt x="42" y="34"/>
                    </a:cubicBezTo>
                    <a:cubicBezTo>
                      <a:pt x="42" y="40"/>
                      <a:pt x="42" y="40"/>
                      <a:pt x="42" y="40"/>
                    </a:cubicBezTo>
                    <a:cubicBezTo>
                      <a:pt x="42" y="44"/>
                      <a:pt x="45" y="47"/>
                      <a:pt x="49" y="48"/>
                    </a:cubicBezTo>
                    <a:cubicBezTo>
                      <a:pt x="49" y="52"/>
                      <a:pt x="49" y="52"/>
                      <a:pt x="49" y="52"/>
                    </a:cubicBezTo>
                    <a:cubicBezTo>
                      <a:pt x="20" y="55"/>
                      <a:pt x="20" y="55"/>
                      <a:pt x="20" y="55"/>
                    </a:cubicBezTo>
                    <a:cubicBezTo>
                      <a:pt x="20" y="56"/>
                      <a:pt x="20" y="56"/>
                      <a:pt x="20" y="56"/>
                    </a:cubicBezTo>
                    <a:cubicBezTo>
                      <a:pt x="12" y="74"/>
                      <a:pt x="5" y="91"/>
                      <a:pt x="0" y="110"/>
                    </a:cubicBezTo>
                    <a:cubicBezTo>
                      <a:pt x="18" y="110"/>
                      <a:pt x="18" y="110"/>
                      <a:pt x="18" y="110"/>
                    </a:cubicBezTo>
                    <a:cubicBezTo>
                      <a:pt x="18" y="107"/>
                      <a:pt x="19" y="104"/>
                      <a:pt x="20" y="102"/>
                    </a:cubicBezTo>
                    <a:cubicBezTo>
                      <a:pt x="20" y="104"/>
                      <a:pt x="20" y="107"/>
                      <a:pt x="20" y="110"/>
                    </a:cubicBezTo>
                    <a:cubicBezTo>
                      <a:pt x="97" y="110"/>
                      <a:pt x="97" y="110"/>
                      <a:pt x="97" y="110"/>
                    </a:cubicBezTo>
                    <a:cubicBezTo>
                      <a:pt x="97" y="100"/>
                      <a:pt x="97" y="100"/>
                      <a:pt x="97" y="100"/>
                    </a:cubicBezTo>
                    <a:cubicBezTo>
                      <a:pt x="98" y="103"/>
                      <a:pt x="99" y="106"/>
                      <a:pt x="100" y="110"/>
                    </a:cubicBezTo>
                    <a:cubicBezTo>
                      <a:pt x="117" y="110"/>
                      <a:pt x="117" y="110"/>
                      <a:pt x="117" y="110"/>
                    </a:cubicBezTo>
                    <a:cubicBezTo>
                      <a:pt x="112" y="91"/>
                      <a:pt x="105" y="73"/>
                      <a:pt x="97" y="55"/>
                    </a:cubicBezTo>
                    <a:cubicBezTo>
                      <a:pt x="68" y="52"/>
                      <a:pt x="68" y="52"/>
                      <a:pt x="68" y="52"/>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16" name="Freeform 3524"/>
              <p:cNvSpPr>
                <a:spLocks/>
              </p:cNvSpPr>
              <p:nvPr/>
            </p:nvSpPr>
            <p:spPr bwMode="auto">
              <a:xfrm>
                <a:off x="3767137" y="2466975"/>
                <a:ext cx="241300" cy="227012"/>
              </a:xfrm>
              <a:custGeom>
                <a:avLst/>
                <a:gdLst>
                  <a:gd name="T0" fmla="*/ 68 w 117"/>
                  <a:gd name="T1" fmla="*/ 53 h 110"/>
                  <a:gd name="T2" fmla="*/ 68 w 117"/>
                  <a:gd name="T3" fmla="*/ 48 h 110"/>
                  <a:gd name="T4" fmla="*/ 74 w 117"/>
                  <a:gd name="T5" fmla="*/ 41 h 110"/>
                  <a:gd name="T6" fmla="*/ 74 w 117"/>
                  <a:gd name="T7" fmla="*/ 34 h 110"/>
                  <a:gd name="T8" fmla="*/ 77 w 117"/>
                  <a:gd name="T9" fmla="*/ 31 h 110"/>
                  <a:gd name="T10" fmla="*/ 77 w 117"/>
                  <a:gd name="T11" fmla="*/ 26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6 h 110"/>
                  <a:gd name="T28" fmla="*/ 39 w 117"/>
                  <a:gd name="T29" fmla="*/ 31 h 110"/>
                  <a:gd name="T30" fmla="*/ 42 w 117"/>
                  <a:gd name="T31" fmla="*/ 34 h 110"/>
                  <a:gd name="T32" fmla="*/ 42 w 117"/>
                  <a:gd name="T33" fmla="*/ 41 h 110"/>
                  <a:gd name="T34" fmla="*/ 49 w 117"/>
                  <a:gd name="T35" fmla="*/ 48 h 110"/>
                  <a:gd name="T36" fmla="*/ 49 w 117"/>
                  <a:gd name="T37" fmla="*/ 53 h 110"/>
                  <a:gd name="T38" fmla="*/ 20 w 117"/>
                  <a:gd name="T39" fmla="*/ 55 h 110"/>
                  <a:gd name="T40" fmla="*/ 20 w 117"/>
                  <a:gd name="T41" fmla="*/ 56 h 110"/>
                  <a:gd name="T42" fmla="*/ 0 w 117"/>
                  <a:gd name="T43" fmla="*/ 110 h 110"/>
                  <a:gd name="T44" fmla="*/ 18 w 117"/>
                  <a:gd name="T45" fmla="*/ 110 h 110"/>
                  <a:gd name="T46" fmla="*/ 20 w 117"/>
                  <a:gd name="T47" fmla="*/ 102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3"/>
                    </a:moveTo>
                    <a:cubicBezTo>
                      <a:pt x="68" y="48"/>
                      <a:pt x="68" y="48"/>
                      <a:pt x="68" y="48"/>
                    </a:cubicBezTo>
                    <a:cubicBezTo>
                      <a:pt x="72" y="48"/>
                      <a:pt x="74" y="44"/>
                      <a:pt x="74" y="41"/>
                    </a:cubicBezTo>
                    <a:cubicBezTo>
                      <a:pt x="74" y="34"/>
                      <a:pt x="74" y="34"/>
                      <a:pt x="74" y="34"/>
                    </a:cubicBezTo>
                    <a:cubicBezTo>
                      <a:pt x="76" y="34"/>
                      <a:pt x="77" y="33"/>
                      <a:pt x="77" y="31"/>
                    </a:cubicBezTo>
                    <a:cubicBezTo>
                      <a:pt x="77" y="26"/>
                      <a:pt x="77" y="26"/>
                      <a:pt x="77" y="26"/>
                    </a:cubicBezTo>
                    <a:cubicBezTo>
                      <a:pt x="77" y="24"/>
                      <a:pt x="76" y="23"/>
                      <a:pt x="75" y="23"/>
                    </a:cubicBezTo>
                    <a:cubicBezTo>
                      <a:pt x="77" y="21"/>
                      <a:pt x="79" y="18"/>
                      <a:pt x="79" y="15"/>
                    </a:cubicBezTo>
                    <a:cubicBezTo>
                      <a:pt x="79" y="9"/>
                      <a:pt x="74" y="4"/>
                      <a:pt x="68" y="4"/>
                    </a:cubicBezTo>
                    <a:cubicBezTo>
                      <a:pt x="67" y="4"/>
                      <a:pt x="67" y="4"/>
                      <a:pt x="67" y="4"/>
                    </a:cubicBezTo>
                    <a:cubicBezTo>
                      <a:pt x="64" y="2"/>
                      <a:pt x="60" y="0"/>
                      <a:pt x="55" y="0"/>
                    </a:cubicBezTo>
                    <a:cubicBezTo>
                      <a:pt x="46" y="0"/>
                      <a:pt x="38" y="6"/>
                      <a:pt x="38" y="14"/>
                    </a:cubicBezTo>
                    <a:cubicBezTo>
                      <a:pt x="38" y="17"/>
                      <a:pt x="40" y="21"/>
                      <a:pt x="42" y="23"/>
                    </a:cubicBezTo>
                    <a:cubicBezTo>
                      <a:pt x="40" y="23"/>
                      <a:pt x="39" y="24"/>
                      <a:pt x="39" y="26"/>
                    </a:cubicBezTo>
                    <a:cubicBezTo>
                      <a:pt x="39" y="31"/>
                      <a:pt x="39" y="31"/>
                      <a:pt x="39" y="31"/>
                    </a:cubicBezTo>
                    <a:cubicBezTo>
                      <a:pt x="39" y="33"/>
                      <a:pt x="41" y="34"/>
                      <a:pt x="42" y="34"/>
                    </a:cubicBezTo>
                    <a:cubicBezTo>
                      <a:pt x="42" y="41"/>
                      <a:pt x="42" y="41"/>
                      <a:pt x="42" y="41"/>
                    </a:cubicBezTo>
                    <a:cubicBezTo>
                      <a:pt x="42" y="44"/>
                      <a:pt x="45" y="48"/>
                      <a:pt x="49" y="48"/>
                    </a:cubicBezTo>
                    <a:cubicBezTo>
                      <a:pt x="49" y="53"/>
                      <a:pt x="49" y="53"/>
                      <a:pt x="49" y="53"/>
                    </a:cubicBezTo>
                    <a:cubicBezTo>
                      <a:pt x="20" y="55"/>
                      <a:pt x="20" y="55"/>
                      <a:pt x="20" y="55"/>
                    </a:cubicBezTo>
                    <a:cubicBezTo>
                      <a:pt x="20" y="56"/>
                      <a:pt x="20" y="56"/>
                      <a:pt x="20" y="56"/>
                    </a:cubicBezTo>
                    <a:cubicBezTo>
                      <a:pt x="12" y="74"/>
                      <a:pt x="5" y="92"/>
                      <a:pt x="0" y="110"/>
                    </a:cubicBezTo>
                    <a:cubicBezTo>
                      <a:pt x="18" y="110"/>
                      <a:pt x="18" y="110"/>
                      <a:pt x="18" y="110"/>
                    </a:cubicBezTo>
                    <a:cubicBezTo>
                      <a:pt x="18" y="107"/>
                      <a:pt x="19" y="105"/>
                      <a:pt x="20" y="102"/>
                    </a:cubicBezTo>
                    <a:cubicBezTo>
                      <a:pt x="20" y="105"/>
                      <a:pt x="20" y="107"/>
                      <a:pt x="20" y="110"/>
                    </a:cubicBezTo>
                    <a:cubicBezTo>
                      <a:pt x="97" y="110"/>
                      <a:pt x="97" y="110"/>
                      <a:pt x="97" y="110"/>
                    </a:cubicBezTo>
                    <a:cubicBezTo>
                      <a:pt x="97" y="100"/>
                      <a:pt x="97" y="100"/>
                      <a:pt x="97" y="100"/>
                    </a:cubicBezTo>
                    <a:cubicBezTo>
                      <a:pt x="98" y="103"/>
                      <a:pt x="99" y="107"/>
                      <a:pt x="100" y="110"/>
                    </a:cubicBezTo>
                    <a:cubicBezTo>
                      <a:pt x="117" y="110"/>
                      <a:pt x="117" y="110"/>
                      <a:pt x="117" y="110"/>
                    </a:cubicBezTo>
                    <a:cubicBezTo>
                      <a:pt x="112" y="91"/>
                      <a:pt x="105" y="73"/>
                      <a:pt x="97" y="55"/>
                    </a:cubicBezTo>
                    <a:cubicBezTo>
                      <a:pt x="68" y="53"/>
                      <a:pt x="68" y="53"/>
                      <a:pt x="68" y="53"/>
                    </a:cubicBez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17" name="Freeform 3525"/>
              <p:cNvSpPr>
                <a:spLocks/>
              </p:cNvSpPr>
              <p:nvPr/>
            </p:nvSpPr>
            <p:spPr bwMode="auto">
              <a:xfrm>
                <a:off x="3806825" y="1601787"/>
                <a:ext cx="242888" cy="228600"/>
              </a:xfrm>
              <a:custGeom>
                <a:avLst/>
                <a:gdLst>
                  <a:gd name="T0" fmla="*/ 68 w 117"/>
                  <a:gd name="T1" fmla="*/ 52 h 110"/>
                  <a:gd name="T2" fmla="*/ 68 w 117"/>
                  <a:gd name="T3" fmla="*/ 48 h 110"/>
                  <a:gd name="T4" fmla="*/ 74 w 117"/>
                  <a:gd name="T5" fmla="*/ 40 h 110"/>
                  <a:gd name="T6" fmla="*/ 74 w 117"/>
                  <a:gd name="T7" fmla="*/ 34 h 110"/>
                  <a:gd name="T8" fmla="*/ 77 w 117"/>
                  <a:gd name="T9" fmla="*/ 31 h 110"/>
                  <a:gd name="T10" fmla="*/ 77 w 117"/>
                  <a:gd name="T11" fmla="*/ 25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5 h 110"/>
                  <a:gd name="T28" fmla="*/ 39 w 117"/>
                  <a:gd name="T29" fmla="*/ 31 h 110"/>
                  <a:gd name="T30" fmla="*/ 42 w 117"/>
                  <a:gd name="T31" fmla="*/ 34 h 110"/>
                  <a:gd name="T32" fmla="*/ 42 w 117"/>
                  <a:gd name="T33" fmla="*/ 40 h 110"/>
                  <a:gd name="T34" fmla="*/ 49 w 117"/>
                  <a:gd name="T35" fmla="*/ 48 h 110"/>
                  <a:gd name="T36" fmla="*/ 49 w 117"/>
                  <a:gd name="T37" fmla="*/ 52 h 110"/>
                  <a:gd name="T38" fmla="*/ 20 w 117"/>
                  <a:gd name="T39" fmla="*/ 55 h 110"/>
                  <a:gd name="T40" fmla="*/ 20 w 117"/>
                  <a:gd name="T41" fmla="*/ 56 h 110"/>
                  <a:gd name="T42" fmla="*/ 0 w 117"/>
                  <a:gd name="T43" fmla="*/ 110 h 110"/>
                  <a:gd name="T44" fmla="*/ 17 w 117"/>
                  <a:gd name="T45" fmla="*/ 110 h 110"/>
                  <a:gd name="T46" fmla="*/ 20 w 117"/>
                  <a:gd name="T47" fmla="*/ 101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2"/>
                    </a:moveTo>
                    <a:cubicBezTo>
                      <a:pt x="68" y="48"/>
                      <a:pt x="68" y="48"/>
                      <a:pt x="68" y="48"/>
                    </a:cubicBezTo>
                    <a:cubicBezTo>
                      <a:pt x="71" y="47"/>
                      <a:pt x="74" y="44"/>
                      <a:pt x="74" y="40"/>
                    </a:cubicBezTo>
                    <a:cubicBezTo>
                      <a:pt x="74" y="34"/>
                      <a:pt x="74" y="34"/>
                      <a:pt x="74" y="34"/>
                    </a:cubicBezTo>
                    <a:cubicBezTo>
                      <a:pt x="76" y="34"/>
                      <a:pt x="77" y="33"/>
                      <a:pt x="77" y="31"/>
                    </a:cubicBezTo>
                    <a:cubicBezTo>
                      <a:pt x="77" y="25"/>
                      <a:pt x="77" y="25"/>
                      <a:pt x="77" y="25"/>
                    </a:cubicBezTo>
                    <a:cubicBezTo>
                      <a:pt x="77" y="24"/>
                      <a:pt x="76" y="23"/>
                      <a:pt x="75" y="23"/>
                    </a:cubicBezTo>
                    <a:cubicBezTo>
                      <a:pt x="77" y="20"/>
                      <a:pt x="79" y="18"/>
                      <a:pt x="79" y="15"/>
                    </a:cubicBezTo>
                    <a:cubicBezTo>
                      <a:pt x="79" y="9"/>
                      <a:pt x="73" y="4"/>
                      <a:pt x="68" y="4"/>
                    </a:cubicBezTo>
                    <a:cubicBezTo>
                      <a:pt x="67" y="4"/>
                      <a:pt x="67" y="4"/>
                      <a:pt x="67" y="4"/>
                    </a:cubicBezTo>
                    <a:cubicBezTo>
                      <a:pt x="64" y="1"/>
                      <a:pt x="60" y="0"/>
                      <a:pt x="55" y="0"/>
                    </a:cubicBezTo>
                    <a:cubicBezTo>
                      <a:pt x="46" y="0"/>
                      <a:pt x="38" y="6"/>
                      <a:pt x="38" y="14"/>
                    </a:cubicBezTo>
                    <a:cubicBezTo>
                      <a:pt x="38" y="17"/>
                      <a:pt x="40" y="20"/>
                      <a:pt x="42" y="23"/>
                    </a:cubicBezTo>
                    <a:cubicBezTo>
                      <a:pt x="40" y="23"/>
                      <a:pt x="39" y="24"/>
                      <a:pt x="39" y="25"/>
                    </a:cubicBezTo>
                    <a:cubicBezTo>
                      <a:pt x="39" y="31"/>
                      <a:pt x="39" y="31"/>
                      <a:pt x="39" y="31"/>
                    </a:cubicBezTo>
                    <a:cubicBezTo>
                      <a:pt x="39" y="33"/>
                      <a:pt x="41" y="34"/>
                      <a:pt x="42" y="34"/>
                    </a:cubicBezTo>
                    <a:cubicBezTo>
                      <a:pt x="42" y="40"/>
                      <a:pt x="42" y="40"/>
                      <a:pt x="42" y="40"/>
                    </a:cubicBezTo>
                    <a:cubicBezTo>
                      <a:pt x="42" y="44"/>
                      <a:pt x="45" y="47"/>
                      <a:pt x="49" y="48"/>
                    </a:cubicBezTo>
                    <a:cubicBezTo>
                      <a:pt x="49" y="52"/>
                      <a:pt x="49" y="52"/>
                      <a:pt x="49" y="52"/>
                    </a:cubicBezTo>
                    <a:cubicBezTo>
                      <a:pt x="20" y="55"/>
                      <a:pt x="20" y="55"/>
                      <a:pt x="20" y="55"/>
                    </a:cubicBezTo>
                    <a:cubicBezTo>
                      <a:pt x="20" y="56"/>
                      <a:pt x="20" y="56"/>
                      <a:pt x="20" y="56"/>
                    </a:cubicBezTo>
                    <a:cubicBezTo>
                      <a:pt x="12" y="74"/>
                      <a:pt x="5" y="91"/>
                      <a:pt x="0" y="110"/>
                    </a:cubicBezTo>
                    <a:cubicBezTo>
                      <a:pt x="17" y="110"/>
                      <a:pt x="17" y="110"/>
                      <a:pt x="17" y="110"/>
                    </a:cubicBezTo>
                    <a:cubicBezTo>
                      <a:pt x="18" y="107"/>
                      <a:pt x="19" y="104"/>
                      <a:pt x="20" y="101"/>
                    </a:cubicBezTo>
                    <a:cubicBezTo>
                      <a:pt x="20" y="104"/>
                      <a:pt x="20" y="107"/>
                      <a:pt x="20" y="110"/>
                    </a:cubicBezTo>
                    <a:cubicBezTo>
                      <a:pt x="97" y="110"/>
                      <a:pt x="97" y="110"/>
                      <a:pt x="97" y="110"/>
                    </a:cubicBezTo>
                    <a:cubicBezTo>
                      <a:pt x="97" y="100"/>
                      <a:pt x="97" y="100"/>
                      <a:pt x="97" y="100"/>
                    </a:cubicBezTo>
                    <a:cubicBezTo>
                      <a:pt x="98" y="103"/>
                      <a:pt x="99" y="106"/>
                      <a:pt x="100" y="110"/>
                    </a:cubicBezTo>
                    <a:cubicBezTo>
                      <a:pt x="117" y="110"/>
                      <a:pt x="117" y="110"/>
                      <a:pt x="117" y="110"/>
                    </a:cubicBezTo>
                    <a:cubicBezTo>
                      <a:pt x="112" y="91"/>
                      <a:pt x="105" y="73"/>
                      <a:pt x="97" y="55"/>
                    </a:cubicBezTo>
                    <a:cubicBezTo>
                      <a:pt x="68" y="52"/>
                      <a:pt x="68" y="52"/>
                      <a:pt x="68" y="52"/>
                    </a:cubicBez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70" name="Freeform 3526"/>
              <p:cNvSpPr>
                <a:spLocks/>
              </p:cNvSpPr>
              <p:nvPr/>
            </p:nvSpPr>
            <p:spPr bwMode="auto">
              <a:xfrm>
                <a:off x="3644900" y="2508250"/>
                <a:ext cx="188913" cy="227012"/>
              </a:xfrm>
              <a:custGeom>
                <a:avLst/>
                <a:gdLst>
                  <a:gd name="T0" fmla="*/ 55 w 91"/>
                  <a:gd name="T1" fmla="*/ 56 h 110"/>
                  <a:gd name="T2" fmla="*/ 52 w 91"/>
                  <a:gd name="T3" fmla="*/ 56 h 110"/>
                  <a:gd name="T4" fmla="*/ 53 w 91"/>
                  <a:gd name="T5" fmla="*/ 54 h 110"/>
                  <a:gd name="T6" fmla="*/ 62 w 91"/>
                  <a:gd name="T7" fmla="*/ 53 h 110"/>
                  <a:gd name="T8" fmla="*/ 70 w 91"/>
                  <a:gd name="T9" fmla="*/ 46 h 110"/>
                  <a:gd name="T10" fmla="*/ 67 w 91"/>
                  <a:gd name="T11" fmla="*/ 42 h 110"/>
                  <a:gd name="T12" fmla="*/ 63 w 91"/>
                  <a:gd name="T13" fmla="*/ 42 h 110"/>
                  <a:gd name="T14" fmla="*/ 64 w 91"/>
                  <a:gd name="T15" fmla="*/ 35 h 110"/>
                  <a:gd name="T16" fmla="*/ 65 w 91"/>
                  <a:gd name="T17" fmla="*/ 33 h 110"/>
                  <a:gd name="T18" fmla="*/ 65 w 91"/>
                  <a:gd name="T19" fmla="*/ 33 h 110"/>
                  <a:gd name="T20" fmla="*/ 67 w 91"/>
                  <a:gd name="T21" fmla="*/ 25 h 110"/>
                  <a:gd name="T22" fmla="*/ 57 w 91"/>
                  <a:gd name="T23" fmla="*/ 8 h 110"/>
                  <a:gd name="T24" fmla="*/ 43 w 91"/>
                  <a:gd name="T25" fmla="*/ 0 h 110"/>
                  <a:gd name="T26" fmla="*/ 25 w 91"/>
                  <a:gd name="T27" fmla="*/ 22 h 110"/>
                  <a:gd name="T28" fmla="*/ 28 w 91"/>
                  <a:gd name="T29" fmla="*/ 33 h 110"/>
                  <a:gd name="T30" fmla="*/ 30 w 91"/>
                  <a:gd name="T31" fmla="*/ 42 h 110"/>
                  <a:gd name="T32" fmla="*/ 26 w 91"/>
                  <a:gd name="T33" fmla="*/ 42 h 110"/>
                  <a:gd name="T34" fmla="*/ 24 w 91"/>
                  <a:gd name="T35" fmla="*/ 46 h 110"/>
                  <a:gd name="T36" fmla="*/ 31 w 91"/>
                  <a:gd name="T37" fmla="*/ 53 h 110"/>
                  <a:gd name="T38" fmla="*/ 39 w 91"/>
                  <a:gd name="T39" fmla="*/ 54 h 110"/>
                  <a:gd name="T40" fmla="*/ 39 w 91"/>
                  <a:gd name="T41" fmla="*/ 56 h 110"/>
                  <a:gd name="T42" fmla="*/ 37 w 91"/>
                  <a:gd name="T43" fmla="*/ 56 h 110"/>
                  <a:gd name="T44" fmla="*/ 15 w 91"/>
                  <a:gd name="T45" fmla="*/ 58 h 110"/>
                  <a:gd name="T46" fmla="*/ 15 w 91"/>
                  <a:gd name="T47" fmla="*/ 58 h 110"/>
                  <a:gd name="T48" fmla="*/ 0 w 91"/>
                  <a:gd name="T49" fmla="*/ 110 h 110"/>
                  <a:gd name="T50" fmla="*/ 12 w 91"/>
                  <a:gd name="T51" fmla="*/ 110 h 110"/>
                  <a:gd name="T52" fmla="*/ 17 w 91"/>
                  <a:gd name="T53" fmla="*/ 89 h 110"/>
                  <a:gd name="T54" fmla="*/ 18 w 91"/>
                  <a:gd name="T55" fmla="*/ 110 h 110"/>
                  <a:gd name="T56" fmla="*/ 74 w 91"/>
                  <a:gd name="T57" fmla="*/ 110 h 110"/>
                  <a:gd name="T58" fmla="*/ 75 w 91"/>
                  <a:gd name="T59" fmla="*/ 89 h 110"/>
                  <a:gd name="T60" fmla="*/ 79 w 91"/>
                  <a:gd name="T61" fmla="*/ 110 h 110"/>
                  <a:gd name="T62" fmla="*/ 91 w 91"/>
                  <a:gd name="T63" fmla="*/ 110 h 110"/>
                  <a:gd name="T64" fmla="*/ 77 w 91"/>
                  <a:gd name="T65" fmla="*/ 58 h 110"/>
                  <a:gd name="T66" fmla="*/ 55 w 91"/>
                  <a:gd name="T67"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10">
                    <a:moveTo>
                      <a:pt x="55" y="56"/>
                    </a:moveTo>
                    <a:cubicBezTo>
                      <a:pt x="52" y="56"/>
                      <a:pt x="52" y="56"/>
                      <a:pt x="52" y="56"/>
                    </a:cubicBezTo>
                    <a:cubicBezTo>
                      <a:pt x="53" y="54"/>
                      <a:pt x="53" y="54"/>
                      <a:pt x="53" y="54"/>
                    </a:cubicBezTo>
                    <a:cubicBezTo>
                      <a:pt x="55" y="54"/>
                      <a:pt x="58" y="53"/>
                      <a:pt x="62" y="53"/>
                    </a:cubicBezTo>
                    <a:cubicBezTo>
                      <a:pt x="68" y="52"/>
                      <a:pt x="69" y="48"/>
                      <a:pt x="70" y="46"/>
                    </a:cubicBezTo>
                    <a:cubicBezTo>
                      <a:pt x="70" y="43"/>
                      <a:pt x="68" y="39"/>
                      <a:pt x="67" y="42"/>
                    </a:cubicBezTo>
                    <a:cubicBezTo>
                      <a:pt x="66" y="45"/>
                      <a:pt x="63" y="44"/>
                      <a:pt x="63" y="42"/>
                    </a:cubicBezTo>
                    <a:cubicBezTo>
                      <a:pt x="62" y="41"/>
                      <a:pt x="63" y="38"/>
                      <a:pt x="64" y="35"/>
                    </a:cubicBezTo>
                    <a:cubicBezTo>
                      <a:pt x="65" y="35"/>
                      <a:pt x="65" y="34"/>
                      <a:pt x="65" y="33"/>
                    </a:cubicBezTo>
                    <a:cubicBezTo>
                      <a:pt x="65" y="33"/>
                      <a:pt x="65" y="33"/>
                      <a:pt x="65" y="33"/>
                    </a:cubicBezTo>
                    <a:cubicBezTo>
                      <a:pt x="66" y="30"/>
                      <a:pt x="67" y="28"/>
                      <a:pt x="67" y="25"/>
                    </a:cubicBezTo>
                    <a:cubicBezTo>
                      <a:pt x="67" y="17"/>
                      <a:pt x="63" y="10"/>
                      <a:pt x="57" y="8"/>
                    </a:cubicBezTo>
                    <a:cubicBezTo>
                      <a:pt x="53" y="3"/>
                      <a:pt x="48" y="0"/>
                      <a:pt x="43" y="0"/>
                    </a:cubicBezTo>
                    <a:cubicBezTo>
                      <a:pt x="33" y="0"/>
                      <a:pt x="25" y="10"/>
                      <a:pt x="25" y="22"/>
                    </a:cubicBezTo>
                    <a:cubicBezTo>
                      <a:pt x="25" y="26"/>
                      <a:pt x="26" y="30"/>
                      <a:pt x="28" y="33"/>
                    </a:cubicBezTo>
                    <a:cubicBezTo>
                      <a:pt x="28" y="33"/>
                      <a:pt x="31" y="40"/>
                      <a:pt x="30" y="42"/>
                    </a:cubicBezTo>
                    <a:cubicBezTo>
                      <a:pt x="30" y="44"/>
                      <a:pt x="27" y="45"/>
                      <a:pt x="26" y="42"/>
                    </a:cubicBezTo>
                    <a:cubicBezTo>
                      <a:pt x="25" y="39"/>
                      <a:pt x="24" y="43"/>
                      <a:pt x="24" y="46"/>
                    </a:cubicBezTo>
                    <a:cubicBezTo>
                      <a:pt x="24" y="48"/>
                      <a:pt x="25" y="52"/>
                      <a:pt x="31" y="53"/>
                    </a:cubicBezTo>
                    <a:cubicBezTo>
                      <a:pt x="35" y="53"/>
                      <a:pt x="37" y="54"/>
                      <a:pt x="39" y="54"/>
                    </a:cubicBezTo>
                    <a:cubicBezTo>
                      <a:pt x="39" y="56"/>
                      <a:pt x="39" y="56"/>
                      <a:pt x="39" y="56"/>
                    </a:cubicBezTo>
                    <a:cubicBezTo>
                      <a:pt x="37" y="56"/>
                      <a:pt x="37" y="56"/>
                      <a:pt x="37" y="56"/>
                    </a:cubicBezTo>
                    <a:cubicBezTo>
                      <a:pt x="15" y="58"/>
                      <a:pt x="15" y="58"/>
                      <a:pt x="15" y="58"/>
                    </a:cubicBezTo>
                    <a:cubicBezTo>
                      <a:pt x="15" y="58"/>
                      <a:pt x="15" y="58"/>
                      <a:pt x="15" y="58"/>
                    </a:cubicBezTo>
                    <a:cubicBezTo>
                      <a:pt x="7" y="75"/>
                      <a:pt x="3" y="92"/>
                      <a:pt x="0" y="110"/>
                    </a:cubicBezTo>
                    <a:cubicBezTo>
                      <a:pt x="12" y="110"/>
                      <a:pt x="12" y="110"/>
                      <a:pt x="12" y="110"/>
                    </a:cubicBezTo>
                    <a:cubicBezTo>
                      <a:pt x="14" y="103"/>
                      <a:pt x="15" y="96"/>
                      <a:pt x="17" y="89"/>
                    </a:cubicBezTo>
                    <a:cubicBezTo>
                      <a:pt x="17" y="97"/>
                      <a:pt x="17" y="104"/>
                      <a:pt x="18" y="110"/>
                    </a:cubicBezTo>
                    <a:cubicBezTo>
                      <a:pt x="74" y="110"/>
                      <a:pt x="74" y="110"/>
                      <a:pt x="74" y="110"/>
                    </a:cubicBezTo>
                    <a:cubicBezTo>
                      <a:pt x="75" y="89"/>
                      <a:pt x="75" y="89"/>
                      <a:pt x="75" y="89"/>
                    </a:cubicBezTo>
                    <a:cubicBezTo>
                      <a:pt x="77" y="96"/>
                      <a:pt x="78" y="103"/>
                      <a:pt x="79" y="110"/>
                    </a:cubicBezTo>
                    <a:cubicBezTo>
                      <a:pt x="91" y="110"/>
                      <a:pt x="91" y="110"/>
                      <a:pt x="91" y="110"/>
                    </a:cubicBezTo>
                    <a:cubicBezTo>
                      <a:pt x="89" y="92"/>
                      <a:pt x="85" y="75"/>
                      <a:pt x="77" y="58"/>
                    </a:cubicBezTo>
                    <a:cubicBezTo>
                      <a:pt x="55" y="56"/>
                      <a:pt x="55" y="56"/>
                      <a:pt x="55" y="56"/>
                    </a:cubicBezTo>
                    <a:close/>
                  </a:path>
                </a:pathLst>
              </a:custGeom>
              <a:solidFill>
                <a:srgbClr val="002050"/>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85" name="Rectangle 3197"/>
              <p:cNvSpPr>
                <a:spLocks noChangeArrowheads="1"/>
              </p:cNvSpPr>
              <p:nvPr/>
            </p:nvSpPr>
            <p:spPr bwMode="auto">
              <a:xfrm rot="20020218">
                <a:off x="3102382" y="1332505"/>
                <a:ext cx="612434" cy="138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b="1" kern="0" dirty="0">
                    <a:solidFill>
                      <a:srgbClr val="002050"/>
                    </a:solidFill>
                    <a:latin typeface="Segoe UI" panose="020B0502040204020203" pitchFamily="34" charset="0"/>
                  </a:rPr>
                  <a:t>collaborate</a:t>
                </a:r>
                <a:endParaRPr lang="en-US" altLang="en-US" sz="1801" kern="0" dirty="0">
                  <a:solidFill>
                    <a:srgbClr val="505050"/>
                  </a:solidFill>
                  <a:latin typeface="Segoe UI" panose="020B0502040204020203" pitchFamily="34" charset="0"/>
                </a:endParaRPr>
              </a:p>
            </p:txBody>
          </p:sp>
          <p:sp>
            <p:nvSpPr>
              <p:cNvPr id="486" name="Rectangle 3197"/>
              <p:cNvSpPr>
                <a:spLocks noChangeArrowheads="1"/>
              </p:cNvSpPr>
              <p:nvPr/>
            </p:nvSpPr>
            <p:spPr bwMode="auto">
              <a:xfrm rot="21304823">
                <a:off x="3203589" y="1659732"/>
                <a:ext cx="607625" cy="138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b="1" kern="0" dirty="0">
                    <a:solidFill>
                      <a:srgbClr val="002050"/>
                    </a:solidFill>
                    <a:latin typeface="Segoe UI" panose="020B0502040204020203" pitchFamily="34" charset="0"/>
                  </a:rPr>
                  <a:t>extensively</a:t>
                </a:r>
                <a:endParaRPr lang="en-US" altLang="en-US" sz="1801" kern="0" dirty="0">
                  <a:solidFill>
                    <a:srgbClr val="505050"/>
                  </a:solidFill>
                  <a:latin typeface="Segoe UI" panose="020B0502040204020203" pitchFamily="34" charset="0"/>
                </a:endParaRPr>
              </a:p>
            </p:txBody>
          </p:sp>
          <p:sp>
            <p:nvSpPr>
              <p:cNvPr id="487" name="Rectangle 3197"/>
              <p:cNvSpPr>
                <a:spLocks noChangeArrowheads="1"/>
              </p:cNvSpPr>
              <p:nvPr/>
            </p:nvSpPr>
            <p:spPr bwMode="auto">
              <a:xfrm rot="768786">
                <a:off x="3174517" y="1968658"/>
                <a:ext cx="524256" cy="138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b="1" kern="0" dirty="0">
                    <a:solidFill>
                      <a:srgbClr val="002050"/>
                    </a:solidFill>
                    <a:latin typeface="Segoe UI" panose="020B0502040204020203" pitchFamily="34" charset="0"/>
                  </a:rPr>
                  <a:t>with their</a:t>
                </a:r>
                <a:endParaRPr lang="en-US" altLang="en-US" sz="1801" kern="0" dirty="0">
                  <a:solidFill>
                    <a:srgbClr val="505050"/>
                  </a:solidFill>
                  <a:latin typeface="Segoe UI" panose="020B0502040204020203" pitchFamily="34" charset="0"/>
                </a:endParaRPr>
              </a:p>
            </p:txBody>
          </p:sp>
          <p:sp>
            <p:nvSpPr>
              <p:cNvPr id="488" name="Rectangle 3197"/>
              <p:cNvSpPr>
                <a:spLocks noChangeArrowheads="1"/>
              </p:cNvSpPr>
              <p:nvPr/>
            </p:nvSpPr>
            <p:spPr bwMode="auto">
              <a:xfrm rot="1988426">
                <a:off x="3023664" y="2305432"/>
                <a:ext cx="699008" cy="138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b="1" kern="0" dirty="0">
                    <a:solidFill>
                      <a:srgbClr val="002050"/>
                    </a:solidFill>
                    <a:latin typeface="Segoe UI" panose="020B0502040204020203" pitchFamily="34" charset="0"/>
                  </a:rPr>
                  <a:t>counterparts</a:t>
                </a:r>
                <a:endParaRPr lang="en-US" altLang="en-US" sz="1801" kern="0" dirty="0">
                  <a:solidFill>
                    <a:srgbClr val="505050"/>
                  </a:solidFill>
                  <a:latin typeface="Segoe UI" panose="020B0502040204020203" pitchFamily="34" charset="0"/>
                </a:endParaRPr>
              </a:p>
            </p:txBody>
          </p:sp>
          <p:sp>
            <p:nvSpPr>
              <p:cNvPr id="210" name="Rectangle 3515"/>
              <p:cNvSpPr>
                <a:spLocks noChangeArrowheads="1"/>
              </p:cNvSpPr>
              <p:nvPr/>
            </p:nvSpPr>
            <p:spPr bwMode="auto">
              <a:xfrm>
                <a:off x="2459038" y="1521363"/>
                <a:ext cx="240484" cy="2771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801" kern="0" dirty="0">
                    <a:solidFill>
                      <a:srgbClr val="002050"/>
                    </a:solidFill>
                    <a:latin typeface="Segoe UI Light" panose="020B0502040204020203" pitchFamily="34" charset="0"/>
                  </a:rPr>
                  <a:t>54</a:t>
                </a:r>
                <a:endParaRPr lang="en-US" altLang="en-US" sz="1801" kern="0" dirty="0">
                  <a:solidFill>
                    <a:srgbClr val="505050"/>
                  </a:solidFill>
                  <a:latin typeface="Segoe UI" panose="020B0502040204020203" pitchFamily="34" charset="0"/>
                </a:endParaRPr>
              </a:p>
            </p:txBody>
          </p:sp>
          <p:sp>
            <p:nvSpPr>
              <p:cNvPr id="211" name="Rectangle 3516"/>
              <p:cNvSpPr>
                <a:spLocks noChangeArrowheads="1"/>
              </p:cNvSpPr>
              <p:nvPr/>
            </p:nvSpPr>
            <p:spPr bwMode="auto">
              <a:xfrm>
                <a:off x="2709863" y="1539875"/>
                <a:ext cx="150703" cy="2308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500" kern="0" dirty="0">
                    <a:solidFill>
                      <a:srgbClr val="002050"/>
                    </a:solidFill>
                    <a:latin typeface="Segoe UI Light" panose="020B0502040204020203" pitchFamily="34" charset="0"/>
                  </a:rPr>
                  <a:t>%</a:t>
                </a:r>
                <a:endParaRPr lang="en-US" altLang="en-US" sz="1801" kern="0" dirty="0">
                  <a:solidFill>
                    <a:srgbClr val="505050"/>
                  </a:solidFill>
                  <a:latin typeface="Segoe UI" panose="020B0502040204020203" pitchFamily="34" charset="0"/>
                </a:endParaRPr>
              </a:p>
            </p:txBody>
          </p:sp>
          <p:sp>
            <p:nvSpPr>
              <p:cNvPr id="212" name="Rectangle 3517"/>
              <p:cNvSpPr>
                <a:spLocks noChangeArrowheads="1"/>
              </p:cNvSpPr>
              <p:nvPr/>
            </p:nvSpPr>
            <p:spPr bwMode="auto">
              <a:xfrm>
                <a:off x="2459038" y="1752600"/>
                <a:ext cx="392400" cy="27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kern="0" dirty="0">
                    <a:solidFill>
                      <a:srgbClr val="002050"/>
                    </a:solidFill>
                    <a:latin typeface="Segoe UI" panose="020B0502040204020203" pitchFamily="34" charset="0"/>
                  </a:rPr>
                  <a:t>more</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likely to </a:t>
                </a:r>
                <a:endParaRPr lang="en-US" altLang="en-US" sz="1801" kern="0" dirty="0">
                  <a:solidFill>
                    <a:srgbClr val="505050"/>
                  </a:solidFill>
                  <a:latin typeface="Segoe UI" panose="020B0502040204020203" pitchFamily="34" charset="0"/>
                </a:endParaRPr>
              </a:p>
            </p:txBody>
          </p:sp>
        </p:grpSp>
      </p:grpSp>
      <p:grpSp>
        <p:nvGrpSpPr>
          <p:cNvPr id="8" name="Group 7"/>
          <p:cNvGrpSpPr/>
          <p:nvPr/>
        </p:nvGrpSpPr>
        <p:grpSpPr>
          <a:xfrm>
            <a:off x="1408794" y="1874278"/>
            <a:ext cx="2258692" cy="3019785"/>
            <a:chOff x="1408112" y="1874048"/>
            <a:chExt cx="2259013" cy="3020214"/>
          </a:xfrm>
        </p:grpSpPr>
        <p:sp>
          <p:nvSpPr>
            <p:cNvPr id="419" name="Oval 3316"/>
            <p:cNvSpPr>
              <a:spLocks noChangeArrowheads="1"/>
            </p:cNvSpPr>
            <p:nvPr/>
          </p:nvSpPr>
          <p:spPr bwMode="auto">
            <a:xfrm>
              <a:off x="1408112" y="2633662"/>
              <a:ext cx="2259013" cy="2260600"/>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pic>
          <p:nvPicPr>
            <p:cNvPr id="523" name="Picture 52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93837" y="1874048"/>
              <a:ext cx="1997391" cy="2156614"/>
            </a:xfrm>
            <a:prstGeom prst="rect">
              <a:avLst/>
            </a:prstGeom>
          </p:spPr>
        </p:pic>
      </p:grpSp>
      <p:pic>
        <p:nvPicPr>
          <p:cNvPr id="581" name="Picture 58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70697" y="2435692"/>
            <a:ext cx="1114262" cy="604435"/>
          </a:xfrm>
          <a:prstGeom prst="rect">
            <a:avLst/>
          </a:prstGeom>
        </p:spPr>
      </p:pic>
      <p:sp>
        <p:nvSpPr>
          <p:cNvPr id="29" name="Freeform 3168"/>
          <p:cNvSpPr>
            <a:spLocks noEditPoints="1"/>
          </p:cNvSpPr>
          <p:nvPr/>
        </p:nvSpPr>
        <p:spPr bwMode="auto">
          <a:xfrm>
            <a:off x="210404" y="3538532"/>
            <a:ext cx="11968052" cy="828558"/>
          </a:xfrm>
          <a:custGeom>
            <a:avLst/>
            <a:gdLst>
              <a:gd name="T0" fmla="*/ 2210 w 5791"/>
              <a:gd name="T1" fmla="*/ 400 h 401"/>
              <a:gd name="T2" fmla="*/ 2161 w 5791"/>
              <a:gd name="T3" fmla="*/ 397 h 401"/>
              <a:gd name="T4" fmla="*/ 2113 w 5791"/>
              <a:gd name="T5" fmla="*/ 392 h 401"/>
              <a:gd name="T6" fmla="*/ 2066 w 5791"/>
              <a:gd name="T7" fmla="*/ 383 h 401"/>
              <a:gd name="T8" fmla="*/ 2486 w 5791"/>
              <a:gd name="T9" fmla="*/ 374 h 401"/>
              <a:gd name="T10" fmla="*/ 2533 w 5791"/>
              <a:gd name="T11" fmla="*/ 363 h 401"/>
              <a:gd name="T12" fmla="*/ 2580 w 5791"/>
              <a:gd name="T13" fmla="*/ 351 h 401"/>
              <a:gd name="T14" fmla="*/ 2626 w 5791"/>
              <a:gd name="T15" fmla="*/ 337 h 401"/>
              <a:gd name="T16" fmla="*/ 1849 w 5791"/>
              <a:gd name="T17" fmla="*/ 312 h 401"/>
              <a:gd name="T18" fmla="*/ 4954 w 5791"/>
              <a:gd name="T19" fmla="*/ 315 h 401"/>
              <a:gd name="T20" fmla="*/ 5002 w 5791"/>
              <a:gd name="T21" fmla="*/ 312 h 401"/>
              <a:gd name="T22" fmla="*/ 5050 w 5791"/>
              <a:gd name="T23" fmla="*/ 308 h 401"/>
              <a:gd name="T24" fmla="*/ 4727 w 5791"/>
              <a:gd name="T25" fmla="*/ 304 h 401"/>
              <a:gd name="T26" fmla="*/ 5122 w 5791"/>
              <a:gd name="T27" fmla="*/ 299 h 401"/>
              <a:gd name="T28" fmla="*/ 2726 w 5791"/>
              <a:gd name="T29" fmla="*/ 293 h 401"/>
              <a:gd name="T30" fmla="*/ 4633 w 5791"/>
              <a:gd name="T31" fmla="*/ 288 h 401"/>
              <a:gd name="T32" fmla="*/ 4609 w 5791"/>
              <a:gd name="T33" fmla="*/ 282 h 401"/>
              <a:gd name="T34" fmla="*/ 4586 w 5791"/>
              <a:gd name="T35" fmla="*/ 276 h 401"/>
              <a:gd name="T36" fmla="*/ 4563 w 5791"/>
              <a:gd name="T37" fmla="*/ 269 h 401"/>
              <a:gd name="T38" fmla="*/ 4540 w 5791"/>
              <a:gd name="T39" fmla="*/ 262 h 401"/>
              <a:gd name="T40" fmla="*/ 5334 w 5791"/>
              <a:gd name="T41" fmla="*/ 256 h 401"/>
              <a:gd name="T42" fmla="*/ 5357 w 5791"/>
              <a:gd name="T43" fmla="*/ 250 h 401"/>
              <a:gd name="T44" fmla="*/ 5380 w 5791"/>
              <a:gd name="T45" fmla="*/ 244 h 401"/>
              <a:gd name="T46" fmla="*/ 5403 w 5791"/>
              <a:gd name="T47" fmla="*/ 237 h 401"/>
              <a:gd name="T48" fmla="*/ 2881 w 5791"/>
              <a:gd name="T49" fmla="*/ 229 h 401"/>
              <a:gd name="T50" fmla="*/ 5449 w 5791"/>
              <a:gd name="T51" fmla="*/ 223 h 401"/>
              <a:gd name="T52" fmla="*/ 1602 w 5791"/>
              <a:gd name="T53" fmla="*/ 217 h 401"/>
              <a:gd name="T54" fmla="*/ 1579 w 5791"/>
              <a:gd name="T55" fmla="*/ 209 h 401"/>
              <a:gd name="T56" fmla="*/ 1556 w 5791"/>
              <a:gd name="T57" fmla="*/ 202 h 401"/>
              <a:gd name="T58" fmla="*/ 214 w 5791"/>
              <a:gd name="T59" fmla="*/ 196 h 401"/>
              <a:gd name="T60" fmla="*/ 237 w 5791"/>
              <a:gd name="T61" fmla="*/ 189 h 401"/>
              <a:gd name="T62" fmla="*/ 260 w 5791"/>
              <a:gd name="T63" fmla="*/ 183 h 401"/>
              <a:gd name="T64" fmla="*/ 4343 w 5791"/>
              <a:gd name="T65" fmla="*/ 175 h 401"/>
              <a:gd name="T66" fmla="*/ 306 w 5791"/>
              <a:gd name="T67" fmla="*/ 170 h 401"/>
              <a:gd name="T68" fmla="*/ 330 w 5791"/>
              <a:gd name="T69" fmla="*/ 164 h 401"/>
              <a:gd name="T70" fmla="*/ 353 w 5791"/>
              <a:gd name="T71" fmla="*/ 159 h 401"/>
              <a:gd name="T72" fmla="*/ 5654 w 5791"/>
              <a:gd name="T73" fmla="*/ 151 h 401"/>
              <a:gd name="T74" fmla="*/ 1346 w 5791"/>
              <a:gd name="T75" fmla="*/ 146 h 401"/>
              <a:gd name="T76" fmla="*/ 3079 w 5791"/>
              <a:gd name="T77" fmla="*/ 141 h 401"/>
              <a:gd name="T78" fmla="*/ 5699 w 5791"/>
              <a:gd name="T79" fmla="*/ 134 h 401"/>
              <a:gd name="T80" fmla="*/ 1275 w 5791"/>
              <a:gd name="T81" fmla="*/ 133 h 401"/>
              <a:gd name="T82" fmla="*/ 518 w 5791"/>
              <a:gd name="T83" fmla="*/ 127 h 401"/>
              <a:gd name="T84" fmla="*/ 542 w 5791"/>
              <a:gd name="T85" fmla="*/ 124 h 401"/>
              <a:gd name="T86" fmla="*/ 1179 w 5791"/>
              <a:gd name="T87" fmla="*/ 118 h 401"/>
              <a:gd name="T88" fmla="*/ 614 w 5791"/>
              <a:gd name="T89" fmla="*/ 115 h 401"/>
              <a:gd name="T90" fmla="*/ 1107 w 5791"/>
              <a:gd name="T91" fmla="*/ 110 h 401"/>
              <a:gd name="T92" fmla="*/ 686 w 5791"/>
              <a:gd name="T93" fmla="*/ 108 h 401"/>
              <a:gd name="T94" fmla="*/ 1035 w 5791"/>
              <a:gd name="T95" fmla="*/ 105 h 401"/>
              <a:gd name="T96" fmla="*/ 758 w 5791"/>
              <a:gd name="T97" fmla="*/ 103 h 401"/>
              <a:gd name="T98" fmla="*/ 963 w 5791"/>
              <a:gd name="T99" fmla="*/ 101 h 401"/>
              <a:gd name="T100" fmla="*/ 914 w 5791"/>
              <a:gd name="T101" fmla="*/ 100 h 401"/>
              <a:gd name="T102" fmla="*/ 3191 w 5791"/>
              <a:gd name="T103" fmla="*/ 96 h 401"/>
              <a:gd name="T104" fmla="*/ 3236 w 5791"/>
              <a:gd name="T105" fmla="*/ 79 h 401"/>
              <a:gd name="T106" fmla="*/ 3282 w 5791"/>
              <a:gd name="T107" fmla="*/ 64 h 401"/>
              <a:gd name="T108" fmla="*/ 3328 w 5791"/>
              <a:gd name="T109" fmla="*/ 50 h 401"/>
              <a:gd name="T110" fmla="*/ 3374 w 5791"/>
              <a:gd name="T111" fmla="*/ 38 h 401"/>
              <a:gd name="T112" fmla="*/ 3421 w 5791"/>
              <a:gd name="T113" fmla="*/ 27 h 401"/>
              <a:gd name="T114" fmla="*/ 3467 w 5791"/>
              <a:gd name="T115" fmla="*/ 18 h 401"/>
              <a:gd name="T116" fmla="*/ 3506 w 5791"/>
              <a:gd name="T117" fmla="*/ 20 h 401"/>
              <a:gd name="T118" fmla="*/ 3553 w 5791"/>
              <a:gd name="T119" fmla="*/ 15 h 401"/>
              <a:gd name="T120" fmla="*/ 3601 w 5791"/>
              <a:gd name="T121" fmla="*/ 11 h 401"/>
              <a:gd name="T122" fmla="*/ 3649 w 5791"/>
              <a:gd name="T123" fmla="*/ 8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91" h="401">
                <a:moveTo>
                  <a:pt x="2246" y="401"/>
                </a:moveTo>
                <a:cubicBezTo>
                  <a:pt x="2246" y="393"/>
                  <a:pt x="2246" y="393"/>
                  <a:pt x="2246" y="393"/>
                </a:cubicBezTo>
                <a:cubicBezTo>
                  <a:pt x="2250" y="393"/>
                  <a:pt x="2254" y="393"/>
                  <a:pt x="2258" y="393"/>
                </a:cubicBezTo>
                <a:cubicBezTo>
                  <a:pt x="2258" y="401"/>
                  <a:pt x="2258" y="401"/>
                  <a:pt x="2258" y="401"/>
                </a:cubicBezTo>
                <a:cubicBezTo>
                  <a:pt x="2254" y="401"/>
                  <a:pt x="2250" y="401"/>
                  <a:pt x="2246" y="401"/>
                </a:cubicBezTo>
                <a:close/>
                <a:moveTo>
                  <a:pt x="2234" y="401"/>
                </a:moveTo>
                <a:cubicBezTo>
                  <a:pt x="2230" y="401"/>
                  <a:pt x="2226" y="401"/>
                  <a:pt x="2222" y="401"/>
                </a:cubicBezTo>
                <a:cubicBezTo>
                  <a:pt x="2222" y="393"/>
                  <a:pt x="2222" y="393"/>
                  <a:pt x="2222" y="393"/>
                </a:cubicBezTo>
                <a:cubicBezTo>
                  <a:pt x="2226" y="393"/>
                  <a:pt x="2230" y="393"/>
                  <a:pt x="2234" y="393"/>
                </a:cubicBezTo>
                <a:lnTo>
                  <a:pt x="2234" y="401"/>
                </a:lnTo>
                <a:close/>
                <a:moveTo>
                  <a:pt x="2270" y="401"/>
                </a:moveTo>
                <a:cubicBezTo>
                  <a:pt x="2270" y="393"/>
                  <a:pt x="2270" y="393"/>
                  <a:pt x="2270" y="393"/>
                </a:cubicBezTo>
                <a:cubicBezTo>
                  <a:pt x="2274" y="392"/>
                  <a:pt x="2278" y="392"/>
                  <a:pt x="2282" y="392"/>
                </a:cubicBezTo>
                <a:cubicBezTo>
                  <a:pt x="2282" y="400"/>
                  <a:pt x="2282" y="400"/>
                  <a:pt x="2282" y="400"/>
                </a:cubicBezTo>
                <a:cubicBezTo>
                  <a:pt x="2278" y="400"/>
                  <a:pt x="2274" y="400"/>
                  <a:pt x="2270" y="401"/>
                </a:cubicBezTo>
                <a:close/>
                <a:moveTo>
                  <a:pt x="2210" y="400"/>
                </a:moveTo>
                <a:cubicBezTo>
                  <a:pt x="2206" y="400"/>
                  <a:pt x="2202" y="400"/>
                  <a:pt x="2198" y="400"/>
                </a:cubicBezTo>
                <a:cubicBezTo>
                  <a:pt x="2198" y="392"/>
                  <a:pt x="2198" y="392"/>
                  <a:pt x="2198" y="392"/>
                </a:cubicBezTo>
                <a:cubicBezTo>
                  <a:pt x="2202" y="392"/>
                  <a:pt x="2206" y="392"/>
                  <a:pt x="2210" y="392"/>
                </a:cubicBezTo>
                <a:lnTo>
                  <a:pt x="2210" y="400"/>
                </a:lnTo>
                <a:close/>
                <a:moveTo>
                  <a:pt x="2294" y="400"/>
                </a:moveTo>
                <a:cubicBezTo>
                  <a:pt x="2294" y="392"/>
                  <a:pt x="2294" y="392"/>
                  <a:pt x="2294" y="392"/>
                </a:cubicBezTo>
                <a:cubicBezTo>
                  <a:pt x="2298" y="391"/>
                  <a:pt x="2302" y="391"/>
                  <a:pt x="2306" y="391"/>
                </a:cubicBezTo>
                <a:cubicBezTo>
                  <a:pt x="2306" y="399"/>
                  <a:pt x="2306" y="399"/>
                  <a:pt x="2306" y="399"/>
                </a:cubicBezTo>
                <a:cubicBezTo>
                  <a:pt x="2302" y="399"/>
                  <a:pt x="2298" y="399"/>
                  <a:pt x="2294" y="400"/>
                </a:cubicBezTo>
                <a:close/>
                <a:moveTo>
                  <a:pt x="2186" y="399"/>
                </a:moveTo>
                <a:cubicBezTo>
                  <a:pt x="2182" y="399"/>
                  <a:pt x="2178" y="398"/>
                  <a:pt x="2174" y="398"/>
                </a:cubicBezTo>
                <a:cubicBezTo>
                  <a:pt x="2174" y="390"/>
                  <a:pt x="2174" y="390"/>
                  <a:pt x="2174" y="390"/>
                </a:cubicBezTo>
                <a:cubicBezTo>
                  <a:pt x="2178" y="390"/>
                  <a:pt x="2182" y="391"/>
                  <a:pt x="2186" y="391"/>
                </a:cubicBezTo>
                <a:lnTo>
                  <a:pt x="2186" y="399"/>
                </a:lnTo>
                <a:close/>
                <a:moveTo>
                  <a:pt x="2318" y="398"/>
                </a:moveTo>
                <a:cubicBezTo>
                  <a:pt x="2318" y="390"/>
                  <a:pt x="2318" y="390"/>
                  <a:pt x="2318" y="390"/>
                </a:cubicBezTo>
                <a:cubicBezTo>
                  <a:pt x="2322" y="390"/>
                  <a:pt x="2326" y="390"/>
                  <a:pt x="2330" y="389"/>
                </a:cubicBezTo>
                <a:cubicBezTo>
                  <a:pt x="2331" y="397"/>
                  <a:pt x="2331" y="397"/>
                  <a:pt x="2331" y="397"/>
                </a:cubicBezTo>
                <a:cubicBezTo>
                  <a:pt x="2327" y="398"/>
                  <a:pt x="2323" y="398"/>
                  <a:pt x="2318" y="398"/>
                </a:cubicBezTo>
                <a:close/>
                <a:moveTo>
                  <a:pt x="2161" y="397"/>
                </a:moveTo>
                <a:cubicBezTo>
                  <a:pt x="2157" y="397"/>
                  <a:pt x="2153" y="396"/>
                  <a:pt x="2149" y="396"/>
                </a:cubicBezTo>
                <a:cubicBezTo>
                  <a:pt x="2150" y="388"/>
                  <a:pt x="2150" y="388"/>
                  <a:pt x="2150" y="388"/>
                </a:cubicBezTo>
                <a:cubicBezTo>
                  <a:pt x="2154" y="388"/>
                  <a:pt x="2158" y="389"/>
                  <a:pt x="2162" y="389"/>
                </a:cubicBezTo>
                <a:lnTo>
                  <a:pt x="2161" y="397"/>
                </a:lnTo>
                <a:close/>
                <a:moveTo>
                  <a:pt x="2343" y="396"/>
                </a:moveTo>
                <a:cubicBezTo>
                  <a:pt x="2342" y="388"/>
                  <a:pt x="2342" y="388"/>
                  <a:pt x="2342" y="388"/>
                </a:cubicBezTo>
                <a:cubicBezTo>
                  <a:pt x="2346" y="388"/>
                  <a:pt x="2350" y="388"/>
                  <a:pt x="2354" y="387"/>
                </a:cubicBezTo>
                <a:cubicBezTo>
                  <a:pt x="2355" y="395"/>
                  <a:pt x="2355" y="395"/>
                  <a:pt x="2355" y="395"/>
                </a:cubicBezTo>
                <a:cubicBezTo>
                  <a:pt x="2351" y="395"/>
                  <a:pt x="2347" y="396"/>
                  <a:pt x="2343" y="396"/>
                </a:cubicBezTo>
                <a:close/>
                <a:moveTo>
                  <a:pt x="2137" y="395"/>
                </a:moveTo>
                <a:cubicBezTo>
                  <a:pt x="2133" y="394"/>
                  <a:pt x="2129" y="394"/>
                  <a:pt x="2125" y="393"/>
                </a:cubicBezTo>
                <a:cubicBezTo>
                  <a:pt x="2126" y="385"/>
                  <a:pt x="2126" y="385"/>
                  <a:pt x="2126" y="385"/>
                </a:cubicBezTo>
                <a:cubicBezTo>
                  <a:pt x="2130" y="386"/>
                  <a:pt x="2134" y="386"/>
                  <a:pt x="2138" y="387"/>
                </a:cubicBezTo>
                <a:lnTo>
                  <a:pt x="2137" y="395"/>
                </a:lnTo>
                <a:close/>
                <a:moveTo>
                  <a:pt x="2367" y="394"/>
                </a:moveTo>
                <a:cubicBezTo>
                  <a:pt x="2366" y="386"/>
                  <a:pt x="2366" y="386"/>
                  <a:pt x="2366" y="386"/>
                </a:cubicBezTo>
                <a:cubicBezTo>
                  <a:pt x="2370" y="385"/>
                  <a:pt x="2374" y="385"/>
                  <a:pt x="2378" y="384"/>
                </a:cubicBezTo>
                <a:cubicBezTo>
                  <a:pt x="2379" y="392"/>
                  <a:pt x="2379" y="392"/>
                  <a:pt x="2379" y="392"/>
                </a:cubicBezTo>
                <a:cubicBezTo>
                  <a:pt x="2375" y="393"/>
                  <a:pt x="2371" y="393"/>
                  <a:pt x="2367" y="394"/>
                </a:cubicBezTo>
                <a:close/>
                <a:moveTo>
                  <a:pt x="2113" y="392"/>
                </a:moveTo>
                <a:cubicBezTo>
                  <a:pt x="2109" y="391"/>
                  <a:pt x="2106" y="390"/>
                  <a:pt x="2102" y="390"/>
                </a:cubicBezTo>
                <a:cubicBezTo>
                  <a:pt x="2103" y="382"/>
                  <a:pt x="2103" y="382"/>
                  <a:pt x="2103" y="382"/>
                </a:cubicBezTo>
                <a:cubicBezTo>
                  <a:pt x="2107" y="382"/>
                  <a:pt x="2111" y="383"/>
                  <a:pt x="2115" y="384"/>
                </a:cubicBezTo>
                <a:lnTo>
                  <a:pt x="2113" y="392"/>
                </a:lnTo>
                <a:close/>
                <a:moveTo>
                  <a:pt x="2391" y="391"/>
                </a:moveTo>
                <a:cubicBezTo>
                  <a:pt x="2390" y="383"/>
                  <a:pt x="2390" y="383"/>
                  <a:pt x="2390" y="383"/>
                </a:cubicBezTo>
                <a:cubicBezTo>
                  <a:pt x="2394" y="382"/>
                  <a:pt x="2397" y="382"/>
                  <a:pt x="2401" y="381"/>
                </a:cubicBezTo>
                <a:cubicBezTo>
                  <a:pt x="2403" y="389"/>
                  <a:pt x="2403" y="389"/>
                  <a:pt x="2403" y="389"/>
                </a:cubicBezTo>
                <a:cubicBezTo>
                  <a:pt x="2399" y="390"/>
                  <a:pt x="2395" y="390"/>
                  <a:pt x="2391" y="391"/>
                </a:cubicBezTo>
                <a:close/>
                <a:moveTo>
                  <a:pt x="2090" y="388"/>
                </a:moveTo>
                <a:cubicBezTo>
                  <a:pt x="2086" y="387"/>
                  <a:pt x="2082" y="386"/>
                  <a:pt x="2078" y="386"/>
                </a:cubicBezTo>
                <a:cubicBezTo>
                  <a:pt x="2079" y="378"/>
                  <a:pt x="2079" y="378"/>
                  <a:pt x="2079" y="378"/>
                </a:cubicBezTo>
                <a:cubicBezTo>
                  <a:pt x="2083" y="379"/>
                  <a:pt x="2087" y="379"/>
                  <a:pt x="2091" y="380"/>
                </a:cubicBezTo>
                <a:lnTo>
                  <a:pt x="2090" y="388"/>
                </a:lnTo>
                <a:close/>
                <a:moveTo>
                  <a:pt x="2415" y="387"/>
                </a:moveTo>
                <a:cubicBezTo>
                  <a:pt x="2413" y="379"/>
                  <a:pt x="2413" y="379"/>
                  <a:pt x="2413" y="379"/>
                </a:cubicBezTo>
                <a:cubicBezTo>
                  <a:pt x="2417" y="379"/>
                  <a:pt x="2421" y="378"/>
                  <a:pt x="2425" y="377"/>
                </a:cubicBezTo>
                <a:cubicBezTo>
                  <a:pt x="2426" y="385"/>
                  <a:pt x="2426" y="385"/>
                  <a:pt x="2426" y="385"/>
                </a:cubicBezTo>
                <a:cubicBezTo>
                  <a:pt x="2422" y="386"/>
                  <a:pt x="2419" y="387"/>
                  <a:pt x="2415" y="387"/>
                </a:cubicBezTo>
                <a:close/>
                <a:moveTo>
                  <a:pt x="2066" y="383"/>
                </a:moveTo>
                <a:cubicBezTo>
                  <a:pt x="2062" y="383"/>
                  <a:pt x="2058" y="382"/>
                  <a:pt x="2054" y="381"/>
                </a:cubicBezTo>
                <a:cubicBezTo>
                  <a:pt x="2056" y="373"/>
                  <a:pt x="2056" y="373"/>
                  <a:pt x="2056" y="373"/>
                </a:cubicBezTo>
                <a:cubicBezTo>
                  <a:pt x="2060" y="374"/>
                  <a:pt x="2063" y="375"/>
                  <a:pt x="2067" y="376"/>
                </a:cubicBezTo>
                <a:lnTo>
                  <a:pt x="2066" y="383"/>
                </a:lnTo>
                <a:close/>
                <a:moveTo>
                  <a:pt x="2438" y="383"/>
                </a:moveTo>
                <a:cubicBezTo>
                  <a:pt x="2437" y="375"/>
                  <a:pt x="2437" y="375"/>
                  <a:pt x="2437" y="375"/>
                </a:cubicBezTo>
                <a:cubicBezTo>
                  <a:pt x="2441" y="375"/>
                  <a:pt x="2445" y="374"/>
                  <a:pt x="2449" y="373"/>
                </a:cubicBezTo>
                <a:cubicBezTo>
                  <a:pt x="2450" y="381"/>
                  <a:pt x="2450" y="381"/>
                  <a:pt x="2450" y="381"/>
                </a:cubicBezTo>
                <a:cubicBezTo>
                  <a:pt x="2446" y="382"/>
                  <a:pt x="2442" y="383"/>
                  <a:pt x="2438" y="383"/>
                </a:cubicBezTo>
                <a:close/>
                <a:moveTo>
                  <a:pt x="2462" y="379"/>
                </a:moveTo>
                <a:cubicBezTo>
                  <a:pt x="2461" y="371"/>
                  <a:pt x="2461" y="371"/>
                  <a:pt x="2461" y="371"/>
                </a:cubicBezTo>
                <a:cubicBezTo>
                  <a:pt x="2465" y="370"/>
                  <a:pt x="2468" y="369"/>
                  <a:pt x="2472" y="369"/>
                </a:cubicBezTo>
                <a:cubicBezTo>
                  <a:pt x="2474" y="376"/>
                  <a:pt x="2474" y="376"/>
                  <a:pt x="2474" y="376"/>
                </a:cubicBezTo>
                <a:cubicBezTo>
                  <a:pt x="2470" y="377"/>
                  <a:pt x="2466" y="378"/>
                  <a:pt x="2462" y="379"/>
                </a:cubicBezTo>
                <a:close/>
                <a:moveTo>
                  <a:pt x="2042" y="379"/>
                </a:moveTo>
                <a:cubicBezTo>
                  <a:pt x="2038" y="378"/>
                  <a:pt x="2034" y="377"/>
                  <a:pt x="2030" y="376"/>
                </a:cubicBezTo>
                <a:cubicBezTo>
                  <a:pt x="2032" y="368"/>
                  <a:pt x="2032" y="368"/>
                  <a:pt x="2032" y="368"/>
                </a:cubicBezTo>
                <a:cubicBezTo>
                  <a:pt x="2036" y="369"/>
                  <a:pt x="2040" y="370"/>
                  <a:pt x="2044" y="371"/>
                </a:cubicBezTo>
                <a:lnTo>
                  <a:pt x="2042" y="379"/>
                </a:lnTo>
                <a:close/>
                <a:moveTo>
                  <a:pt x="2486" y="374"/>
                </a:moveTo>
                <a:cubicBezTo>
                  <a:pt x="2484" y="366"/>
                  <a:pt x="2484" y="366"/>
                  <a:pt x="2484" y="366"/>
                </a:cubicBezTo>
                <a:cubicBezTo>
                  <a:pt x="2488" y="365"/>
                  <a:pt x="2492" y="364"/>
                  <a:pt x="2496" y="364"/>
                </a:cubicBezTo>
                <a:cubicBezTo>
                  <a:pt x="2498" y="371"/>
                  <a:pt x="2498" y="371"/>
                  <a:pt x="2498" y="371"/>
                </a:cubicBezTo>
                <a:cubicBezTo>
                  <a:pt x="2494" y="372"/>
                  <a:pt x="2490" y="373"/>
                  <a:pt x="2486" y="374"/>
                </a:cubicBezTo>
                <a:close/>
                <a:moveTo>
                  <a:pt x="2019" y="373"/>
                </a:moveTo>
                <a:cubicBezTo>
                  <a:pt x="2015" y="372"/>
                  <a:pt x="2011" y="371"/>
                  <a:pt x="2007" y="370"/>
                </a:cubicBezTo>
                <a:cubicBezTo>
                  <a:pt x="2009" y="363"/>
                  <a:pt x="2009" y="363"/>
                  <a:pt x="2009" y="363"/>
                </a:cubicBezTo>
                <a:cubicBezTo>
                  <a:pt x="2013" y="364"/>
                  <a:pt x="2017" y="364"/>
                  <a:pt x="2021" y="365"/>
                </a:cubicBezTo>
                <a:lnTo>
                  <a:pt x="2019" y="373"/>
                </a:lnTo>
                <a:close/>
                <a:moveTo>
                  <a:pt x="2509" y="369"/>
                </a:moveTo>
                <a:cubicBezTo>
                  <a:pt x="2508" y="361"/>
                  <a:pt x="2508" y="361"/>
                  <a:pt x="2508" y="361"/>
                </a:cubicBezTo>
                <a:cubicBezTo>
                  <a:pt x="2511" y="360"/>
                  <a:pt x="2515" y="359"/>
                  <a:pt x="2519" y="358"/>
                </a:cubicBezTo>
                <a:cubicBezTo>
                  <a:pt x="2521" y="366"/>
                  <a:pt x="2521" y="366"/>
                  <a:pt x="2521" y="366"/>
                </a:cubicBezTo>
                <a:cubicBezTo>
                  <a:pt x="2517" y="367"/>
                  <a:pt x="2513" y="368"/>
                  <a:pt x="2509" y="369"/>
                </a:cubicBezTo>
                <a:close/>
                <a:moveTo>
                  <a:pt x="1995" y="367"/>
                </a:moveTo>
                <a:cubicBezTo>
                  <a:pt x="1991" y="366"/>
                  <a:pt x="1988" y="365"/>
                  <a:pt x="1984" y="364"/>
                </a:cubicBezTo>
                <a:cubicBezTo>
                  <a:pt x="1986" y="356"/>
                  <a:pt x="1986" y="356"/>
                  <a:pt x="1986" y="356"/>
                </a:cubicBezTo>
                <a:cubicBezTo>
                  <a:pt x="1990" y="358"/>
                  <a:pt x="1994" y="359"/>
                  <a:pt x="1997" y="360"/>
                </a:cubicBezTo>
                <a:lnTo>
                  <a:pt x="1995" y="367"/>
                </a:lnTo>
                <a:close/>
                <a:moveTo>
                  <a:pt x="2533" y="363"/>
                </a:moveTo>
                <a:cubicBezTo>
                  <a:pt x="2531" y="355"/>
                  <a:pt x="2531" y="355"/>
                  <a:pt x="2531" y="355"/>
                </a:cubicBezTo>
                <a:cubicBezTo>
                  <a:pt x="2535" y="354"/>
                  <a:pt x="2539" y="353"/>
                  <a:pt x="2543" y="352"/>
                </a:cubicBezTo>
                <a:cubicBezTo>
                  <a:pt x="2545" y="360"/>
                  <a:pt x="2545" y="360"/>
                  <a:pt x="2545" y="360"/>
                </a:cubicBezTo>
                <a:cubicBezTo>
                  <a:pt x="2541" y="361"/>
                  <a:pt x="2537" y="362"/>
                  <a:pt x="2533" y="363"/>
                </a:cubicBezTo>
                <a:close/>
                <a:moveTo>
                  <a:pt x="1972" y="361"/>
                </a:moveTo>
                <a:cubicBezTo>
                  <a:pt x="1968" y="360"/>
                  <a:pt x="1964" y="359"/>
                  <a:pt x="1961" y="358"/>
                </a:cubicBezTo>
                <a:cubicBezTo>
                  <a:pt x="1963" y="350"/>
                  <a:pt x="1963" y="350"/>
                  <a:pt x="1963" y="350"/>
                </a:cubicBezTo>
                <a:cubicBezTo>
                  <a:pt x="1967" y="351"/>
                  <a:pt x="1970" y="352"/>
                  <a:pt x="1974" y="353"/>
                </a:cubicBezTo>
                <a:lnTo>
                  <a:pt x="1972" y="361"/>
                </a:lnTo>
                <a:close/>
                <a:moveTo>
                  <a:pt x="2556" y="357"/>
                </a:moveTo>
                <a:cubicBezTo>
                  <a:pt x="2554" y="349"/>
                  <a:pt x="2554" y="349"/>
                  <a:pt x="2554" y="349"/>
                </a:cubicBezTo>
                <a:cubicBezTo>
                  <a:pt x="2558" y="348"/>
                  <a:pt x="2562" y="347"/>
                  <a:pt x="2566" y="346"/>
                </a:cubicBezTo>
                <a:cubicBezTo>
                  <a:pt x="2568" y="354"/>
                  <a:pt x="2568" y="354"/>
                  <a:pt x="2568" y="354"/>
                </a:cubicBezTo>
                <a:cubicBezTo>
                  <a:pt x="2564" y="355"/>
                  <a:pt x="2560" y="356"/>
                  <a:pt x="2556" y="357"/>
                </a:cubicBezTo>
                <a:close/>
                <a:moveTo>
                  <a:pt x="1949" y="354"/>
                </a:moveTo>
                <a:cubicBezTo>
                  <a:pt x="1945" y="353"/>
                  <a:pt x="1941" y="352"/>
                  <a:pt x="1937" y="351"/>
                </a:cubicBezTo>
                <a:cubicBezTo>
                  <a:pt x="1940" y="343"/>
                  <a:pt x="1940" y="343"/>
                  <a:pt x="1940" y="343"/>
                </a:cubicBezTo>
                <a:cubicBezTo>
                  <a:pt x="1944" y="344"/>
                  <a:pt x="1948" y="345"/>
                  <a:pt x="1951" y="347"/>
                </a:cubicBezTo>
                <a:lnTo>
                  <a:pt x="1949" y="354"/>
                </a:lnTo>
                <a:close/>
                <a:moveTo>
                  <a:pt x="2580" y="351"/>
                </a:moveTo>
                <a:cubicBezTo>
                  <a:pt x="2577" y="343"/>
                  <a:pt x="2577" y="343"/>
                  <a:pt x="2577" y="343"/>
                </a:cubicBezTo>
                <a:cubicBezTo>
                  <a:pt x="2581" y="342"/>
                  <a:pt x="2585" y="341"/>
                  <a:pt x="2589" y="339"/>
                </a:cubicBezTo>
                <a:cubicBezTo>
                  <a:pt x="2591" y="347"/>
                  <a:pt x="2591" y="347"/>
                  <a:pt x="2591" y="347"/>
                </a:cubicBezTo>
                <a:cubicBezTo>
                  <a:pt x="2587" y="348"/>
                  <a:pt x="2583" y="349"/>
                  <a:pt x="2580" y="351"/>
                </a:cubicBezTo>
                <a:close/>
                <a:moveTo>
                  <a:pt x="1926" y="347"/>
                </a:moveTo>
                <a:cubicBezTo>
                  <a:pt x="1922" y="346"/>
                  <a:pt x="1918" y="345"/>
                  <a:pt x="1915" y="343"/>
                </a:cubicBezTo>
                <a:cubicBezTo>
                  <a:pt x="1917" y="336"/>
                  <a:pt x="1917" y="336"/>
                  <a:pt x="1917" y="336"/>
                </a:cubicBezTo>
                <a:cubicBezTo>
                  <a:pt x="1921" y="337"/>
                  <a:pt x="1925" y="338"/>
                  <a:pt x="1928" y="339"/>
                </a:cubicBezTo>
                <a:lnTo>
                  <a:pt x="1926" y="347"/>
                </a:lnTo>
                <a:close/>
                <a:moveTo>
                  <a:pt x="2603" y="344"/>
                </a:moveTo>
                <a:cubicBezTo>
                  <a:pt x="2600" y="336"/>
                  <a:pt x="2600" y="336"/>
                  <a:pt x="2600" y="336"/>
                </a:cubicBezTo>
                <a:cubicBezTo>
                  <a:pt x="2604" y="335"/>
                  <a:pt x="2608" y="334"/>
                  <a:pt x="2612" y="333"/>
                </a:cubicBezTo>
                <a:cubicBezTo>
                  <a:pt x="2614" y="340"/>
                  <a:pt x="2614" y="340"/>
                  <a:pt x="2614" y="340"/>
                </a:cubicBezTo>
                <a:cubicBezTo>
                  <a:pt x="2610" y="341"/>
                  <a:pt x="2607" y="343"/>
                  <a:pt x="2603" y="344"/>
                </a:cubicBezTo>
                <a:close/>
                <a:moveTo>
                  <a:pt x="1903" y="339"/>
                </a:moveTo>
                <a:cubicBezTo>
                  <a:pt x="1899" y="338"/>
                  <a:pt x="1896" y="337"/>
                  <a:pt x="1892" y="336"/>
                </a:cubicBezTo>
                <a:cubicBezTo>
                  <a:pt x="1894" y="328"/>
                  <a:pt x="1894" y="328"/>
                  <a:pt x="1894" y="328"/>
                </a:cubicBezTo>
                <a:cubicBezTo>
                  <a:pt x="1898" y="329"/>
                  <a:pt x="1902" y="331"/>
                  <a:pt x="1906" y="332"/>
                </a:cubicBezTo>
                <a:lnTo>
                  <a:pt x="1903" y="339"/>
                </a:lnTo>
                <a:close/>
                <a:moveTo>
                  <a:pt x="2626" y="337"/>
                </a:moveTo>
                <a:cubicBezTo>
                  <a:pt x="2623" y="329"/>
                  <a:pt x="2623" y="329"/>
                  <a:pt x="2623" y="329"/>
                </a:cubicBezTo>
                <a:cubicBezTo>
                  <a:pt x="2627" y="328"/>
                  <a:pt x="2631" y="327"/>
                  <a:pt x="2635" y="325"/>
                </a:cubicBezTo>
                <a:cubicBezTo>
                  <a:pt x="2637" y="333"/>
                  <a:pt x="2637" y="333"/>
                  <a:pt x="2637" y="333"/>
                </a:cubicBezTo>
                <a:cubicBezTo>
                  <a:pt x="2634" y="334"/>
                  <a:pt x="2630" y="335"/>
                  <a:pt x="2626" y="337"/>
                </a:cubicBezTo>
                <a:close/>
                <a:moveTo>
                  <a:pt x="1880" y="332"/>
                </a:moveTo>
                <a:cubicBezTo>
                  <a:pt x="1877" y="330"/>
                  <a:pt x="1873" y="329"/>
                  <a:pt x="1869" y="328"/>
                </a:cubicBezTo>
                <a:cubicBezTo>
                  <a:pt x="1872" y="320"/>
                  <a:pt x="1872" y="320"/>
                  <a:pt x="1872" y="320"/>
                </a:cubicBezTo>
                <a:cubicBezTo>
                  <a:pt x="1875" y="321"/>
                  <a:pt x="1879" y="323"/>
                  <a:pt x="1883" y="324"/>
                </a:cubicBezTo>
                <a:lnTo>
                  <a:pt x="1880" y="332"/>
                </a:lnTo>
                <a:close/>
                <a:moveTo>
                  <a:pt x="2649" y="329"/>
                </a:moveTo>
                <a:cubicBezTo>
                  <a:pt x="2646" y="322"/>
                  <a:pt x="2646" y="322"/>
                  <a:pt x="2646" y="322"/>
                </a:cubicBezTo>
                <a:cubicBezTo>
                  <a:pt x="2650" y="320"/>
                  <a:pt x="2654" y="319"/>
                  <a:pt x="2658" y="318"/>
                </a:cubicBezTo>
                <a:cubicBezTo>
                  <a:pt x="2660" y="325"/>
                  <a:pt x="2660" y="325"/>
                  <a:pt x="2660" y="325"/>
                </a:cubicBezTo>
                <a:cubicBezTo>
                  <a:pt x="2657" y="327"/>
                  <a:pt x="2653" y="328"/>
                  <a:pt x="2649" y="329"/>
                </a:cubicBezTo>
                <a:close/>
                <a:moveTo>
                  <a:pt x="4900" y="324"/>
                </a:moveTo>
                <a:cubicBezTo>
                  <a:pt x="4894" y="324"/>
                  <a:pt x="4894" y="324"/>
                  <a:pt x="4894" y="324"/>
                </a:cubicBezTo>
                <a:cubicBezTo>
                  <a:pt x="4894" y="316"/>
                  <a:pt x="4894" y="316"/>
                  <a:pt x="4894" y="316"/>
                </a:cubicBezTo>
                <a:cubicBezTo>
                  <a:pt x="4900" y="316"/>
                  <a:pt x="4900" y="316"/>
                  <a:pt x="4900" y="316"/>
                </a:cubicBezTo>
                <a:cubicBezTo>
                  <a:pt x="4906" y="316"/>
                  <a:pt x="4906" y="316"/>
                  <a:pt x="4906" y="316"/>
                </a:cubicBezTo>
                <a:cubicBezTo>
                  <a:pt x="4906" y="324"/>
                  <a:pt x="4906" y="324"/>
                  <a:pt x="4906" y="324"/>
                </a:cubicBezTo>
                <a:lnTo>
                  <a:pt x="4900" y="324"/>
                </a:lnTo>
                <a:close/>
                <a:moveTo>
                  <a:pt x="1858" y="324"/>
                </a:moveTo>
                <a:cubicBezTo>
                  <a:pt x="1854" y="322"/>
                  <a:pt x="1850" y="321"/>
                  <a:pt x="1846" y="319"/>
                </a:cubicBezTo>
                <a:cubicBezTo>
                  <a:pt x="1849" y="312"/>
                  <a:pt x="1849" y="312"/>
                  <a:pt x="1849" y="312"/>
                </a:cubicBezTo>
                <a:cubicBezTo>
                  <a:pt x="1853" y="313"/>
                  <a:pt x="1857" y="315"/>
                  <a:pt x="1860" y="316"/>
                </a:cubicBezTo>
                <a:lnTo>
                  <a:pt x="1858" y="324"/>
                </a:lnTo>
                <a:close/>
                <a:moveTo>
                  <a:pt x="4882" y="323"/>
                </a:moveTo>
                <a:cubicBezTo>
                  <a:pt x="4878" y="323"/>
                  <a:pt x="4874" y="323"/>
                  <a:pt x="4870" y="323"/>
                </a:cubicBezTo>
                <a:cubicBezTo>
                  <a:pt x="4870" y="315"/>
                  <a:pt x="4870" y="315"/>
                  <a:pt x="4870" y="315"/>
                </a:cubicBezTo>
                <a:cubicBezTo>
                  <a:pt x="4874" y="315"/>
                  <a:pt x="4878" y="315"/>
                  <a:pt x="4882" y="315"/>
                </a:cubicBezTo>
                <a:lnTo>
                  <a:pt x="4882" y="323"/>
                </a:lnTo>
                <a:close/>
                <a:moveTo>
                  <a:pt x="4918" y="323"/>
                </a:moveTo>
                <a:cubicBezTo>
                  <a:pt x="4918" y="315"/>
                  <a:pt x="4918" y="315"/>
                  <a:pt x="4918" y="315"/>
                </a:cubicBezTo>
                <a:cubicBezTo>
                  <a:pt x="4922" y="315"/>
                  <a:pt x="4926" y="315"/>
                  <a:pt x="4930" y="315"/>
                </a:cubicBezTo>
                <a:cubicBezTo>
                  <a:pt x="4930" y="323"/>
                  <a:pt x="4930" y="323"/>
                  <a:pt x="4930" y="323"/>
                </a:cubicBezTo>
                <a:cubicBezTo>
                  <a:pt x="4926" y="323"/>
                  <a:pt x="4922" y="323"/>
                  <a:pt x="4918" y="323"/>
                </a:cubicBezTo>
                <a:close/>
                <a:moveTo>
                  <a:pt x="4858" y="323"/>
                </a:moveTo>
                <a:cubicBezTo>
                  <a:pt x="4854" y="323"/>
                  <a:pt x="4850" y="323"/>
                  <a:pt x="4846" y="323"/>
                </a:cubicBezTo>
                <a:cubicBezTo>
                  <a:pt x="4846" y="315"/>
                  <a:pt x="4846" y="315"/>
                  <a:pt x="4846" y="315"/>
                </a:cubicBezTo>
                <a:cubicBezTo>
                  <a:pt x="4850" y="315"/>
                  <a:pt x="4854" y="315"/>
                  <a:pt x="4858" y="315"/>
                </a:cubicBezTo>
                <a:lnTo>
                  <a:pt x="4858" y="323"/>
                </a:lnTo>
                <a:close/>
                <a:moveTo>
                  <a:pt x="4942" y="323"/>
                </a:moveTo>
                <a:cubicBezTo>
                  <a:pt x="4942" y="315"/>
                  <a:pt x="4942" y="315"/>
                  <a:pt x="4942" y="315"/>
                </a:cubicBezTo>
                <a:cubicBezTo>
                  <a:pt x="4946" y="315"/>
                  <a:pt x="4950" y="315"/>
                  <a:pt x="4954" y="315"/>
                </a:cubicBezTo>
                <a:cubicBezTo>
                  <a:pt x="4955" y="323"/>
                  <a:pt x="4955" y="323"/>
                  <a:pt x="4955" y="323"/>
                </a:cubicBezTo>
                <a:cubicBezTo>
                  <a:pt x="4951" y="323"/>
                  <a:pt x="4947" y="323"/>
                  <a:pt x="4942" y="323"/>
                </a:cubicBezTo>
                <a:close/>
                <a:moveTo>
                  <a:pt x="4967" y="322"/>
                </a:moveTo>
                <a:cubicBezTo>
                  <a:pt x="4966" y="314"/>
                  <a:pt x="4966" y="314"/>
                  <a:pt x="4966" y="314"/>
                </a:cubicBezTo>
                <a:cubicBezTo>
                  <a:pt x="4970" y="314"/>
                  <a:pt x="4974" y="314"/>
                  <a:pt x="4978" y="313"/>
                </a:cubicBezTo>
                <a:cubicBezTo>
                  <a:pt x="4979" y="321"/>
                  <a:pt x="4979" y="321"/>
                  <a:pt x="4979" y="321"/>
                </a:cubicBezTo>
                <a:cubicBezTo>
                  <a:pt x="4975" y="322"/>
                  <a:pt x="4971" y="322"/>
                  <a:pt x="4967" y="322"/>
                </a:cubicBezTo>
                <a:close/>
                <a:moveTo>
                  <a:pt x="4834" y="322"/>
                </a:moveTo>
                <a:cubicBezTo>
                  <a:pt x="4830" y="322"/>
                  <a:pt x="4826" y="322"/>
                  <a:pt x="4822" y="321"/>
                </a:cubicBezTo>
                <a:cubicBezTo>
                  <a:pt x="4822" y="313"/>
                  <a:pt x="4822" y="313"/>
                  <a:pt x="4822" y="313"/>
                </a:cubicBezTo>
                <a:cubicBezTo>
                  <a:pt x="4826" y="314"/>
                  <a:pt x="4830" y="314"/>
                  <a:pt x="4834" y="314"/>
                </a:cubicBezTo>
                <a:lnTo>
                  <a:pt x="4834" y="322"/>
                </a:lnTo>
                <a:close/>
                <a:moveTo>
                  <a:pt x="2672" y="321"/>
                </a:moveTo>
                <a:cubicBezTo>
                  <a:pt x="2669" y="314"/>
                  <a:pt x="2669" y="314"/>
                  <a:pt x="2669" y="314"/>
                </a:cubicBezTo>
                <a:cubicBezTo>
                  <a:pt x="2673" y="313"/>
                  <a:pt x="2677" y="311"/>
                  <a:pt x="2681" y="310"/>
                </a:cubicBezTo>
                <a:cubicBezTo>
                  <a:pt x="2683" y="317"/>
                  <a:pt x="2683" y="317"/>
                  <a:pt x="2683" y="317"/>
                </a:cubicBezTo>
                <a:cubicBezTo>
                  <a:pt x="2679" y="319"/>
                  <a:pt x="2676" y="320"/>
                  <a:pt x="2672" y="321"/>
                </a:cubicBezTo>
                <a:close/>
                <a:moveTo>
                  <a:pt x="4991" y="321"/>
                </a:moveTo>
                <a:cubicBezTo>
                  <a:pt x="4990" y="313"/>
                  <a:pt x="4990" y="313"/>
                  <a:pt x="4990" y="313"/>
                </a:cubicBezTo>
                <a:cubicBezTo>
                  <a:pt x="4994" y="313"/>
                  <a:pt x="4998" y="312"/>
                  <a:pt x="5002" y="312"/>
                </a:cubicBezTo>
                <a:cubicBezTo>
                  <a:pt x="5003" y="320"/>
                  <a:pt x="5003" y="320"/>
                  <a:pt x="5003" y="320"/>
                </a:cubicBezTo>
                <a:cubicBezTo>
                  <a:pt x="4999" y="320"/>
                  <a:pt x="4995" y="321"/>
                  <a:pt x="4991" y="321"/>
                </a:cubicBezTo>
                <a:close/>
                <a:moveTo>
                  <a:pt x="4810" y="321"/>
                </a:moveTo>
                <a:cubicBezTo>
                  <a:pt x="4806" y="320"/>
                  <a:pt x="4802" y="320"/>
                  <a:pt x="4798" y="320"/>
                </a:cubicBezTo>
                <a:cubicBezTo>
                  <a:pt x="4798" y="312"/>
                  <a:pt x="4798" y="312"/>
                  <a:pt x="4798" y="312"/>
                </a:cubicBezTo>
                <a:cubicBezTo>
                  <a:pt x="4802" y="312"/>
                  <a:pt x="4806" y="312"/>
                  <a:pt x="4810" y="313"/>
                </a:cubicBezTo>
                <a:lnTo>
                  <a:pt x="4810" y="321"/>
                </a:lnTo>
                <a:close/>
                <a:moveTo>
                  <a:pt x="5015" y="319"/>
                </a:moveTo>
                <a:cubicBezTo>
                  <a:pt x="5014" y="311"/>
                  <a:pt x="5014" y="311"/>
                  <a:pt x="5014" y="311"/>
                </a:cubicBezTo>
                <a:cubicBezTo>
                  <a:pt x="5018" y="311"/>
                  <a:pt x="5022" y="311"/>
                  <a:pt x="5026" y="310"/>
                </a:cubicBezTo>
                <a:cubicBezTo>
                  <a:pt x="5027" y="318"/>
                  <a:pt x="5027" y="318"/>
                  <a:pt x="5027" y="318"/>
                </a:cubicBezTo>
                <a:cubicBezTo>
                  <a:pt x="5023" y="319"/>
                  <a:pt x="5019" y="319"/>
                  <a:pt x="5015" y="319"/>
                </a:cubicBezTo>
                <a:close/>
                <a:moveTo>
                  <a:pt x="4786" y="319"/>
                </a:moveTo>
                <a:cubicBezTo>
                  <a:pt x="4782" y="319"/>
                  <a:pt x="4778" y="318"/>
                  <a:pt x="4774" y="318"/>
                </a:cubicBezTo>
                <a:cubicBezTo>
                  <a:pt x="4775" y="310"/>
                  <a:pt x="4775" y="310"/>
                  <a:pt x="4775" y="310"/>
                </a:cubicBezTo>
                <a:cubicBezTo>
                  <a:pt x="4778" y="310"/>
                  <a:pt x="4782" y="311"/>
                  <a:pt x="4786" y="311"/>
                </a:cubicBezTo>
                <a:lnTo>
                  <a:pt x="4786" y="319"/>
                </a:lnTo>
                <a:close/>
                <a:moveTo>
                  <a:pt x="5039" y="317"/>
                </a:moveTo>
                <a:cubicBezTo>
                  <a:pt x="5038" y="309"/>
                  <a:pt x="5038" y="309"/>
                  <a:pt x="5038" y="309"/>
                </a:cubicBezTo>
                <a:cubicBezTo>
                  <a:pt x="5042" y="309"/>
                  <a:pt x="5046" y="308"/>
                  <a:pt x="5050" y="308"/>
                </a:cubicBezTo>
                <a:cubicBezTo>
                  <a:pt x="5051" y="316"/>
                  <a:pt x="5051" y="316"/>
                  <a:pt x="5051" y="316"/>
                </a:cubicBezTo>
                <a:cubicBezTo>
                  <a:pt x="5047" y="316"/>
                  <a:pt x="5043" y="317"/>
                  <a:pt x="5039" y="317"/>
                </a:cubicBezTo>
                <a:close/>
                <a:moveTo>
                  <a:pt x="4762" y="317"/>
                </a:moveTo>
                <a:cubicBezTo>
                  <a:pt x="4758" y="316"/>
                  <a:pt x="4754" y="316"/>
                  <a:pt x="4750" y="315"/>
                </a:cubicBezTo>
                <a:cubicBezTo>
                  <a:pt x="4751" y="307"/>
                  <a:pt x="4751" y="307"/>
                  <a:pt x="4751" y="307"/>
                </a:cubicBezTo>
                <a:cubicBezTo>
                  <a:pt x="4755" y="308"/>
                  <a:pt x="4759" y="308"/>
                  <a:pt x="4763" y="309"/>
                </a:cubicBezTo>
                <a:lnTo>
                  <a:pt x="4762" y="317"/>
                </a:lnTo>
                <a:close/>
                <a:moveTo>
                  <a:pt x="1835" y="315"/>
                </a:moveTo>
                <a:cubicBezTo>
                  <a:pt x="1831" y="314"/>
                  <a:pt x="1828" y="312"/>
                  <a:pt x="1824" y="311"/>
                </a:cubicBezTo>
                <a:cubicBezTo>
                  <a:pt x="1827" y="303"/>
                  <a:pt x="1827" y="303"/>
                  <a:pt x="1827" y="303"/>
                </a:cubicBezTo>
                <a:cubicBezTo>
                  <a:pt x="1830" y="305"/>
                  <a:pt x="1834" y="306"/>
                  <a:pt x="1838" y="308"/>
                </a:cubicBezTo>
                <a:lnTo>
                  <a:pt x="1835" y="315"/>
                </a:lnTo>
                <a:close/>
                <a:moveTo>
                  <a:pt x="5063" y="315"/>
                </a:moveTo>
                <a:cubicBezTo>
                  <a:pt x="5062" y="307"/>
                  <a:pt x="5062" y="307"/>
                  <a:pt x="5062" y="307"/>
                </a:cubicBezTo>
                <a:cubicBezTo>
                  <a:pt x="5066" y="306"/>
                  <a:pt x="5070" y="306"/>
                  <a:pt x="5074" y="306"/>
                </a:cubicBezTo>
                <a:cubicBezTo>
                  <a:pt x="5075" y="314"/>
                  <a:pt x="5075" y="314"/>
                  <a:pt x="5075" y="314"/>
                </a:cubicBezTo>
                <a:cubicBezTo>
                  <a:pt x="5071" y="314"/>
                  <a:pt x="5067" y="314"/>
                  <a:pt x="5063" y="315"/>
                </a:cubicBezTo>
                <a:close/>
                <a:moveTo>
                  <a:pt x="4738" y="314"/>
                </a:moveTo>
                <a:cubicBezTo>
                  <a:pt x="4734" y="313"/>
                  <a:pt x="4730" y="313"/>
                  <a:pt x="4726" y="312"/>
                </a:cubicBezTo>
                <a:cubicBezTo>
                  <a:pt x="4727" y="304"/>
                  <a:pt x="4727" y="304"/>
                  <a:pt x="4727" y="304"/>
                </a:cubicBezTo>
                <a:cubicBezTo>
                  <a:pt x="4731" y="305"/>
                  <a:pt x="4735" y="305"/>
                  <a:pt x="4739" y="306"/>
                </a:cubicBezTo>
                <a:lnTo>
                  <a:pt x="4738" y="314"/>
                </a:lnTo>
                <a:close/>
                <a:moveTo>
                  <a:pt x="2695" y="313"/>
                </a:moveTo>
                <a:cubicBezTo>
                  <a:pt x="2692" y="306"/>
                  <a:pt x="2692" y="306"/>
                  <a:pt x="2692" y="306"/>
                </a:cubicBezTo>
                <a:cubicBezTo>
                  <a:pt x="2696" y="305"/>
                  <a:pt x="2699" y="303"/>
                  <a:pt x="2703" y="302"/>
                </a:cubicBezTo>
                <a:cubicBezTo>
                  <a:pt x="2706" y="309"/>
                  <a:pt x="2706" y="309"/>
                  <a:pt x="2706" y="309"/>
                </a:cubicBezTo>
                <a:cubicBezTo>
                  <a:pt x="2702" y="311"/>
                  <a:pt x="2698" y="312"/>
                  <a:pt x="2695" y="313"/>
                </a:cubicBezTo>
                <a:close/>
                <a:moveTo>
                  <a:pt x="5087" y="312"/>
                </a:moveTo>
                <a:cubicBezTo>
                  <a:pt x="5086" y="304"/>
                  <a:pt x="5086" y="304"/>
                  <a:pt x="5086" y="304"/>
                </a:cubicBezTo>
                <a:cubicBezTo>
                  <a:pt x="5090" y="304"/>
                  <a:pt x="5094" y="303"/>
                  <a:pt x="5098" y="303"/>
                </a:cubicBezTo>
                <a:cubicBezTo>
                  <a:pt x="5099" y="311"/>
                  <a:pt x="5099" y="311"/>
                  <a:pt x="5099" y="311"/>
                </a:cubicBezTo>
                <a:cubicBezTo>
                  <a:pt x="5095" y="311"/>
                  <a:pt x="5091" y="312"/>
                  <a:pt x="5087" y="312"/>
                </a:cubicBezTo>
                <a:close/>
                <a:moveTo>
                  <a:pt x="4714" y="311"/>
                </a:moveTo>
                <a:cubicBezTo>
                  <a:pt x="4710" y="310"/>
                  <a:pt x="4706" y="310"/>
                  <a:pt x="4702" y="309"/>
                </a:cubicBezTo>
                <a:cubicBezTo>
                  <a:pt x="4703" y="301"/>
                  <a:pt x="4703" y="301"/>
                  <a:pt x="4703" y="301"/>
                </a:cubicBezTo>
                <a:cubicBezTo>
                  <a:pt x="4707" y="302"/>
                  <a:pt x="4711" y="302"/>
                  <a:pt x="4715" y="303"/>
                </a:cubicBezTo>
                <a:lnTo>
                  <a:pt x="4714" y="311"/>
                </a:lnTo>
                <a:close/>
                <a:moveTo>
                  <a:pt x="5111" y="309"/>
                </a:moveTo>
                <a:cubicBezTo>
                  <a:pt x="5110" y="301"/>
                  <a:pt x="5110" y="301"/>
                  <a:pt x="5110" y="301"/>
                </a:cubicBezTo>
                <a:cubicBezTo>
                  <a:pt x="5114" y="301"/>
                  <a:pt x="5118" y="300"/>
                  <a:pt x="5122" y="299"/>
                </a:cubicBezTo>
                <a:cubicBezTo>
                  <a:pt x="5123" y="307"/>
                  <a:pt x="5123" y="307"/>
                  <a:pt x="5123" y="307"/>
                </a:cubicBezTo>
                <a:cubicBezTo>
                  <a:pt x="5119" y="308"/>
                  <a:pt x="5115" y="309"/>
                  <a:pt x="5111" y="309"/>
                </a:cubicBezTo>
                <a:close/>
                <a:moveTo>
                  <a:pt x="4690" y="307"/>
                </a:moveTo>
                <a:cubicBezTo>
                  <a:pt x="4686" y="306"/>
                  <a:pt x="4682" y="306"/>
                  <a:pt x="4678" y="305"/>
                </a:cubicBezTo>
                <a:cubicBezTo>
                  <a:pt x="4680" y="297"/>
                  <a:pt x="4680" y="297"/>
                  <a:pt x="4680" y="297"/>
                </a:cubicBezTo>
                <a:cubicBezTo>
                  <a:pt x="4683" y="298"/>
                  <a:pt x="4687" y="298"/>
                  <a:pt x="4691" y="299"/>
                </a:cubicBezTo>
                <a:lnTo>
                  <a:pt x="4690" y="307"/>
                </a:lnTo>
                <a:close/>
                <a:moveTo>
                  <a:pt x="1813" y="307"/>
                </a:moveTo>
                <a:cubicBezTo>
                  <a:pt x="1801" y="302"/>
                  <a:pt x="1801" y="302"/>
                  <a:pt x="1801" y="302"/>
                </a:cubicBezTo>
                <a:cubicBezTo>
                  <a:pt x="1804" y="295"/>
                  <a:pt x="1804" y="295"/>
                  <a:pt x="1804" y="295"/>
                </a:cubicBezTo>
                <a:cubicBezTo>
                  <a:pt x="1815" y="299"/>
                  <a:pt x="1815" y="299"/>
                  <a:pt x="1815" y="299"/>
                </a:cubicBezTo>
                <a:lnTo>
                  <a:pt x="1813" y="307"/>
                </a:lnTo>
                <a:close/>
                <a:moveTo>
                  <a:pt x="5135" y="306"/>
                </a:moveTo>
                <a:cubicBezTo>
                  <a:pt x="5134" y="298"/>
                  <a:pt x="5134" y="298"/>
                  <a:pt x="5134" y="298"/>
                </a:cubicBezTo>
                <a:cubicBezTo>
                  <a:pt x="5138" y="297"/>
                  <a:pt x="5141" y="297"/>
                  <a:pt x="5145" y="296"/>
                </a:cubicBezTo>
                <a:cubicBezTo>
                  <a:pt x="5147" y="304"/>
                  <a:pt x="5147" y="304"/>
                  <a:pt x="5147" y="304"/>
                </a:cubicBezTo>
                <a:cubicBezTo>
                  <a:pt x="5143" y="304"/>
                  <a:pt x="5139" y="305"/>
                  <a:pt x="5135" y="306"/>
                </a:cubicBezTo>
                <a:close/>
                <a:moveTo>
                  <a:pt x="2717" y="305"/>
                </a:moveTo>
                <a:cubicBezTo>
                  <a:pt x="2715" y="298"/>
                  <a:pt x="2715" y="298"/>
                  <a:pt x="2715" y="298"/>
                </a:cubicBezTo>
                <a:cubicBezTo>
                  <a:pt x="2718" y="296"/>
                  <a:pt x="2722" y="295"/>
                  <a:pt x="2726" y="293"/>
                </a:cubicBezTo>
                <a:cubicBezTo>
                  <a:pt x="2729" y="301"/>
                  <a:pt x="2729" y="301"/>
                  <a:pt x="2729" y="301"/>
                </a:cubicBezTo>
                <a:cubicBezTo>
                  <a:pt x="2725" y="302"/>
                  <a:pt x="2721" y="304"/>
                  <a:pt x="2717" y="305"/>
                </a:cubicBezTo>
                <a:close/>
                <a:moveTo>
                  <a:pt x="4666" y="303"/>
                </a:moveTo>
                <a:cubicBezTo>
                  <a:pt x="4662" y="302"/>
                  <a:pt x="4658" y="301"/>
                  <a:pt x="4654" y="300"/>
                </a:cubicBezTo>
                <a:cubicBezTo>
                  <a:pt x="4656" y="293"/>
                  <a:pt x="4656" y="293"/>
                  <a:pt x="4656" y="293"/>
                </a:cubicBezTo>
                <a:cubicBezTo>
                  <a:pt x="4660" y="293"/>
                  <a:pt x="4664" y="294"/>
                  <a:pt x="4668" y="295"/>
                </a:cubicBezTo>
                <a:lnTo>
                  <a:pt x="4666" y="303"/>
                </a:lnTo>
                <a:close/>
                <a:moveTo>
                  <a:pt x="5159" y="302"/>
                </a:moveTo>
                <a:cubicBezTo>
                  <a:pt x="5157" y="294"/>
                  <a:pt x="5157" y="294"/>
                  <a:pt x="5157" y="294"/>
                </a:cubicBezTo>
                <a:cubicBezTo>
                  <a:pt x="5161" y="293"/>
                  <a:pt x="5165" y="293"/>
                  <a:pt x="5169" y="292"/>
                </a:cubicBezTo>
                <a:cubicBezTo>
                  <a:pt x="5170" y="300"/>
                  <a:pt x="5170" y="300"/>
                  <a:pt x="5170" y="300"/>
                </a:cubicBezTo>
                <a:cubicBezTo>
                  <a:pt x="5167" y="301"/>
                  <a:pt x="5163" y="301"/>
                  <a:pt x="5159" y="302"/>
                </a:cubicBezTo>
                <a:close/>
                <a:moveTo>
                  <a:pt x="1790" y="298"/>
                </a:moveTo>
                <a:cubicBezTo>
                  <a:pt x="1779" y="294"/>
                  <a:pt x="1779" y="294"/>
                  <a:pt x="1779" y="294"/>
                </a:cubicBezTo>
                <a:cubicBezTo>
                  <a:pt x="1782" y="286"/>
                  <a:pt x="1782" y="286"/>
                  <a:pt x="1782" y="286"/>
                </a:cubicBezTo>
                <a:cubicBezTo>
                  <a:pt x="1793" y="291"/>
                  <a:pt x="1793" y="291"/>
                  <a:pt x="1793" y="291"/>
                </a:cubicBezTo>
                <a:lnTo>
                  <a:pt x="1790" y="298"/>
                </a:lnTo>
                <a:close/>
                <a:moveTo>
                  <a:pt x="4643" y="298"/>
                </a:moveTo>
                <a:cubicBezTo>
                  <a:pt x="4639" y="297"/>
                  <a:pt x="4635" y="296"/>
                  <a:pt x="4631" y="295"/>
                </a:cubicBezTo>
                <a:cubicBezTo>
                  <a:pt x="4633" y="288"/>
                  <a:pt x="4633" y="288"/>
                  <a:pt x="4633" y="288"/>
                </a:cubicBezTo>
                <a:cubicBezTo>
                  <a:pt x="4636" y="288"/>
                  <a:pt x="4640" y="289"/>
                  <a:pt x="4644" y="290"/>
                </a:cubicBezTo>
                <a:lnTo>
                  <a:pt x="4643" y="298"/>
                </a:lnTo>
                <a:close/>
                <a:moveTo>
                  <a:pt x="5182" y="298"/>
                </a:moveTo>
                <a:cubicBezTo>
                  <a:pt x="5181" y="290"/>
                  <a:pt x="5181" y="290"/>
                  <a:pt x="5181" y="290"/>
                </a:cubicBezTo>
                <a:cubicBezTo>
                  <a:pt x="5185" y="289"/>
                  <a:pt x="5189" y="289"/>
                  <a:pt x="5193" y="288"/>
                </a:cubicBezTo>
                <a:cubicBezTo>
                  <a:pt x="5194" y="296"/>
                  <a:pt x="5194" y="296"/>
                  <a:pt x="5194" y="296"/>
                </a:cubicBezTo>
                <a:cubicBezTo>
                  <a:pt x="5190" y="296"/>
                  <a:pt x="5186" y="297"/>
                  <a:pt x="5182" y="298"/>
                </a:cubicBezTo>
                <a:close/>
                <a:moveTo>
                  <a:pt x="2740" y="297"/>
                </a:moveTo>
                <a:cubicBezTo>
                  <a:pt x="2737" y="289"/>
                  <a:pt x="2737" y="289"/>
                  <a:pt x="2737" y="289"/>
                </a:cubicBezTo>
                <a:cubicBezTo>
                  <a:pt x="2741" y="288"/>
                  <a:pt x="2745" y="286"/>
                  <a:pt x="2748" y="285"/>
                </a:cubicBezTo>
                <a:cubicBezTo>
                  <a:pt x="2751" y="292"/>
                  <a:pt x="2751" y="292"/>
                  <a:pt x="2751" y="292"/>
                </a:cubicBezTo>
                <a:cubicBezTo>
                  <a:pt x="2747" y="294"/>
                  <a:pt x="2744" y="295"/>
                  <a:pt x="2740" y="297"/>
                </a:cubicBezTo>
                <a:close/>
                <a:moveTo>
                  <a:pt x="5206" y="294"/>
                </a:moveTo>
                <a:cubicBezTo>
                  <a:pt x="5205" y="286"/>
                  <a:pt x="5205" y="286"/>
                  <a:pt x="5205" y="286"/>
                </a:cubicBezTo>
                <a:cubicBezTo>
                  <a:pt x="5216" y="283"/>
                  <a:pt x="5216" y="283"/>
                  <a:pt x="5216" y="283"/>
                </a:cubicBezTo>
                <a:cubicBezTo>
                  <a:pt x="5218" y="291"/>
                  <a:pt x="5218" y="291"/>
                  <a:pt x="5218" y="291"/>
                </a:cubicBezTo>
                <a:lnTo>
                  <a:pt x="5206" y="294"/>
                </a:lnTo>
                <a:close/>
                <a:moveTo>
                  <a:pt x="4619" y="293"/>
                </a:moveTo>
                <a:cubicBezTo>
                  <a:pt x="4615" y="292"/>
                  <a:pt x="4611" y="291"/>
                  <a:pt x="4607" y="290"/>
                </a:cubicBezTo>
                <a:cubicBezTo>
                  <a:pt x="4609" y="282"/>
                  <a:pt x="4609" y="282"/>
                  <a:pt x="4609" y="282"/>
                </a:cubicBezTo>
                <a:cubicBezTo>
                  <a:pt x="4613" y="283"/>
                  <a:pt x="4617" y="284"/>
                  <a:pt x="4621" y="285"/>
                </a:cubicBezTo>
                <a:lnTo>
                  <a:pt x="4619" y="293"/>
                </a:lnTo>
                <a:close/>
                <a:moveTo>
                  <a:pt x="1768" y="289"/>
                </a:moveTo>
                <a:cubicBezTo>
                  <a:pt x="1756" y="285"/>
                  <a:pt x="1756" y="285"/>
                  <a:pt x="1756" y="285"/>
                </a:cubicBezTo>
                <a:cubicBezTo>
                  <a:pt x="1759" y="277"/>
                  <a:pt x="1759" y="277"/>
                  <a:pt x="1759" y="277"/>
                </a:cubicBezTo>
                <a:cubicBezTo>
                  <a:pt x="1771" y="282"/>
                  <a:pt x="1771" y="282"/>
                  <a:pt x="1771" y="282"/>
                </a:cubicBezTo>
                <a:lnTo>
                  <a:pt x="1768" y="289"/>
                </a:lnTo>
                <a:close/>
                <a:moveTo>
                  <a:pt x="5230" y="289"/>
                </a:moveTo>
                <a:cubicBezTo>
                  <a:pt x="5228" y="281"/>
                  <a:pt x="5228" y="281"/>
                  <a:pt x="5228" y="281"/>
                </a:cubicBezTo>
                <a:cubicBezTo>
                  <a:pt x="5232" y="280"/>
                  <a:pt x="5236" y="279"/>
                  <a:pt x="5240" y="278"/>
                </a:cubicBezTo>
                <a:cubicBezTo>
                  <a:pt x="5242" y="286"/>
                  <a:pt x="5242" y="286"/>
                  <a:pt x="5242" y="286"/>
                </a:cubicBezTo>
                <a:cubicBezTo>
                  <a:pt x="5238" y="287"/>
                  <a:pt x="5234" y="288"/>
                  <a:pt x="5230" y="289"/>
                </a:cubicBezTo>
                <a:close/>
                <a:moveTo>
                  <a:pt x="2762" y="288"/>
                </a:moveTo>
                <a:cubicBezTo>
                  <a:pt x="2759" y="280"/>
                  <a:pt x="2759" y="280"/>
                  <a:pt x="2759" y="280"/>
                </a:cubicBezTo>
                <a:cubicBezTo>
                  <a:pt x="2763" y="279"/>
                  <a:pt x="2767" y="277"/>
                  <a:pt x="2771" y="276"/>
                </a:cubicBezTo>
                <a:cubicBezTo>
                  <a:pt x="2774" y="283"/>
                  <a:pt x="2774" y="283"/>
                  <a:pt x="2774" y="283"/>
                </a:cubicBezTo>
                <a:cubicBezTo>
                  <a:pt x="2770" y="285"/>
                  <a:pt x="2766" y="286"/>
                  <a:pt x="2762" y="288"/>
                </a:cubicBezTo>
                <a:close/>
                <a:moveTo>
                  <a:pt x="4596" y="287"/>
                </a:moveTo>
                <a:cubicBezTo>
                  <a:pt x="4592" y="286"/>
                  <a:pt x="4588" y="285"/>
                  <a:pt x="4584" y="283"/>
                </a:cubicBezTo>
                <a:cubicBezTo>
                  <a:pt x="4586" y="276"/>
                  <a:pt x="4586" y="276"/>
                  <a:pt x="4586" y="276"/>
                </a:cubicBezTo>
                <a:cubicBezTo>
                  <a:pt x="4590" y="277"/>
                  <a:pt x="4594" y="278"/>
                  <a:pt x="4598" y="279"/>
                </a:cubicBezTo>
                <a:lnTo>
                  <a:pt x="4596" y="287"/>
                </a:lnTo>
                <a:close/>
                <a:moveTo>
                  <a:pt x="3" y="285"/>
                </a:moveTo>
                <a:cubicBezTo>
                  <a:pt x="0" y="278"/>
                  <a:pt x="0" y="278"/>
                  <a:pt x="0" y="278"/>
                </a:cubicBezTo>
                <a:cubicBezTo>
                  <a:pt x="3" y="276"/>
                  <a:pt x="7" y="275"/>
                  <a:pt x="11" y="273"/>
                </a:cubicBezTo>
                <a:cubicBezTo>
                  <a:pt x="14" y="280"/>
                  <a:pt x="14" y="280"/>
                  <a:pt x="14" y="280"/>
                </a:cubicBezTo>
                <a:cubicBezTo>
                  <a:pt x="10" y="282"/>
                  <a:pt x="7" y="284"/>
                  <a:pt x="3" y="285"/>
                </a:cubicBezTo>
                <a:close/>
                <a:moveTo>
                  <a:pt x="5253" y="284"/>
                </a:moveTo>
                <a:cubicBezTo>
                  <a:pt x="5252" y="276"/>
                  <a:pt x="5252" y="276"/>
                  <a:pt x="5252" y="276"/>
                </a:cubicBezTo>
                <a:cubicBezTo>
                  <a:pt x="5256" y="275"/>
                  <a:pt x="5260" y="274"/>
                  <a:pt x="5264" y="273"/>
                </a:cubicBezTo>
                <a:cubicBezTo>
                  <a:pt x="5265" y="281"/>
                  <a:pt x="5265" y="281"/>
                  <a:pt x="5265" y="281"/>
                </a:cubicBezTo>
                <a:cubicBezTo>
                  <a:pt x="5261" y="282"/>
                  <a:pt x="5257" y="283"/>
                  <a:pt x="5253" y="284"/>
                </a:cubicBezTo>
                <a:close/>
                <a:moveTo>
                  <a:pt x="1745" y="280"/>
                </a:moveTo>
                <a:cubicBezTo>
                  <a:pt x="1734" y="276"/>
                  <a:pt x="1734" y="276"/>
                  <a:pt x="1734" y="276"/>
                </a:cubicBezTo>
                <a:cubicBezTo>
                  <a:pt x="1737" y="269"/>
                  <a:pt x="1737" y="269"/>
                  <a:pt x="1737" y="269"/>
                </a:cubicBezTo>
                <a:cubicBezTo>
                  <a:pt x="1748" y="273"/>
                  <a:pt x="1748" y="273"/>
                  <a:pt x="1748" y="273"/>
                </a:cubicBezTo>
                <a:lnTo>
                  <a:pt x="1745" y="280"/>
                </a:lnTo>
                <a:close/>
                <a:moveTo>
                  <a:pt x="4572" y="280"/>
                </a:moveTo>
                <a:cubicBezTo>
                  <a:pt x="4569" y="279"/>
                  <a:pt x="4565" y="278"/>
                  <a:pt x="4561" y="277"/>
                </a:cubicBezTo>
                <a:cubicBezTo>
                  <a:pt x="4563" y="269"/>
                  <a:pt x="4563" y="269"/>
                  <a:pt x="4563" y="269"/>
                </a:cubicBezTo>
                <a:cubicBezTo>
                  <a:pt x="4567" y="270"/>
                  <a:pt x="4571" y="271"/>
                  <a:pt x="4575" y="272"/>
                </a:cubicBezTo>
                <a:lnTo>
                  <a:pt x="4572" y="280"/>
                </a:lnTo>
                <a:close/>
                <a:moveTo>
                  <a:pt x="2785" y="279"/>
                </a:moveTo>
                <a:cubicBezTo>
                  <a:pt x="2782" y="271"/>
                  <a:pt x="2782" y="271"/>
                  <a:pt x="2782" y="271"/>
                </a:cubicBezTo>
                <a:cubicBezTo>
                  <a:pt x="2786" y="270"/>
                  <a:pt x="2789" y="268"/>
                  <a:pt x="2793" y="267"/>
                </a:cubicBezTo>
                <a:cubicBezTo>
                  <a:pt x="2796" y="274"/>
                  <a:pt x="2796" y="274"/>
                  <a:pt x="2796" y="274"/>
                </a:cubicBezTo>
                <a:cubicBezTo>
                  <a:pt x="2792" y="276"/>
                  <a:pt x="2789" y="277"/>
                  <a:pt x="2785" y="279"/>
                </a:cubicBezTo>
                <a:close/>
                <a:moveTo>
                  <a:pt x="5277" y="278"/>
                </a:moveTo>
                <a:cubicBezTo>
                  <a:pt x="5275" y="271"/>
                  <a:pt x="5275" y="271"/>
                  <a:pt x="5275" y="271"/>
                </a:cubicBezTo>
                <a:cubicBezTo>
                  <a:pt x="5279" y="270"/>
                  <a:pt x="5283" y="269"/>
                  <a:pt x="5287" y="268"/>
                </a:cubicBezTo>
                <a:cubicBezTo>
                  <a:pt x="5289" y="276"/>
                  <a:pt x="5289" y="276"/>
                  <a:pt x="5289" y="276"/>
                </a:cubicBezTo>
                <a:cubicBezTo>
                  <a:pt x="5285" y="277"/>
                  <a:pt x="5281" y="278"/>
                  <a:pt x="5277" y="278"/>
                </a:cubicBezTo>
                <a:close/>
                <a:moveTo>
                  <a:pt x="25" y="275"/>
                </a:moveTo>
                <a:cubicBezTo>
                  <a:pt x="22" y="268"/>
                  <a:pt x="22" y="268"/>
                  <a:pt x="22" y="268"/>
                </a:cubicBezTo>
                <a:cubicBezTo>
                  <a:pt x="25" y="266"/>
                  <a:pt x="29" y="265"/>
                  <a:pt x="33" y="263"/>
                </a:cubicBezTo>
                <a:cubicBezTo>
                  <a:pt x="36" y="271"/>
                  <a:pt x="36" y="271"/>
                  <a:pt x="36" y="271"/>
                </a:cubicBezTo>
                <a:cubicBezTo>
                  <a:pt x="32" y="272"/>
                  <a:pt x="29" y="274"/>
                  <a:pt x="25" y="275"/>
                </a:cubicBezTo>
                <a:close/>
                <a:moveTo>
                  <a:pt x="4549" y="273"/>
                </a:moveTo>
                <a:cubicBezTo>
                  <a:pt x="4545" y="272"/>
                  <a:pt x="4542" y="270"/>
                  <a:pt x="4538" y="269"/>
                </a:cubicBezTo>
                <a:cubicBezTo>
                  <a:pt x="4540" y="262"/>
                  <a:pt x="4540" y="262"/>
                  <a:pt x="4540" y="262"/>
                </a:cubicBezTo>
                <a:cubicBezTo>
                  <a:pt x="4544" y="263"/>
                  <a:pt x="4548" y="264"/>
                  <a:pt x="4552" y="265"/>
                </a:cubicBezTo>
                <a:lnTo>
                  <a:pt x="4549" y="273"/>
                </a:lnTo>
                <a:close/>
                <a:moveTo>
                  <a:pt x="5301" y="273"/>
                </a:moveTo>
                <a:cubicBezTo>
                  <a:pt x="5299" y="265"/>
                  <a:pt x="5299" y="265"/>
                  <a:pt x="5299" y="265"/>
                </a:cubicBezTo>
                <a:cubicBezTo>
                  <a:pt x="5303" y="264"/>
                  <a:pt x="5306" y="263"/>
                  <a:pt x="5310" y="262"/>
                </a:cubicBezTo>
                <a:cubicBezTo>
                  <a:pt x="5312" y="270"/>
                  <a:pt x="5312" y="270"/>
                  <a:pt x="5312" y="270"/>
                </a:cubicBezTo>
                <a:cubicBezTo>
                  <a:pt x="5308" y="271"/>
                  <a:pt x="5304" y="272"/>
                  <a:pt x="5301" y="273"/>
                </a:cubicBezTo>
                <a:close/>
                <a:moveTo>
                  <a:pt x="1723" y="272"/>
                </a:moveTo>
                <a:cubicBezTo>
                  <a:pt x="1712" y="267"/>
                  <a:pt x="1712" y="267"/>
                  <a:pt x="1712" y="267"/>
                </a:cubicBezTo>
                <a:cubicBezTo>
                  <a:pt x="1715" y="260"/>
                  <a:pt x="1715" y="260"/>
                  <a:pt x="1715" y="260"/>
                </a:cubicBezTo>
                <a:cubicBezTo>
                  <a:pt x="1726" y="264"/>
                  <a:pt x="1726" y="264"/>
                  <a:pt x="1726" y="264"/>
                </a:cubicBezTo>
                <a:lnTo>
                  <a:pt x="1723" y="272"/>
                </a:lnTo>
                <a:close/>
                <a:moveTo>
                  <a:pt x="2807" y="270"/>
                </a:moveTo>
                <a:cubicBezTo>
                  <a:pt x="2804" y="262"/>
                  <a:pt x="2804" y="262"/>
                  <a:pt x="2804" y="262"/>
                </a:cubicBezTo>
                <a:cubicBezTo>
                  <a:pt x="2808" y="261"/>
                  <a:pt x="2811" y="259"/>
                  <a:pt x="2815" y="258"/>
                </a:cubicBezTo>
                <a:cubicBezTo>
                  <a:pt x="2818" y="265"/>
                  <a:pt x="2818" y="265"/>
                  <a:pt x="2818" y="265"/>
                </a:cubicBezTo>
                <a:cubicBezTo>
                  <a:pt x="2815" y="267"/>
                  <a:pt x="2811" y="268"/>
                  <a:pt x="2807" y="270"/>
                </a:cubicBezTo>
                <a:close/>
                <a:moveTo>
                  <a:pt x="5324" y="267"/>
                </a:moveTo>
                <a:cubicBezTo>
                  <a:pt x="5322" y="259"/>
                  <a:pt x="5322" y="259"/>
                  <a:pt x="5322" y="259"/>
                </a:cubicBezTo>
                <a:cubicBezTo>
                  <a:pt x="5326" y="258"/>
                  <a:pt x="5330" y="257"/>
                  <a:pt x="5334" y="256"/>
                </a:cubicBezTo>
                <a:cubicBezTo>
                  <a:pt x="5336" y="264"/>
                  <a:pt x="5336" y="264"/>
                  <a:pt x="5336" y="264"/>
                </a:cubicBezTo>
                <a:cubicBezTo>
                  <a:pt x="5332" y="265"/>
                  <a:pt x="5328" y="266"/>
                  <a:pt x="5324" y="267"/>
                </a:cubicBezTo>
                <a:close/>
                <a:moveTo>
                  <a:pt x="47" y="266"/>
                </a:moveTo>
                <a:cubicBezTo>
                  <a:pt x="44" y="258"/>
                  <a:pt x="44" y="258"/>
                  <a:pt x="44" y="258"/>
                </a:cubicBezTo>
                <a:cubicBezTo>
                  <a:pt x="48" y="257"/>
                  <a:pt x="51" y="255"/>
                  <a:pt x="55" y="254"/>
                </a:cubicBezTo>
                <a:cubicBezTo>
                  <a:pt x="58" y="261"/>
                  <a:pt x="58" y="261"/>
                  <a:pt x="58" y="261"/>
                </a:cubicBezTo>
                <a:cubicBezTo>
                  <a:pt x="54" y="263"/>
                  <a:pt x="51" y="264"/>
                  <a:pt x="47" y="266"/>
                </a:cubicBezTo>
                <a:close/>
                <a:moveTo>
                  <a:pt x="4526" y="265"/>
                </a:moveTo>
                <a:cubicBezTo>
                  <a:pt x="4523" y="264"/>
                  <a:pt x="4519" y="263"/>
                  <a:pt x="4515" y="261"/>
                </a:cubicBezTo>
                <a:cubicBezTo>
                  <a:pt x="4518" y="254"/>
                  <a:pt x="4518" y="254"/>
                  <a:pt x="4518" y="254"/>
                </a:cubicBezTo>
                <a:cubicBezTo>
                  <a:pt x="4522" y="255"/>
                  <a:pt x="4525" y="256"/>
                  <a:pt x="4529" y="258"/>
                </a:cubicBezTo>
                <a:lnTo>
                  <a:pt x="4526" y="265"/>
                </a:lnTo>
                <a:close/>
                <a:moveTo>
                  <a:pt x="1700" y="263"/>
                </a:moveTo>
                <a:cubicBezTo>
                  <a:pt x="1689" y="258"/>
                  <a:pt x="1689" y="258"/>
                  <a:pt x="1689" y="258"/>
                </a:cubicBezTo>
                <a:cubicBezTo>
                  <a:pt x="1692" y="251"/>
                  <a:pt x="1692" y="251"/>
                  <a:pt x="1692" y="251"/>
                </a:cubicBezTo>
                <a:cubicBezTo>
                  <a:pt x="1703" y="255"/>
                  <a:pt x="1703" y="255"/>
                  <a:pt x="1703" y="255"/>
                </a:cubicBezTo>
                <a:lnTo>
                  <a:pt x="1700" y="263"/>
                </a:lnTo>
                <a:close/>
                <a:moveTo>
                  <a:pt x="5347" y="261"/>
                </a:moveTo>
                <a:cubicBezTo>
                  <a:pt x="5345" y="253"/>
                  <a:pt x="5345" y="253"/>
                  <a:pt x="5345" y="253"/>
                </a:cubicBezTo>
                <a:cubicBezTo>
                  <a:pt x="5349" y="252"/>
                  <a:pt x="5353" y="251"/>
                  <a:pt x="5357" y="250"/>
                </a:cubicBezTo>
                <a:cubicBezTo>
                  <a:pt x="5359" y="258"/>
                  <a:pt x="5359" y="258"/>
                  <a:pt x="5359" y="258"/>
                </a:cubicBezTo>
                <a:cubicBezTo>
                  <a:pt x="5355" y="259"/>
                  <a:pt x="5351" y="260"/>
                  <a:pt x="5347" y="261"/>
                </a:cubicBezTo>
                <a:close/>
                <a:moveTo>
                  <a:pt x="2829" y="260"/>
                </a:moveTo>
                <a:cubicBezTo>
                  <a:pt x="2826" y="253"/>
                  <a:pt x="2826" y="253"/>
                  <a:pt x="2826" y="253"/>
                </a:cubicBezTo>
                <a:cubicBezTo>
                  <a:pt x="2837" y="248"/>
                  <a:pt x="2837" y="248"/>
                  <a:pt x="2837" y="248"/>
                </a:cubicBezTo>
                <a:cubicBezTo>
                  <a:pt x="2840" y="255"/>
                  <a:pt x="2840" y="255"/>
                  <a:pt x="2840" y="255"/>
                </a:cubicBezTo>
                <a:lnTo>
                  <a:pt x="2829" y="260"/>
                </a:lnTo>
                <a:close/>
                <a:moveTo>
                  <a:pt x="4504" y="257"/>
                </a:moveTo>
                <a:cubicBezTo>
                  <a:pt x="4500" y="255"/>
                  <a:pt x="4496" y="254"/>
                  <a:pt x="4492" y="253"/>
                </a:cubicBezTo>
                <a:cubicBezTo>
                  <a:pt x="4495" y="245"/>
                  <a:pt x="4495" y="245"/>
                  <a:pt x="4495" y="245"/>
                </a:cubicBezTo>
                <a:cubicBezTo>
                  <a:pt x="4499" y="247"/>
                  <a:pt x="4503" y="248"/>
                  <a:pt x="4507" y="249"/>
                </a:cubicBezTo>
                <a:lnTo>
                  <a:pt x="4504" y="257"/>
                </a:lnTo>
                <a:close/>
                <a:moveTo>
                  <a:pt x="69" y="256"/>
                </a:moveTo>
                <a:cubicBezTo>
                  <a:pt x="66" y="249"/>
                  <a:pt x="66" y="249"/>
                  <a:pt x="66" y="249"/>
                </a:cubicBezTo>
                <a:cubicBezTo>
                  <a:pt x="70" y="248"/>
                  <a:pt x="74" y="246"/>
                  <a:pt x="77" y="245"/>
                </a:cubicBezTo>
                <a:cubicBezTo>
                  <a:pt x="80" y="252"/>
                  <a:pt x="80" y="252"/>
                  <a:pt x="80" y="252"/>
                </a:cubicBezTo>
                <a:cubicBezTo>
                  <a:pt x="77" y="253"/>
                  <a:pt x="73" y="255"/>
                  <a:pt x="69" y="256"/>
                </a:cubicBezTo>
                <a:close/>
                <a:moveTo>
                  <a:pt x="5371" y="255"/>
                </a:moveTo>
                <a:cubicBezTo>
                  <a:pt x="5369" y="247"/>
                  <a:pt x="5369" y="247"/>
                  <a:pt x="5369" y="247"/>
                </a:cubicBezTo>
                <a:cubicBezTo>
                  <a:pt x="5372" y="246"/>
                  <a:pt x="5376" y="245"/>
                  <a:pt x="5380" y="244"/>
                </a:cubicBezTo>
                <a:cubicBezTo>
                  <a:pt x="5382" y="251"/>
                  <a:pt x="5382" y="251"/>
                  <a:pt x="5382" y="251"/>
                </a:cubicBezTo>
                <a:cubicBezTo>
                  <a:pt x="5378" y="252"/>
                  <a:pt x="5375" y="253"/>
                  <a:pt x="5371" y="255"/>
                </a:cubicBezTo>
                <a:close/>
                <a:moveTo>
                  <a:pt x="1678" y="254"/>
                </a:moveTo>
                <a:cubicBezTo>
                  <a:pt x="1667" y="250"/>
                  <a:pt x="1667" y="250"/>
                  <a:pt x="1667" y="250"/>
                </a:cubicBezTo>
                <a:cubicBezTo>
                  <a:pt x="1670" y="242"/>
                  <a:pt x="1670" y="242"/>
                  <a:pt x="1670" y="242"/>
                </a:cubicBezTo>
                <a:cubicBezTo>
                  <a:pt x="1681" y="247"/>
                  <a:pt x="1681" y="247"/>
                  <a:pt x="1681" y="247"/>
                </a:cubicBezTo>
                <a:lnTo>
                  <a:pt x="1678" y="254"/>
                </a:lnTo>
                <a:close/>
                <a:moveTo>
                  <a:pt x="2851" y="251"/>
                </a:moveTo>
                <a:cubicBezTo>
                  <a:pt x="2848" y="243"/>
                  <a:pt x="2848" y="243"/>
                  <a:pt x="2848" y="243"/>
                </a:cubicBezTo>
                <a:cubicBezTo>
                  <a:pt x="2859" y="239"/>
                  <a:pt x="2859" y="239"/>
                  <a:pt x="2859" y="239"/>
                </a:cubicBezTo>
                <a:cubicBezTo>
                  <a:pt x="2862" y="246"/>
                  <a:pt x="2862" y="246"/>
                  <a:pt x="2862" y="246"/>
                </a:cubicBezTo>
                <a:lnTo>
                  <a:pt x="2851" y="251"/>
                </a:lnTo>
                <a:close/>
                <a:moveTo>
                  <a:pt x="4481" y="248"/>
                </a:moveTo>
                <a:cubicBezTo>
                  <a:pt x="4478" y="247"/>
                  <a:pt x="4474" y="245"/>
                  <a:pt x="4470" y="243"/>
                </a:cubicBezTo>
                <a:cubicBezTo>
                  <a:pt x="4473" y="236"/>
                  <a:pt x="4473" y="236"/>
                  <a:pt x="4473" y="236"/>
                </a:cubicBezTo>
                <a:cubicBezTo>
                  <a:pt x="4477" y="238"/>
                  <a:pt x="4481" y="239"/>
                  <a:pt x="4484" y="241"/>
                </a:cubicBezTo>
                <a:lnTo>
                  <a:pt x="4481" y="248"/>
                </a:lnTo>
                <a:close/>
                <a:moveTo>
                  <a:pt x="5394" y="248"/>
                </a:moveTo>
                <a:cubicBezTo>
                  <a:pt x="5392" y="240"/>
                  <a:pt x="5392" y="240"/>
                  <a:pt x="5392" y="240"/>
                </a:cubicBezTo>
                <a:cubicBezTo>
                  <a:pt x="5396" y="239"/>
                  <a:pt x="5399" y="238"/>
                  <a:pt x="5403" y="237"/>
                </a:cubicBezTo>
                <a:cubicBezTo>
                  <a:pt x="5406" y="245"/>
                  <a:pt x="5406" y="245"/>
                  <a:pt x="5406" y="245"/>
                </a:cubicBezTo>
                <a:cubicBezTo>
                  <a:pt x="5402" y="246"/>
                  <a:pt x="5398" y="247"/>
                  <a:pt x="5394" y="248"/>
                </a:cubicBezTo>
                <a:close/>
                <a:moveTo>
                  <a:pt x="91" y="248"/>
                </a:moveTo>
                <a:cubicBezTo>
                  <a:pt x="89" y="240"/>
                  <a:pt x="89" y="240"/>
                  <a:pt x="89" y="240"/>
                </a:cubicBezTo>
                <a:cubicBezTo>
                  <a:pt x="92" y="239"/>
                  <a:pt x="96" y="237"/>
                  <a:pt x="100" y="236"/>
                </a:cubicBezTo>
                <a:cubicBezTo>
                  <a:pt x="103" y="243"/>
                  <a:pt x="103" y="243"/>
                  <a:pt x="103" y="243"/>
                </a:cubicBezTo>
                <a:cubicBezTo>
                  <a:pt x="99" y="245"/>
                  <a:pt x="95" y="246"/>
                  <a:pt x="91" y="248"/>
                </a:cubicBezTo>
                <a:close/>
                <a:moveTo>
                  <a:pt x="1656" y="246"/>
                </a:moveTo>
                <a:cubicBezTo>
                  <a:pt x="1652" y="244"/>
                  <a:pt x="1648" y="243"/>
                  <a:pt x="1644" y="241"/>
                </a:cubicBezTo>
                <a:cubicBezTo>
                  <a:pt x="1647" y="234"/>
                  <a:pt x="1647" y="234"/>
                  <a:pt x="1647" y="234"/>
                </a:cubicBezTo>
                <a:cubicBezTo>
                  <a:pt x="1651" y="235"/>
                  <a:pt x="1655" y="237"/>
                  <a:pt x="1658" y="238"/>
                </a:cubicBezTo>
                <a:lnTo>
                  <a:pt x="1656" y="246"/>
                </a:lnTo>
                <a:close/>
                <a:moveTo>
                  <a:pt x="5417" y="241"/>
                </a:moveTo>
                <a:cubicBezTo>
                  <a:pt x="5415" y="233"/>
                  <a:pt x="5415" y="233"/>
                  <a:pt x="5415" y="233"/>
                </a:cubicBezTo>
                <a:cubicBezTo>
                  <a:pt x="5419" y="232"/>
                  <a:pt x="5422" y="231"/>
                  <a:pt x="5426" y="230"/>
                </a:cubicBezTo>
                <a:cubicBezTo>
                  <a:pt x="5429" y="238"/>
                  <a:pt x="5429" y="238"/>
                  <a:pt x="5429" y="238"/>
                </a:cubicBezTo>
                <a:cubicBezTo>
                  <a:pt x="5425" y="239"/>
                  <a:pt x="5421" y="240"/>
                  <a:pt x="5417" y="241"/>
                </a:cubicBezTo>
                <a:close/>
                <a:moveTo>
                  <a:pt x="2873" y="241"/>
                </a:moveTo>
                <a:cubicBezTo>
                  <a:pt x="2870" y="234"/>
                  <a:pt x="2870" y="234"/>
                  <a:pt x="2870" y="234"/>
                </a:cubicBezTo>
                <a:cubicBezTo>
                  <a:pt x="2881" y="229"/>
                  <a:pt x="2881" y="229"/>
                  <a:pt x="2881" y="229"/>
                </a:cubicBezTo>
                <a:cubicBezTo>
                  <a:pt x="2884" y="236"/>
                  <a:pt x="2884" y="236"/>
                  <a:pt x="2884" y="236"/>
                </a:cubicBezTo>
                <a:lnTo>
                  <a:pt x="2873" y="241"/>
                </a:lnTo>
                <a:close/>
                <a:moveTo>
                  <a:pt x="114" y="239"/>
                </a:moveTo>
                <a:cubicBezTo>
                  <a:pt x="111" y="231"/>
                  <a:pt x="111" y="231"/>
                  <a:pt x="111" y="231"/>
                </a:cubicBezTo>
                <a:cubicBezTo>
                  <a:pt x="115" y="230"/>
                  <a:pt x="119" y="229"/>
                  <a:pt x="122" y="227"/>
                </a:cubicBezTo>
                <a:cubicBezTo>
                  <a:pt x="125" y="235"/>
                  <a:pt x="125" y="235"/>
                  <a:pt x="125" y="235"/>
                </a:cubicBezTo>
                <a:cubicBezTo>
                  <a:pt x="121" y="236"/>
                  <a:pt x="118" y="237"/>
                  <a:pt x="114" y="239"/>
                </a:cubicBezTo>
                <a:close/>
                <a:moveTo>
                  <a:pt x="4459" y="239"/>
                </a:moveTo>
                <a:cubicBezTo>
                  <a:pt x="4455" y="237"/>
                  <a:pt x="4452" y="236"/>
                  <a:pt x="4448" y="234"/>
                </a:cubicBezTo>
                <a:cubicBezTo>
                  <a:pt x="4451" y="227"/>
                  <a:pt x="4451" y="227"/>
                  <a:pt x="4451" y="227"/>
                </a:cubicBezTo>
                <a:cubicBezTo>
                  <a:pt x="4455" y="228"/>
                  <a:pt x="4459" y="230"/>
                  <a:pt x="4462" y="231"/>
                </a:cubicBezTo>
                <a:lnTo>
                  <a:pt x="4459" y="239"/>
                </a:lnTo>
                <a:close/>
                <a:moveTo>
                  <a:pt x="1633" y="237"/>
                </a:moveTo>
                <a:cubicBezTo>
                  <a:pt x="1629" y="236"/>
                  <a:pt x="1626" y="234"/>
                  <a:pt x="1622" y="233"/>
                </a:cubicBezTo>
                <a:cubicBezTo>
                  <a:pt x="1625" y="225"/>
                  <a:pt x="1625" y="225"/>
                  <a:pt x="1625" y="225"/>
                </a:cubicBezTo>
                <a:cubicBezTo>
                  <a:pt x="1628" y="227"/>
                  <a:pt x="1632" y="228"/>
                  <a:pt x="1636" y="230"/>
                </a:cubicBezTo>
                <a:lnTo>
                  <a:pt x="1633" y="237"/>
                </a:lnTo>
                <a:close/>
                <a:moveTo>
                  <a:pt x="5440" y="234"/>
                </a:moveTo>
                <a:cubicBezTo>
                  <a:pt x="5438" y="226"/>
                  <a:pt x="5438" y="226"/>
                  <a:pt x="5438" y="226"/>
                </a:cubicBezTo>
                <a:cubicBezTo>
                  <a:pt x="5442" y="225"/>
                  <a:pt x="5445" y="224"/>
                  <a:pt x="5449" y="223"/>
                </a:cubicBezTo>
                <a:cubicBezTo>
                  <a:pt x="5452" y="230"/>
                  <a:pt x="5452" y="230"/>
                  <a:pt x="5452" y="230"/>
                </a:cubicBezTo>
                <a:cubicBezTo>
                  <a:pt x="5448" y="232"/>
                  <a:pt x="5444" y="233"/>
                  <a:pt x="5440" y="234"/>
                </a:cubicBezTo>
                <a:close/>
                <a:moveTo>
                  <a:pt x="2896" y="231"/>
                </a:moveTo>
                <a:cubicBezTo>
                  <a:pt x="2892" y="224"/>
                  <a:pt x="2892" y="224"/>
                  <a:pt x="2892" y="224"/>
                </a:cubicBezTo>
                <a:cubicBezTo>
                  <a:pt x="2903" y="219"/>
                  <a:pt x="2903" y="219"/>
                  <a:pt x="2903" y="219"/>
                </a:cubicBezTo>
                <a:cubicBezTo>
                  <a:pt x="2906" y="226"/>
                  <a:pt x="2906" y="226"/>
                  <a:pt x="2906" y="226"/>
                </a:cubicBezTo>
                <a:lnTo>
                  <a:pt x="2896" y="231"/>
                </a:lnTo>
                <a:close/>
                <a:moveTo>
                  <a:pt x="136" y="231"/>
                </a:moveTo>
                <a:cubicBezTo>
                  <a:pt x="134" y="223"/>
                  <a:pt x="134" y="223"/>
                  <a:pt x="134" y="223"/>
                </a:cubicBezTo>
                <a:cubicBezTo>
                  <a:pt x="137" y="222"/>
                  <a:pt x="141" y="220"/>
                  <a:pt x="145" y="219"/>
                </a:cubicBezTo>
                <a:cubicBezTo>
                  <a:pt x="148" y="227"/>
                  <a:pt x="148" y="227"/>
                  <a:pt x="148" y="227"/>
                </a:cubicBezTo>
                <a:cubicBezTo>
                  <a:pt x="144" y="228"/>
                  <a:pt x="140" y="229"/>
                  <a:pt x="136" y="231"/>
                </a:cubicBezTo>
                <a:close/>
                <a:moveTo>
                  <a:pt x="4437" y="229"/>
                </a:moveTo>
                <a:cubicBezTo>
                  <a:pt x="4433" y="227"/>
                  <a:pt x="4430" y="226"/>
                  <a:pt x="4426" y="224"/>
                </a:cubicBezTo>
                <a:cubicBezTo>
                  <a:pt x="4429" y="217"/>
                  <a:pt x="4429" y="217"/>
                  <a:pt x="4429" y="217"/>
                </a:cubicBezTo>
                <a:cubicBezTo>
                  <a:pt x="4433" y="218"/>
                  <a:pt x="4437" y="220"/>
                  <a:pt x="4440" y="222"/>
                </a:cubicBezTo>
                <a:lnTo>
                  <a:pt x="4437" y="229"/>
                </a:lnTo>
                <a:close/>
                <a:moveTo>
                  <a:pt x="1610" y="229"/>
                </a:moveTo>
                <a:cubicBezTo>
                  <a:pt x="1607" y="227"/>
                  <a:pt x="1603" y="226"/>
                  <a:pt x="1599" y="225"/>
                </a:cubicBezTo>
                <a:cubicBezTo>
                  <a:pt x="1602" y="217"/>
                  <a:pt x="1602" y="217"/>
                  <a:pt x="1602" y="217"/>
                </a:cubicBezTo>
                <a:cubicBezTo>
                  <a:pt x="1606" y="218"/>
                  <a:pt x="1609" y="220"/>
                  <a:pt x="1613" y="221"/>
                </a:cubicBezTo>
                <a:lnTo>
                  <a:pt x="1610" y="229"/>
                </a:lnTo>
                <a:close/>
                <a:moveTo>
                  <a:pt x="5463" y="227"/>
                </a:moveTo>
                <a:cubicBezTo>
                  <a:pt x="5461" y="219"/>
                  <a:pt x="5461" y="219"/>
                  <a:pt x="5461" y="219"/>
                </a:cubicBezTo>
                <a:cubicBezTo>
                  <a:pt x="5465" y="218"/>
                  <a:pt x="5468" y="217"/>
                  <a:pt x="5472" y="215"/>
                </a:cubicBezTo>
                <a:cubicBezTo>
                  <a:pt x="5475" y="223"/>
                  <a:pt x="5475" y="223"/>
                  <a:pt x="5475" y="223"/>
                </a:cubicBezTo>
                <a:cubicBezTo>
                  <a:pt x="5471" y="224"/>
                  <a:pt x="5467" y="226"/>
                  <a:pt x="5463" y="227"/>
                </a:cubicBezTo>
                <a:close/>
                <a:moveTo>
                  <a:pt x="159" y="223"/>
                </a:moveTo>
                <a:cubicBezTo>
                  <a:pt x="156" y="215"/>
                  <a:pt x="156" y="215"/>
                  <a:pt x="156" y="215"/>
                </a:cubicBezTo>
                <a:cubicBezTo>
                  <a:pt x="160" y="214"/>
                  <a:pt x="164" y="212"/>
                  <a:pt x="168" y="211"/>
                </a:cubicBezTo>
                <a:cubicBezTo>
                  <a:pt x="170" y="219"/>
                  <a:pt x="170" y="219"/>
                  <a:pt x="170" y="219"/>
                </a:cubicBezTo>
                <a:cubicBezTo>
                  <a:pt x="167" y="220"/>
                  <a:pt x="163" y="221"/>
                  <a:pt x="159" y="223"/>
                </a:cubicBezTo>
                <a:close/>
                <a:moveTo>
                  <a:pt x="2917" y="221"/>
                </a:moveTo>
                <a:cubicBezTo>
                  <a:pt x="2914" y="214"/>
                  <a:pt x="2914" y="214"/>
                  <a:pt x="2914" y="214"/>
                </a:cubicBezTo>
                <a:cubicBezTo>
                  <a:pt x="2925" y="209"/>
                  <a:pt x="2925" y="209"/>
                  <a:pt x="2925" y="209"/>
                </a:cubicBezTo>
                <a:cubicBezTo>
                  <a:pt x="2928" y="217"/>
                  <a:pt x="2928" y="217"/>
                  <a:pt x="2928" y="217"/>
                </a:cubicBezTo>
                <a:lnTo>
                  <a:pt x="2917" y="221"/>
                </a:lnTo>
                <a:close/>
                <a:moveTo>
                  <a:pt x="1588" y="221"/>
                </a:moveTo>
                <a:cubicBezTo>
                  <a:pt x="1576" y="217"/>
                  <a:pt x="1576" y="217"/>
                  <a:pt x="1576" y="217"/>
                </a:cubicBezTo>
                <a:cubicBezTo>
                  <a:pt x="1579" y="209"/>
                  <a:pt x="1579" y="209"/>
                  <a:pt x="1579" y="209"/>
                </a:cubicBezTo>
                <a:cubicBezTo>
                  <a:pt x="1590" y="213"/>
                  <a:pt x="1590" y="213"/>
                  <a:pt x="1590" y="213"/>
                </a:cubicBezTo>
                <a:lnTo>
                  <a:pt x="1588" y="221"/>
                </a:lnTo>
                <a:close/>
                <a:moveTo>
                  <a:pt x="5486" y="219"/>
                </a:moveTo>
                <a:cubicBezTo>
                  <a:pt x="5484" y="212"/>
                  <a:pt x="5484" y="212"/>
                  <a:pt x="5484" y="212"/>
                </a:cubicBezTo>
                <a:cubicBezTo>
                  <a:pt x="5487" y="211"/>
                  <a:pt x="5491" y="209"/>
                  <a:pt x="5495" y="208"/>
                </a:cubicBezTo>
                <a:cubicBezTo>
                  <a:pt x="5498" y="216"/>
                  <a:pt x="5498" y="216"/>
                  <a:pt x="5498" y="216"/>
                </a:cubicBezTo>
                <a:cubicBezTo>
                  <a:pt x="5494" y="217"/>
                  <a:pt x="5490" y="218"/>
                  <a:pt x="5486" y="219"/>
                </a:cubicBezTo>
                <a:close/>
                <a:moveTo>
                  <a:pt x="4415" y="219"/>
                </a:moveTo>
                <a:cubicBezTo>
                  <a:pt x="4411" y="217"/>
                  <a:pt x="4408" y="216"/>
                  <a:pt x="4404" y="214"/>
                </a:cubicBezTo>
                <a:cubicBezTo>
                  <a:pt x="4408" y="207"/>
                  <a:pt x="4408" y="207"/>
                  <a:pt x="4408" y="207"/>
                </a:cubicBezTo>
                <a:cubicBezTo>
                  <a:pt x="4411" y="208"/>
                  <a:pt x="4415" y="210"/>
                  <a:pt x="4419" y="212"/>
                </a:cubicBezTo>
                <a:lnTo>
                  <a:pt x="4415" y="219"/>
                </a:lnTo>
                <a:close/>
                <a:moveTo>
                  <a:pt x="182" y="215"/>
                </a:moveTo>
                <a:cubicBezTo>
                  <a:pt x="179" y="207"/>
                  <a:pt x="179" y="207"/>
                  <a:pt x="179" y="207"/>
                </a:cubicBezTo>
                <a:cubicBezTo>
                  <a:pt x="183" y="206"/>
                  <a:pt x="187" y="205"/>
                  <a:pt x="191" y="204"/>
                </a:cubicBezTo>
                <a:cubicBezTo>
                  <a:pt x="193" y="211"/>
                  <a:pt x="193" y="211"/>
                  <a:pt x="193" y="211"/>
                </a:cubicBezTo>
                <a:cubicBezTo>
                  <a:pt x="189" y="212"/>
                  <a:pt x="186" y="214"/>
                  <a:pt x="182" y="215"/>
                </a:cubicBezTo>
                <a:close/>
                <a:moveTo>
                  <a:pt x="1565" y="213"/>
                </a:moveTo>
                <a:cubicBezTo>
                  <a:pt x="1561" y="212"/>
                  <a:pt x="1557" y="210"/>
                  <a:pt x="1554" y="209"/>
                </a:cubicBezTo>
                <a:cubicBezTo>
                  <a:pt x="1556" y="202"/>
                  <a:pt x="1556" y="202"/>
                  <a:pt x="1556" y="202"/>
                </a:cubicBezTo>
                <a:cubicBezTo>
                  <a:pt x="1560" y="203"/>
                  <a:pt x="1564" y="204"/>
                  <a:pt x="1568" y="205"/>
                </a:cubicBezTo>
                <a:lnTo>
                  <a:pt x="1565" y="213"/>
                </a:lnTo>
                <a:close/>
                <a:moveTo>
                  <a:pt x="5509" y="212"/>
                </a:moveTo>
                <a:cubicBezTo>
                  <a:pt x="5506" y="204"/>
                  <a:pt x="5506" y="204"/>
                  <a:pt x="5506" y="204"/>
                </a:cubicBezTo>
                <a:cubicBezTo>
                  <a:pt x="5510" y="203"/>
                  <a:pt x="5514" y="202"/>
                  <a:pt x="5518" y="200"/>
                </a:cubicBezTo>
                <a:cubicBezTo>
                  <a:pt x="5520" y="208"/>
                  <a:pt x="5520" y="208"/>
                  <a:pt x="5520" y="208"/>
                </a:cubicBezTo>
                <a:cubicBezTo>
                  <a:pt x="5517" y="209"/>
                  <a:pt x="5513" y="210"/>
                  <a:pt x="5509" y="212"/>
                </a:cubicBezTo>
                <a:close/>
                <a:moveTo>
                  <a:pt x="2939" y="212"/>
                </a:moveTo>
                <a:cubicBezTo>
                  <a:pt x="2936" y="204"/>
                  <a:pt x="2936" y="204"/>
                  <a:pt x="2936" y="204"/>
                </a:cubicBezTo>
                <a:cubicBezTo>
                  <a:pt x="2947" y="199"/>
                  <a:pt x="2947" y="199"/>
                  <a:pt x="2947" y="199"/>
                </a:cubicBezTo>
                <a:cubicBezTo>
                  <a:pt x="2950" y="207"/>
                  <a:pt x="2950" y="207"/>
                  <a:pt x="2950" y="207"/>
                </a:cubicBezTo>
                <a:lnTo>
                  <a:pt x="2939" y="212"/>
                </a:lnTo>
                <a:close/>
                <a:moveTo>
                  <a:pt x="4393" y="209"/>
                </a:moveTo>
                <a:cubicBezTo>
                  <a:pt x="4390" y="207"/>
                  <a:pt x="4386" y="205"/>
                  <a:pt x="4383" y="203"/>
                </a:cubicBezTo>
                <a:cubicBezTo>
                  <a:pt x="4386" y="196"/>
                  <a:pt x="4386" y="196"/>
                  <a:pt x="4386" y="196"/>
                </a:cubicBezTo>
                <a:cubicBezTo>
                  <a:pt x="4390" y="198"/>
                  <a:pt x="4393" y="200"/>
                  <a:pt x="4397" y="201"/>
                </a:cubicBezTo>
                <a:lnTo>
                  <a:pt x="4393" y="209"/>
                </a:lnTo>
                <a:close/>
                <a:moveTo>
                  <a:pt x="205" y="208"/>
                </a:moveTo>
                <a:cubicBezTo>
                  <a:pt x="202" y="200"/>
                  <a:pt x="202" y="200"/>
                  <a:pt x="202" y="200"/>
                </a:cubicBezTo>
                <a:cubicBezTo>
                  <a:pt x="206" y="199"/>
                  <a:pt x="210" y="197"/>
                  <a:pt x="214" y="196"/>
                </a:cubicBezTo>
                <a:cubicBezTo>
                  <a:pt x="216" y="204"/>
                  <a:pt x="216" y="204"/>
                  <a:pt x="216" y="204"/>
                </a:cubicBezTo>
                <a:cubicBezTo>
                  <a:pt x="212" y="205"/>
                  <a:pt x="208" y="206"/>
                  <a:pt x="205" y="208"/>
                </a:cubicBezTo>
                <a:close/>
                <a:moveTo>
                  <a:pt x="1542" y="205"/>
                </a:moveTo>
                <a:cubicBezTo>
                  <a:pt x="1538" y="204"/>
                  <a:pt x="1535" y="203"/>
                  <a:pt x="1531" y="202"/>
                </a:cubicBezTo>
                <a:cubicBezTo>
                  <a:pt x="1533" y="194"/>
                  <a:pt x="1533" y="194"/>
                  <a:pt x="1533" y="194"/>
                </a:cubicBezTo>
                <a:cubicBezTo>
                  <a:pt x="1537" y="195"/>
                  <a:pt x="1541" y="197"/>
                  <a:pt x="1545" y="198"/>
                </a:cubicBezTo>
                <a:lnTo>
                  <a:pt x="1542" y="205"/>
                </a:lnTo>
                <a:close/>
                <a:moveTo>
                  <a:pt x="5532" y="204"/>
                </a:moveTo>
                <a:cubicBezTo>
                  <a:pt x="5529" y="196"/>
                  <a:pt x="5529" y="196"/>
                  <a:pt x="5529" y="196"/>
                </a:cubicBezTo>
                <a:cubicBezTo>
                  <a:pt x="5533" y="195"/>
                  <a:pt x="5537" y="194"/>
                  <a:pt x="5541" y="192"/>
                </a:cubicBezTo>
                <a:cubicBezTo>
                  <a:pt x="5543" y="200"/>
                  <a:pt x="5543" y="200"/>
                  <a:pt x="5543" y="200"/>
                </a:cubicBezTo>
                <a:cubicBezTo>
                  <a:pt x="5539" y="201"/>
                  <a:pt x="5536" y="203"/>
                  <a:pt x="5532" y="204"/>
                </a:cubicBezTo>
                <a:close/>
                <a:moveTo>
                  <a:pt x="2961" y="202"/>
                </a:moveTo>
                <a:cubicBezTo>
                  <a:pt x="2958" y="194"/>
                  <a:pt x="2958" y="194"/>
                  <a:pt x="2958" y="194"/>
                </a:cubicBezTo>
                <a:cubicBezTo>
                  <a:pt x="2969" y="189"/>
                  <a:pt x="2969" y="189"/>
                  <a:pt x="2969" y="189"/>
                </a:cubicBezTo>
                <a:cubicBezTo>
                  <a:pt x="2972" y="197"/>
                  <a:pt x="2972" y="197"/>
                  <a:pt x="2972" y="197"/>
                </a:cubicBezTo>
                <a:lnTo>
                  <a:pt x="2961" y="202"/>
                </a:lnTo>
                <a:close/>
                <a:moveTo>
                  <a:pt x="228" y="200"/>
                </a:moveTo>
                <a:cubicBezTo>
                  <a:pt x="225" y="193"/>
                  <a:pt x="225" y="193"/>
                  <a:pt x="225" y="193"/>
                </a:cubicBezTo>
                <a:cubicBezTo>
                  <a:pt x="229" y="192"/>
                  <a:pt x="233" y="190"/>
                  <a:pt x="237" y="189"/>
                </a:cubicBezTo>
                <a:cubicBezTo>
                  <a:pt x="239" y="197"/>
                  <a:pt x="239" y="197"/>
                  <a:pt x="239" y="197"/>
                </a:cubicBezTo>
                <a:cubicBezTo>
                  <a:pt x="235" y="198"/>
                  <a:pt x="231" y="199"/>
                  <a:pt x="228" y="200"/>
                </a:cubicBezTo>
                <a:close/>
                <a:moveTo>
                  <a:pt x="1519" y="198"/>
                </a:moveTo>
                <a:cubicBezTo>
                  <a:pt x="1515" y="197"/>
                  <a:pt x="1512" y="196"/>
                  <a:pt x="1508" y="195"/>
                </a:cubicBezTo>
                <a:cubicBezTo>
                  <a:pt x="1510" y="187"/>
                  <a:pt x="1510" y="187"/>
                  <a:pt x="1510" y="187"/>
                </a:cubicBezTo>
                <a:cubicBezTo>
                  <a:pt x="1514" y="188"/>
                  <a:pt x="1518" y="189"/>
                  <a:pt x="1522" y="191"/>
                </a:cubicBezTo>
                <a:lnTo>
                  <a:pt x="1519" y="198"/>
                </a:lnTo>
                <a:close/>
                <a:moveTo>
                  <a:pt x="4372" y="198"/>
                </a:moveTo>
                <a:cubicBezTo>
                  <a:pt x="4368" y="196"/>
                  <a:pt x="4365" y="195"/>
                  <a:pt x="4361" y="193"/>
                </a:cubicBezTo>
                <a:cubicBezTo>
                  <a:pt x="4365" y="186"/>
                  <a:pt x="4365" y="186"/>
                  <a:pt x="4365" y="186"/>
                </a:cubicBezTo>
                <a:cubicBezTo>
                  <a:pt x="4368" y="187"/>
                  <a:pt x="4372" y="189"/>
                  <a:pt x="4375" y="191"/>
                </a:cubicBezTo>
                <a:lnTo>
                  <a:pt x="4372" y="198"/>
                </a:lnTo>
                <a:close/>
                <a:moveTo>
                  <a:pt x="5555" y="196"/>
                </a:moveTo>
                <a:cubicBezTo>
                  <a:pt x="5552" y="188"/>
                  <a:pt x="5552" y="188"/>
                  <a:pt x="5552" y="188"/>
                </a:cubicBezTo>
                <a:cubicBezTo>
                  <a:pt x="5563" y="184"/>
                  <a:pt x="5563" y="184"/>
                  <a:pt x="5563" y="184"/>
                </a:cubicBezTo>
                <a:cubicBezTo>
                  <a:pt x="5566" y="192"/>
                  <a:pt x="5566" y="192"/>
                  <a:pt x="5566" y="192"/>
                </a:cubicBezTo>
                <a:lnTo>
                  <a:pt x="5555" y="196"/>
                </a:lnTo>
                <a:close/>
                <a:moveTo>
                  <a:pt x="251" y="194"/>
                </a:moveTo>
                <a:cubicBezTo>
                  <a:pt x="248" y="186"/>
                  <a:pt x="248" y="186"/>
                  <a:pt x="248" y="186"/>
                </a:cubicBezTo>
                <a:cubicBezTo>
                  <a:pt x="252" y="185"/>
                  <a:pt x="256" y="184"/>
                  <a:pt x="260" y="183"/>
                </a:cubicBezTo>
                <a:cubicBezTo>
                  <a:pt x="262" y="190"/>
                  <a:pt x="262" y="190"/>
                  <a:pt x="262" y="190"/>
                </a:cubicBezTo>
                <a:cubicBezTo>
                  <a:pt x="258" y="191"/>
                  <a:pt x="254" y="192"/>
                  <a:pt x="251" y="194"/>
                </a:cubicBezTo>
                <a:close/>
                <a:moveTo>
                  <a:pt x="2983" y="192"/>
                </a:moveTo>
                <a:cubicBezTo>
                  <a:pt x="2980" y="185"/>
                  <a:pt x="2980" y="185"/>
                  <a:pt x="2980" y="185"/>
                </a:cubicBezTo>
                <a:cubicBezTo>
                  <a:pt x="2991" y="180"/>
                  <a:pt x="2991" y="180"/>
                  <a:pt x="2991" y="180"/>
                </a:cubicBezTo>
                <a:cubicBezTo>
                  <a:pt x="2994" y="187"/>
                  <a:pt x="2994" y="187"/>
                  <a:pt x="2994" y="187"/>
                </a:cubicBezTo>
                <a:lnTo>
                  <a:pt x="2983" y="192"/>
                </a:lnTo>
                <a:close/>
                <a:moveTo>
                  <a:pt x="1496" y="191"/>
                </a:moveTo>
                <a:cubicBezTo>
                  <a:pt x="1492" y="190"/>
                  <a:pt x="1488" y="189"/>
                  <a:pt x="1485" y="188"/>
                </a:cubicBezTo>
                <a:cubicBezTo>
                  <a:pt x="1487" y="180"/>
                  <a:pt x="1487" y="180"/>
                  <a:pt x="1487" y="180"/>
                </a:cubicBezTo>
                <a:cubicBezTo>
                  <a:pt x="1491" y="181"/>
                  <a:pt x="1494" y="183"/>
                  <a:pt x="1498" y="184"/>
                </a:cubicBezTo>
                <a:lnTo>
                  <a:pt x="1496" y="191"/>
                </a:lnTo>
                <a:close/>
                <a:moveTo>
                  <a:pt x="5577" y="188"/>
                </a:moveTo>
                <a:cubicBezTo>
                  <a:pt x="5575" y="180"/>
                  <a:pt x="5575" y="180"/>
                  <a:pt x="5575" y="180"/>
                </a:cubicBezTo>
                <a:cubicBezTo>
                  <a:pt x="5586" y="176"/>
                  <a:pt x="5586" y="176"/>
                  <a:pt x="5586" y="176"/>
                </a:cubicBezTo>
                <a:cubicBezTo>
                  <a:pt x="5589" y="184"/>
                  <a:pt x="5589" y="184"/>
                  <a:pt x="5589" y="184"/>
                </a:cubicBezTo>
                <a:lnTo>
                  <a:pt x="5577" y="188"/>
                </a:lnTo>
                <a:close/>
                <a:moveTo>
                  <a:pt x="4350" y="187"/>
                </a:moveTo>
                <a:cubicBezTo>
                  <a:pt x="4339" y="182"/>
                  <a:pt x="4339" y="182"/>
                  <a:pt x="4339" y="182"/>
                </a:cubicBezTo>
                <a:cubicBezTo>
                  <a:pt x="4343" y="175"/>
                  <a:pt x="4343" y="175"/>
                  <a:pt x="4343" y="175"/>
                </a:cubicBezTo>
                <a:cubicBezTo>
                  <a:pt x="4354" y="180"/>
                  <a:pt x="4354" y="180"/>
                  <a:pt x="4354" y="180"/>
                </a:cubicBezTo>
                <a:lnTo>
                  <a:pt x="4350" y="187"/>
                </a:lnTo>
                <a:close/>
                <a:moveTo>
                  <a:pt x="274" y="187"/>
                </a:moveTo>
                <a:cubicBezTo>
                  <a:pt x="272" y="179"/>
                  <a:pt x="272" y="179"/>
                  <a:pt x="272" y="179"/>
                </a:cubicBezTo>
                <a:cubicBezTo>
                  <a:pt x="275" y="178"/>
                  <a:pt x="279" y="177"/>
                  <a:pt x="283" y="176"/>
                </a:cubicBezTo>
                <a:cubicBezTo>
                  <a:pt x="285" y="184"/>
                  <a:pt x="285" y="184"/>
                  <a:pt x="285" y="184"/>
                </a:cubicBezTo>
                <a:cubicBezTo>
                  <a:pt x="281" y="185"/>
                  <a:pt x="278" y="186"/>
                  <a:pt x="274" y="187"/>
                </a:cubicBezTo>
                <a:close/>
                <a:moveTo>
                  <a:pt x="1473" y="185"/>
                </a:moveTo>
                <a:cubicBezTo>
                  <a:pt x="1469" y="184"/>
                  <a:pt x="1465" y="183"/>
                  <a:pt x="1461" y="182"/>
                </a:cubicBezTo>
                <a:cubicBezTo>
                  <a:pt x="1463" y="174"/>
                  <a:pt x="1463" y="174"/>
                  <a:pt x="1463" y="174"/>
                </a:cubicBezTo>
                <a:cubicBezTo>
                  <a:pt x="1467" y="175"/>
                  <a:pt x="1471" y="176"/>
                  <a:pt x="1475" y="177"/>
                </a:cubicBezTo>
                <a:lnTo>
                  <a:pt x="1473" y="185"/>
                </a:lnTo>
                <a:close/>
                <a:moveTo>
                  <a:pt x="3005" y="182"/>
                </a:moveTo>
                <a:cubicBezTo>
                  <a:pt x="3002" y="175"/>
                  <a:pt x="3002" y="175"/>
                  <a:pt x="3002" y="175"/>
                </a:cubicBezTo>
                <a:cubicBezTo>
                  <a:pt x="3013" y="170"/>
                  <a:pt x="3013" y="170"/>
                  <a:pt x="3013" y="170"/>
                </a:cubicBezTo>
                <a:cubicBezTo>
                  <a:pt x="3016" y="177"/>
                  <a:pt x="3016" y="177"/>
                  <a:pt x="3016" y="177"/>
                </a:cubicBezTo>
                <a:lnTo>
                  <a:pt x="3005" y="182"/>
                </a:lnTo>
                <a:close/>
                <a:moveTo>
                  <a:pt x="297" y="181"/>
                </a:moveTo>
                <a:cubicBezTo>
                  <a:pt x="295" y="173"/>
                  <a:pt x="295" y="173"/>
                  <a:pt x="295" y="173"/>
                </a:cubicBezTo>
                <a:cubicBezTo>
                  <a:pt x="299" y="172"/>
                  <a:pt x="303" y="171"/>
                  <a:pt x="306" y="170"/>
                </a:cubicBezTo>
                <a:cubicBezTo>
                  <a:pt x="308" y="178"/>
                  <a:pt x="308" y="178"/>
                  <a:pt x="308" y="178"/>
                </a:cubicBezTo>
                <a:cubicBezTo>
                  <a:pt x="305" y="179"/>
                  <a:pt x="301" y="180"/>
                  <a:pt x="297" y="181"/>
                </a:cubicBezTo>
                <a:close/>
                <a:moveTo>
                  <a:pt x="5600" y="180"/>
                </a:moveTo>
                <a:cubicBezTo>
                  <a:pt x="5597" y="172"/>
                  <a:pt x="5597" y="172"/>
                  <a:pt x="5597" y="172"/>
                </a:cubicBezTo>
                <a:cubicBezTo>
                  <a:pt x="5609" y="168"/>
                  <a:pt x="5609" y="168"/>
                  <a:pt x="5609" y="168"/>
                </a:cubicBezTo>
                <a:cubicBezTo>
                  <a:pt x="5611" y="175"/>
                  <a:pt x="5611" y="175"/>
                  <a:pt x="5611" y="175"/>
                </a:cubicBezTo>
                <a:lnTo>
                  <a:pt x="5600" y="180"/>
                </a:lnTo>
                <a:close/>
                <a:moveTo>
                  <a:pt x="1450" y="179"/>
                </a:moveTo>
                <a:cubicBezTo>
                  <a:pt x="1446" y="178"/>
                  <a:pt x="1442" y="177"/>
                  <a:pt x="1438" y="176"/>
                </a:cubicBezTo>
                <a:cubicBezTo>
                  <a:pt x="1440" y="168"/>
                  <a:pt x="1440" y="168"/>
                  <a:pt x="1440" y="168"/>
                </a:cubicBezTo>
                <a:cubicBezTo>
                  <a:pt x="1444" y="169"/>
                  <a:pt x="1448" y="170"/>
                  <a:pt x="1452" y="171"/>
                </a:cubicBezTo>
                <a:lnTo>
                  <a:pt x="1450" y="179"/>
                </a:lnTo>
                <a:close/>
                <a:moveTo>
                  <a:pt x="4329" y="177"/>
                </a:moveTo>
                <a:cubicBezTo>
                  <a:pt x="4318" y="171"/>
                  <a:pt x="4318" y="171"/>
                  <a:pt x="4318" y="171"/>
                </a:cubicBezTo>
                <a:cubicBezTo>
                  <a:pt x="4322" y="164"/>
                  <a:pt x="4322" y="164"/>
                  <a:pt x="4322" y="164"/>
                </a:cubicBezTo>
                <a:cubicBezTo>
                  <a:pt x="4332" y="169"/>
                  <a:pt x="4332" y="169"/>
                  <a:pt x="4332" y="169"/>
                </a:cubicBezTo>
                <a:lnTo>
                  <a:pt x="4329" y="177"/>
                </a:lnTo>
                <a:close/>
                <a:moveTo>
                  <a:pt x="320" y="175"/>
                </a:moveTo>
                <a:cubicBezTo>
                  <a:pt x="318" y="167"/>
                  <a:pt x="318" y="167"/>
                  <a:pt x="318" y="167"/>
                </a:cubicBezTo>
                <a:cubicBezTo>
                  <a:pt x="322" y="166"/>
                  <a:pt x="326" y="165"/>
                  <a:pt x="330" y="164"/>
                </a:cubicBezTo>
                <a:cubicBezTo>
                  <a:pt x="332" y="172"/>
                  <a:pt x="332" y="172"/>
                  <a:pt x="332" y="172"/>
                </a:cubicBezTo>
                <a:cubicBezTo>
                  <a:pt x="328" y="173"/>
                  <a:pt x="324" y="174"/>
                  <a:pt x="320" y="175"/>
                </a:cubicBezTo>
                <a:close/>
                <a:moveTo>
                  <a:pt x="1426" y="173"/>
                </a:moveTo>
                <a:cubicBezTo>
                  <a:pt x="1423" y="172"/>
                  <a:pt x="1419" y="171"/>
                  <a:pt x="1415" y="170"/>
                </a:cubicBezTo>
                <a:cubicBezTo>
                  <a:pt x="1417" y="162"/>
                  <a:pt x="1417" y="162"/>
                  <a:pt x="1417" y="162"/>
                </a:cubicBezTo>
                <a:cubicBezTo>
                  <a:pt x="1421" y="163"/>
                  <a:pt x="1424" y="164"/>
                  <a:pt x="1428" y="165"/>
                </a:cubicBezTo>
                <a:lnTo>
                  <a:pt x="1426" y="173"/>
                </a:lnTo>
                <a:close/>
                <a:moveTo>
                  <a:pt x="3027" y="172"/>
                </a:moveTo>
                <a:cubicBezTo>
                  <a:pt x="3024" y="165"/>
                  <a:pt x="3024" y="165"/>
                  <a:pt x="3024" y="165"/>
                </a:cubicBezTo>
                <a:cubicBezTo>
                  <a:pt x="3035" y="160"/>
                  <a:pt x="3035" y="160"/>
                  <a:pt x="3035" y="160"/>
                </a:cubicBezTo>
                <a:cubicBezTo>
                  <a:pt x="3038" y="167"/>
                  <a:pt x="3038" y="167"/>
                  <a:pt x="3038" y="167"/>
                </a:cubicBezTo>
                <a:lnTo>
                  <a:pt x="3027" y="172"/>
                </a:lnTo>
                <a:close/>
                <a:moveTo>
                  <a:pt x="5623" y="171"/>
                </a:moveTo>
                <a:cubicBezTo>
                  <a:pt x="5620" y="164"/>
                  <a:pt x="5620" y="164"/>
                  <a:pt x="5620" y="164"/>
                </a:cubicBezTo>
                <a:cubicBezTo>
                  <a:pt x="5631" y="160"/>
                  <a:pt x="5631" y="160"/>
                  <a:pt x="5631" y="160"/>
                </a:cubicBezTo>
                <a:cubicBezTo>
                  <a:pt x="5634" y="167"/>
                  <a:pt x="5634" y="167"/>
                  <a:pt x="5634" y="167"/>
                </a:cubicBezTo>
                <a:lnTo>
                  <a:pt x="5623" y="171"/>
                </a:lnTo>
                <a:close/>
                <a:moveTo>
                  <a:pt x="343" y="169"/>
                </a:moveTo>
                <a:cubicBezTo>
                  <a:pt x="341" y="161"/>
                  <a:pt x="341" y="161"/>
                  <a:pt x="341" y="161"/>
                </a:cubicBezTo>
                <a:cubicBezTo>
                  <a:pt x="345" y="161"/>
                  <a:pt x="349" y="160"/>
                  <a:pt x="353" y="159"/>
                </a:cubicBezTo>
                <a:cubicBezTo>
                  <a:pt x="355" y="166"/>
                  <a:pt x="355" y="166"/>
                  <a:pt x="355" y="166"/>
                </a:cubicBezTo>
                <a:cubicBezTo>
                  <a:pt x="351" y="167"/>
                  <a:pt x="347" y="168"/>
                  <a:pt x="343" y="169"/>
                </a:cubicBezTo>
                <a:close/>
                <a:moveTo>
                  <a:pt x="1403" y="167"/>
                </a:moveTo>
                <a:cubicBezTo>
                  <a:pt x="1399" y="166"/>
                  <a:pt x="1395" y="165"/>
                  <a:pt x="1391" y="164"/>
                </a:cubicBezTo>
                <a:cubicBezTo>
                  <a:pt x="1393" y="156"/>
                  <a:pt x="1393" y="156"/>
                  <a:pt x="1393" y="156"/>
                </a:cubicBezTo>
                <a:cubicBezTo>
                  <a:pt x="1397" y="157"/>
                  <a:pt x="1401" y="158"/>
                  <a:pt x="1405" y="159"/>
                </a:cubicBezTo>
                <a:lnTo>
                  <a:pt x="1403" y="167"/>
                </a:lnTo>
                <a:close/>
                <a:moveTo>
                  <a:pt x="4307" y="166"/>
                </a:moveTo>
                <a:cubicBezTo>
                  <a:pt x="4296" y="160"/>
                  <a:pt x="4296" y="160"/>
                  <a:pt x="4296" y="160"/>
                </a:cubicBezTo>
                <a:cubicBezTo>
                  <a:pt x="4300" y="153"/>
                  <a:pt x="4300" y="153"/>
                  <a:pt x="4300" y="153"/>
                </a:cubicBezTo>
                <a:cubicBezTo>
                  <a:pt x="4311" y="158"/>
                  <a:pt x="4311" y="158"/>
                  <a:pt x="4311" y="158"/>
                </a:cubicBezTo>
                <a:lnTo>
                  <a:pt x="4307" y="166"/>
                </a:lnTo>
                <a:close/>
                <a:moveTo>
                  <a:pt x="367" y="164"/>
                </a:moveTo>
                <a:cubicBezTo>
                  <a:pt x="365" y="156"/>
                  <a:pt x="365" y="156"/>
                  <a:pt x="365" y="156"/>
                </a:cubicBezTo>
                <a:cubicBezTo>
                  <a:pt x="369" y="155"/>
                  <a:pt x="373" y="154"/>
                  <a:pt x="377" y="153"/>
                </a:cubicBezTo>
                <a:cubicBezTo>
                  <a:pt x="378" y="161"/>
                  <a:pt x="378" y="161"/>
                  <a:pt x="378" y="161"/>
                </a:cubicBezTo>
                <a:cubicBezTo>
                  <a:pt x="374" y="162"/>
                  <a:pt x="370" y="163"/>
                  <a:pt x="367" y="164"/>
                </a:cubicBezTo>
                <a:close/>
                <a:moveTo>
                  <a:pt x="5645" y="163"/>
                </a:moveTo>
                <a:cubicBezTo>
                  <a:pt x="5642" y="155"/>
                  <a:pt x="5642" y="155"/>
                  <a:pt x="5642" y="155"/>
                </a:cubicBezTo>
                <a:cubicBezTo>
                  <a:pt x="5654" y="151"/>
                  <a:pt x="5654" y="151"/>
                  <a:pt x="5654" y="151"/>
                </a:cubicBezTo>
                <a:cubicBezTo>
                  <a:pt x="5657" y="159"/>
                  <a:pt x="5657" y="159"/>
                  <a:pt x="5657" y="159"/>
                </a:cubicBezTo>
                <a:lnTo>
                  <a:pt x="5645" y="163"/>
                </a:lnTo>
                <a:close/>
                <a:moveTo>
                  <a:pt x="3049" y="163"/>
                </a:moveTo>
                <a:cubicBezTo>
                  <a:pt x="3046" y="155"/>
                  <a:pt x="3046" y="155"/>
                  <a:pt x="3046" y="155"/>
                </a:cubicBezTo>
                <a:cubicBezTo>
                  <a:pt x="3057" y="150"/>
                  <a:pt x="3057" y="150"/>
                  <a:pt x="3057" y="150"/>
                </a:cubicBezTo>
                <a:cubicBezTo>
                  <a:pt x="3060" y="158"/>
                  <a:pt x="3060" y="158"/>
                  <a:pt x="3060" y="158"/>
                </a:cubicBezTo>
                <a:lnTo>
                  <a:pt x="3049" y="163"/>
                </a:lnTo>
                <a:close/>
                <a:moveTo>
                  <a:pt x="1380" y="161"/>
                </a:moveTo>
                <a:cubicBezTo>
                  <a:pt x="1376" y="161"/>
                  <a:pt x="1372" y="160"/>
                  <a:pt x="1368" y="159"/>
                </a:cubicBezTo>
                <a:cubicBezTo>
                  <a:pt x="1370" y="151"/>
                  <a:pt x="1370" y="151"/>
                  <a:pt x="1370" y="151"/>
                </a:cubicBezTo>
                <a:cubicBezTo>
                  <a:pt x="1373" y="152"/>
                  <a:pt x="1377" y="153"/>
                  <a:pt x="1381" y="154"/>
                </a:cubicBezTo>
                <a:lnTo>
                  <a:pt x="1380" y="161"/>
                </a:lnTo>
                <a:close/>
                <a:moveTo>
                  <a:pt x="390" y="159"/>
                </a:moveTo>
                <a:cubicBezTo>
                  <a:pt x="388" y="151"/>
                  <a:pt x="388" y="151"/>
                  <a:pt x="388" y="151"/>
                </a:cubicBezTo>
                <a:cubicBezTo>
                  <a:pt x="392" y="150"/>
                  <a:pt x="396" y="149"/>
                  <a:pt x="400" y="148"/>
                </a:cubicBezTo>
                <a:cubicBezTo>
                  <a:pt x="402" y="156"/>
                  <a:pt x="402" y="156"/>
                  <a:pt x="402" y="156"/>
                </a:cubicBezTo>
                <a:cubicBezTo>
                  <a:pt x="398" y="157"/>
                  <a:pt x="394" y="158"/>
                  <a:pt x="390" y="159"/>
                </a:cubicBezTo>
                <a:close/>
                <a:moveTo>
                  <a:pt x="1356" y="156"/>
                </a:moveTo>
                <a:cubicBezTo>
                  <a:pt x="1352" y="155"/>
                  <a:pt x="1348" y="155"/>
                  <a:pt x="1344" y="154"/>
                </a:cubicBezTo>
                <a:cubicBezTo>
                  <a:pt x="1346" y="146"/>
                  <a:pt x="1346" y="146"/>
                  <a:pt x="1346" y="146"/>
                </a:cubicBezTo>
                <a:cubicBezTo>
                  <a:pt x="1350" y="147"/>
                  <a:pt x="1354" y="148"/>
                  <a:pt x="1358" y="148"/>
                </a:cubicBezTo>
                <a:lnTo>
                  <a:pt x="1356" y="156"/>
                </a:lnTo>
                <a:close/>
                <a:moveTo>
                  <a:pt x="4286" y="155"/>
                </a:moveTo>
                <a:cubicBezTo>
                  <a:pt x="4275" y="149"/>
                  <a:pt x="4275" y="149"/>
                  <a:pt x="4275" y="149"/>
                </a:cubicBezTo>
                <a:cubicBezTo>
                  <a:pt x="4279" y="142"/>
                  <a:pt x="4279" y="142"/>
                  <a:pt x="4279" y="142"/>
                </a:cubicBezTo>
                <a:cubicBezTo>
                  <a:pt x="4289" y="148"/>
                  <a:pt x="4289" y="148"/>
                  <a:pt x="4289" y="148"/>
                </a:cubicBezTo>
                <a:lnTo>
                  <a:pt x="4286" y="155"/>
                </a:lnTo>
                <a:close/>
                <a:moveTo>
                  <a:pt x="5668" y="154"/>
                </a:moveTo>
                <a:cubicBezTo>
                  <a:pt x="5665" y="147"/>
                  <a:pt x="5665" y="147"/>
                  <a:pt x="5665" y="147"/>
                </a:cubicBezTo>
                <a:cubicBezTo>
                  <a:pt x="5676" y="142"/>
                  <a:pt x="5676" y="142"/>
                  <a:pt x="5676" y="142"/>
                </a:cubicBezTo>
                <a:cubicBezTo>
                  <a:pt x="5679" y="150"/>
                  <a:pt x="5679" y="150"/>
                  <a:pt x="5679" y="150"/>
                </a:cubicBezTo>
                <a:lnTo>
                  <a:pt x="5668" y="154"/>
                </a:lnTo>
                <a:close/>
                <a:moveTo>
                  <a:pt x="413" y="154"/>
                </a:moveTo>
                <a:cubicBezTo>
                  <a:pt x="412" y="146"/>
                  <a:pt x="412" y="146"/>
                  <a:pt x="412" y="146"/>
                </a:cubicBezTo>
                <a:cubicBezTo>
                  <a:pt x="416" y="145"/>
                  <a:pt x="420" y="144"/>
                  <a:pt x="424" y="144"/>
                </a:cubicBezTo>
                <a:cubicBezTo>
                  <a:pt x="425" y="151"/>
                  <a:pt x="425" y="151"/>
                  <a:pt x="425" y="151"/>
                </a:cubicBezTo>
                <a:cubicBezTo>
                  <a:pt x="421" y="152"/>
                  <a:pt x="417" y="153"/>
                  <a:pt x="413" y="154"/>
                </a:cubicBezTo>
                <a:close/>
                <a:moveTo>
                  <a:pt x="3071" y="153"/>
                </a:moveTo>
                <a:cubicBezTo>
                  <a:pt x="3068" y="146"/>
                  <a:pt x="3068" y="146"/>
                  <a:pt x="3068" y="146"/>
                </a:cubicBezTo>
                <a:cubicBezTo>
                  <a:pt x="3072" y="144"/>
                  <a:pt x="3075" y="143"/>
                  <a:pt x="3079" y="141"/>
                </a:cubicBezTo>
                <a:cubicBezTo>
                  <a:pt x="3082" y="148"/>
                  <a:pt x="3082" y="148"/>
                  <a:pt x="3082" y="148"/>
                </a:cubicBezTo>
                <a:cubicBezTo>
                  <a:pt x="3079" y="150"/>
                  <a:pt x="3075" y="151"/>
                  <a:pt x="3071" y="153"/>
                </a:cubicBezTo>
                <a:close/>
                <a:moveTo>
                  <a:pt x="1332" y="151"/>
                </a:moveTo>
                <a:cubicBezTo>
                  <a:pt x="1329" y="151"/>
                  <a:pt x="1325" y="150"/>
                  <a:pt x="1321" y="149"/>
                </a:cubicBezTo>
                <a:cubicBezTo>
                  <a:pt x="1322" y="141"/>
                  <a:pt x="1322" y="141"/>
                  <a:pt x="1322" y="141"/>
                </a:cubicBezTo>
                <a:cubicBezTo>
                  <a:pt x="1326" y="142"/>
                  <a:pt x="1330" y="143"/>
                  <a:pt x="1334" y="144"/>
                </a:cubicBezTo>
                <a:lnTo>
                  <a:pt x="1332" y="151"/>
                </a:lnTo>
                <a:close/>
                <a:moveTo>
                  <a:pt x="437" y="149"/>
                </a:moveTo>
                <a:cubicBezTo>
                  <a:pt x="435" y="141"/>
                  <a:pt x="435" y="141"/>
                  <a:pt x="435" y="141"/>
                </a:cubicBezTo>
                <a:cubicBezTo>
                  <a:pt x="439" y="141"/>
                  <a:pt x="443" y="140"/>
                  <a:pt x="447" y="139"/>
                </a:cubicBezTo>
                <a:cubicBezTo>
                  <a:pt x="449" y="147"/>
                  <a:pt x="449" y="147"/>
                  <a:pt x="449" y="147"/>
                </a:cubicBezTo>
                <a:cubicBezTo>
                  <a:pt x="445" y="148"/>
                  <a:pt x="441" y="148"/>
                  <a:pt x="437" y="149"/>
                </a:cubicBezTo>
                <a:close/>
                <a:moveTo>
                  <a:pt x="1309" y="147"/>
                </a:moveTo>
                <a:cubicBezTo>
                  <a:pt x="1305" y="146"/>
                  <a:pt x="1301" y="145"/>
                  <a:pt x="1297" y="145"/>
                </a:cubicBezTo>
                <a:cubicBezTo>
                  <a:pt x="1298" y="137"/>
                  <a:pt x="1298" y="137"/>
                  <a:pt x="1298" y="137"/>
                </a:cubicBezTo>
                <a:cubicBezTo>
                  <a:pt x="1302" y="138"/>
                  <a:pt x="1306" y="138"/>
                  <a:pt x="1310" y="139"/>
                </a:cubicBezTo>
                <a:lnTo>
                  <a:pt x="1309" y="147"/>
                </a:lnTo>
                <a:close/>
                <a:moveTo>
                  <a:pt x="5690" y="146"/>
                </a:moveTo>
                <a:cubicBezTo>
                  <a:pt x="5687" y="138"/>
                  <a:pt x="5687" y="138"/>
                  <a:pt x="5687" y="138"/>
                </a:cubicBezTo>
                <a:cubicBezTo>
                  <a:pt x="5699" y="134"/>
                  <a:pt x="5699" y="134"/>
                  <a:pt x="5699" y="134"/>
                </a:cubicBezTo>
                <a:cubicBezTo>
                  <a:pt x="5701" y="141"/>
                  <a:pt x="5701" y="141"/>
                  <a:pt x="5701" y="141"/>
                </a:cubicBezTo>
                <a:lnTo>
                  <a:pt x="5690" y="146"/>
                </a:lnTo>
                <a:close/>
                <a:moveTo>
                  <a:pt x="461" y="145"/>
                </a:moveTo>
                <a:cubicBezTo>
                  <a:pt x="459" y="137"/>
                  <a:pt x="459" y="137"/>
                  <a:pt x="459" y="137"/>
                </a:cubicBezTo>
                <a:cubicBezTo>
                  <a:pt x="463" y="136"/>
                  <a:pt x="467" y="136"/>
                  <a:pt x="471" y="135"/>
                </a:cubicBezTo>
                <a:cubicBezTo>
                  <a:pt x="472" y="143"/>
                  <a:pt x="472" y="143"/>
                  <a:pt x="472" y="143"/>
                </a:cubicBezTo>
                <a:cubicBezTo>
                  <a:pt x="468" y="143"/>
                  <a:pt x="464" y="144"/>
                  <a:pt x="461" y="145"/>
                </a:cubicBezTo>
                <a:close/>
                <a:moveTo>
                  <a:pt x="4264" y="144"/>
                </a:moveTo>
                <a:cubicBezTo>
                  <a:pt x="4261" y="142"/>
                  <a:pt x="4257" y="141"/>
                  <a:pt x="4253" y="139"/>
                </a:cubicBezTo>
                <a:cubicBezTo>
                  <a:pt x="4257" y="132"/>
                  <a:pt x="4257" y="132"/>
                  <a:pt x="4257" y="132"/>
                </a:cubicBezTo>
                <a:cubicBezTo>
                  <a:pt x="4261" y="133"/>
                  <a:pt x="4264" y="135"/>
                  <a:pt x="4268" y="137"/>
                </a:cubicBezTo>
                <a:lnTo>
                  <a:pt x="4264" y="144"/>
                </a:lnTo>
                <a:close/>
                <a:moveTo>
                  <a:pt x="3093" y="144"/>
                </a:moveTo>
                <a:cubicBezTo>
                  <a:pt x="3090" y="136"/>
                  <a:pt x="3090" y="136"/>
                  <a:pt x="3090" y="136"/>
                </a:cubicBezTo>
                <a:cubicBezTo>
                  <a:pt x="3101" y="132"/>
                  <a:pt x="3101" y="132"/>
                  <a:pt x="3101" y="132"/>
                </a:cubicBezTo>
                <a:cubicBezTo>
                  <a:pt x="3104" y="139"/>
                  <a:pt x="3104" y="139"/>
                  <a:pt x="3104" y="139"/>
                </a:cubicBezTo>
                <a:lnTo>
                  <a:pt x="3093" y="144"/>
                </a:lnTo>
                <a:close/>
                <a:moveTo>
                  <a:pt x="1285" y="143"/>
                </a:moveTo>
                <a:cubicBezTo>
                  <a:pt x="1281" y="142"/>
                  <a:pt x="1277" y="141"/>
                  <a:pt x="1273" y="140"/>
                </a:cubicBezTo>
                <a:cubicBezTo>
                  <a:pt x="1275" y="133"/>
                  <a:pt x="1275" y="133"/>
                  <a:pt x="1275" y="133"/>
                </a:cubicBezTo>
                <a:cubicBezTo>
                  <a:pt x="1279" y="133"/>
                  <a:pt x="1283" y="134"/>
                  <a:pt x="1287" y="135"/>
                </a:cubicBezTo>
                <a:lnTo>
                  <a:pt x="1285" y="143"/>
                </a:lnTo>
                <a:close/>
                <a:moveTo>
                  <a:pt x="484" y="141"/>
                </a:moveTo>
                <a:cubicBezTo>
                  <a:pt x="483" y="133"/>
                  <a:pt x="483" y="133"/>
                  <a:pt x="483" y="133"/>
                </a:cubicBezTo>
                <a:cubicBezTo>
                  <a:pt x="487" y="132"/>
                  <a:pt x="491" y="131"/>
                  <a:pt x="495" y="131"/>
                </a:cubicBezTo>
                <a:cubicBezTo>
                  <a:pt x="496" y="139"/>
                  <a:pt x="496" y="139"/>
                  <a:pt x="496" y="139"/>
                </a:cubicBezTo>
                <a:cubicBezTo>
                  <a:pt x="492" y="139"/>
                  <a:pt x="488" y="140"/>
                  <a:pt x="484" y="141"/>
                </a:cubicBezTo>
                <a:close/>
                <a:moveTo>
                  <a:pt x="1261" y="138"/>
                </a:moveTo>
                <a:cubicBezTo>
                  <a:pt x="1257" y="138"/>
                  <a:pt x="1254" y="137"/>
                  <a:pt x="1250" y="137"/>
                </a:cubicBezTo>
                <a:cubicBezTo>
                  <a:pt x="1251" y="129"/>
                  <a:pt x="1251" y="129"/>
                  <a:pt x="1251" y="129"/>
                </a:cubicBezTo>
                <a:cubicBezTo>
                  <a:pt x="1255" y="129"/>
                  <a:pt x="1259" y="130"/>
                  <a:pt x="1263" y="131"/>
                </a:cubicBezTo>
                <a:lnTo>
                  <a:pt x="1261" y="138"/>
                </a:lnTo>
                <a:close/>
                <a:moveTo>
                  <a:pt x="5713" y="137"/>
                </a:moveTo>
                <a:cubicBezTo>
                  <a:pt x="5710" y="129"/>
                  <a:pt x="5710" y="129"/>
                  <a:pt x="5710" y="129"/>
                </a:cubicBezTo>
                <a:cubicBezTo>
                  <a:pt x="5721" y="125"/>
                  <a:pt x="5721" y="125"/>
                  <a:pt x="5721" y="125"/>
                </a:cubicBezTo>
                <a:cubicBezTo>
                  <a:pt x="5724" y="133"/>
                  <a:pt x="5724" y="133"/>
                  <a:pt x="5724" y="133"/>
                </a:cubicBezTo>
                <a:lnTo>
                  <a:pt x="5713" y="137"/>
                </a:lnTo>
                <a:close/>
                <a:moveTo>
                  <a:pt x="508" y="137"/>
                </a:moveTo>
                <a:cubicBezTo>
                  <a:pt x="507" y="129"/>
                  <a:pt x="507" y="129"/>
                  <a:pt x="507" y="129"/>
                </a:cubicBezTo>
                <a:cubicBezTo>
                  <a:pt x="510" y="128"/>
                  <a:pt x="514" y="128"/>
                  <a:pt x="518" y="127"/>
                </a:cubicBezTo>
                <a:cubicBezTo>
                  <a:pt x="520" y="135"/>
                  <a:pt x="520" y="135"/>
                  <a:pt x="520" y="135"/>
                </a:cubicBezTo>
                <a:cubicBezTo>
                  <a:pt x="516" y="136"/>
                  <a:pt x="512" y="136"/>
                  <a:pt x="508" y="137"/>
                </a:cubicBezTo>
                <a:close/>
                <a:moveTo>
                  <a:pt x="1238" y="135"/>
                </a:moveTo>
                <a:cubicBezTo>
                  <a:pt x="1234" y="134"/>
                  <a:pt x="1230" y="133"/>
                  <a:pt x="1226" y="133"/>
                </a:cubicBezTo>
                <a:cubicBezTo>
                  <a:pt x="1227" y="125"/>
                  <a:pt x="1227" y="125"/>
                  <a:pt x="1227" y="125"/>
                </a:cubicBezTo>
                <a:cubicBezTo>
                  <a:pt x="1231" y="126"/>
                  <a:pt x="1235" y="126"/>
                  <a:pt x="1239" y="127"/>
                </a:cubicBezTo>
                <a:lnTo>
                  <a:pt x="1238" y="135"/>
                </a:lnTo>
                <a:close/>
                <a:moveTo>
                  <a:pt x="3116" y="134"/>
                </a:moveTo>
                <a:cubicBezTo>
                  <a:pt x="3112" y="127"/>
                  <a:pt x="3112" y="127"/>
                  <a:pt x="3112" y="127"/>
                </a:cubicBezTo>
                <a:cubicBezTo>
                  <a:pt x="3116" y="125"/>
                  <a:pt x="3120" y="124"/>
                  <a:pt x="3124" y="122"/>
                </a:cubicBezTo>
                <a:cubicBezTo>
                  <a:pt x="3127" y="130"/>
                  <a:pt x="3127" y="130"/>
                  <a:pt x="3127" y="130"/>
                </a:cubicBezTo>
                <a:cubicBezTo>
                  <a:pt x="3123" y="131"/>
                  <a:pt x="3119" y="133"/>
                  <a:pt x="3116" y="134"/>
                </a:cubicBezTo>
                <a:close/>
                <a:moveTo>
                  <a:pt x="4243" y="134"/>
                </a:moveTo>
                <a:cubicBezTo>
                  <a:pt x="4239" y="132"/>
                  <a:pt x="4235" y="130"/>
                  <a:pt x="4232" y="128"/>
                </a:cubicBezTo>
                <a:cubicBezTo>
                  <a:pt x="4235" y="121"/>
                  <a:pt x="4235" y="121"/>
                  <a:pt x="4235" y="121"/>
                </a:cubicBezTo>
                <a:cubicBezTo>
                  <a:pt x="4239" y="123"/>
                  <a:pt x="4242" y="125"/>
                  <a:pt x="4246" y="126"/>
                </a:cubicBezTo>
                <a:lnTo>
                  <a:pt x="4243" y="134"/>
                </a:lnTo>
                <a:close/>
                <a:moveTo>
                  <a:pt x="531" y="133"/>
                </a:moveTo>
                <a:cubicBezTo>
                  <a:pt x="530" y="125"/>
                  <a:pt x="530" y="125"/>
                  <a:pt x="530" y="125"/>
                </a:cubicBezTo>
                <a:cubicBezTo>
                  <a:pt x="534" y="125"/>
                  <a:pt x="538" y="124"/>
                  <a:pt x="542" y="124"/>
                </a:cubicBezTo>
                <a:cubicBezTo>
                  <a:pt x="543" y="131"/>
                  <a:pt x="543" y="131"/>
                  <a:pt x="543" y="131"/>
                </a:cubicBezTo>
                <a:cubicBezTo>
                  <a:pt x="539" y="132"/>
                  <a:pt x="535" y="133"/>
                  <a:pt x="531" y="133"/>
                </a:cubicBezTo>
                <a:close/>
                <a:moveTo>
                  <a:pt x="1214" y="131"/>
                </a:moveTo>
                <a:cubicBezTo>
                  <a:pt x="1210" y="131"/>
                  <a:pt x="1206" y="130"/>
                  <a:pt x="1202" y="129"/>
                </a:cubicBezTo>
                <a:cubicBezTo>
                  <a:pt x="1203" y="122"/>
                  <a:pt x="1203" y="122"/>
                  <a:pt x="1203" y="122"/>
                </a:cubicBezTo>
                <a:cubicBezTo>
                  <a:pt x="1207" y="122"/>
                  <a:pt x="1211" y="123"/>
                  <a:pt x="1215" y="123"/>
                </a:cubicBezTo>
                <a:lnTo>
                  <a:pt x="1214" y="131"/>
                </a:lnTo>
                <a:close/>
                <a:moveTo>
                  <a:pt x="555" y="130"/>
                </a:moveTo>
                <a:cubicBezTo>
                  <a:pt x="554" y="122"/>
                  <a:pt x="554" y="122"/>
                  <a:pt x="554" y="122"/>
                </a:cubicBezTo>
                <a:cubicBezTo>
                  <a:pt x="558" y="121"/>
                  <a:pt x="562" y="121"/>
                  <a:pt x="566" y="120"/>
                </a:cubicBezTo>
                <a:cubicBezTo>
                  <a:pt x="567" y="128"/>
                  <a:pt x="567" y="128"/>
                  <a:pt x="567" y="128"/>
                </a:cubicBezTo>
                <a:cubicBezTo>
                  <a:pt x="563" y="129"/>
                  <a:pt x="559" y="129"/>
                  <a:pt x="555" y="130"/>
                </a:cubicBezTo>
                <a:close/>
                <a:moveTo>
                  <a:pt x="5735" y="128"/>
                </a:moveTo>
                <a:cubicBezTo>
                  <a:pt x="5732" y="121"/>
                  <a:pt x="5732" y="121"/>
                  <a:pt x="5732" y="121"/>
                </a:cubicBezTo>
                <a:cubicBezTo>
                  <a:pt x="5743" y="116"/>
                  <a:pt x="5743" y="116"/>
                  <a:pt x="5743" y="116"/>
                </a:cubicBezTo>
                <a:cubicBezTo>
                  <a:pt x="5746" y="124"/>
                  <a:pt x="5746" y="124"/>
                  <a:pt x="5746" y="124"/>
                </a:cubicBezTo>
                <a:lnTo>
                  <a:pt x="5735" y="128"/>
                </a:lnTo>
                <a:close/>
                <a:moveTo>
                  <a:pt x="1190" y="128"/>
                </a:moveTo>
                <a:cubicBezTo>
                  <a:pt x="1186" y="127"/>
                  <a:pt x="1182" y="127"/>
                  <a:pt x="1178" y="126"/>
                </a:cubicBezTo>
                <a:cubicBezTo>
                  <a:pt x="1179" y="118"/>
                  <a:pt x="1179" y="118"/>
                  <a:pt x="1179" y="118"/>
                </a:cubicBezTo>
                <a:cubicBezTo>
                  <a:pt x="1183" y="119"/>
                  <a:pt x="1187" y="119"/>
                  <a:pt x="1191" y="120"/>
                </a:cubicBezTo>
                <a:lnTo>
                  <a:pt x="1190" y="128"/>
                </a:lnTo>
                <a:close/>
                <a:moveTo>
                  <a:pt x="579" y="127"/>
                </a:moveTo>
                <a:cubicBezTo>
                  <a:pt x="578" y="119"/>
                  <a:pt x="578" y="119"/>
                  <a:pt x="578" y="119"/>
                </a:cubicBezTo>
                <a:cubicBezTo>
                  <a:pt x="582" y="118"/>
                  <a:pt x="586" y="118"/>
                  <a:pt x="590" y="117"/>
                </a:cubicBezTo>
                <a:cubicBezTo>
                  <a:pt x="591" y="125"/>
                  <a:pt x="591" y="125"/>
                  <a:pt x="591" y="125"/>
                </a:cubicBezTo>
                <a:cubicBezTo>
                  <a:pt x="587" y="126"/>
                  <a:pt x="583" y="126"/>
                  <a:pt x="579" y="127"/>
                </a:cubicBezTo>
                <a:close/>
                <a:moveTo>
                  <a:pt x="3138" y="125"/>
                </a:moveTo>
                <a:cubicBezTo>
                  <a:pt x="3135" y="118"/>
                  <a:pt x="3135" y="118"/>
                  <a:pt x="3135" y="118"/>
                </a:cubicBezTo>
                <a:cubicBezTo>
                  <a:pt x="3138" y="116"/>
                  <a:pt x="3142" y="115"/>
                  <a:pt x="3146" y="113"/>
                </a:cubicBezTo>
                <a:cubicBezTo>
                  <a:pt x="3149" y="121"/>
                  <a:pt x="3149" y="121"/>
                  <a:pt x="3149" y="121"/>
                </a:cubicBezTo>
                <a:cubicBezTo>
                  <a:pt x="3145" y="122"/>
                  <a:pt x="3141" y="124"/>
                  <a:pt x="3138" y="125"/>
                </a:cubicBezTo>
                <a:close/>
                <a:moveTo>
                  <a:pt x="1166" y="125"/>
                </a:moveTo>
                <a:cubicBezTo>
                  <a:pt x="1162" y="124"/>
                  <a:pt x="1158" y="124"/>
                  <a:pt x="1154" y="123"/>
                </a:cubicBezTo>
                <a:cubicBezTo>
                  <a:pt x="1155" y="116"/>
                  <a:pt x="1155" y="116"/>
                  <a:pt x="1155" y="116"/>
                </a:cubicBezTo>
                <a:cubicBezTo>
                  <a:pt x="1159" y="116"/>
                  <a:pt x="1163" y="116"/>
                  <a:pt x="1167" y="117"/>
                </a:cubicBezTo>
                <a:lnTo>
                  <a:pt x="1166" y="125"/>
                </a:lnTo>
                <a:close/>
                <a:moveTo>
                  <a:pt x="603" y="124"/>
                </a:moveTo>
                <a:cubicBezTo>
                  <a:pt x="602" y="116"/>
                  <a:pt x="602" y="116"/>
                  <a:pt x="602" y="116"/>
                </a:cubicBezTo>
                <a:cubicBezTo>
                  <a:pt x="606" y="115"/>
                  <a:pt x="610" y="115"/>
                  <a:pt x="614" y="115"/>
                </a:cubicBezTo>
                <a:cubicBezTo>
                  <a:pt x="615" y="122"/>
                  <a:pt x="615" y="122"/>
                  <a:pt x="615" y="122"/>
                </a:cubicBezTo>
                <a:cubicBezTo>
                  <a:pt x="611" y="123"/>
                  <a:pt x="607" y="123"/>
                  <a:pt x="603" y="124"/>
                </a:cubicBezTo>
                <a:close/>
                <a:moveTo>
                  <a:pt x="4221" y="123"/>
                </a:moveTo>
                <a:cubicBezTo>
                  <a:pt x="4217" y="122"/>
                  <a:pt x="4214" y="120"/>
                  <a:pt x="4210" y="118"/>
                </a:cubicBezTo>
                <a:cubicBezTo>
                  <a:pt x="4213" y="111"/>
                  <a:pt x="4213" y="111"/>
                  <a:pt x="4213" y="111"/>
                </a:cubicBezTo>
                <a:cubicBezTo>
                  <a:pt x="4217" y="113"/>
                  <a:pt x="4221" y="114"/>
                  <a:pt x="4224" y="116"/>
                </a:cubicBezTo>
                <a:lnTo>
                  <a:pt x="4221" y="123"/>
                </a:lnTo>
                <a:close/>
                <a:moveTo>
                  <a:pt x="1142" y="122"/>
                </a:moveTo>
                <a:cubicBezTo>
                  <a:pt x="1138" y="122"/>
                  <a:pt x="1134" y="121"/>
                  <a:pt x="1130" y="121"/>
                </a:cubicBezTo>
                <a:cubicBezTo>
                  <a:pt x="1131" y="113"/>
                  <a:pt x="1131" y="113"/>
                  <a:pt x="1131" y="113"/>
                </a:cubicBezTo>
                <a:cubicBezTo>
                  <a:pt x="1135" y="113"/>
                  <a:pt x="1139" y="114"/>
                  <a:pt x="1143" y="114"/>
                </a:cubicBezTo>
                <a:lnTo>
                  <a:pt x="1142" y="122"/>
                </a:lnTo>
                <a:close/>
                <a:moveTo>
                  <a:pt x="627" y="121"/>
                </a:moveTo>
                <a:cubicBezTo>
                  <a:pt x="626" y="113"/>
                  <a:pt x="626" y="113"/>
                  <a:pt x="626" y="113"/>
                </a:cubicBezTo>
                <a:cubicBezTo>
                  <a:pt x="630" y="113"/>
                  <a:pt x="634" y="112"/>
                  <a:pt x="638" y="112"/>
                </a:cubicBezTo>
                <a:cubicBezTo>
                  <a:pt x="639" y="120"/>
                  <a:pt x="639" y="120"/>
                  <a:pt x="639" y="120"/>
                </a:cubicBezTo>
                <a:cubicBezTo>
                  <a:pt x="635" y="120"/>
                  <a:pt x="631" y="121"/>
                  <a:pt x="627" y="121"/>
                </a:cubicBezTo>
                <a:close/>
                <a:moveTo>
                  <a:pt x="1118" y="120"/>
                </a:moveTo>
                <a:cubicBezTo>
                  <a:pt x="1114" y="119"/>
                  <a:pt x="1110" y="119"/>
                  <a:pt x="1106" y="118"/>
                </a:cubicBezTo>
                <a:cubicBezTo>
                  <a:pt x="1107" y="110"/>
                  <a:pt x="1107" y="110"/>
                  <a:pt x="1107" y="110"/>
                </a:cubicBezTo>
                <a:cubicBezTo>
                  <a:pt x="1111" y="111"/>
                  <a:pt x="1115" y="111"/>
                  <a:pt x="1119" y="112"/>
                </a:cubicBezTo>
                <a:lnTo>
                  <a:pt x="1118" y="120"/>
                </a:lnTo>
                <a:close/>
                <a:moveTo>
                  <a:pt x="5758" y="119"/>
                </a:moveTo>
                <a:cubicBezTo>
                  <a:pt x="5755" y="112"/>
                  <a:pt x="5755" y="112"/>
                  <a:pt x="5755" y="112"/>
                </a:cubicBezTo>
                <a:cubicBezTo>
                  <a:pt x="5766" y="107"/>
                  <a:pt x="5766" y="107"/>
                  <a:pt x="5766" y="107"/>
                </a:cubicBezTo>
                <a:cubicBezTo>
                  <a:pt x="5769" y="115"/>
                  <a:pt x="5769" y="115"/>
                  <a:pt x="5769" y="115"/>
                </a:cubicBezTo>
                <a:lnTo>
                  <a:pt x="5758" y="119"/>
                </a:lnTo>
                <a:close/>
                <a:moveTo>
                  <a:pt x="651" y="119"/>
                </a:moveTo>
                <a:cubicBezTo>
                  <a:pt x="650" y="111"/>
                  <a:pt x="650" y="111"/>
                  <a:pt x="650" y="111"/>
                </a:cubicBezTo>
                <a:cubicBezTo>
                  <a:pt x="654" y="110"/>
                  <a:pt x="658" y="110"/>
                  <a:pt x="662" y="110"/>
                </a:cubicBezTo>
                <a:cubicBezTo>
                  <a:pt x="662" y="118"/>
                  <a:pt x="662" y="118"/>
                  <a:pt x="662" y="118"/>
                </a:cubicBezTo>
                <a:cubicBezTo>
                  <a:pt x="658" y="118"/>
                  <a:pt x="654" y="118"/>
                  <a:pt x="651" y="119"/>
                </a:cubicBezTo>
                <a:close/>
                <a:moveTo>
                  <a:pt x="1094" y="117"/>
                </a:moveTo>
                <a:cubicBezTo>
                  <a:pt x="1090" y="117"/>
                  <a:pt x="1086" y="117"/>
                  <a:pt x="1082" y="116"/>
                </a:cubicBezTo>
                <a:cubicBezTo>
                  <a:pt x="1083" y="108"/>
                  <a:pt x="1083" y="108"/>
                  <a:pt x="1083" y="108"/>
                </a:cubicBezTo>
                <a:cubicBezTo>
                  <a:pt x="1087" y="109"/>
                  <a:pt x="1091" y="109"/>
                  <a:pt x="1095" y="109"/>
                </a:cubicBezTo>
                <a:lnTo>
                  <a:pt x="1094" y="117"/>
                </a:lnTo>
                <a:close/>
                <a:moveTo>
                  <a:pt x="674" y="117"/>
                </a:moveTo>
                <a:cubicBezTo>
                  <a:pt x="674" y="109"/>
                  <a:pt x="674" y="109"/>
                  <a:pt x="674" y="109"/>
                </a:cubicBezTo>
                <a:cubicBezTo>
                  <a:pt x="678" y="108"/>
                  <a:pt x="682" y="108"/>
                  <a:pt x="686" y="108"/>
                </a:cubicBezTo>
                <a:cubicBezTo>
                  <a:pt x="686" y="116"/>
                  <a:pt x="686" y="116"/>
                  <a:pt x="686" y="116"/>
                </a:cubicBezTo>
                <a:cubicBezTo>
                  <a:pt x="682" y="116"/>
                  <a:pt x="678" y="116"/>
                  <a:pt x="674" y="117"/>
                </a:cubicBezTo>
                <a:close/>
                <a:moveTo>
                  <a:pt x="3160" y="116"/>
                </a:moveTo>
                <a:cubicBezTo>
                  <a:pt x="3157" y="109"/>
                  <a:pt x="3157" y="109"/>
                  <a:pt x="3157" y="109"/>
                </a:cubicBezTo>
                <a:cubicBezTo>
                  <a:pt x="3161" y="107"/>
                  <a:pt x="3165" y="106"/>
                  <a:pt x="3168" y="104"/>
                </a:cubicBezTo>
                <a:cubicBezTo>
                  <a:pt x="3171" y="112"/>
                  <a:pt x="3171" y="112"/>
                  <a:pt x="3171" y="112"/>
                </a:cubicBezTo>
                <a:cubicBezTo>
                  <a:pt x="3167" y="113"/>
                  <a:pt x="3164" y="115"/>
                  <a:pt x="3160" y="116"/>
                </a:cubicBezTo>
                <a:close/>
                <a:moveTo>
                  <a:pt x="1070" y="115"/>
                </a:moveTo>
                <a:cubicBezTo>
                  <a:pt x="1066" y="115"/>
                  <a:pt x="1062" y="115"/>
                  <a:pt x="1058" y="114"/>
                </a:cubicBezTo>
                <a:cubicBezTo>
                  <a:pt x="1059" y="106"/>
                  <a:pt x="1059" y="106"/>
                  <a:pt x="1059" y="106"/>
                </a:cubicBezTo>
                <a:cubicBezTo>
                  <a:pt x="1063" y="107"/>
                  <a:pt x="1067" y="107"/>
                  <a:pt x="1071" y="107"/>
                </a:cubicBezTo>
                <a:lnTo>
                  <a:pt x="1070" y="115"/>
                </a:lnTo>
                <a:close/>
                <a:moveTo>
                  <a:pt x="698" y="115"/>
                </a:moveTo>
                <a:cubicBezTo>
                  <a:pt x="698" y="107"/>
                  <a:pt x="698" y="107"/>
                  <a:pt x="698" y="107"/>
                </a:cubicBezTo>
                <a:cubicBezTo>
                  <a:pt x="702" y="106"/>
                  <a:pt x="706" y="106"/>
                  <a:pt x="710" y="106"/>
                </a:cubicBezTo>
                <a:cubicBezTo>
                  <a:pt x="710" y="114"/>
                  <a:pt x="710" y="114"/>
                  <a:pt x="710" y="114"/>
                </a:cubicBezTo>
                <a:cubicBezTo>
                  <a:pt x="706" y="114"/>
                  <a:pt x="702" y="114"/>
                  <a:pt x="698" y="115"/>
                </a:cubicBezTo>
                <a:close/>
                <a:moveTo>
                  <a:pt x="1046" y="114"/>
                </a:moveTo>
                <a:cubicBezTo>
                  <a:pt x="1042" y="113"/>
                  <a:pt x="1038" y="113"/>
                  <a:pt x="1034" y="113"/>
                </a:cubicBezTo>
                <a:cubicBezTo>
                  <a:pt x="1035" y="105"/>
                  <a:pt x="1035" y="105"/>
                  <a:pt x="1035" y="105"/>
                </a:cubicBezTo>
                <a:cubicBezTo>
                  <a:pt x="1039" y="105"/>
                  <a:pt x="1043" y="105"/>
                  <a:pt x="1047" y="106"/>
                </a:cubicBezTo>
                <a:lnTo>
                  <a:pt x="1046" y="114"/>
                </a:lnTo>
                <a:close/>
                <a:moveTo>
                  <a:pt x="4199" y="113"/>
                </a:moveTo>
                <a:cubicBezTo>
                  <a:pt x="4195" y="112"/>
                  <a:pt x="4192" y="110"/>
                  <a:pt x="4188" y="108"/>
                </a:cubicBezTo>
                <a:cubicBezTo>
                  <a:pt x="4191" y="101"/>
                  <a:pt x="4191" y="101"/>
                  <a:pt x="4191" y="101"/>
                </a:cubicBezTo>
                <a:cubicBezTo>
                  <a:pt x="4195" y="103"/>
                  <a:pt x="4199" y="104"/>
                  <a:pt x="4202" y="106"/>
                </a:cubicBezTo>
                <a:lnTo>
                  <a:pt x="4199" y="113"/>
                </a:lnTo>
                <a:close/>
                <a:moveTo>
                  <a:pt x="722" y="113"/>
                </a:moveTo>
                <a:cubicBezTo>
                  <a:pt x="722" y="105"/>
                  <a:pt x="722" y="105"/>
                  <a:pt x="722" y="105"/>
                </a:cubicBezTo>
                <a:cubicBezTo>
                  <a:pt x="726" y="105"/>
                  <a:pt x="730" y="105"/>
                  <a:pt x="734" y="104"/>
                </a:cubicBezTo>
                <a:cubicBezTo>
                  <a:pt x="734" y="112"/>
                  <a:pt x="734" y="112"/>
                  <a:pt x="734" y="112"/>
                </a:cubicBezTo>
                <a:cubicBezTo>
                  <a:pt x="730" y="112"/>
                  <a:pt x="726" y="113"/>
                  <a:pt x="722" y="113"/>
                </a:cubicBezTo>
                <a:close/>
                <a:moveTo>
                  <a:pt x="1022" y="112"/>
                </a:moveTo>
                <a:cubicBezTo>
                  <a:pt x="1018" y="112"/>
                  <a:pt x="1014" y="112"/>
                  <a:pt x="1010" y="111"/>
                </a:cubicBezTo>
                <a:cubicBezTo>
                  <a:pt x="1011" y="103"/>
                  <a:pt x="1011" y="103"/>
                  <a:pt x="1011" y="103"/>
                </a:cubicBezTo>
                <a:cubicBezTo>
                  <a:pt x="1015" y="104"/>
                  <a:pt x="1019" y="104"/>
                  <a:pt x="1023" y="104"/>
                </a:cubicBezTo>
                <a:lnTo>
                  <a:pt x="1022" y="112"/>
                </a:lnTo>
                <a:close/>
                <a:moveTo>
                  <a:pt x="746" y="112"/>
                </a:moveTo>
                <a:cubicBezTo>
                  <a:pt x="746" y="104"/>
                  <a:pt x="746" y="104"/>
                  <a:pt x="746" y="104"/>
                </a:cubicBezTo>
                <a:cubicBezTo>
                  <a:pt x="750" y="103"/>
                  <a:pt x="754" y="103"/>
                  <a:pt x="758" y="103"/>
                </a:cubicBezTo>
                <a:cubicBezTo>
                  <a:pt x="758" y="111"/>
                  <a:pt x="758" y="111"/>
                  <a:pt x="758" y="111"/>
                </a:cubicBezTo>
                <a:cubicBezTo>
                  <a:pt x="754" y="111"/>
                  <a:pt x="750" y="111"/>
                  <a:pt x="746" y="112"/>
                </a:cubicBezTo>
                <a:close/>
                <a:moveTo>
                  <a:pt x="998" y="111"/>
                </a:moveTo>
                <a:cubicBezTo>
                  <a:pt x="994" y="111"/>
                  <a:pt x="990" y="110"/>
                  <a:pt x="986" y="110"/>
                </a:cubicBezTo>
                <a:cubicBezTo>
                  <a:pt x="987" y="102"/>
                  <a:pt x="987" y="102"/>
                  <a:pt x="987" y="102"/>
                </a:cubicBezTo>
                <a:cubicBezTo>
                  <a:pt x="991" y="102"/>
                  <a:pt x="995" y="103"/>
                  <a:pt x="999" y="103"/>
                </a:cubicBezTo>
                <a:lnTo>
                  <a:pt x="998" y="111"/>
                </a:lnTo>
                <a:close/>
                <a:moveTo>
                  <a:pt x="5780" y="110"/>
                </a:moveTo>
                <a:cubicBezTo>
                  <a:pt x="5777" y="103"/>
                  <a:pt x="5777" y="103"/>
                  <a:pt x="5777" y="103"/>
                </a:cubicBezTo>
                <a:cubicBezTo>
                  <a:pt x="5788" y="99"/>
                  <a:pt x="5788" y="99"/>
                  <a:pt x="5788" y="99"/>
                </a:cubicBezTo>
                <a:cubicBezTo>
                  <a:pt x="5791" y="106"/>
                  <a:pt x="5791" y="106"/>
                  <a:pt x="5791" y="106"/>
                </a:cubicBezTo>
                <a:lnTo>
                  <a:pt x="5780" y="110"/>
                </a:lnTo>
                <a:close/>
                <a:moveTo>
                  <a:pt x="770" y="110"/>
                </a:moveTo>
                <a:cubicBezTo>
                  <a:pt x="770" y="102"/>
                  <a:pt x="770" y="102"/>
                  <a:pt x="770" y="102"/>
                </a:cubicBezTo>
                <a:cubicBezTo>
                  <a:pt x="774" y="102"/>
                  <a:pt x="778" y="102"/>
                  <a:pt x="782" y="102"/>
                </a:cubicBezTo>
                <a:cubicBezTo>
                  <a:pt x="782" y="110"/>
                  <a:pt x="782" y="110"/>
                  <a:pt x="782" y="110"/>
                </a:cubicBezTo>
                <a:cubicBezTo>
                  <a:pt x="778" y="110"/>
                  <a:pt x="774" y="110"/>
                  <a:pt x="770" y="110"/>
                </a:cubicBezTo>
                <a:close/>
                <a:moveTo>
                  <a:pt x="974" y="110"/>
                </a:moveTo>
                <a:cubicBezTo>
                  <a:pt x="970" y="109"/>
                  <a:pt x="966" y="109"/>
                  <a:pt x="962" y="109"/>
                </a:cubicBezTo>
                <a:cubicBezTo>
                  <a:pt x="963" y="101"/>
                  <a:pt x="963" y="101"/>
                  <a:pt x="963" y="101"/>
                </a:cubicBezTo>
                <a:cubicBezTo>
                  <a:pt x="967" y="101"/>
                  <a:pt x="971" y="102"/>
                  <a:pt x="975" y="102"/>
                </a:cubicBezTo>
                <a:lnTo>
                  <a:pt x="974" y="110"/>
                </a:lnTo>
                <a:close/>
                <a:moveTo>
                  <a:pt x="794" y="109"/>
                </a:moveTo>
                <a:cubicBezTo>
                  <a:pt x="794" y="101"/>
                  <a:pt x="794" y="101"/>
                  <a:pt x="794" y="101"/>
                </a:cubicBezTo>
                <a:cubicBezTo>
                  <a:pt x="798" y="101"/>
                  <a:pt x="802" y="101"/>
                  <a:pt x="806" y="101"/>
                </a:cubicBezTo>
                <a:cubicBezTo>
                  <a:pt x="806" y="109"/>
                  <a:pt x="806" y="109"/>
                  <a:pt x="806" y="109"/>
                </a:cubicBezTo>
                <a:cubicBezTo>
                  <a:pt x="802" y="109"/>
                  <a:pt x="798" y="109"/>
                  <a:pt x="794" y="109"/>
                </a:cubicBezTo>
                <a:close/>
                <a:moveTo>
                  <a:pt x="950" y="109"/>
                </a:moveTo>
                <a:cubicBezTo>
                  <a:pt x="946" y="109"/>
                  <a:pt x="942" y="109"/>
                  <a:pt x="938" y="109"/>
                </a:cubicBezTo>
                <a:cubicBezTo>
                  <a:pt x="939" y="101"/>
                  <a:pt x="939" y="101"/>
                  <a:pt x="939" y="101"/>
                </a:cubicBezTo>
                <a:cubicBezTo>
                  <a:pt x="943" y="101"/>
                  <a:pt x="947" y="101"/>
                  <a:pt x="951" y="101"/>
                </a:cubicBezTo>
                <a:lnTo>
                  <a:pt x="950" y="109"/>
                </a:lnTo>
                <a:close/>
                <a:moveTo>
                  <a:pt x="818" y="109"/>
                </a:moveTo>
                <a:cubicBezTo>
                  <a:pt x="818" y="101"/>
                  <a:pt x="818" y="101"/>
                  <a:pt x="818" y="101"/>
                </a:cubicBezTo>
                <a:cubicBezTo>
                  <a:pt x="822" y="101"/>
                  <a:pt x="826" y="100"/>
                  <a:pt x="830" y="100"/>
                </a:cubicBezTo>
                <a:cubicBezTo>
                  <a:pt x="830" y="108"/>
                  <a:pt x="830" y="108"/>
                  <a:pt x="830" y="108"/>
                </a:cubicBezTo>
                <a:cubicBezTo>
                  <a:pt x="826" y="108"/>
                  <a:pt x="822" y="109"/>
                  <a:pt x="818" y="109"/>
                </a:cubicBezTo>
                <a:close/>
                <a:moveTo>
                  <a:pt x="926" y="108"/>
                </a:moveTo>
                <a:cubicBezTo>
                  <a:pt x="922" y="108"/>
                  <a:pt x="918" y="108"/>
                  <a:pt x="914" y="108"/>
                </a:cubicBezTo>
                <a:cubicBezTo>
                  <a:pt x="914" y="100"/>
                  <a:pt x="914" y="100"/>
                  <a:pt x="914" y="100"/>
                </a:cubicBezTo>
                <a:cubicBezTo>
                  <a:pt x="918" y="100"/>
                  <a:pt x="923" y="100"/>
                  <a:pt x="927" y="100"/>
                </a:cubicBezTo>
                <a:lnTo>
                  <a:pt x="926" y="108"/>
                </a:lnTo>
                <a:close/>
                <a:moveTo>
                  <a:pt x="842" y="108"/>
                </a:moveTo>
                <a:cubicBezTo>
                  <a:pt x="842" y="100"/>
                  <a:pt x="842" y="100"/>
                  <a:pt x="842" y="100"/>
                </a:cubicBezTo>
                <a:cubicBezTo>
                  <a:pt x="846" y="100"/>
                  <a:pt x="850" y="100"/>
                  <a:pt x="854" y="100"/>
                </a:cubicBezTo>
                <a:cubicBezTo>
                  <a:pt x="854" y="108"/>
                  <a:pt x="854" y="108"/>
                  <a:pt x="854" y="108"/>
                </a:cubicBezTo>
                <a:cubicBezTo>
                  <a:pt x="850" y="108"/>
                  <a:pt x="846" y="108"/>
                  <a:pt x="842" y="108"/>
                </a:cubicBezTo>
                <a:close/>
                <a:moveTo>
                  <a:pt x="902" y="108"/>
                </a:moveTo>
                <a:cubicBezTo>
                  <a:pt x="898" y="108"/>
                  <a:pt x="894" y="108"/>
                  <a:pt x="890" y="108"/>
                </a:cubicBezTo>
                <a:cubicBezTo>
                  <a:pt x="890" y="100"/>
                  <a:pt x="890" y="100"/>
                  <a:pt x="890" y="100"/>
                </a:cubicBezTo>
                <a:cubicBezTo>
                  <a:pt x="894" y="100"/>
                  <a:pt x="898" y="100"/>
                  <a:pt x="902" y="100"/>
                </a:cubicBezTo>
                <a:lnTo>
                  <a:pt x="902" y="108"/>
                </a:lnTo>
                <a:close/>
                <a:moveTo>
                  <a:pt x="866" y="108"/>
                </a:moveTo>
                <a:cubicBezTo>
                  <a:pt x="866" y="100"/>
                  <a:pt x="866" y="100"/>
                  <a:pt x="866" y="100"/>
                </a:cubicBezTo>
                <a:cubicBezTo>
                  <a:pt x="870" y="100"/>
                  <a:pt x="874" y="100"/>
                  <a:pt x="878" y="100"/>
                </a:cubicBezTo>
                <a:cubicBezTo>
                  <a:pt x="878" y="108"/>
                  <a:pt x="878" y="108"/>
                  <a:pt x="878" y="108"/>
                </a:cubicBezTo>
                <a:cubicBezTo>
                  <a:pt x="874" y="108"/>
                  <a:pt x="870" y="108"/>
                  <a:pt x="866" y="108"/>
                </a:cubicBezTo>
                <a:close/>
                <a:moveTo>
                  <a:pt x="3182" y="108"/>
                </a:moveTo>
                <a:cubicBezTo>
                  <a:pt x="3179" y="100"/>
                  <a:pt x="3179" y="100"/>
                  <a:pt x="3179" y="100"/>
                </a:cubicBezTo>
                <a:cubicBezTo>
                  <a:pt x="3183" y="99"/>
                  <a:pt x="3187" y="97"/>
                  <a:pt x="3191" y="96"/>
                </a:cubicBezTo>
                <a:cubicBezTo>
                  <a:pt x="3194" y="103"/>
                  <a:pt x="3194" y="103"/>
                  <a:pt x="3194" y="103"/>
                </a:cubicBezTo>
                <a:cubicBezTo>
                  <a:pt x="3190" y="105"/>
                  <a:pt x="3186" y="106"/>
                  <a:pt x="3182" y="108"/>
                </a:cubicBezTo>
                <a:close/>
                <a:moveTo>
                  <a:pt x="4177" y="104"/>
                </a:moveTo>
                <a:cubicBezTo>
                  <a:pt x="4173" y="102"/>
                  <a:pt x="4170" y="100"/>
                  <a:pt x="4166" y="99"/>
                </a:cubicBezTo>
                <a:cubicBezTo>
                  <a:pt x="4169" y="91"/>
                  <a:pt x="4169" y="91"/>
                  <a:pt x="4169" y="91"/>
                </a:cubicBezTo>
                <a:cubicBezTo>
                  <a:pt x="4173" y="93"/>
                  <a:pt x="4176" y="95"/>
                  <a:pt x="4180" y="96"/>
                </a:cubicBezTo>
                <a:lnTo>
                  <a:pt x="4177" y="104"/>
                </a:lnTo>
                <a:close/>
                <a:moveTo>
                  <a:pt x="3205" y="99"/>
                </a:moveTo>
                <a:cubicBezTo>
                  <a:pt x="3202" y="92"/>
                  <a:pt x="3202" y="92"/>
                  <a:pt x="3202" y="92"/>
                </a:cubicBezTo>
                <a:cubicBezTo>
                  <a:pt x="3206" y="90"/>
                  <a:pt x="3210" y="89"/>
                  <a:pt x="3213" y="88"/>
                </a:cubicBezTo>
                <a:cubicBezTo>
                  <a:pt x="3216" y="95"/>
                  <a:pt x="3216" y="95"/>
                  <a:pt x="3216" y="95"/>
                </a:cubicBezTo>
                <a:cubicBezTo>
                  <a:pt x="3212" y="96"/>
                  <a:pt x="3209" y="98"/>
                  <a:pt x="3205" y="99"/>
                </a:cubicBezTo>
                <a:close/>
                <a:moveTo>
                  <a:pt x="4155" y="94"/>
                </a:moveTo>
                <a:cubicBezTo>
                  <a:pt x="4151" y="93"/>
                  <a:pt x="4147" y="91"/>
                  <a:pt x="4144" y="90"/>
                </a:cubicBezTo>
                <a:cubicBezTo>
                  <a:pt x="4147" y="82"/>
                  <a:pt x="4147" y="82"/>
                  <a:pt x="4147" y="82"/>
                </a:cubicBezTo>
                <a:cubicBezTo>
                  <a:pt x="4150" y="84"/>
                  <a:pt x="4154" y="85"/>
                  <a:pt x="4158" y="87"/>
                </a:cubicBezTo>
                <a:lnTo>
                  <a:pt x="4155" y="94"/>
                </a:lnTo>
                <a:close/>
                <a:moveTo>
                  <a:pt x="3227" y="91"/>
                </a:moveTo>
                <a:cubicBezTo>
                  <a:pt x="3225" y="83"/>
                  <a:pt x="3225" y="83"/>
                  <a:pt x="3225" y="83"/>
                </a:cubicBezTo>
                <a:cubicBezTo>
                  <a:pt x="3228" y="82"/>
                  <a:pt x="3232" y="81"/>
                  <a:pt x="3236" y="79"/>
                </a:cubicBezTo>
                <a:cubicBezTo>
                  <a:pt x="3239" y="87"/>
                  <a:pt x="3239" y="87"/>
                  <a:pt x="3239" y="87"/>
                </a:cubicBezTo>
                <a:cubicBezTo>
                  <a:pt x="3235" y="88"/>
                  <a:pt x="3231" y="90"/>
                  <a:pt x="3227" y="91"/>
                </a:cubicBezTo>
                <a:close/>
                <a:moveTo>
                  <a:pt x="4132" y="85"/>
                </a:moveTo>
                <a:cubicBezTo>
                  <a:pt x="4129" y="84"/>
                  <a:pt x="4125" y="83"/>
                  <a:pt x="4121" y="81"/>
                </a:cubicBezTo>
                <a:cubicBezTo>
                  <a:pt x="4124" y="74"/>
                  <a:pt x="4124" y="74"/>
                  <a:pt x="4124" y="74"/>
                </a:cubicBezTo>
                <a:cubicBezTo>
                  <a:pt x="4128" y="75"/>
                  <a:pt x="4132" y="77"/>
                  <a:pt x="4135" y="78"/>
                </a:cubicBezTo>
                <a:lnTo>
                  <a:pt x="4132" y="85"/>
                </a:lnTo>
                <a:close/>
                <a:moveTo>
                  <a:pt x="3250" y="83"/>
                </a:moveTo>
                <a:cubicBezTo>
                  <a:pt x="3247" y="76"/>
                  <a:pt x="3247" y="76"/>
                  <a:pt x="3247" y="76"/>
                </a:cubicBezTo>
                <a:cubicBezTo>
                  <a:pt x="3251" y="74"/>
                  <a:pt x="3255" y="73"/>
                  <a:pt x="3259" y="72"/>
                </a:cubicBezTo>
                <a:cubicBezTo>
                  <a:pt x="3261" y="79"/>
                  <a:pt x="3261" y="79"/>
                  <a:pt x="3261" y="79"/>
                </a:cubicBezTo>
                <a:cubicBezTo>
                  <a:pt x="3257" y="81"/>
                  <a:pt x="3254" y="82"/>
                  <a:pt x="3250" y="83"/>
                </a:cubicBezTo>
                <a:close/>
                <a:moveTo>
                  <a:pt x="4110" y="77"/>
                </a:moveTo>
                <a:cubicBezTo>
                  <a:pt x="4106" y="76"/>
                  <a:pt x="4102" y="75"/>
                  <a:pt x="4099" y="73"/>
                </a:cubicBezTo>
                <a:cubicBezTo>
                  <a:pt x="4101" y="66"/>
                  <a:pt x="4101" y="66"/>
                  <a:pt x="4101" y="66"/>
                </a:cubicBezTo>
                <a:cubicBezTo>
                  <a:pt x="4105" y="67"/>
                  <a:pt x="4109" y="68"/>
                  <a:pt x="4113" y="70"/>
                </a:cubicBezTo>
                <a:lnTo>
                  <a:pt x="4110" y="77"/>
                </a:lnTo>
                <a:close/>
                <a:moveTo>
                  <a:pt x="3273" y="76"/>
                </a:moveTo>
                <a:cubicBezTo>
                  <a:pt x="3270" y="68"/>
                  <a:pt x="3270" y="68"/>
                  <a:pt x="3270" y="68"/>
                </a:cubicBezTo>
                <a:cubicBezTo>
                  <a:pt x="3274" y="67"/>
                  <a:pt x="3278" y="65"/>
                  <a:pt x="3282" y="64"/>
                </a:cubicBezTo>
                <a:cubicBezTo>
                  <a:pt x="3284" y="72"/>
                  <a:pt x="3284" y="72"/>
                  <a:pt x="3284" y="72"/>
                </a:cubicBezTo>
                <a:cubicBezTo>
                  <a:pt x="3280" y="73"/>
                  <a:pt x="3276" y="74"/>
                  <a:pt x="3273" y="76"/>
                </a:cubicBezTo>
                <a:close/>
                <a:moveTo>
                  <a:pt x="4087" y="69"/>
                </a:moveTo>
                <a:cubicBezTo>
                  <a:pt x="4083" y="68"/>
                  <a:pt x="4080" y="67"/>
                  <a:pt x="4076" y="66"/>
                </a:cubicBezTo>
                <a:cubicBezTo>
                  <a:pt x="4078" y="58"/>
                  <a:pt x="4078" y="58"/>
                  <a:pt x="4078" y="58"/>
                </a:cubicBezTo>
                <a:cubicBezTo>
                  <a:pt x="4082" y="59"/>
                  <a:pt x="4086" y="61"/>
                  <a:pt x="4090" y="62"/>
                </a:cubicBezTo>
                <a:lnTo>
                  <a:pt x="4087" y="69"/>
                </a:lnTo>
                <a:close/>
                <a:moveTo>
                  <a:pt x="3295" y="68"/>
                </a:moveTo>
                <a:cubicBezTo>
                  <a:pt x="3293" y="61"/>
                  <a:pt x="3293" y="61"/>
                  <a:pt x="3293" y="61"/>
                </a:cubicBezTo>
                <a:cubicBezTo>
                  <a:pt x="3297" y="59"/>
                  <a:pt x="3301" y="58"/>
                  <a:pt x="3305" y="57"/>
                </a:cubicBezTo>
                <a:cubicBezTo>
                  <a:pt x="3307" y="65"/>
                  <a:pt x="3307" y="65"/>
                  <a:pt x="3307" y="65"/>
                </a:cubicBezTo>
                <a:cubicBezTo>
                  <a:pt x="3303" y="66"/>
                  <a:pt x="3299" y="67"/>
                  <a:pt x="3295" y="68"/>
                </a:cubicBezTo>
                <a:close/>
                <a:moveTo>
                  <a:pt x="4064" y="62"/>
                </a:moveTo>
                <a:cubicBezTo>
                  <a:pt x="4060" y="61"/>
                  <a:pt x="4057" y="60"/>
                  <a:pt x="4053" y="59"/>
                </a:cubicBezTo>
                <a:cubicBezTo>
                  <a:pt x="4055" y="51"/>
                  <a:pt x="4055" y="51"/>
                  <a:pt x="4055" y="51"/>
                </a:cubicBezTo>
                <a:cubicBezTo>
                  <a:pt x="4059" y="52"/>
                  <a:pt x="4063" y="53"/>
                  <a:pt x="4067" y="55"/>
                </a:cubicBezTo>
                <a:lnTo>
                  <a:pt x="4064" y="62"/>
                </a:lnTo>
                <a:close/>
                <a:moveTo>
                  <a:pt x="3318" y="61"/>
                </a:moveTo>
                <a:cubicBezTo>
                  <a:pt x="3316" y="54"/>
                  <a:pt x="3316" y="54"/>
                  <a:pt x="3316" y="54"/>
                </a:cubicBezTo>
                <a:cubicBezTo>
                  <a:pt x="3320" y="53"/>
                  <a:pt x="3324" y="51"/>
                  <a:pt x="3328" y="50"/>
                </a:cubicBezTo>
                <a:cubicBezTo>
                  <a:pt x="3330" y="58"/>
                  <a:pt x="3330" y="58"/>
                  <a:pt x="3330" y="58"/>
                </a:cubicBezTo>
                <a:cubicBezTo>
                  <a:pt x="3326" y="59"/>
                  <a:pt x="3322" y="60"/>
                  <a:pt x="3318" y="61"/>
                </a:cubicBezTo>
                <a:close/>
                <a:moveTo>
                  <a:pt x="4041" y="55"/>
                </a:moveTo>
                <a:cubicBezTo>
                  <a:pt x="4037" y="54"/>
                  <a:pt x="4033" y="53"/>
                  <a:pt x="4030" y="52"/>
                </a:cubicBezTo>
                <a:cubicBezTo>
                  <a:pt x="4032" y="45"/>
                  <a:pt x="4032" y="45"/>
                  <a:pt x="4032" y="45"/>
                </a:cubicBezTo>
                <a:cubicBezTo>
                  <a:pt x="4036" y="46"/>
                  <a:pt x="4039" y="47"/>
                  <a:pt x="4043" y="48"/>
                </a:cubicBezTo>
                <a:lnTo>
                  <a:pt x="4041" y="55"/>
                </a:lnTo>
                <a:close/>
                <a:moveTo>
                  <a:pt x="3341" y="55"/>
                </a:moveTo>
                <a:cubicBezTo>
                  <a:pt x="3339" y="47"/>
                  <a:pt x="3339" y="47"/>
                  <a:pt x="3339" y="47"/>
                </a:cubicBezTo>
                <a:cubicBezTo>
                  <a:pt x="3343" y="46"/>
                  <a:pt x="3347" y="45"/>
                  <a:pt x="3351" y="44"/>
                </a:cubicBezTo>
                <a:cubicBezTo>
                  <a:pt x="3353" y="52"/>
                  <a:pt x="3353" y="52"/>
                  <a:pt x="3353" y="52"/>
                </a:cubicBezTo>
                <a:cubicBezTo>
                  <a:pt x="3349" y="53"/>
                  <a:pt x="3345" y="54"/>
                  <a:pt x="3341" y="55"/>
                </a:cubicBezTo>
                <a:close/>
                <a:moveTo>
                  <a:pt x="4018" y="49"/>
                </a:moveTo>
                <a:cubicBezTo>
                  <a:pt x="4014" y="48"/>
                  <a:pt x="4010" y="47"/>
                  <a:pt x="4006" y="46"/>
                </a:cubicBezTo>
                <a:cubicBezTo>
                  <a:pt x="4008" y="38"/>
                  <a:pt x="4008" y="38"/>
                  <a:pt x="4008" y="38"/>
                </a:cubicBezTo>
                <a:cubicBezTo>
                  <a:pt x="4012" y="39"/>
                  <a:pt x="4016" y="40"/>
                  <a:pt x="4020" y="41"/>
                </a:cubicBezTo>
                <a:lnTo>
                  <a:pt x="4018" y="49"/>
                </a:lnTo>
                <a:close/>
                <a:moveTo>
                  <a:pt x="3365" y="49"/>
                </a:moveTo>
                <a:cubicBezTo>
                  <a:pt x="3363" y="41"/>
                  <a:pt x="3363" y="41"/>
                  <a:pt x="3363" y="41"/>
                </a:cubicBezTo>
                <a:cubicBezTo>
                  <a:pt x="3367" y="40"/>
                  <a:pt x="3370" y="39"/>
                  <a:pt x="3374" y="38"/>
                </a:cubicBezTo>
                <a:cubicBezTo>
                  <a:pt x="3376" y="46"/>
                  <a:pt x="3376" y="46"/>
                  <a:pt x="3376" y="46"/>
                </a:cubicBezTo>
                <a:cubicBezTo>
                  <a:pt x="3372" y="47"/>
                  <a:pt x="3369" y="48"/>
                  <a:pt x="3365" y="49"/>
                </a:cubicBezTo>
                <a:close/>
                <a:moveTo>
                  <a:pt x="3995" y="43"/>
                </a:moveTo>
                <a:cubicBezTo>
                  <a:pt x="3991" y="42"/>
                  <a:pt x="3987" y="42"/>
                  <a:pt x="3983" y="41"/>
                </a:cubicBezTo>
                <a:cubicBezTo>
                  <a:pt x="3985" y="33"/>
                  <a:pt x="3985" y="33"/>
                  <a:pt x="3985" y="33"/>
                </a:cubicBezTo>
                <a:cubicBezTo>
                  <a:pt x="3989" y="34"/>
                  <a:pt x="3993" y="35"/>
                  <a:pt x="3996" y="36"/>
                </a:cubicBezTo>
                <a:lnTo>
                  <a:pt x="3995" y="43"/>
                </a:lnTo>
                <a:close/>
                <a:moveTo>
                  <a:pt x="3388" y="43"/>
                </a:moveTo>
                <a:cubicBezTo>
                  <a:pt x="3386" y="35"/>
                  <a:pt x="3386" y="35"/>
                  <a:pt x="3386" y="35"/>
                </a:cubicBezTo>
                <a:cubicBezTo>
                  <a:pt x="3390" y="34"/>
                  <a:pt x="3394" y="33"/>
                  <a:pt x="3398" y="32"/>
                </a:cubicBezTo>
                <a:cubicBezTo>
                  <a:pt x="3400" y="40"/>
                  <a:pt x="3400" y="40"/>
                  <a:pt x="3400" y="40"/>
                </a:cubicBezTo>
                <a:cubicBezTo>
                  <a:pt x="3396" y="41"/>
                  <a:pt x="3392" y="42"/>
                  <a:pt x="3388" y="43"/>
                </a:cubicBezTo>
                <a:close/>
                <a:moveTo>
                  <a:pt x="3971" y="38"/>
                </a:moveTo>
                <a:cubicBezTo>
                  <a:pt x="3967" y="37"/>
                  <a:pt x="3963" y="36"/>
                  <a:pt x="3959" y="36"/>
                </a:cubicBezTo>
                <a:cubicBezTo>
                  <a:pt x="3961" y="28"/>
                  <a:pt x="3961" y="28"/>
                  <a:pt x="3961" y="28"/>
                </a:cubicBezTo>
                <a:cubicBezTo>
                  <a:pt x="3965" y="29"/>
                  <a:pt x="3969" y="29"/>
                  <a:pt x="3973" y="30"/>
                </a:cubicBezTo>
                <a:lnTo>
                  <a:pt x="3971" y="38"/>
                </a:lnTo>
                <a:close/>
                <a:moveTo>
                  <a:pt x="3411" y="37"/>
                </a:moveTo>
                <a:cubicBezTo>
                  <a:pt x="3410" y="30"/>
                  <a:pt x="3410" y="30"/>
                  <a:pt x="3410" y="30"/>
                </a:cubicBezTo>
                <a:cubicBezTo>
                  <a:pt x="3414" y="29"/>
                  <a:pt x="3417" y="28"/>
                  <a:pt x="3421" y="27"/>
                </a:cubicBezTo>
                <a:cubicBezTo>
                  <a:pt x="3423" y="35"/>
                  <a:pt x="3423" y="35"/>
                  <a:pt x="3423" y="35"/>
                </a:cubicBezTo>
                <a:cubicBezTo>
                  <a:pt x="3419" y="36"/>
                  <a:pt x="3415" y="37"/>
                  <a:pt x="3411" y="37"/>
                </a:cubicBezTo>
                <a:close/>
                <a:moveTo>
                  <a:pt x="3948" y="33"/>
                </a:moveTo>
                <a:cubicBezTo>
                  <a:pt x="3944" y="32"/>
                  <a:pt x="3940" y="32"/>
                  <a:pt x="3936" y="31"/>
                </a:cubicBezTo>
                <a:cubicBezTo>
                  <a:pt x="3937" y="23"/>
                  <a:pt x="3937" y="23"/>
                  <a:pt x="3937" y="23"/>
                </a:cubicBezTo>
                <a:cubicBezTo>
                  <a:pt x="3941" y="24"/>
                  <a:pt x="3945" y="25"/>
                  <a:pt x="3949" y="25"/>
                </a:cubicBezTo>
                <a:lnTo>
                  <a:pt x="3948" y="33"/>
                </a:lnTo>
                <a:close/>
                <a:moveTo>
                  <a:pt x="3435" y="33"/>
                </a:moveTo>
                <a:cubicBezTo>
                  <a:pt x="3433" y="25"/>
                  <a:pt x="3433" y="25"/>
                  <a:pt x="3433" y="25"/>
                </a:cubicBezTo>
                <a:cubicBezTo>
                  <a:pt x="3437" y="24"/>
                  <a:pt x="3441" y="23"/>
                  <a:pt x="3445" y="22"/>
                </a:cubicBezTo>
                <a:cubicBezTo>
                  <a:pt x="3447" y="30"/>
                  <a:pt x="3447" y="30"/>
                  <a:pt x="3447" y="30"/>
                </a:cubicBezTo>
                <a:cubicBezTo>
                  <a:pt x="3443" y="31"/>
                  <a:pt x="3439" y="32"/>
                  <a:pt x="3435" y="33"/>
                </a:cubicBezTo>
                <a:close/>
                <a:moveTo>
                  <a:pt x="3924" y="29"/>
                </a:moveTo>
                <a:cubicBezTo>
                  <a:pt x="3920" y="28"/>
                  <a:pt x="3916" y="27"/>
                  <a:pt x="3912" y="27"/>
                </a:cubicBezTo>
                <a:cubicBezTo>
                  <a:pt x="3914" y="19"/>
                  <a:pt x="3914" y="19"/>
                  <a:pt x="3914" y="19"/>
                </a:cubicBezTo>
                <a:cubicBezTo>
                  <a:pt x="3918" y="19"/>
                  <a:pt x="3921" y="20"/>
                  <a:pt x="3925" y="21"/>
                </a:cubicBezTo>
                <a:lnTo>
                  <a:pt x="3924" y="29"/>
                </a:lnTo>
                <a:close/>
                <a:moveTo>
                  <a:pt x="3458" y="28"/>
                </a:moveTo>
                <a:cubicBezTo>
                  <a:pt x="3457" y="20"/>
                  <a:pt x="3457" y="20"/>
                  <a:pt x="3457" y="20"/>
                </a:cubicBezTo>
                <a:cubicBezTo>
                  <a:pt x="3460" y="20"/>
                  <a:pt x="3464" y="19"/>
                  <a:pt x="3467" y="18"/>
                </a:cubicBezTo>
                <a:cubicBezTo>
                  <a:pt x="3469" y="18"/>
                  <a:pt x="3469" y="18"/>
                  <a:pt x="3469" y="18"/>
                </a:cubicBezTo>
                <a:cubicBezTo>
                  <a:pt x="3470" y="26"/>
                  <a:pt x="3470" y="26"/>
                  <a:pt x="3470" y="26"/>
                </a:cubicBezTo>
                <a:cubicBezTo>
                  <a:pt x="3468" y="26"/>
                  <a:pt x="3468" y="26"/>
                  <a:pt x="3468" y="26"/>
                </a:cubicBezTo>
                <a:cubicBezTo>
                  <a:pt x="3465" y="27"/>
                  <a:pt x="3462" y="27"/>
                  <a:pt x="3458" y="28"/>
                </a:cubicBezTo>
                <a:close/>
                <a:moveTo>
                  <a:pt x="3900" y="25"/>
                </a:moveTo>
                <a:cubicBezTo>
                  <a:pt x="3896" y="24"/>
                  <a:pt x="3892" y="23"/>
                  <a:pt x="3888" y="23"/>
                </a:cubicBezTo>
                <a:cubicBezTo>
                  <a:pt x="3890" y="15"/>
                  <a:pt x="3890" y="15"/>
                  <a:pt x="3890" y="15"/>
                </a:cubicBezTo>
                <a:cubicBezTo>
                  <a:pt x="3894" y="16"/>
                  <a:pt x="3898" y="16"/>
                  <a:pt x="3902" y="17"/>
                </a:cubicBezTo>
                <a:lnTo>
                  <a:pt x="3900" y="25"/>
                </a:lnTo>
                <a:close/>
                <a:moveTo>
                  <a:pt x="3482" y="24"/>
                </a:moveTo>
                <a:cubicBezTo>
                  <a:pt x="3481" y="16"/>
                  <a:pt x="3481" y="16"/>
                  <a:pt x="3481" y="16"/>
                </a:cubicBezTo>
                <a:cubicBezTo>
                  <a:pt x="3485" y="15"/>
                  <a:pt x="3489" y="15"/>
                  <a:pt x="3493" y="14"/>
                </a:cubicBezTo>
                <a:cubicBezTo>
                  <a:pt x="3494" y="22"/>
                  <a:pt x="3494" y="22"/>
                  <a:pt x="3494" y="22"/>
                </a:cubicBezTo>
                <a:cubicBezTo>
                  <a:pt x="3490" y="23"/>
                  <a:pt x="3486" y="23"/>
                  <a:pt x="3482" y="24"/>
                </a:cubicBezTo>
                <a:close/>
                <a:moveTo>
                  <a:pt x="3877" y="21"/>
                </a:moveTo>
                <a:cubicBezTo>
                  <a:pt x="3873" y="21"/>
                  <a:pt x="3869" y="20"/>
                  <a:pt x="3865" y="20"/>
                </a:cubicBezTo>
                <a:cubicBezTo>
                  <a:pt x="3866" y="12"/>
                  <a:pt x="3866" y="12"/>
                  <a:pt x="3866" y="12"/>
                </a:cubicBezTo>
                <a:cubicBezTo>
                  <a:pt x="3870" y="12"/>
                  <a:pt x="3874" y="13"/>
                  <a:pt x="3878" y="13"/>
                </a:cubicBezTo>
                <a:lnTo>
                  <a:pt x="3877" y="21"/>
                </a:lnTo>
                <a:close/>
                <a:moveTo>
                  <a:pt x="3506" y="20"/>
                </a:moveTo>
                <a:cubicBezTo>
                  <a:pt x="3505" y="12"/>
                  <a:pt x="3505" y="12"/>
                  <a:pt x="3505" y="12"/>
                </a:cubicBezTo>
                <a:cubicBezTo>
                  <a:pt x="3509" y="12"/>
                  <a:pt x="3513" y="11"/>
                  <a:pt x="3517" y="11"/>
                </a:cubicBezTo>
                <a:cubicBezTo>
                  <a:pt x="3518" y="19"/>
                  <a:pt x="3518" y="19"/>
                  <a:pt x="3518" y="19"/>
                </a:cubicBezTo>
                <a:cubicBezTo>
                  <a:pt x="3514" y="19"/>
                  <a:pt x="3510" y="20"/>
                  <a:pt x="3506" y="20"/>
                </a:cubicBezTo>
                <a:close/>
                <a:moveTo>
                  <a:pt x="3853" y="18"/>
                </a:moveTo>
                <a:cubicBezTo>
                  <a:pt x="3849" y="18"/>
                  <a:pt x="3845" y="17"/>
                  <a:pt x="3841" y="17"/>
                </a:cubicBezTo>
                <a:cubicBezTo>
                  <a:pt x="3842" y="9"/>
                  <a:pt x="3842" y="9"/>
                  <a:pt x="3842" y="9"/>
                </a:cubicBezTo>
                <a:cubicBezTo>
                  <a:pt x="3846" y="9"/>
                  <a:pt x="3850" y="10"/>
                  <a:pt x="3854" y="10"/>
                </a:cubicBezTo>
                <a:lnTo>
                  <a:pt x="3853" y="18"/>
                </a:lnTo>
                <a:close/>
                <a:moveTo>
                  <a:pt x="3529" y="17"/>
                </a:moveTo>
                <a:cubicBezTo>
                  <a:pt x="3529" y="9"/>
                  <a:pt x="3529" y="9"/>
                  <a:pt x="3529" y="9"/>
                </a:cubicBezTo>
                <a:cubicBezTo>
                  <a:pt x="3533" y="9"/>
                  <a:pt x="3537" y="8"/>
                  <a:pt x="3541" y="8"/>
                </a:cubicBezTo>
                <a:cubicBezTo>
                  <a:pt x="3541" y="16"/>
                  <a:pt x="3541" y="16"/>
                  <a:pt x="3541" y="16"/>
                </a:cubicBezTo>
                <a:cubicBezTo>
                  <a:pt x="3537" y="16"/>
                  <a:pt x="3533" y="17"/>
                  <a:pt x="3529" y="17"/>
                </a:cubicBezTo>
                <a:close/>
                <a:moveTo>
                  <a:pt x="3829" y="15"/>
                </a:moveTo>
                <a:cubicBezTo>
                  <a:pt x="3825" y="15"/>
                  <a:pt x="3821" y="14"/>
                  <a:pt x="3817" y="14"/>
                </a:cubicBezTo>
                <a:cubicBezTo>
                  <a:pt x="3818" y="6"/>
                  <a:pt x="3818" y="6"/>
                  <a:pt x="3818" y="6"/>
                </a:cubicBezTo>
                <a:cubicBezTo>
                  <a:pt x="3822" y="7"/>
                  <a:pt x="3826" y="7"/>
                  <a:pt x="3830" y="7"/>
                </a:cubicBezTo>
                <a:lnTo>
                  <a:pt x="3829" y="15"/>
                </a:lnTo>
                <a:close/>
                <a:moveTo>
                  <a:pt x="3553" y="15"/>
                </a:moveTo>
                <a:cubicBezTo>
                  <a:pt x="3553" y="7"/>
                  <a:pt x="3553" y="7"/>
                  <a:pt x="3553" y="7"/>
                </a:cubicBezTo>
                <a:cubicBezTo>
                  <a:pt x="3557" y="6"/>
                  <a:pt x="3561" y="6"/>
                  <a:pt x="3565" y="5"/>
                </a:cubicBezTo>
                <a:cubicBezTo>
                  <a:pt x="3565" y="13"/>
                  <a:pt x="3565" y="13"/>
                  <a:pt x="3565" y="13"/>
                </a:cubicBezTo>
                <a:cubicBezTo>
                  <a:pt x="3561" y="14"/>
                  <a:pt x="3557" y="14"/>
                  <a:pt x="3553" y="15"/>
                </a:cubicBezTo>
                <a:close/>
                <a:moveTo>
                  <a:pt x="3805" y="13"/>
                </a:moveTo>
                <a:cubicBezTo>
                  <a:pt x="3801" y="13"/>
                  <a:pt x="3797" y="12"/>
                  <a:pt x="3793" y="12"/>
                </a:cubicBezTo>
                <a:cubicBezTo>
                  <a:pt x="3794" y="4"/>
                  <a:pt x="3794" y="4"/>
                  <a:pt x="3794" y="4"/>
                </a:cubicBezTo>
                <a:cubicBezTo>
                  <a:pt x="3798" y="4"/>
                  <a:pt x="3802" y="5"/>
                  <a:pt x="3806" y="5"/>
                </a:cubicBezTo>
                <a:lnTo>
                  <a:pt x="3805" y="13"/>
                </a:lnTo>
                <a:close/>
                <a:moveTo>
                  <a:pt x="3577" y="12"/>
                </a:moveTo>
                <a:cubicBezTo>
                  <a:pt x="3577" y="4"/>
                  <a:pt x="3577" y="4"/>
                  <a:pt x="3577" y="4"/>
                </a:cubicBezTo>
                <a:cubicBezTo>
                  <a:pt x="3581" y="4"/>
                  <a:pt x="3585" y="4"/>
                  <a:pt x="3589" y="4"/>
                </a:cubicBezTo>
                <a:cubicBezTo>
                  <a:pt x="3589" y="11"/>
                  <a:pt x="3589" y="11"/>
                  <a:pt x="3589" y="11"/>
                </a:cubicBezTo>
                <a:cubicBezTo>
                  <a:pt x="3585" y="12"/>
                  <a:pt x="3581" y="12"/>
                  <a:pt x="3577" y="12"/>
                </a:cubicBezTo>
                <a:close/>
                <a:moveTo>
                  <a:pt x="3781" y="11"/>
                </a:moveTo>
                <a:cubicBezTo>
                  <a:pt x="3777" y="11"/>
                  <a:pt x="3773" y="11"/>
                  <a:pt x="3769" y="10"/>
                </a:cubicBezTo>
                <a:cubicBezTo>
                  <a:pt x="3770" y="2"/>
                  <a:pt x="3770" y="2"/>
                  <a:pt x="3770" y="2"/>
                </a:cubicBezTo>
                <a:cubicBezTo>
                  <a:pt x="3774" y="3"/>
                  <a:pt x="3778" y="3"/>
                  <a:pt x="3782" y="3"/>
                </a:cubicBezTo>
                <a:lnTo>
                  <a:pt x="3781" y="11"/>
                </a:lnTo>
                <a:close/>
                <a:moveTo>
                  <a:pt x="3601" y="11"/>
                </a:moveTo>
                <a:cubicBezTo>
                  <a:pt x="3601" y="3"/>
                  <a:pt x="3601" y="3"/>
                  <a:pt x="3601" y="3"/>
                </a:cubicBezTo>
                <a:cubicBezTo>
                  <a:pt x="3605" y="2"/>
                  <a:pt x="3609" y="2"/>
                  <a:pt x="3613" y="2"/>
                </a:cubicBezTo>
                <a:cubicBezTo>
                  <a:pt x="3613" y="10"/>
                  <a:pt x="3613" y="10"/>
                  <a:pt x="3613" y="10"/>
                </a:cubicBezTo>
                <a:cubicBezTo>
                  <a:pt x="3609" y="10"/>
                  <a:pt x="3605" y="10"/>
                  <a:pt x="3601" y="11"/>
                </a:cubicBezTo>
                <a:close/>
                <a:moveTo>
                  <a:pt x="3757" y="10"/>
                </a:moveTo>
                <a:cubicBezTo>
                  <a:pt x="3753" y="9"/>
                  <a:pt x="3749" y="9"/>
                  <a:pt x="3745" y="9"/>
                </a:cubicBezTo>
                <a:cubicBezTo>
                  <a:pt x="3745" y="1"/>
                  <a:pt x="3745" y="1"/>
                  <a:pt x="3745" y="1"/>
                </a:cubicBezTo>
                <a:cubicBezTo>
                  <a:pt x="3749" y="1"/>
                  <a:pt x="3753" y="1"/>
                  <a:pt x="3757" y="2"/>
                </a:cubicBezTo>
                <a:lnTo>
                  <a:pt x="3757" y="10"/>
                </a:lnTo>
                <a:close/>
                <a:moveTo>
                  <a:pt x="3625" y="9"/>
                </a:moveTo>
                <a:cubicBezTo>
                  <a:pt x="3625" y="1"/>
                  <a:pt x="3625" y="1"/>
                  <a:pt x="3625" y="1"/>
                </a:cubicBezTo>
                <a:cubicBezTo>
                  <a:pt x="3629" y="1"/>
                  <a:pt x="3633" y="1"/>
                  <a:pt x="3637" y="1"/>
                </a:cubicBezTo>
                <a:cubicBezTo>
                  <a:pt x="3637" y="9"/>
                  <a:pt x="3637" y="9"/>
                  <a:pt x="3637" y="9"/>
                </a:cubicBezTo>
                <a:cubicBezTo>
                  <a:pt x="3633" y="9"/>
                  <a:pt x="3629" y="9"/>
                  <a:pt x="3625" y="9"/>
                </a:cubicBezTo>
                <a:close/>
                <a:moveTo>
                  <a:pt x="3733" y="9"/>
                </a:moveTo>
                <a:cubicBezTo>
                  <a:pt x="3729" y="9"/>
                  <a:pt x="3725" y="8"/>
                  <a:pt x="3721" y="8"/>
                </a:cubicBezTo>
                <a:cubicBezTo>
                  <a:pt x="3721" y="0"/>
                  <a:pt x="3721" y="0"/>
                  <a:pt x="3721" y="0"/>
                </a:cubicBezTo>
                <a:cubicBezTo>
                  <a:pt x="3725" y="0"/>
                  <a:pt x="3729" y="1"/>
                  <a:pt x="3733" y="1"/>
                </a:cubicBezTo>
                <a:lnTo>
                  <a:pt x="3733" y="9"/>
                </a:lnTo>
                <a:close/>
                <a:moveTo>
                  <a:pt x="3649" y="8"/>
                </a:moveTo>
                <a:cubicBezTo>
                  <a:pt x="3649" y="0"/>
                  <a:pt x="3649" y="0"/>
                  <a:pt x="3649" y="0"/>
                </a:cubicBezTo>
                <a:cubicBezTo>
                  <a:pt x="3653" y="0"/>
                  <a:pt x="3657" y="0"/>
                  <a:pt x="3661" y="0"/>
                </a:cubicBezTo>
                <a:cubicBezTo>
                  <a:pt x="3661" y="8"/>
                  <a:pt x="3661" y="8"/>
                  <a:pt x="3661" y="8"/>
                </a:cubicBezTo>
                <a:cubicBezTo>
                  <a:pt x="3657" y="8"/>
                  <a:pt x="3653" y="8"/>
                  <a:pt x="3649" y="8"/>
                </a:cubicBezTo>
                <a:close/>
                <a:moveTo>
                  <a:pt x="3709" y="8"/>
                </a:moveTo>
                <a:cubicBezTo>
                  <a:pt x="3705" y="8"/>
                  <a:pt x="3701" y="8"/>
                  <a:pt x="3697" y="8"/>
                </a:cubicBezTo>
                <a:cubicBezTo>
                  <a:pt x="3697" y="0"/>
                  <a:pt x="3697" y="0"/>
                  <a:pt x="3697" y="0"/>
                </a:cubicBezTo>
                <a:cubicBezTo>
                  <a:pt x="3701" y="0"/>
                  <a:pt x="3705" y="0"/>
                  <a:pt x="3709" y="0"/>
                </a:cubicBezTo>
                <a:lnTo>
                  <a:pt x="3709" y="8"/>
                </a:lnTo>
                <a:close/>
                <a:moveTo>
                  <a:pt x="3673" y="8"/>
                </a:moveTo>
                <a:cubicBezTo>
                  <a:pt x="3673" y="0"/>
                  <a:pt x="3673" y="0"/>
                  <a:pt x="3673" y="0"/>
                </a:cubicBezTo>
                <a:cubicBezTo>
                  <a:pt x="3677" y="0"/>
                  <a:pt x="3681" y="0"/>
                  <a:pt x="3685" y="0"/>
                </a:cubicBezTo>
                <a:cubicBezTo>
                  <a:pt x="3685" y="8"/>
                  <a:pt x="3685" y="8"/>
                  <a:pt x="3685" y="8"/>
                </a:cubicBezTo>
                <a:cubicBezTo>
                  <a:pt x="3681" y="8"/>
                  <a:pt x="3677" y="8"/>
                  <a:pt x="3673" y="8"/>
                </a:cubicBezTo>
                <a:close/>
              </a:path>
            </a:pathLst>
          </a:custGeom>
          <a:solidFill>
            <a:srgbClr val="BEBEB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66" name="Freeform 3429"/>
          <p:cNvSpPr>
            <a:spLocks/>
          </p:cNvSpPr>
          <p:nvPr/>
        </p:nvSpPr>
        <p:spPr bwMode="auto">
          <a:xfrm>
            <a:off x="1411970" y="3692498"/>
            <a:ext cx="2226947" cy="1195217"/>
          </a:xfrm>
          <a:custGeom>
            <a:avLst/>
            <a:gdLst>
              <a:gd name="T0" fmla="*/ 1001 w 1077"/>
              <a:gd name="T1" fmla="*/ 134 h 578"/>
              <a:gd name="T2" fmla="*/ 0 w 1077"/>
              <a:gd name="T3" fmla="*/ 42 h 578"/>
              <a:gd name="T4" fmla="*/ 546 w 1077"/>
              <a:gd name="T5" fmla="*/ 578 h 578"/>
              <a:gd name="T6" fmla="*/ 1077 w 1077"/>
              <a:gd name="T7" fmla="*/ 162 h 578"/>
              <a:gd name="T8" fmla="*/ 1001 w 1077"/>
              <a:gd name="T9" fmla="*/ 134 h 578"/>
            </a:gdLst>
            <a:ahLst/>
            <a:cxnLst>
              <a:cxn ang="0">
                <a:pos x="T0" y="T1"/>
              </a:cxn>
              <a:cxn ang="0">
                <a:pos x="T2" y="T3"/>
              </a:cxn>
              <a:cxn ang="0">
                <a:pos x="T4" y="T5"/>
              </a:cxn>
              <a:cxn ang="0">
                <a:pos x="T6" y="T7"/>
              </a:cxn>
              <a:cxn ang="0">
                <a:pos x="T8" y="T9"/>
              </a:cxn>
            </a:cxnLst>
            <a:rect l="0" t="0" r="r" b="b"/>
            <a:pathLst>
              <a:path w="1077" h="578">
                <a:moveTo>
                  <a:pt x="1001" y="134"/>
                </a:moveTo>
                <a:cubicBezTo>
                  <a:pt x="697" y="29"/>
                  <a:pt x="336" y="0"/>
                  <a:pt x="0" y="42"/>
                </a:cubicBezTo>
                <a:cubicBezTo>
                  <a:pt x="5" y="339"/>
                  <a:pt x="248" y="578"/>
                  <a:pt x="546" y="578"/>
                </a:cubicBezTo>
                <a:cubicBezTo>
                  <a:pt x="803" y="578"/>
                  <a:pt x="1018" y="401"/>
                  <a:pt x="1077" y="162"/>
                </a:cubicBezTo>
                <a:cubicBezTo>
                  <a:pt x="1052" y="152"/>
                  <a:pt x="1026" y="143"/>
                  <a:pt x="1001" y="134"/>
                </a:cubicBezTo>
                <a:close/>
              </a:path>
            </a:pathLst>
          </a:custGeom>
          <a:solidFill>
            <a:srgbClr val="8D2376"/>
          </a:solidFill>
          <a:ln>
            <a:noFill/>
          </a:ln>
        </p:spPr>
        <p:txBody>
          <a:bodyPr vert="horz" wrap="square" lIns="91427" tIns="45714" rIns="91427" bIns="0" numCol="1" anchor="ctr" anchorCtr="0" compatLnSpc="1">
            <a:prstTxWarp prst="textNoShape">
              <a:avLst/>
            </a:prstTxWarp>
          </a:bodyPr>
          <a:lstStyle/>
          <a:p>
            <a:pPr algn="ctr" defTabSz="1088034">
              <a:lnSpc>
                <a:spcPct val="130000"/>
              </a:lnSpc>
              <a:defRPr/>
            </a:pPr>
            <a:r>
              <a:rPr lang="en-US" sz="2000" kern="0" dirty="0">
                <a:solidFill>
                  <a:srgbClr val="FFFFFF"/>
                </a:solidFill>
                <a:latin typeface="Segoe UI Light"/>
              </a:rPr>
              <a:t>Developers</a:t>
            </a:r>
          </a:p>
        </p:txBody>
      </p:sp>
      <p:grpSp>
        <p:nvGrpSpPr>
          <p:cNvPr id="62" name="Group 61"/>
          <p:cNvGrpSpPr/>
          <p:nvPr/>
        </p:nvGrpSpPr>
        <p:grpSpPr>
          <a:xfrm>
            <a:off x="123102" y="1930623"/>
            <a:ext cx="2167414" cy="1871175"/>
            <a:chOff x="122237" y="1930399"/>
            <a:chExt cx="2167722" cy="1871440"/>
          </a:xfrm>
        </p:grpSpPr>
        <p:sp>
          <p:nvSpPr>
            <p:cNvPr id="580" name="Rectangle 3449"/>
            <p:cNvSpPr>
              <a:spLocks noChangeArrowheads="1"/>
            </p:cNvSpPr>
            <p:nvPr/>
          </p:nvSpPr>
          <p:spPr bwMode="auto">
            <a:xfrm>
              <a:off x="122237" y="2647899"/>
              <a:ext cx="1213643" cy="1153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40">
                <a:defRPr/>
              </a:pPr>
              <a:r>
                <a:rPr lang="en-US" altLang="en-US" sz="1599" kern="0" dirty="0">
                  <a:solidFill>
                    <a:srgbClr val="002050"/>
                  </a:solidFill>
                  <a:latin typeface="Segoe UI Light"/>
                </a:rPr>
                <a:t>26.7%</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No executive support</a:t>
              </a:r>
            </a:p>
            <a:p>
              <a:pPr algn="ctr" defTabSz="914340">
                <a:defRPr/>
              </a:pPr>
              <a:r>
                <a:rPr lang="en-US" altLang="en-US" sz="1599" kern="0" dirty="0">
                  <a:solidFill>
                    <a:srgbClr val="002050"/>
                  </a:solidFill>
                  <a:latin typeface="Segoe UI Light"/>
                </a:rPr>
                <a:t>56.7%</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Cultural inhibitors</a:t>
              </a:r>
            </a:p>
            <a:p>
              <a:pPr algn="ctr" defTabSz="914340">
                <a:defRPr/>
              </a:pPr>
              <a:r>
                <a:rPr lang="en-US" altLang="en-US" sz="1599" kern="0" dirty="0">
                  <a:solidFill>
                    <a:srgbClr val="002050"/>
                  </a:solidFill>
                  <a:latin typeface="Segoe UI Light"/>
                </a:rPr>
                <a:t>43.3%</a:t>
              </a:r>
              <a:br>
                <a:rPr lang="en-US" altLang="en-US" sz="900" kern="0" dirty="0">
                  <a:solidFill>
                    <a:srgbClr val="002050"/>
                  </a:solidFill>
                  <a:latin typeface="Segoe UI" panose="020B0502040204020203" pitchFamily="34" charset="0"/>
                </a:rPr>
              </a:br>
              <a:r>
                <a:rPr lang="en-US" altLang="en-US" sz="900" kern="0" spc="-39" dirty="0">
                  <a:solidFill>
                    <a:srgbClr val="002050"/>
                  </a:solidFill>
                  <a:latin typeface="Segoe UI" panose="020B0502040204020203" pitchFamily="34" charset="0"/>
                </a:rPr>
                <a:t>Fragmented processes</a:t>
              </a:r>
            </a:p>
          </p:txBody>
        </p:sp>
        <p:grpSp>
          <p:nvGrpSpPr>
            <p:cNvPr id="584" name="Group 583"/>
            <p:cNvGrpSpPr/>
            <p:nvPr/>
          </p:nvGrpSpPr>
          <p:grpSpPr>
            <a:xfrm>
              <a:off x="655637" y="1930399"/>
              <a:ext cx="1634322" cy="652463"/>
              <a:chOff x="780044" y="2006599"/>
              <a:chExt cx="1634322" cy="652463"/>
            </a:xfrm>
          </p:grpSpPr>
          <p:sp>
            <p:nvSpPr>
              <p:cNvPr id="33" name="Freeform 3171"/>
              <p:cNvSpPr>
                <a:spLocks/>
              </p:cNvSpPr>
              <p:nvPr/>
            </p:nvSpPr>
            <p:spPr bwMode="auto">
              <a:xfrm>
                <a:off x="1000706" y="2347913"/>
                <a:ext cx="1413660" cy="311149"/>
              </a:xfrm>
              <a:custGeom>
                <a:avLst/>
                <a:gdLst>
                  <a:gd name="T0" fmla="*/ 440 w 520"/>
                  <a:gd name="T1" fmla="*/ 162 h 162"/>
                  <a:gd name="T2" fmla="*/ 80 w 520"/>
                  <a:gd name="T3" fmla="*/ 162 h 162"/>
                  <a:gd name="T4" fmla="*/ 0 w 520"/>
                  <a:gd name="T5" fmla="*/ 82 h 162"/>
                  <a:gd name="T6" fmla="*/ 0 w 520"/>
                  <a:gd name="T7" fmla="*/ 81 h 162"/>
                  <a:gd name="T8" fmla="*/ 80 w 520"/>
                  <a:gd name="T9" fmla="*/ 0 h 162"/>
                  <a:gd name="T10" fmla="*/ 440 w 520"/>
                  <a:gd name="T11" fmla="*/ 0 h 162"/>
                  <a:gd name="T12" fmla="*/ 520 w 520"/>
                  <a:gd name="T13" fmla="*/ 81 h 162"/>
                  <a:gd name="T14" fmla="*/ 520 w 520"/>
                  <a:gd name="T15" fmla="*/ 82 h 162"/>
                  <a:gd name="T16" fmla="*/ 440 w 520"/>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0" h="162">
                    <a:moveTo>
                      <a:pt x="440" y="162"/>
                    </a:moveTo>
                    <a:cubicBezTo>
                      <a:pt x="80" y="162"/>
                      <a:pt x="80" y="162"/>
                      <a:pt x="80" y="162"/>
                    </a:cubicBezTo>
                    <a:cubicBezTo>
                      <a:pt x="35" y="162"/>
                      <a:pt x="0" y="126"/>
                      <a:pt x="0" y="82"/>
                    </a:cubicBezTo>
                    <a:cubicBezTo>
                      <a:pt x="0" y="81"/>
                      <a:pt x="0" y="81"/>
                      <a:pt x="0" y="81"/>
                    </a:cubicBezTo>
                    <a:cubicBezTo>
                      <a:pt x="0" y="36"/>
                      <a:pt x="35" y="0"/>
                      <a:pt x="80" y="0"/>
                    </a:cubicBezTo>
                    <a:cubicBezTo>
                      <a:pt x="440" y="0"/>
                      <a:pt x="440" y="0"/>
                      <a:pt x="440" y="0"/>
                    </a:cubicBezTo>
                    <a:cubicBezTo>
                      <a:pt x="484" y="0"/>
                      <a:pt x="520" y="36"/>
                      <a:pt x="520" y="81"/>
                    </a:cubicBezTo>
                    <a:cubicBezTo>
                      <a:pt x="520" y="82"/>
                      <a:pt x="520" y="82"/>
                      <a:pt x="520" y="82"/>
                    </a:cubicBezTo>
                    <a:cubicBezTo>
                      <a:pt x="520" y="126"/>
                      <a:pt x="484" y="162"/>
                      <a:pt x="440" y="162"/>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4" name="Freeform 3172"/>
              <p:cNvSpPr>
                <a:spLocks/>
              </p:cNvSpPr>
              <p:nvPr/>
            </p:nvSpPr>
            <p:spPr bwMode="auto">
              <a:xfrm>
                <a:off x="1016582" y="2238374"/>
                <a:ext cx="41275" cy="215900"/>
              </a:xfrm>
              <a:custGeom>
                <a:avLst/>
                <a:gdLst>
                  <a:gd name="T0" fmla="*/ 16 w 26"/>
                  <a:gd name="T1" fmla="*/ 24 h 136"/>
                  <a:gd name="T2" fmla="*/ 9 w 26"/>
                  <a:gd name="T3" fmla="*/ 30 h 136"/>
                  <a:gd name="T4" fmla="*/ 9 w 26"/>
                  <a:gd name="T5" fmla="*/ 136 h 136"/>
                  <a:gd name="T6" fmla="*/ 26 w 26"/>
                  <a:gd name="T7" fmla="*/ 3 h 136"/>
                  <a:gd name="T8" fmla="*/ 26 w 26"/>
                  <a:gd name="T9" fmla="*/ 0 h 136"/>
                  <a:gd name="T10" fmla="*/ 25 w 26"/>
                  <a:gd name="T11" fmla="*/ 0 h 136"/>
                  <a:gd name="T12" fmla="*/ 0 w 26"/>
                  <a:gd name="T13" fmla="*/ 14 h 136"/>
                  <a:gd name="T14" fmla="*/ 16 w 26"/>
                  <a:gd name="T15" fmla="*/ 24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36">
                    <a:moveTo>
                      <a:pt x="16" y="24"/>
                    </a:moveTo>
                    <a:lnTo>
                      <a:pt x="9" y="30"/>
                    </a:lnTo>
                    <a:lnTo>
                      <a:pt x="9" y="136"/>
                    </a:lnTo>
                    <a:lnTo>
                      <a:pt x="26" y="3"/>
                    </a:lnTo>
                    <a:lnTo>
                      <a:pt x="26" y="0"/>
                    </a:lnTo>
                    <a:lnTo>
                      <a:pt x="25" y="0"/>
                    </a:lnTo>
                    <a:lnTo>
                      <a:pt x="0" y="14"/>
                    </a:lnTo>
                    <a:lnTo>
                      <a:pt x="16" y="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5" name="Freeform 3173"/>
              <p:cNvSpPr>
                <a:spLocks/>
              </p:cNvSpPr>
              <p:nvPr/>
            </p:nvSpPr>
            <p:spPr bwMode="auto">
              <a:xfrm>
                <a:off x="975307" y="2238374"/>
                <a:ext cx="41275" cy="242887"/>
              </a:xfrm>
              <a:custGeom>
                <a:avLst/>
                <a:gdLst>
                  <a:gd name="T0" fmla="*/ 20 w 26"/>
                  <a:gd name="T1" fmla="*/ 30 h 153"/>
                  <a:gd name="T2" fmla="*/ 11 w 26"/>
                  <a:gd name="T3" fmla="*/ 24 h 153"/>
                  <a:gd name="T4" fmla="*/ 26 w 26"/>
                  <a:gd name="T5" fmla="*/ 14 h 153"/>
                  <a:gd name="T6" fmla="*/ 0 w 26"/>
                  <a:gd name="T7" fmla="*/ 0 h 153"/>
                  <a:gd name="T8" fmla="*/ 0 w 26"/>
                  <a:gd name="T9" fmla="*/ 0 h 153"/>
                  <a:gd name="T10" fmla="*/ 0 w 26"/>
                  <a:gd name="T11" fmla="*/ 3 h 153"/>
                  <a:gd name="T12" fmla="*/ 19 w 26"/>
                  <a:gd name="T13" fmla="*/ 153 h 153"/>
                  <a:gd name="T14" fmla="*/ 20 w 26"/>
                  <a:gd name="T15" fmla="*/ 3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53">
                    <a:moveTo>
                      <a:pt x="20" y="30"/>
                    </a:moveTo>
                    <a:lnTo>
                      <a:pt x="11" y="24"/>
                    </a:lnTo>
                    <a:lnTo>
                      <a:pt x="26" y="14"/>
                    </a:lnTo>
                    <a:lnTo>
                      <a:pt x="0" y="0"/>
                    </a:lnTo>
                    <a:lnTo>
                      <a:pt x="0" y="0"/>
                    </a:lnTo>
                    <a:lnTo>
                      <a:pt x="0" y="3"/>
                    </a:lnTo>
                    <a:lnTo>
                      <a:pt x="19" y="153"/>
                    </a:lnTo>
                    <a:lnTo>
                      <a:pt x="20" y="3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6" name="Freeform 3174"/>
              <p:cNvSpPr>
                <a:spLocks noEditPoints="1"/>
              </p:cNvSpPr>
              <p:nvPr/>
            </p:nvSpPr>
            <p:spPr bwMode="auto">
              <a:xfrm>
                <a:off x="1035632" y="2027237"/>
                <a:ext cx="68263" cy="79375"/>
              </a:xfrm>
              <a:custGeom>
                <a:avLst/>
                <a:gdLst>
                  <a:gd name="T0" fmla="*/ 13 w 33"/>
                  <a:gd name="T1" fmla="*/ 14 h 39"/>
                  <a:gd name="T2" fmla="*/ 17 w 33"/>
                  <a:gd name="T3" fmla="*/ 24 h 39"/>
                  <a:gd name="T4" fmla="*/ 23 w 33"/>
                  <a:gd name="T5" fmla="*/ 22 h 39"/>
                  <a:gd name="T6" fmla="*/ 23 w 33"/>
                  <a:gd name="T7" fmla="*/ 24 h 39"/>
                  <a:gd name="T8" fmla="*/ 23 w 33"/>
                  <a:gd name="T9" fmla="*/ 26 h 39"/>
                  <a:gd name="T10" fmla="*/ 25 w 33"/>
                  <a:gd name="T11" fmla="*/ 27 h 39"/>
                  <a:gd name="T12" fmla="*/ 25 w 33"/>
                  <a:gd name="T13" fmla="*/ 29 h 39"/>
                  <a:gd name="T14" fmla="*/ 25 w 33"/>
                  <a:gd name="T15" fmla="*/ 31 h 39"/>
                  <a:gd name="T16" fmla="*/ 25 w 33"/>
                  <a:gd name="T17" fmla="*/ 32 h 39"/>
                  <a:gd name="T18" fmla="*/ 25 w 33"/>
                  <a:gd name="T19" fmla="*/ 37 h 39"/>
                  <a:gd name="T20" fmla="*/ 28 w 33"/>
                  <a:gd name="T21" fmla="*/ 37 h 39"/>
                  <a:gd name="T22" fmla="*/ 30 w 33"/>
                  <a:gd name="T23" fmla="*/ 39 h 39"/>
                  <a:gd name="T24" fmla="*/ 11 w 33"/>
                  <a:gd name="T25" fmla="*/ 1 h 39"/>
                  <a:gd name="T26" fmla="*/ 0 w 33"/>
                  <a:gd name="T27" fmla="*/ 0 h 39"/>
                  <a:gd name="T28" fmla="*/ 13 w 33"/>
                  <a:gd name="T29" fmla="*/ 14 h 39"/>
                  <a:gd name="T30" fmla="*/ 24 w 33"/>
                  <a:gd name="T31" fmla="*/ 22 h 39"/>
                  <a:gd name="T32" fmla="*/ 25 w 33"/>
                  <a:gd name="T33" fmla="*/ 22 h 39"/>
                  <a:gd name="T34" fmla="*/ 25 w 33"/>
                  <a:gd name="T35" fmla="*/ 23 h 39"/>
                  <a:gd name="T36" fmla="*/ 24 w 33"/>
                  <a:gd name="T37" fmla="*/ 23 h 39"/>
                  <a:gd name="T38" fmla="*/ 24 w 33"/>
                  <a:gd name="T39"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9">
                    <a:moveTo>
                      <a:pt x="13" y="14"/>
                    </a:moveTo>
                    <a:cubicBezTo>
                      <a:pt x="15" y="17"/>
                      <a:pt x="16" y="20"/>
                      <a:pt x="17" y="24"/>
                    </a:cubicBezTo>
                    <a:cubicBezTo>
                      <a:pt x="19" y="24"/>
                      <a:pt x="20" y="24"/>
                      <a:pt x="23" y="22"/>
                    </a:cubicBezTo>
                    <a:cubicBezTo>
                      <a:pt x="23" y="24"/>
                      <a:pt x="23" y="24"/>
                      <a:pt x="23" y="24"/>
                    </a:cubicBezTo>
                    <a:cubicBezTo>
                      <a:pt x="23" y="24"/>
                      <a:pt x="23" y="24"/>
                      <a:pt x="23" y="26"/>
                    </a:cubicBezTo>
                    <a:cubicBezTo>
                      <a:pt x="25" y="26"/>
                      <a:pt x="25" y="26"/>
                      <a:pt x="25" y="27"/>
                    </a:cubicBezTo>
                    <a:cubicBezTo>
                      <a:pt x="25" y="29"/>
                      <a:pt x="25" y="29"/>
                      <a:pt x="25" y="29"/>
                    </a:cubicBezTo>
                    <a:cubicBezTo>
                      <a:pt x="25" y="31"/>
                      <a:pt x="25" y="31"/>
                      <a:pt x="25" y="31"/>
                    </a:cubicBezTo>
                    <a:cubicBezTo>
                      <a:pt x="25" y="32"/>
                      <a:pt x="25" y="32"/>
                      <a:pt x="25" y="32"/>
                    </a:cubicBezTo>
                    <a:cubicBezTo>
                      <a:pt x="25" y="32"/>
                      <a:pt x="25" y="32"/>
                      <a:pt x="25" y="37"/>
                    </a:cubicBezTo>
                    <a:cubicBezTo>
                      <a:pt x="27" y="37"/>
                      <a:pt x="27" y="37"/>
                      <a:pt x="28" y="37"/>
                    </a:cubicBezTo>
                    <a:cubicBezTo>
                      <a:pt x="29" y="38"/>
                      <a:pt x="29" y="38"/>
                      <a:pt x="30" y="39"/>
                    </a:cubicBezTo>
                    <a:cubicBezTo>
                      <a:pt x="33" y="21"/>
                      <a:pt x="27" y="7"/>
                      <a:pt x="11" y="1"/>
                    </a:cubicBezTo>
                    <a:cubicBezTo>
                      <a:pt x="8" y="0"/>
                      <a:pt x="4" y="0"/>
                      <a:pt x="0" y="0"/>
                    </a:cubicBezTo>
                    <a:cubicBezTo>
                      <a:pt x="5" y="4"/>
                      <a:pt x="10" y="8"/>
                      <a:pt x="13" y="14"/>
                    </a:cubicBezTo>
                    <a:close/>
                    <a:moveTo>
                      <a:pt x="24" y="22"/>
                    </a:moveTo>
                    <a:cubicBezTo>
                      <a:pt x="25" y="22"/>
                      <a:pt x="25" y="22"/>
                      <a:pt x="25" y="22"/>
                    </a:cubicBezTo>
                    <a:cubicBezTo>
                      <a:pt x="25" y="23"/>
                      <a:pt x="25" y="23"/>
                      <a:pt x="25" y="23"/>
                    </a:cubicBezTo>
                    <a:cubicBezTo>
                      <a:pt x="24" y="23"/>
                      <a:pt x="24" y="23"/>
                      <a:pt x="24" y="23"/>
                    </a:cubicBezTo>
                    <a:lnTo>
                      <a:pt x="24" y="22"/>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 name="Freeform 3175"/>
              <p:cNvSpPr>
                <a:spLocks/>
              </p:cNvSpPr>
              <p:nvPr/>
            </p:nvSpPr>
            <p:spPr bwMode="auto">
              <a:xfrm>
                <a:off x="921332" y="2006599"/>
                <a:ext cx="149225" cy="103187"/>
              </a:xfrm>
              <a:custGeom>
                <a:avLst/>
                <a:gdLst>
                  <a:gd name="T0" fmla="*/ 11 w 72"/>
                  <a:gd name="T1" fmla="*/ 47 h 50"/>
                  <a:gd name="T2" fmla="*/ 11 w 72"/>
                  <a:gd name="T3" fmla="*/ 42 h 50"/>
                  <a:gd name="T4" fmla="*/ 11 w 72"/>
                  <a:gd name="T5" fmla="*/ 41 h 50"/>
                  <a:gd name="T6" fmla="*/ 11 w 72"/>
                  <a:gd name="T7" fmla="*/ 39 h 50"/>
                  <a:gd name="T8" fmla="*/ 13 w 72"/>
                  <a:gd name="T9" fmla="*/ 39 h 50"/>
                  <a:gd name="T10" fmla="*/ 13 w 72"/>
                  <a:gd name="T11" fmla="*/ 37 h 50"/>
                  <a:gd name="T12" fmla="*/ 13 w 72"/>
                  <a:gd name="T13" fmla="*/ 36 h 50"/>
                  <a:gd name="T14" fmla="*/ 14 w 72"/>
                  <a:gd name="T15" fmla="*/ 34 h 50"/>
                  <a:gd name="T16" fmla="*/ 16 w 72"/>
                  <a:gd name="T17" fmla="*/ 30 h 50"/>
                  <a:gd name="T18" fmla="*/ 38 w 72"/>
                  <a:gd name="T19" fmla="*/ 34 h 50"/>
                  <a:gd name="T20" fmla="*/ 60 w 72"/>
                  <a:gd name="T21" fmla="*/ 30 h 50"/>
                  <a:gd name="T22" fmla="*/ 72 w 72"/>
                  <a:gd name="T23" fmla="*/ 34 h 50"/>
                  <a:gd name="T24" fmla="*/ 72 w 72"/>
                  <a:gd name="T25" fmla="*/ 34 h 50"/>
                  <a:gd name="T26" fmla="*/ 68 w 72"/>
                  <a:gd name="T27" fmla="*/ 24 h 50"/>
                  <a:gd name="T28" fmla="*/ 55 w 72"/>
                  <a:gd name="T29" fmla="*/ 10 h 50"/>
                  <a:gd name="T30" fmla="*/ 18 w 72"/>
                  <a:gd name="T31" fmla="*/ 5 h 50"/>
                  <a:gd name="T32" fmla="*/ 7 w 72"/>
                  <a:gd name="T33" fmla="*/ 50 h 50"/>
                  <a:gd name="T34" fmla="*/ 11 w 72"/>
                  <a:gd name="T35"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50">
                    <a:moveTo>
                      <a:pt x="11" y="47"/>
                    </a:moveTo>
                    <a:cubicBezTo>
                      <a:pt x="11" y="47"/>
                      <a:pt x="11" y="47"/>
                      <a:pt x="11" y="42"/>
                    </a:cubicBezTo>
                    <a:cubicBezTo>
                      <a:pt x="11" y="41"/>
                      <a:pt x="11" y="41"/>
                      <a:pt x="11" y="41"/>
                    </a:cubicBezTo>
                    <a:cubicBezTo>
                      <a:pt x="11" y="39"/>
                      <a:pt x="11" y="39"/>
                      <a:pt x="11" y="39"/>
                    </a:cubicBezTo>
                    <a:cubicBezTo>
                      <a:pt x="13" y="39"/>
                      <a:pt x="13" y="39"/>
                      <a:pt x="13" y="39"/>
                    </a:cubicBezTo>
                    <a:cubicBezTo>
                      <a:pt x="13" y="37"/>
                      <a:pt x="13" y="37"/>
                      <a:pt x="13" y="37"/>
                    </a:cubicBezTo>
                    <a:cubicBezTo>
                      <a:pt x="13" y="36"/>
                      <a:pt x="13" y="36"/>
                      <a:pt x="13" y="36"/>
                    </a:cubicBezTo>
                    <a:cubicBezTo>
                      <a:pt x="13" y="36"/>
                      <a:pt x="13" y="36"/>
                      <a:pt x="14" y="34"/>
                    </a:cubicBezTo>
                    <a:cubicBezTo>
                      <a:pt x="14" y="32"/>
                      <a:pt x="16" y="32"/>
                      <a:pt x="16" y="30"/>
                    </a:cubicBezTo>
                    <a:cubicBezTo>
                      <a:pt x="21" y="32"/>
                      <a:pt x="30" y="34"/>
                      <a:pt x="38" y="34"/>
                    </a:cubicBezTo>
                    <a:cubicBezTo>
                      <a:pt x="46" y="34"/>
                      <a:pt x="55" y="32"/>
                      <a:pt x="60" y="30"/>
                    </a:cubicBezTo>
                    <a:cubicBezTo>
                      <a:pt x="61" y="32"/>
                      <a:pt x="66" y="34"/>
                      <a:pt x="72" y="34"/>
                    </a:cubicBezTo>
                    <a:cubicBezTo>
                      <a:pt x="72" y="34"/>
                      <a:pt x="72" y="34"/>
                      <a:pt x="72" y="34"/>
                    </a:cubicBezTo>
                    <a:cubicBezTo>
                      <a:pt x="71" y="30"/>
                      <a:pt x="70" y="27"/>
                      <a:pt x="68" y="24"/>
                    </a:cubicBezTo>
                    <a:cubicBezTo>
                      <a:pt x="65" y="18"/>
                      <a:pt x="60" y="14"/>
                      <a:pt x="55" y="10"/>
                    </a:cubicBezTo>
                    <a:cubicBezTo>
                      <a:pt x="43" y="2"/>
                      <a:pt x="28" y="0"/>
                      <a:pt x="18" y="5"/>
                    </a:cubicBezTo>
                    <a:cubicBezTo>
                      <a:pt x="4" y="13"/>
                      <a:pt x="0" y="32"/>
                      <a:pt x="7" y="50"/>
                    </a:cubicBezTo>
                    <a:cubicBezTo>
                      <a:pt x="8" y="48"/>
                      <a:pt x="9" y="47"/>
                      <a:pt x="11" y="4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 name="Freeform 3176"/>
              <p:cNvSpPr>
                <a:spLocks/>
              </p:cNvSpPr>
              <p:nvPr/>
            </p:nvSpPr>
            <p:spPr bwMode="auto">
              <a:xfrm>
                <a:off x="975307" y="2212974"/>
                <a:ext cx="82550" cy="47625"/>
              </a:xfrm>
              <a:custGeom>
                <a:avLst/>
                <a:gdLst>
                  <a:gd name="T0" fmla="*/ 20 w 40"/>
                  <a:gd name="T1" fmla="*/ 23 h 23"/>
                  <a:gd name="T2" fmla="*/ 20 w 40"/>
                  <a:gd name="T3" fmla="*/ 23 h 23"/>
                  <a:gd name="T4" fmla="*/ 39 w 40"/>
                  <a:gd name="T5" fmla="*/ 12 h 23"/>
                  <a:gd name="T6" fmla="*/ 40 w 40"/>
                  <a:gd name="T7" fmla="*/ 12 h 23"/>
                  <a:gd name="T8" fmla="*/ 40 w 40"/>
                  <a:gd name="T9" fmla="*/ 1 h 23"/>
                  <a:gd name="T10" fmla="*/ 35 w 40"/>
                  <a:gd name="T11" fmla="*/ 3 h 23"/>
                  <a:gd name="T12" fmla="*/ 5 w 40"/>
                  <a:gd name="T13" fmla="*/ 3 h 23"/>
                  <a:gd name="T14" fmla="*/ 0 w 40"/>
                  <a:gd name="T15" fmla="*/ 0 h 23"/>
                  <a:gd name="T16" fmla="*/ 0 w 40"/>
                  <a:gd name="T17" fmla="*/ 12 h 23"/>
                  <a:gd name="T18" fmla="*/ 0 w 40"/>
                  <a:gd name="T19" fmla="*/ 12 h 23"/>
                  <a:gd name="T20" fmla="*/ 20 w 40"/>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3">
                    <a:moveTo>
                      <a:pt x="20" y="23"/>
                    </a:moveTo>
                    <a:cubicBezTo>
                      <a:pt x="20" y="23"/>
                      <a:pt x="20" y="23"/>
                      <a:pt x="20" y="23"/>
                    </a:cubicBezTo>
                    <a:cubicBezTo>
                      <a:pt x="39" y="12"/>
                      <a:pt x="39" y="12"/>
                      <a:pt x="39" y="12"/>
                    </a:cubicBezTo>
                    <a:cubicBezTo>
                      <a:pt x="40" y="12"/>
                      <a:pt x="40" y="12"/>
                      <a:pt x="40" y="12"/>
                    </a:cubicBezTo>
                    <a:cubicBezTo>
                      <a:pt x="40" y="1"/>
                      <a:pt x="40" y="1"/>
                      <a:pt x="40" y="1"/>
                    </a:cubicBezTo>
                    <a:cubicBezTo>
                      <a:pt x="38" y="2"/>
                      <a:pt x="37" y="3"/>
                      <a:pt x="35" y="3"/>
                    </a:cubicBezTo>
                    <a:cubicBezTo>
                      <a:pt x="35" y="3"/>
                      <a:pt x="35" y="3"/>
                      <a:pt x="5" y="3"/>
                    </a:cubicBezTo>
                    <a:cubicBezTo>
                      <a:pt x="3" y="3"/>
                      <a:pt x="1" y="2"/>
                      <a:pt x="0" y="0"/>
                    </a:cubicBezTo>
                    <a:cubicBezTo>
                      <a:pt x="0" y="12"/>
                      <a:pt x="0" y="12"/>
                      <a:pt x="0" y="12"/>
                    </a:cubicBezTo>
                    <a:cubicBezTo>
                      <a:pt x="0" y="12"/>
                      <a:pt x="0" y="12"/>
                      <a:pt x="0" y="12"/>
                    </a:cubicBezTo>
                    <a:cubicBezTo>
                      <a:pt x="20" y="23"/>
                      <a:pt x="20" y="23"/>
                      <a:pt x="20" y="23"/>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 name="Freeform 3177"/>
              <p:cNvSpPr>
                <a:spLocks/>
              </p:cNvSpPr>
              <p:nvPr/>
            </p:nvSpPr>
            <p:spPr bwMode="auto">
              <a:xfrm>
                <a:off x="992769" y="2260599"/>
                <a:ext cx="49213" cy="312737"/>
              </a:xfrm>
              <a:custGeom>
                <a:avLst/>
                <a:gdLst>
                  <a:gd name="T0" fmla="*/ 31 w 31"/>
                  <a:gd name="T1" fmla="*/ 10 h 197"/>
                  <a:gd name="T2" fmla="*/ 15 w 31"/>
                  <a:gd name="T3" fmla="*/ 0 h 197"/>
                  <a:gd name="T4" fmla="*/ 15 w 31"/>
                  <a:gd name="T5" fmla="*/ 0 h 197"/>
                  <a:gd name="T6" fmla="*/ 15 w 31"/>
                  <a:gd name="T7" fmla="*/ 0 h 197"/>
                  <a:gd name="T8" fmla="*/ 0 w 31"/>
                  <a:gd name="T9" fmla="*/ 10 h 197"/>
                  <a:gd name="T10" fmla="*/ 9 w 31"/>
                  <a:gd name="T11" fmla="*/ 16 h 197"/>
                  <a:gd name="T12" fmla="*/ 8 w 31"/>
                  <a:gd name="T13" fmla="*/ 139 h 197"/>
                  <a:gd name="T14" fmla="*/ 15 w 31"/>
                  <a:gd name="T15" fmla="*/ 197 h 197"/>
                  <a:gd name="T16" fmla="*/ 24 w 31"/>
                  <a:gd name="T17" fmla="*/ 122 h 197"/>
                  <a:gd name="T18" fmla="*/ 24 w 31"/>
                  <a:gd name="T19" fmla="*/ 16 h 197"/>
                  <a:gd name="T20" fmla="*/ 31 w 31"/>
                  <a:gd name="T21" fmla="*/ 1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97">
                    <a:moveTo>
                      <a:pt x="31" y="10"/>
                    </a:moveTo>
                    <a:lnTo>
                      <a:pt x="15" y="0"/>
                    </a:lnTo>
                    <a:lnTo>
                      <a:pt x="15" y="0"/>
                    </a:lnTo>
                    <a:lnTo>
                      <a:pt x="15" y="0"/>
                    </a:lnTo>
                    <a:lnTo>
                      <a:pt x="0" y="10"/>
                    </a:lnTo>
                    <a:lnTo>
                      <a:pt x="9" y="16"/>
                    </a:lnTo>
                    <a:lnTo>
                      <a:pt x="8" y="139"/>
                    </a:lnTo>
                    <a:lnTo>
                      <a:pt x="15" y="197"/>
                    </a:lnTo>
                    <a:lnTo>
                      <a:pt x="24" y="122"/>
                    </a:lnTo>
                    <a:lnTo>
                      <a:pt x="24" y="16"/>
                    </a:lnTo>
                    <a:lnTo>
                      <a:pt x="31" y="10"/>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 name="Freeform 3178"/>
              <p:cNvSpPr>
                <a:spLocks/>
              </p:cNvSpPr>
              <p:nvPr/>
            </p:nvSpPr>
            <p:spPr bwMode="auto">
              <a:xfrm>
                <a:off x="780044" y="2266949"/>
                <a:ext cx="103188" cy="392112"/>
              </a:xfrm>
              <a:custGeom>
                <a:avLst/>
                <a:gdLst>
                  <a:gd name="T0" fmla="*/ 50 w 50"/>
                  <a:gd name="T1" fmla="*/ 0 h 190"/>
                  <a:gd name="T2" fmla="*/ 0 w 50"/>
                  <a:gd name="T3" fmla="*/ 190 h 190"/>
                  <a:gd name="T4" fmla="*/ 36 w 50"/>
                  <a:gd name="T5" fmla="*/ 190 h 190"/>
                  <a:gd name="T6" fmla="*/ 50 w 50"/>
                  <a:gd name="T7" fmla="*/ 109 h 190"/>
                  <a:gd name="T8" fmla="*/ 50 w 50"/>
                  <a:gd name="T9" fmla="*/ 0 h 190"/>
                </a:gdLst>
                <a:ahLst/>
                <a:cxnLst>
                  <a:cxn ang="0">
                    <a:pos x="T0" y="T1"/>
                  </a:cxn>
                  <a:cxn ang="0">
                    <a:pos x="T2" y="T3"/>
                  </a:cxn>
                  <a:cxn ang="0">
                    <a:pos x="T4" y="T5"/>
                  </a:cxn>
                  <a:cxn ang="0">
                    <a:pos x="T6" y="T7"/>
                  </a:cxn>
                  <a:cxn ang="0">
                    <a:pos x="T8" y="T9"/>
                  </a:cxn>
                </a:cxnLst>
                <a:rect l="0" t="0" r="r" b="b"/>
                <a:pathLst>
                  <a:path w="50" h="190">
                    <a:moveTo>
                      <a:pt x="50" y="0"/>
                    </a:moveTo>
                    <a:cubicBezTo>
                      <a:pt x="20" y="62"/>
                      <a:pt x="8" y="124"/>
                      <a:pt x="0" y="190"/>
                    </a:cubicBezTo>
                    <a:cubicBezTo>
                      <a:pt x="36" y="190"/>
                      <a:pt x="36" y="190"/>
                      <a:pt x="36" y="190"/>
                    </a:cubicBezTo>
                    <a:cubicBezTo>
                      <a:pt x="40" y="163"/>
                      <a:pt x="44" y="136"/>
                      <a:pt x="50" y="109"/>
                    </a:cubicBezTo>
                    <a:lnTo>
                      <a:pt x="5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1" name="Freeform 3179"/>
              <p:cNvSpPr>
                <a:spLocks/>
              </p:cNvSpPr>
              <p:nvPr/>
            </p:nvSpPr>
            <p:spPr bwMode="auto">
              <a:xfrm>
                <a:off x="883232" y="2262187"/>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1" y="0"/>
                      <a:pt x="1" y="0"/>
                      <a:pt x="1" y="0"/>
                    </a:cubicBezTo>
                    <a:cubicBezTo>
                      <a:pt x="1" y="0"/>
                      <a:pt x="1" y="0"/>
                      <a:pt x="1" y="0"/>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2" name="Freeform 3180"/>
              <p:cNvSpPr>
                <a:spLocks/>
              </p:cNvSpPr>
              <p:nvPr/>
            </p:nvSpPr>
            <p:spPr bwMode="auto">
              <a:xfrm>
                <a:off x="1151519" y="2262187"/>
                <a:ext cx="104775" cy="396875"/>
              </a:xfrm>
              <a:custGeom>
                <a:avLst/>
                <a:gdLst>
                  <a:gd name="T0" fmla="*/ 1 w 51"/>
                  <a:gd name="T1" fmla="*/ 0 h 192"/>
                  <a:gd name="T2" fmla="*/ 1 w 51"/>
                  <a:gd name="T3" fmla="*/ 0 h 192"/>
                  <a:gd name="T4" fmla="*/ 0 w 51"/>
                  <a:gd name="T5" fmla="*/ 106 h 192"/>
                  <a:gd name="T6" fmla="*/ 15 w 51"/>
                  <a:gd name="T7" fmla="*/ 192 h 192"/>
                  <a:gd name="T8" fmla="*/ 51 w 51"/>
                  <a:gd name="T9" fmla="*/ 192 h 192"/>
                  <a:gd name="T10" fmla="*/ 2 w 51"/>
                  <a:gd name="T11" fmla="*/ 0 h 192"/>
                  <a:gd name="T12" fmla="*/ 1 w 51"/>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51" h="192">
                    <a:moveTo>
                      <a:pt x="1" y="0"/>
                    </a:moveTo>
                    <a:cubicBezTo>
                      <a:pt x="1" y="0"/>
                      <a:pt x="1" y="0"/>
                      <a:pt x="1" y="0"/>
                    </a:cubicBezTo>
                    <a:cubicBezTo>
                      <a:pt x="0" y="106"/>
                      <a:pt x="0" y="106"/>
                      <a:pt x="0" y="106"/>
                    </a:cubicBezTo>
                    <a:cubicBezTo>
                      <a:pt x="7" y="134"/>
                      <a:pt x="11" y="163"/>
                      <a:pt x="15" y="192"/>
                    </a:cubicBezTo>
                    <a:cubicBezTo>
                      <a:pt x="51" y="192"/>
                      <a:pt x="51" y="192"/>
                      <a:pt x="51" y="192"/>
                    </a:cubicBezTo>
                    <a:cubicBezTo>
                      <a:pt x="43" y="125"/>
                      <a:pt x="31" y="63"/>
                      <a:pt x="2" y="0"/>
                    </a:cubicBezTo>
                    <a:cubicBezTo>
                      <a:pt x="2" y="0"/>
                      <a:pt x="1" y="0"/>
                      <a:pt x="1" y="0"/>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3" name="Freeform 3181"/>
              <p:cNvSpPr>
                <a:spLocks/>
              </p:cNvSpPr>
              <p:nvPr/>
            </p:nvSpPr>
            <p:spPr bwMode="auto">
              <a:xfrm>
                <a:off x="883232" y="2238374"/>
                <a:ext cx="269875" cy="420687"/>
              </a:xfrm>
              <a:custGeom>
                <a:avLst/>
                <a:gdLst>
                  <a:gd name="T0" fmla="*/ 170 w 170"/>
                  <a:gd name="T1" fmla="*/ 15 h 265"/>
                  <a:gd name="T2" fmla="*/ 170 w 170"/>
                  <a:gd name="T3" fmla="*/ 15 h 265"/>
                  <a:gd name="T4" fmla="*/ 110 w 170"/>
                  <a:gd name="T5" fmla="*/ 0 h 265"/>
                  <a:gd name="T6" fmla="*/ 110 w 170"/>
                  <a:gd name="T7" fmla="*/ 3 h 265"/>
                  <a:gd name="T8" fmla="*/ 93 w 170"/>
                  <a:gd name="T9" fmla="*/ 136 h 265"/>
                  <a:gd name="T10" fmla="*/ 84 w 170"/>
                  <a:gd name="T11" fmla="*/ 211 h 265"/>
                  <a:gd name="T12" fmla="*/ 77 w 170"/>
                  <a:gd name="T13" fmla="*/ 153 h 265"/>
                  <a:gd name="T14" fmla="*/ 58 w 170"/>
                  <a:gd name="T15" fmla="*/ 3 h 265"/>
                  <a:gd name="T16" fmla="*/ 57 w 170"/>
                  <a:gd name="T17" fmla="*/ 0 h 265"/>
                  <a:gd name="T18" fmla="*/ 1 w 170"/>
                  <a:gd name="T19" fmla="*/ 15 h 265"/>
                  <a:gd name="T20" fmla="*/ 0 w 170"/>
                  <a:gd name="T21" fmla="*/ 15 h 265"/>
                  <a:gd name="T22" fmla="*/ 0 w 170"/>
                  <a:gd name="T23" fmla="*/ 15 h 265"/>
                  <a:gd name="T24" fmla="*/ 0 w 170"/>
                  <a:gd name="T25" fmla="*/ 18 h 265"/>
                  <a:gd name="T26" fmla="*/ 0 w 170"/>
                  <a:gd name="T27" fmla="*/ 160 h 265"/>
                  <a:gd name="T28" fmla="*/ 1 w 170"/>
                  <a:gd name="T29" fmla="*/ 265 h 265"/>
                  <a:gd name="T30" fmla="*/ 168 w 170"/>
                  <a:gd name="T31" fmla="*/ 265 h 265"/>
                  <a:gd name="T32" fmla="*/ 169 w 170"/>
                  <a:gd name="T33" fmla="*/ 153 h 265"/>
                  <a:gd name="T34" fmla="*/ 170 w 170"/>
                  <a:gd name="T35" fmla="*/ 1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265">
                    <a:moveTo>
                      <a:pt x="170" y="15"/>
                    </a:moveTo>
                    <a:lnTo>
                      <a:pt x="170" y="15"/>
                    </a:lnTo>
                    <a:lnTo>
                      <a:pt x="110" y="0"/>
                    </a:lnTo>
                    <a:lnTo>
                      <a:pt x="110" y="3"/>
                    </a:lnTo>
                    <a:lnTo>
                      <a:pt x="93" y="136"/>
                    </a:lnTo>
                    <a:lnTo>
                      <a:pt x="84" y="211"/>
                    </a:lnTo>
                    <a:lnTo>
                      <a:pt x="77" y="153"/>
                    </a:lnTo>
                    <a:lnTo>
                      <a:pt x="58" y="3"/>
                    </a:lnTo>
                    <a:lnTo>
                      <a:pt x="57" y="0"/>
                    </a:lnTo>
                    <a:lnTo>
                      <a:pt x="1" y="15"/>
                    </a:lnTo>
                    <a:lnTo>
                      <a:pt x="0" y="15"/>
                    </a:lnTo>
                    <a:lnTo>
                      <a:pt x="0" y="15"/>
                    </a:lnTo>
                    <a:lnTo>
                      <a:pt x="0" y="18"/>
                    </a:lnTo>
                    <a:lnTo>
                      <a:pt x="0" y="160"/>
                    </a:lnTo>
                    <a:lnTo>
                      <a:pt x="1" y="265"/>
                    </a:lnTo>
                    <a:lnTo>
                      <a:pt x="168" y="265"/>
                    </a:lnTo>
                    <a:lnTo>
                      <a:pt x="169" y="153"/>
                    </a:lnTo>
                    <a:lnTo>
                      <a:pt x="170" y="15"/>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 name="Rectangle 3182"/>
              <p:cNvSpPr>
                <a:spLocks noChangeArrowheads="1"/>
              </p:cNvSpPr>
              <p:nvPr/>
            </p:nvSpPr>
            <p:spPr bwMode="auto">
              <a:xfrm>
                <a:off x="1084844" y="2071687"/>
                <a:ext cx="3175" cy="3175"/>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 name="Freeform 3183"/>
              <p:cNvSpPr>
                <a:spLocks/>
              </p:cNvSpPr>
              <p:nvPr/>
            </p:nvSpPr>
            <p:spPr bwMode="auto">
              <a:xfrm>
                <a:off x="934032" y="2068512"/>
                <a:ext cx="168275" cy="150812"/>
              </a:xfrm>
              <a:custGeom>
                <a:avLst/>
                <a:gdLst>
                  <a:gd name="T0" fmla="*/ 25 w 81"/>
                  <a:gd name="T1" fmla="*/ 73 h 73"/>
                  <a:gd name="T2" fmla="*/ 55 w 81"/>
                  <a:gd name="T3" fmla="*/ 73 h 73"/>
                  <a:gd name="T4" fmla="*/ 60 w 81"/>
                  <a:gd name="T5" fmla="*/ 71 h 73"/>
                  <a:gd name="T6" fmla="*/ 74 w 81"/>
                  <a:gd name="T7" fmla="*/ 43 h 73"/>
                  <a:gd name="T8" fmla="*/ 81 w 81"/>
                  <a:gd name="T9" fmla="*/ 36 h 73"/>
                  <a:gd name="T10" fmla="*/ 81 w 81"/>
                  <a:gd name="T11" fmla="*/ 24 h 73"/>
                  <a:gd name="T12" fmla="*/ 79 w 81"/>
                  <a:gd name="T13" fmla="*/ 19 h 73"/>
                  <a:gd name="T14" fmla="*/ 77 w 81"/>
                  <a:gd name="T15" fmla="*/ 17 h 73"/>
                  <a:gd name="T16" fmla="*/ 74 w 81"/>
                  <a:gd name="T17" fmla="*/ 17 h 73"/>
                  <a:gd name="T18" fmla="*/ 74 w 81"/>
                  <a:gd name="T19" fmla="*/ 12 h 73"/>
                  <a:gd name="T20" fmla="*/ 74 w 81"/>
                  <a:gd name="T21" fmla="*/ 11 h 73"/>
                  <a:gd name="T22" fmla="*/ 74 w 81"/>
                  <a:gd name="T23" fmla="*/ 9 h 73"/>
                  <a:gd name="T24" fmla="*/ 74 w 81"/>
                  <a:gd name="T25" fmla="*/ 7 h 73"/>
                  <a:gd name="T26" fmla="*/ 72 w 81"/>
                  <a:gd name="T27" fmla="*/ 6 h 73"/>
                  <a:gd name="T28" fmla="*/ 72 w 81"/>
                  <a:gd name="T29" fmla="*/ 4 h 73"/>
                  <a:gd name="T30" fmla="*/ 72 w 81"/>
                  <a:gd name="T31" fmla="*/ 2 h 73"/>
                  <a:gd name="T32" fmla="*/ 66 w 81"/>
                  <a:gd name="T33" fmla="*/ 4 h 73"/>
                  <a:gd name="T34" fmla="*/ 66 w 81"/>
                  <a:gd name="T35" fmla="*/ 4 h 73"/>
                  <a:gd name="T36" fmla="*/ 54 w 81"/>
                  <a:gd name="T37" fmla="*/ 0 h 73"/>
                  <a:gd name="T38" fmla="*/ 32 w 81"/>
                  <a:gd name="T39" fmla="*/ 4 h 73"/>
                  <a:gd name="T40" fmla="*/ 10 w 81"/>
                  <a:gd name="T41" fmla="*/ 0 h 73"/>
                  <a:gd name="T42" fmla="*/ 8 w 81"/>
                  <a:gd name="T43" fmla="*/ 4 h 73"/>
                  <a:gd name="T44" fmla="*/ 7 w 81"/>
                  <a:gd name="T45" fmla="*/ 6 h 73"/>
                  <a:gd name="T46" fmla="*/ 7 w 81"/>
                  <a:gd name="T47" fmla="*/ 7 h 73"/>
                  <a:gd name="T48" fmla="*/ 7 w 81"/>
                  <a:gd name="T49" fmla="*/ 9 h 73"/>
                  <a:gd name="T50" fmla="*/ 5 w 81"/>
                  <a:gd name="T51" fmla="*/ 9 h 73"/>
                  <a:gd name="T52" fmla="*/ 5 w 81"/>
                  <a:gd name="T53" fmla="*/ 11 h 73"/>
                  <a:gd name="T54" fmla="*/ 5 w 81"/>
                  <a:gd name="T55" fmla="*/ 12 h 73"/>
                  <a:gd name="T56" fmla="*/ 5 w 81"/>
                  <a:gd name="T57" fmla="*/ 17 h 73"/>
                  <a:gd name="T58" fmla="*/ 1 w 81"/>
                  <a:gd name="T59" fmla="*/ 20 h 73"/>
                  <a:gd name="T60" fmla="*/ 0 w 81"/>
                  <a:gd name="T61" fmla="*/ 24 h 73"/>
                  <a:gd name="T62" fmla="*/ 0 w 81"/>
                  <a:gd name="T63" fmla="*/ 36 h 73"/>
                  <a:gd name="T64" fmla="*/ 5 w 81"/>
                  <a:gd name="T65" fmla="*/ 43 h 73"/>
                  <a:gd name="T66" fmla="*/ 20 w 81"/>
                  <a:gd name="T67" fmla="*/ 70 h 73"/>
                  <a:gd name="T68" fmla="*/ 25 w 81"/>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 h="73">
                    <a:moveTo>
                      <a:pt x="25" y="73"/>
                    </a:moveTo>
                    <a:cubicBezTo>
                      <a:pt x="55" y="73"/>
                      <a:pt x="55" y="73"/>
                      <a:pt x="55" y="73"/>
                    </a:cubicBezTo>
                    <a:cubicBezTo>
                      <a:pt x="57" y="73"/>
                      <a:pt x="58" y="72"/>
                      <a:pt x="60" y="71"/>
                    </a:cubicBezTo>
                    <a:cubicBezTo>
                      <a:pt x="67" y="63"/>
                      <a:pt x="74" y="43"/>
                      <a:pt x="74" y="43"/>
                    </a:cubicBezTo>
                    <a:cubicBezTo>
                      <a:pt x="77" y="43"/>
                      <a:pt x="81" y="39"/>
                      <a:pt x="81" y="36"/>
                    </a:cubicBezTo>
                    <a:cubicBezTo>
                      <a:pt x="81" y="24"/>
                      <a:pt x="81" y="24"/>
                      <a:pt x="81" y="24"/>
                    </a:cubicBezTo>
                    <a:cubicBezTo>
                      <a:pt x="81" y="22"/>
                      <a:pt x="80" y="20"/>
                      <a:pt x="79" y="19"/>
                    </a:cubicBezTo>
                    <a:cubicBezTo>
                      <a:pt x="78" y="18"/>
                      <a:pt x="78" y="18"/>
                      <a:pt x="77" y="17"/>
                    </a:cubicBezTo>
                    <a:cubicBezTo>
                      <a:pt x="76" y="17"/>
                      <a:pt x="76" y="17"/>
                      <a:pt x="74" y="17"/>
                    </a:cubicBezTo>
                    <a:cubicBezTo>
                      <a:pt x="74" y="12"/>
                      <a:pt x="74" y="12"/>
                      <a:pt x="74" y="12"/>
                    </a:cubicBezTo>
                    <a:cubicBezTo>
                      <a:pt x="74" y="12"/>
                      <a:pt x="74" y="12"/>
                      <a:pt x="74" y="11"/>
                    </a:cubicBezTo>
                    <a:cubicBezTo>
                      <a:pt x="74" y="11"/>
                      <a:pt x="74" y="11"/>
                      <a:pt x="74" y="9"/>
                    </a:cubicBezTo>
                    <a:cubicBezTo>
                      <a:pt x="74" y="9"/>
                      <a:pt x="74" y="9"/>
                      <a:pt x="74" y="7"/>
                    </a:cubicBezTo>
                    <a:cubicBezTo>
                      <a:pt x="74" y="6"/>
                      <a:pt x="74" y="6"/>
                      <a:pt x="72" y="6"/>
                    </a:cubicBezTo>
                    <a:cubicBezTo>
                      <a:pt x="72" y="4"/>
                      <a:pt x="72" y="4"/>
                      <a:pt x="72" y="4"/>
                    </a:cubicBezTo>
                    <a:cubicBezTo>
                      <a:pt x="72" y="4"/>
                      <a:pt x="72" y="4"/>
                      <a:pt x="72" y="2"/>
                    </a:cubicBezTo>
                    <a:cubicBezTo>
                      <a:pt x="69" y="4"/>
                      <a:pt x="68" y="4"/>
                      <a:pt x="66" y="4"/>
                    </a:cubicBezTo>
                    <a:cubicBezTo>
                      <a:pt x="66" y="4"/>
                      <a:pt x="66" y="4"/>
                      <a:pt x="66" y="4"/>
                    </a:cubicBezTo>
                    <a:cubicBezTo>
                      <a:pt x="60" y="4"/>
                      <a:pt x="55" y="2"/>
                      <a:pt x="54" y="0"/>
                    </a:cubicBezTo>
                    <a:cubicBezTo>
                      <a:pt x="49" y="2"/>
                      <a:pt x="40" y="4"/>
                      <a:pt x="32" y="4"/>
                    </a:cubicBezTo>
                    <a:cubicBezTo>
                      <a:pt x="24" y="4"/>
                      <a:pt x="15" y="2"/>
                      <a:pt x="10" y="0"/>
                    </a:cubicBezTo>
                    <a:cubicBezTo>
                      <a:pt x="10" y="2"/>
                      <a:pt x="8" y="2"/>
                      <a:pt x="8" y="4"/>
                    </a:cubicBezTo>
                    <a:cubicBezTo>
                      <a:pt x="7" y="6"/>
                      <a:pt x="7" y="6"/>
                      <a:pt x="7" y="6"/>
                    </a:cubicBezTo>
                    <a:cubicBezTo>
                      <a:pt x="7" y="7"/>
                      <a:pt x="7" y="7"/>
                      <a:pt x="7" y="7"/>
                    </a:cubicBezTo>
                    <a:cubicBezTo>
                      <a:pt x="7" y="9"/>
                      <a:pt x="7" y="9"/>
                      <a:pt x="7" y="9"/>
                    </a:cubicBezTo>
                    <a:cubicBezTo>
                      <a:pt x="5" y="9"/>
                      <a:pt x="5" y="9"/>
                      <a:pt x="5" y="9"/>
                    </a:cubicBezTo>
                    <a:cubicBezTo>
                      <a:pt x="5" y="11"/>
                      <a:pt x="5" y="11"/>
                      <a:pt x="5" y="11"/>
                    </a:cubicBezTo>
                    <a:cubicBezTo>
                      <a:pt x="5" y="12"/>
                      <a:pt x="5" y="12"/>
                      <a:pt x="5" y="12"/>
                    </a:cubicBezTo>
                    <a:cubicBezTo>
                      <a:pt x="5" y="17"/>
                      <a:pt x="5" y="17"/>
                      <a:pt x="5" y="17"/>
                    </a:cubicBezTo>
                    <a:cubicBezTo>
                      <a:pt x="3" y="17"/>
                      <a:pt x="2" y="18"/>
                      <a:pt x="1" y="20"/>
                    </a:cubicBezTo>
                    <a:cubicBezTo>
                      <a:pt x="0" y="21"/>
                      <a:pt x="0" y="22"/>
                      <a:pt x="0" y="24"/>
                    </a:cubicBezTo>
                    <a:cubicBezTo>
                      <a:pt x="0" y="36"/>
                      <a:pt x="0" y="36"/>
                      <a:pt x="0" y="36"/>
                    </a:cubicBezTo>
                    <a:cubicBezTo>
                      <a:pt x="0" y="39"/>
                      <a:pt x="2" y="43"/>
                      <a:pt x="5" y="43"/>
                    </a:cubicBezTo>
                    <a:cubicBezTo>
                      <a:pt x="5" y="43"/>
                      <a:pt x="12" y="63"/>
                      <a:pt x="20" y="70"/>
                    </a:cubicBezTo>
                    <a:cubicBezTo>
                      <a:pt x="21" y="72"/>
                      <a:pt x="23" y="73"/>
                      <a:pt x="25" y="73"/>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 name="Rectangle 3184"/>
              <p:cNvSpPr>
                <a:spLocks noChangeArrowheads="1"/>
              </p:cNvSpPr>
              <p:nvPr/>
            </p:nvSpPr>
            <p:spPr bwMode="auto">
              <a:xfrm>
                <a:off x="1084844" y="2412507"/>
                <a:ext cx="1186711" cy="153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000" kern="0" spc="-30" dirty="0">
                    <a:solidFill>
                      <a:srgbClr val="FFFFFF"/>
                    </a:solidFill>
                    <a:latin typeface="Segoe UI" panose="020B0502040204020203" pitchFamily="34" charset="0"/>
                  </a:rPr>
                  <a:t>Collaboration blockers</a:t>
                </a:r>
                <a:endParaRPr lang="en-US" altLang="en-US" sz="1000" kern="0" spc="-30" dirty="0">
                  <a:solidFill>
                    <a:srgbClr val="505050"/>
                  </a:solidFill>
                  <a:latin typeface="Segoe UI" panose="020B0502040204020203" pitchFamily="34" charset="0"/>
                </a:endParaRPr>
              </a:p>
            </p:txBody>
          </p:sp>
        </p:grpSp>
      </p:grpSp>
      <p:grpSp>
        <p:nvGrpSpPr>
          <p:cNvPr id="57" name="Group 56"/>
          <p:cNvGrpSpPr/>
          <p:nvPr/>
        </p:nvGrpSpPr>
        <p:grpSpPr>
          <a:xfrm>
            <a:off x="2865914" y="5208218"/>
            <a:ext cx="2312659" cy="803355"/>
            <a:chOff x="2940049" y="5173662"/>
            <a:chExt cx="2312987" cy="803469"/>
          </a:xfrm>
        </p:grpSpPr>
        <p:sp>
          <p:nvSpPr>
            <p:cNvPr id="405" name="Rectangle 3696"/>
            <p:cNvSpPr>
              <a:spLocks noChangeArrowheads="1"/>
            </p:cNvSpPr>
            <p:nvPr/>
          </p:nvSpPr>
          <p:spPr bwMode="auto">
            <a:xfrm>
              <a:off x="2940049" y="5478462"/>
              <a:ext cx="2312987" cy="498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lnSpc>
                  <a:spcPct val="120000"/>
                </a:lnSpc>
                <a:defRPr/>
              </a:pPr>
              <a:r>
                <a:rPr lang="en-US" altLang="en-US" sz="900" b="1" kern="0" dirty="0">
                  <a:solidFill>
                    <a:srgbClr val="002050"/>
                  </a:solidFill>
                  <a:latin typeface="Segoe UI" panose="020B0502040204020203" pitchFamily="34" charset="0"/>
                </a:rPr>
                <a:t>DevOps</a:t>
              </a:r>
              <a:r>
                <a:rPr lang="en-US" altLang="en-US" sz="900" kern="0" dirty="0">
                  <a:solidFill>
                    <a:srgbClr val="002050"/>
                  </a:solidFill>
                  <a:latin typeface="Segoe UI" panose="020B0502040204020203" pitchFamily="34" charset="0"/>
                </a:rPr>
                <a:t> was being initiated by</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more development teams than IT Ops</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teams by about a </a:t>
              </a:r>
              <a:r>
                <a:rPr lang="en-US" altLang="en-US" sz="900" b="1" kern="0" dirty="0">
                  <a:solidFill>
                    <a:srgbClr val="002050"/>
                  </a:solidFill>
                  <a:latin typeface="Segoe UI" panose="020B0502040204020203" pitchFamily="34" charset="0"/>
                </a:rPr>
                <a:t>40%</a:t>
              </a:r>
              <a:r>
                <a:rPr lang="en-US" altLang="en-US" sz="900" kern="0" dirty="0">
                  <a:solidFill>
                    <a:srgbClr val="002050"/>
                  </a:solidFill>
                  <a:latin typeface="Segoe UI" panose="020B0502040204020203" pitchFamily="34" charset="0"/>
                </a:rPr>
                <a:t> to </a:t>
              </a:r>
              <a:r>
                <a:rPr lang="en-US" altLang="en-US" sz="900" b="1" kern="0" dirty="0">
                  <a:solidFill>
                    <a:srgbClr val="002050"/>
                  </a:solidFill>
                  <a:latin typeface="Segoe UI" panose="020B0502040204020203" pitchFamily="34" charset="0"/>
                </a:rPr>
                <a:t>33%</a:t>
              </a:r>
              <a:r>
                <a:rPr lang="en-US" altLang="en-US" sz="900" kern="0" dirty="0">
                  <a:solidFill>
                    <a:srgbClr val="002050"/>
                  </a:solidFill>
                  <a:latin typeface="Segoe UI" panose="020B0502040204020203" pitchFamily="34" charset="0"/>
                </a:rPr>
                <a:t> margin</a:t>
              </a:r>
              <a:endParaRPr lang="en-US" altLang="en-US" sz="1801" b="1" kern="0" dirty="0">
                <a:solidFill>
                  <a:srgbClr val="505050"/>
                </a:solidFill>
                <a:latin typeface="Segoe UI" panose="020B0502040204020203" pitchFamily="34" charset="0"/>
              </a:endParaRPr>
            </a:p>
          </p:txBody>
        </p:sp>
        <p:grpSp>
          <p:nvGrpSpPr>
            <p:cNvPr id="56" name="Group 55"/>
            <p:cNvGrpSpPr/>
            <p:nvPr/>
          </p:nvGrpSpPr>
          <p:grpSpPr>
            <a:xfrm>
              <a:off x="2941637" y="5173662"/>
              <a:ext cx="1600200" cy="212726"/>
              <a:chOff x="2941637" y="5173662"/>
              <a:chExt cx="1600200" cy="212726"/>
            </a:xfrm>
          </p:grpSpPr>
          <p:grpSp>
            <p:nvGrpSpPr>
              <p:cNvPr id="583" name="Group 582"/>
              <p:cNvGrpSpPr/>
              <p:nvPr/>
            </p:nvGrpSpPr>
            <p:grpSpPr>
              <a:xfrm>
                <a:off x="3800474" y="5173662"/>
                <a:ext cx="741363" cy="212726"/>
                <a:chOff x="3267074" y="5108575"/>
                <a:chExt cx="741363" cy="212726"/>
              </a:xfrm>
            </p:grpSpPr>
            <p:sp>
              <p:nvSpPr>
                <p:cNvPr id="406" name="Freeform 3709"/>
                <p:cNvSpPr>
                  <a:spLocks/>
                </p:cNvSpPr>
                <p:nvPr/>
              </p:nvSpPr>
              <p:spPr bwMode="auto">
                <a:xfrm>
                  <a:off x="3640137" y="5164138"/>
                  <a:ext cx="80963" cy="157163"/>
                </a:xfrm>
                <a:custGeom>
                  <a:avLst/>
                  <a:gdLst>
                    <a:gd name="T0" fmla="*/ 0 w 51"/>
                    <a:gd name="T1" fmla="*/ 0 h 99"/>
                    <a:gd name="T2" fmla="*/ 51 w 51"/>
                    <a:gd name="T3" fmla="*/ 0 h 99"/>
                    <a:gd name="T4" fmla="*/ 51 w 51"/>
                    <a:gd name="T5" fmla="*/ 99 h 99"/>
                    <a:gd name="T6" fmla="*/ 0 w 51"/>
                    <a:gd name="T7" fmla="*/ 99 h 99"/>
                    <a:gd name="T8" fmla="*/ 0 w 51"/>
                    <a:gd name="T9" fmla="*/ 0 h 99"/>
                    <a:gd name="T10" fmla="*/ 0 w 51"/>
                    <a:gd name="T11" fmla="*/ 0 h 99"/>
                  </a:gdLst>
                  <a:ahLst/>
                  <a:cxnLst>
                    <a:cxn ang="0">
                      <a:pos x="T0" y="T1"/>
                    </a:cxn>
                    <a:cxn ang="0">
                      <a:pos x="T2" y="T3"/>
                    </a:cxn>
                    <a:cxn ang="0">
                      <a:pos x="T4" y="T5"/>
                    </a:cxn>
                    <a:cxn ang="0">
                      <a:pos x="T6" y="T7"/>
                    </a:cxn>
                    <a:cxn ang="0">
                      <a:pos x="T8" y="T9"/>
                    </a:cxn>
                    <a:cxn ang="0">
                      <a:pos x="T10" y="T11"/>
                    </a:cxn>
                  </a:cxnLst>
                  <a:rect l="0" t="0" r="r" b="b"/>
                  <a:pathLst>
                    <a:path w="51" h="99">
                      <a:moveTo>
                        <a:pt x="0" y="0"/>
                      </a:moveTo>
                      <a:lnTo>
                        <a:pt x="51" y="0"/>
                      </a:lnTo>
                      <a:lnTo>
                        <a:pt x="51" y="99"/>
                      </a:lnTo>
                      <a:lnTo>
                        <a:pt x="0" y="99"/>
                      </a:lnTo>
                      <a:lnTo>
                        <a:pt x="0" y="0"/>
                      </a:lnTo>
                      <a:lnTo>
                        <a:pt x="0"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7" name="Freeform 3710"/>
                <p:cNvSpPr>
                  <a:spLocks/>
                </p:cNvSpPr>
                <p:nvPr/>
              </p:nvSpPr>
              <p:spPr bwMode="auto">
                <a:xfrm>
                  <a:off x="3267074" y="5108575"/>
                  <a:ext cx="373063" cy="212725"/>
                </a:xfrm>
                <a:custGeom>
                  <a:avLst/>
                  <a:gdLst>
                    <a:gd name="T0" fmla="*/ 0 w 181"/>
                    <a:gd name="T1" fmla="*/ 54 h 103"/>
                    <a:gd name="T2" fmla="*/ 9 w 181"/>
                    <a:gd name="T3" fmla="*/ 46 h 103"/>
                    <a:gd name="T4" fmla="*/ 9 w 181"/>
                    <a:gd name="T5" fmla="*/ 46 h 103"/>
                    <a:gd name="T6" fmla="*/ 9 w 181"/>
                    <a:gd name="T7" fmla="*/ 46 h 103"/>
                    <a:gd name="T8" fmla="*/ 85 w 181"/>
                    <a:gd name="T9" fmla="*/ 46 h 103"/>
                    <a:gd name="T10" fmla="*/ 85 w 181"/>
                    <a:gd name="T11" fmla="*/ 42 h 103"/>
                    <a:gd name="T12" fmla="*/ 23 w 181"/>
                    <a:gd name="T13" fmla="*/ 42 h 103"/>
                    <a:gd name="T14" fmla="*/ 20 w 181"/>
                    <a:gd name="T15" fmla="*/ 41 h 103"/>
                    <a:gd name="T16" fmla="*/ 15 w 181"/>
                    <a:gd name="T17" fmla="*/ 34 h 103"/>
                    <a:gd name="T18" fmla="*/ 23 w 181"/>
                    <a:gd name="T19" fmla="*/ 25 h 103"/>
                    <a:gd name="T20" fmla="*/ 24 w 181"/>
                    <a:gd name="T21" fmla="*/ 25 h 103"/>
                    <a:gd name="T22" fmla="*/ 85 w 181"/>
                    <a:gd name="T23" fmla="*/ 25 h 103"/>
                    <a:gd name="T24" fmla="*/ 103 w 181"/>
                    <a:gd name="T25" fmla="*/ 25 h 103"/>
                    <a:gd name="T26" fmla="*/ 150 w 181"/>
                    <a:gd name="T27" fmla="*/ 71 h 103"/>
                    <a:gd name="T28" fmla="*/ 152 w 181"/>
                    <a:gd name="T29" fmla="*/ 68 h 103"/>
                    <a:gd name="T30" fmla="*/ 150 w 181"/>
                    <a:gd name="T31" fmla="*/ 65 h 103"/>
                    <a:gd name="T32" fmla="*/ 108 w 181"/>
                    <a:gd name="T33" fmla="*/ 22 h 103"/>
                    <a:gd name="T34" fmla="*/ 108 w 181"/>
                    <a:gd name="T35" fmla="*/ 20 h 103"/>
                    <a:gd name="T36" fmla="*/ 69 w 181"/>
                    <a:gd name="T37" fmla="*/ 20 h 103"/>
                    <a:gd name="T38" fmla="*/ 69 w 181"/>
                    <a:gd name="T39" fmla="*/ 20 h 103"/>
                    <a:gd name="T40" fmla="*/ 60 w 181"/>
                    <a:gd name="T41" fmla="*/ 10 h 103"/>
                    <a:gd name="T42" fmla="*/ 69 w 181"/>
                    <a:gd name="T43" fmla="*/ 0 h 103"/>
                    <a:gd name="T44" fmla="*/ 70 w 181"/>
                    <a:gd name="T45" fmla="*/ 0 h 103"/>
                    <a:gd name="T46" fmla="*/ 70 w 181"/>
                    <a:gd name="T47" fmla="*/ 0 h 103"/>
                    <a:gd name="T48" fmla="*/ 152 w 181"/>
                    <a:gd name="T49" fmla="*/ 0 h 103"/>
                    <a:gd name="T50" fmla="*/ 181 w 181"/>
                    <a:gd name="T51" fmla="*/ 29 h 103"/>
                    <a:gd name="T52" fmla="*/ 181 w 181"/>
                    <a:gd name="T53" fmla="*/ 62 h 103"/>
                    <a:gd name="T54" fmla="*/ 181 w 181"/>
                    <a:gd name="T55" fmla="*/ 103 h 103"/>
                    <a:gd name="T56" fmla="*/ 35 w 181"/>
                    <a:gd name="T57" fmla="*/ 103 h 103"/>
                    <a:gd name="T58" fmla="*/ 27 w 181"/>
                    <a:gd name="T59" fmla="*/ 95 h 103"/>
                    <a:gd name="T60" fmla="*/ 35 w 181"/>
                    <a:gd name="T61" fmla="*/ 87 h 103"/>
                    <a:gd name="T62" fmla="*/ 85 w 181"/>
                    <a:gd name="T63" fmla="*/ 87 h 103"/>
                    <a:gd name="T64" fmla="*/ 85 w 181"/>
                    <a:gd name="T65" fmla="*/ 83 h 103"/>
                    <a:gd name="T66" fmla="*/ 23 w 181"/>
                    <a:gd name="T67" fmla="*/ 83 h 103"/>
                    <a:gd name="T68" fmla="*/ 21 w 181"/>
                    <a:gd name="T69" fmla="*/ 82 h 103"/>
                    <a:gd name="T70" fmla="*/ 15 w 181"/>
                    <a:gd name="T71" fmla="*/ 75 h 103"/>
                    <a:gd name="T72" fmla="*/ 23 w 181"/>
                    <a:gd name="T73" fmla="*/ 66 h 103"/>
                    <a:gd name="T74" fmla="*/ 23 w 181"/>
                    <a:gd name="T75" fmla="*/ 66 h 103"/>
                    <a:gd name="T76" fmla="*/ 23 w 181"/>
                    <a:gd name="T77" fmla="*/ 66 h 103"/>
                    <a:gd name="T78" fmla="*/ 85 w 181"/>
                    <a:gd name="T79" fmla="*/ 66 h 103"/>
                    <a:gd name="T80" fmla="*/ 85 w 181"/>
                    <a:gd name="T81" fmla="*/ 62 h 103"/>
                    <a:gd name="T82" fmla="*/ 9 w 181"/>
                    <a:gd name="T83" fmla="*/ 62 h 103"/>
                    <a:gd name="T84" fmla="*/ 7 w 181"/>
                    <a:gd name="T85" fmla="*/ 62 h 103"/>
                    <a:gd name="T86" fmla="*/ 0 w 181"/>
                    <a:gd name="T87" fmla="*/ 5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03">
                      <a:moveTo>
                        <a:pt x="0" y="54"/>
                      </a:moveTo>
                      <a:cubicBezTo>
                        <a:pt x="0" y="49"/>
                        <a:pt x="5" y="46"/>
                        <a:pt x="9" y="46"/>
                      </a:cubicBezTo>
                      <a:cubicBezTo>
                        <a:pt x="9" y="46"/>
                        <a:pt x="9" y="46"/>
                        <a:pt x="9" y="46"/>
                      </a:cubicBezTo>
                      <a:cubicBezTo>
                        <a:pt x="9" y="46"/>
                        <a:pt x="9" y="46"/>
                        <a:pt x="9" y="46"/>
                      </a:cubicBezTo>
                      <a:cubicBezTo>
                        <a:pt x="85" y="46"/>
                        <a:pt x="85" y="46"/>
                        <a:pt x="85" y="46"/>
                      </a:cubicBezTo>
                      <a:cubicBezTo>
                        <a:pt x="85" y="42"/>
                        <a:pt x="85" y="42"/>
                        <a:pt x="85" y="42"/>
                      </a:cubicBezTo>
                      <a:cubicBezTo>
                        <a:pt x="23" y="42"/>
                        <a:pt x="23" y="42"/>
                        <a:pt x="23" y="42"/>
                      </a:cubicBezTo>
                      <a:cubicBezTo>
                        <a:pt x="22" y="42"/>
                        <a:pt x="21" y="42"/>
                        <a:pt x="20" y="41"/>
                      </a:cubicBezTo>
                      <a:cubicBezTo>
                        <a:pt x="17" y="40"/>
                        <a:pt x="15" y="37"/>
                        <a:pt x="15" y="34"/>
                      </a:cubicBezTo>
                      <a:cubicBezTo>
                        <a:pt x="15" y="29"/>
                        <a:pt x="18" y="25"/>
                        <a:pt x="23" y="25"/>
                      </a:cubicBezTo>
                      <a:cubicBezTo>
                        <a:pt x="24" y="25"/>
                        <a:pt x="24" y="25"/>
                        <a:pt x="24" y="25"/>
                      </a:cubicBezTo>
                      <a:cubicBezTo>
                        <a:pt x="30" y="25"/>
                        <a:pt x="85" y="25"/>
                        <a:pt x="85" y="25"/>
                      </a:cubicBezTo>
                      <a:cubicBezTo>
                        <a:pt x="103" y="25"/>
                        <a:pt x="103" y="25"/>
                        <a:pt x="103" y="25"/>
                      </a:cubicBezTo>
                      <a:cubicBezTo>
                        <a:pt x="104" y="51"/>
                        <a:pt x="125" y="71"/>
                        <a:pt x="150" y="71"/>
                      </a:cubicBezTo>
                      <a:cubicBezTo>
                        <a:pt x="151" y="71"/>
                        <a:pt x="152" y="69"/>
                        <a:pt x="152" y="68"/>
                      </a:cubicBezTo>
                      <a:cubicBezTo>
                        <a:pt x="152" y="66"/>
                        <a:pt x="151" y="65"/>
                        <a:pt x="150" y="65"/>
                      </a:cubicBezTo>
                      <a:cubicBezTo>
                        <a:pt x="127" y="65"/>
                        <a:pt x="108" y="46"/>
                        <a:pt x="108" y="22"/>
                      </a:cubicBezTo>
                      <a:cubicBezTo>
                        <a:pt x="108" y="22"/>
                        <a:pt x="108" y="21"/>
                        <a:pt x="108" y="20"/>
                      </a:cubicBezTo>
                      <a:cubicBezTo>
                        <a:pt x="69" y="20"/>
                        <a:pt x="69" y="20"/>
                        <a:pt x="69" y="20"/>
                      </a:cubicBezTo>
                      <a:cubicBezTo>
                        <a:pt x="69" y="20"/>
                        <a:pt x="69" y="20"/>
                        <a:pt x="69" y="20"/>
                      </a:cubicBezTo>
                      <a:cubicBezTo>
                        <a:pt x="64" y="20"/>
                        <a:pt x="60" y="15"/>
                        <a:pt x="60" y="10"/>
                      </a:cubicBezTo>
                      <a:cubicBezTo>
                        <a:pt x="60" y="4"/>
                        <a:pt x="64" y="0"/>
                        <a:pt x="69" y="0"/>
                      </a:cubicBezTo>
                      <a:cubicBezTo>
                        <a:pt x="69" y="0"/>
                        <a:pt x="69" y="0"/>
                        <a:pt x="70" y="0"/>
                      </a:cubicBezTo>
                      <a:cubicBezTo>
                        <a:pt x="70" y="0"/>
                        <a:pt x="70" y="0"/>
                        <a:pt x="70" y="0"/>
                      </a:cubicBezTo>
                      <a:cubicBezTo>
                        <a:pt x="152" y="0"/>
                        <a:pt x="152" y="0"/>
                        <a:pt x="152" y="0"/>
                      </a:cubicBezTo>
                      <a:cubicBezTo>
                        <a:pt x="169" y="0"/>
                        <a:pt x="181" y="12"/>
                        <a:pt x="181" y="29"/>
                      </a:cubicBezTo>
                      <a:cubicBezTo>
                        <a:pt x="181" y="62"/>
                        <a:pt x="181" y="62"/>
                        <a:pt x="181" y="62"/>
                      </a:cubicBezTo>
                      <a:cubicBezTo>
                        <a:pt x="181" y="103"/>
                        <a:pt x="181" y="103"/>
                        <a:pt x="181" y="103"/>
                      </a:cubicBezTo>
                      <a:cubicBezTo>
                        <a:pt x="35" y="103"/>
                        <a:pt x="35" y="103"/>
                        <a:pt x="35" y="103"/>
                      </a:cubicBezTo>
                      <a:cubicBezTo>
                        <a:pt x="30" y="103"/>
                        <a:pt x="27" y="99"/>
                        <a:pt x="27" y="95"/>
                      </a:cubicBezTo>
                      <a:cubicBezTo>
                        <a:pt x="27" y="90"/>
                        <a:pt x="30" y="87"/>
                        <a:pt x="35" y="87"/>
                      </a:cubicBezTo>
                      <a:cubicBezTo>
                        <a:pt x="35" y="87"/>
                        <a:pt x="85" y="87"/>
                        <a:pt x="85" y="87"/>
                      </a:cubicBezTo>
                      <a:cubicBezTo>
                        <a:pt x="85" y="83"/>
                        <a:pt x="85" y="83"/>
                        <a:pt x="85" y="83"/>
                      </a:cubicBezTo>
                      <a:cubicBezTo>
                        <a:pt x="23" y="83"/>
                        <a:pt x="23" y="83"/>
                        <a:pt x="23" y="83"/>
                      </a:cubicBezTo>
                      <a:cubicBezTo>
                        <a:pt x="22" y="83"/>
                        <a:pt x="22" y="82"/>
                        <a:pt x="21" y="82"/>
                      </a:cubicBezTo>
                      <a:cubicBezTo>
                        <a:pt x="17" y="81"/>
                        <a:pt x="15" y="78"/>
                        <a:pt x="15" y="75"/>
                      </a:cubicBezTo>
                      <a:cubicBezTo>
                        <a:pt x="15" y="70"/>
                        <a:pt x="18" y="66"/>
                        <a:pt x="23" y="66"/>
                      </a:cubicBezTo>
                      <a:cubicBezTo>
                        <a:pt x="23" y="66"/>
                        <a:pt x="23" y="66"/>
                        <a:pt x="23" y="66"/>
                      </a:cubicBezTo>
                      <a:cubicBezTo>
                        <a:pt x="23" y="66"/>
                        <a:pt x="23" y="66"/>
                        <a:pt x="23" y="66"/>
                      </a:cubicBezTo>
                      <a:cubicBezTo>
                        <a:pt x="85" y="66"/>
                        <a:pt x="85" y="66"/>
                        <a:pt x="85" y="66"/>
                      </a:cubicBezTo>
                      <a:cubicBezTo>
                        <a:pt x="85" y="62"/>
                        <a:pt x="85" y="62"/>
                        <a:pt x="85" y="62"/>
                      </a:cubicBezTo>
                      <a:cubicBezTo>
                        <a:pt x="9" y="62"/>
                        <a:pt x="9" y="62"/>
                        <a:pt x="9" y="62"/>
                      </a:cubicBezTo>
                      <a:cubicBezTo>
                        <a:pt x="8" y="62"/>
                        <a:pt x="7" y="62"/>
                        <a:pt x="7" y="62"/>
                      </a:cubicBezTo>
                      <a:cubicBezTo>
                        <a:pt x="3" y="61"/>
                        <a:pt x="0" y="58"/>
                        <a:pt x="0" y="54"/>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8" name="Freeform 3711"/>
                <p:cNvSpPr>
                  <a:spLocks/>
                </p:cNvSpPr>
                <p:nvPr/>
              </p:nvSpPr>
              <p:spPr bwMode="auto">
                <a:xfrm>
                  <a:off x="3721099" y="5164138"/>
                  <a:ext cx="287338" cy="157163"/>
                </a:xfrm>
                <a:custGeom>
                  <a:avLst/>
                  <a:gdLst>
                    <a:gd name="T0" fmla="*/ 0 w 181"/>
                    <a:gd name="T1" fmla="*/ 0 h 99"/>
                    <a:gd name="T2" fmla="*/ 181 w 181"/>
                    <a:gd name="T3" fmla="*/ 0 h 99"/>
                    <a:gd name="T4" fmla="*/ 181 w 181"/>
                    <a:gd name="T5" fmla="*/ 99 h 99"/>
                    <a:gd name="T6" fmla="*/ 0 w 181"/>
                    <a:gd name="T7" fmla="*/ 99 h 99"/>
                    <a:gd name="T8" fmla="*/ 0 w 181"/>
                    <a:gd name="T9" fmla="*/ 0 h 99"/>
                    <a:gd name="T10" fmla="*/ 0 w 181"/>
                    <a:gd name="T11" fmla="*/ 0 h 99"/>
                  </a:gdLst>
                  <a:ahLst/>
                  <a:cxnLst>
                    <a:cxn ang="0">
                      <a:pos x="T0" y="T1"/>
                    </a:cxn>
                    <a:cxn ang="0">
                      <a:pos x="T2" y="T3"/>
                    </a:cxn>
                    <a:cxn ang="0">
                      <a:pos x="T4" y="T5"/>
                    </a:cxn>
                    <a:cxn ang="0">
                      <a:pos x="T6" y="T7"/>
                    </a:cxn>
                    <a:cxn ang="0">
                      <a:pos x="T8" y="T9"/>
                    </a:cxn>
                    <a:cxn ang="0">
                      <a:pos x="T10" y="T11"/>
                    </a:cxn>
                  </a:cxnLst>
                  <a:rect l="0" t="0" r="r" b="b"/>
                  <a:pathLst>
                    <a:path w="181" h="99">
                      <a:moveTo>
                        <a:pt x="0" y="0"/>
                      </a:moveTo>
                      <a:lnTo>
                        <a:pt x="181" y="0"/>
                      </a:lnTo>
                      <a:lnTo>
                        <a:pt x="181" y="99"/>
                      </a:lnTo>
                      <a:lnTo>
                        <a:pt x="0" y="99"/>
                      </a:lnTo>
                      <a:lnTo>
                        <a:pt x="0" y="0"/>
                      </a:lnTo>
                      <a:lnTo>
                        <a:pt x="0" y="0"/>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9" name="Oval 3712"/>
                <p:cNvSpPr>
                  <a:spLocks noChangeArrowheads="1"/>
                </p:cNvSpPr>
                <p:nvPr/>
              </p:nvSpPr>
              <p:spPr bwMode="auto">
                <a:xfrm>
                  <a:off x="3665537" y="5268913"/>
                  <a:ext cx="26988" cy="269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grpSp>
            <p:nvGrpSpPr>
              <p:cNvPr id="22" name="Group 21"/>
              <p:cNvGrpSpPr/>
              <p:nvPr/>
            </p:nvGrpSpPr>
            <p:grpSpPr>
              <a:xfrm>
                <a:off x="2941637" y="5173662"/>
                <a:ext cx="741362" cy="212726"/>
                <a:chOff x="2789237" y="5173662"/>
                <a:chExt cx="741362" cy="212726"/>
              </a:xfrm>
            </p:grpSpPr>
            <p:sp>
              <p:nvSpPr>
                <p:cNvPr id="410" name="Freeform 3713"/>
                <p:cNvSpPr>
                  <a:spLocks/>
                </p:cNvSpPr>
                <p:nvPr/>
              </p:nvSpPr>
              <p:spPr bwMode="auto">
                <a:xfrm>
                  <a:off x="3462337" y="5316537"/>
                  <a:ext cx="26988" cy="23813"/>
                </a:xfrm>
                <a:custGeom>
                  <a:avLst/>
                  <a:gdLst>
                    <a:gd name="T0" fmla="*/ 13 w 13"/>
                    <a:gd name="T1" fmla="*/ 0 h 12"/>
                    <a:gd name="T2" fmla="*/ 7 w 13"/>
                    <a:gd name="T3" fmla="*/ 0 h 12"/>
                    <a:gd name="T4" fmla="*/ 0 w 13"/>
                    <a:gd name="T5" fmla="*/ 6 h 12"/>
                    <a:gd name="T6" fmla="*/ 7 w 13"/>
                    <a:gd name="T7" fmla="*/ 12 h 12"/>
                    <a:gd name="T8" fmla="*/ 13 w 13"/>
                    <a:gd name="T9" fmla="*/ 12 h 12"/>
                    <a:gd name="T10" fmla="*/ 13 w 13"/>
                    <a:gd name="T11" fmla="*/ 0 h 12"/>
                    <a:gd name="T12" fmla="*/ 13 w 1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13" y="0"/>
                      </a:moveTo>
                      <a:cubicBezTo>
                        <a:pt x="7" y="0"/>
                        <a:pt x="7" y="0"/>
                        <a:pt x="7" y="0"/>
                      </a:cubicBezTo>
                      <a:cubicBezTo>
                        <a:pt x="3" y="0"/>
                        <a:pt x="0" y="2"/>
                        <a:pt x="0" y="6"/>
                      </a:cubicBezTo>
                      <a:cubicBezTo>
                        <a:pt x="0" y="9"/>
                        <a:pt x="3" y="12"/>
                        <a:pt x="7" y="12"/>
                      </a:cubicBezTo>
                      <a:cubicBezTo>
                        <a:pt x="13" y="12"/>
                        <a:pt x="13" y="12"/>
                        <a:pt x="13" y="12"/>
                      </a:cubicBezTo>
                      <a:cubicBezTo>
                        <a:pt x="13" y="0"/>
                        <a:pt x="13" y="0"/>
                        <a:pt x="13" y="0"/>
                      </a:cubicBezTo>
                      <a:cubicBezTo>
                        <a:pt x="13" y="0"/>
                        <a:pt x="13" y="0"/>
                        <a:pt x="13"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11" name="Freeform 3714"/>
                <p:cNvSpPr>
                  <a:spLocks/>
                </p:cNvSpPr>
                <p:nvPr/>
              </p:nvSpPr>
              <p:spPr bwMode="auto">
                <a:xfrm>
                  <a:off x="3489324" y="5272087"/>
                  <a:ext cx="28575" cy="26988"/>
                </a:xfrm>
                <a:custGeom>
                  <a:avLst/>
                  <a:gdLst>
                    <a:gd name="T0" fmla="*/ 14 w 14"/>
                    <a:gd name="T1" fmla="*/ 0 h 13"/>
                    <a:gd name="T2" fmla="*/ 7 w 14"/>
                    <a:gd name="T3" fmla="*/ 0 h 13"/>
                    <a:gd name="T4" fmla="*/ 0 w 14"/>
                    <a:gd name="T5" fmla="*/ 6 h 13"/>
                    <a:gd name="T6" fmla="*/ 7 w 14"/>
                    <a:gd name="T7" fmla="*/ 13 h 13"/>
                    <a:gd name="T8" fmla="*/ 14 w 14"/>
                    <a:gd name="T9" fmla="*/ 13 h 13"/>
                    <a:gd name="T10" fmla="*/ 14 w 14"/>
                    <a:gd name="T11" fmla="*/ 0 h 13"/>
                    <a:gd name="T12" fmla="*/ 14 w 1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4" h="13">
                      <a:moveTo>
                        <a:pt x="14" y="0"/>
                      </a:moveTo>
                      <a:cubicBezTo>
                        <a:pt x="7" y="0"/>
                        <a:pt x="7" y="0"/>
                        <a:pt x="7" y="0"/>
                      </a:cubicBezTo>
                      <a:cubicBezTo>
                        <a:pt x="3" y="0"/>
                        <a:pt x="0" y="3"/>
                        <a:pt x="0" y="6"/>
                      </a:cubicBezTo>
                      <a:cubicBezTo>
                        <a:pt x="0" y="10"/>
                        <a:pt x="3" y="13"/>
                        <a:pt x="7" y="13"/>
                      </a:cubicBezTo>
                      <a:cubicBezTo>
                        <a:pt x="14" y="13"/>
                        <a:pt x="14" y="13"/>
                        <a:pt x="14" y="13"/>
                      </a:cubicBezTo>
                      <a:cubicBezTo>
                        <a:pt x="14" y="0"/>
                        <a:pt x="14" y="0"/>
                        <a:pt x="14" y="0"/>
                      </a:cubicBezTo>
                      <a:cubicBezTo>
                        <a:pt x="14" y="0"/>
                        <a:pt x="14" y="0"/>
                        <a:pt x="14"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12" name="Freeform 3715"/>
                <p:cNvSpPr>
                  <a:spLocks/>
                </p:cNvSpPr>
                <p:nvPr/>
              </p:nvSpPr>
              <p:spPr bwMode="auto">
                <a:xfrm>
                  <a:off x="3460749" y="5229225"/>
                  <a:ext cx="28575" cy="26988"/>
                </a:xfrm>
                <a:custGeom>
                  <a:avLst/>
                  <a:gdLst>
                    <a:gd name="T0" fmla="*/ 14 w 14"/>
                    <a:gd name="T1" fmla="*/ 0 h 13"/>
                    <a:gd name="T2" fmla="*/ 6 w 14"/>
                    <a:gd name="T3" fmla="*/ 0 h 13"/>
                    <a:gd name="T4" fmla="*/ 0 w 14"/>
                    <a:gd name="T5" fmla="*/ 6 h 13"/>
                    <a:gd name="T6" fmla="*/ 6 w 14"/>
                    <a:gd name="T7" fmla="*/ 13 h 13"/>
                    <a:gd name="T8" fmla="*/ 14 w 14"/>
                    <a:gd name="T9" fmla="*/ 13 h 13"/>
                    <a:gd name="T10" fmla="*/ 14 w 14"/>
                    <a:gd name="T11" fmla="*/ 0 h 13"/>
                    <a:gd name="T12" fmla="*/ 14 w 1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4" h="13">
                      <a:moveTo>
                        <a:pt x="14" y="0"/>
                      </a:moveTo>
                      <a:cubicBezTo>
                        <a:pt x="6" y="0"/>
                        <a:pt x="6" y="0"/>
                        <a:pt x="6" y="0"/>
                      </a:cubicBezTo>
                      <a:cubicBezTo>
                        <a:pt x="3" y="0"/>
                        <a:pt x="0" y="3"/>
                        <a:pt x="0" y="6"/>
                      </a:cubicBezTo>
                      <a:cubicBezTo>
                        <a:pt x="0" y="10"/>
                        <a:pt x="3" y="13"/>
                        <a:pt x="6" y="13"/>
                      </a:cubicBezTo>
                      <a:cubicBezTo>
                        <a:pt x="14" y="13"/>
                        <a:pt x="14" y="13"/>
                        <a:pt x="14" y="13"/>
                      </a:cubicBezTo>
                      <a:cubicBezTo>
                        <a:pt x="14" y="0"/>
                        <a:pt x="14" y="0"/>
                        <a:pt x="14" y="0"/>
                      </a:cubicBezTo>
                      <a:cubicBezTo>
                        <a:pt x="14" y="0"/>
                        <a:pt x="14" y="0"/>
                        <a:pt x="14"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13" name="Freeform 3716"/>
                <p:cNvSpPr>
                  <a:spLocks/>
                </p:cNvSpPr>
                <p:nvPr/>
              </p:nvSpPr>
              <p:spPr bwMode="auto">
                <a:xfrm>
                  <a:off x="3078162" y="5229225"/>
                  <a:ext cx="77788" cy="157163"/>
                </a:xfrm>
                <a:custGeom>
                  <a:avLst/>
                  <a:gdLst>
                    <a:gd name="T0" fmla="*/ 49 w 49"/>
                    <a:gd name="T1" fmla="*/ 99 h 99"/>
                    <a:gd name="T2" fmla="*/ 0 w 49"/>
                    <a:gd name="T3" fmla="*/ 99 h 99"/>
                    <a:gd name="T4" fmla="*/ 0 w 49"/>
                    <a:gd name="T5" fmla="*/ 0 h 99"/>
                    <a:gd name="T6" fmla="*/ 49 w 49"/>
                    <a:gd name="T7" fmla="*/ 2 h 99"/>
                    <a:gd name="T8" fmla="*/ 49 w 49"/>
                    <a:gd name="T9" fmla="*/ 99 h 99"/>
                    <a:gd name="T10" fmla="*/ 49 w 49"/>
                    <a:gd name="T11" fmla="*/ 99 h 99"/>
                    <a:gd name="T12" fmla="*/ 49 w 49"/>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49" h="99">
                      <a:moveTo>
                        <a:pt x="49" y="99"/>
                      </a:moveTo>
                      <a:lnTo>
                        <a:pt x="0" y="99"/>
                      </a:lnTo>
                      <a:lnTo>
                        <a:pt x="0" y="0"/>
                      </a:lnTo>
                      <a:lnTo>
                        <a:pt x="49" y="2"/>
                      </a:lnTo>
                      <a:lnTo>
                        <a:pt x="49" y="99"/>
                      </a:lnTo>
                      <a:lnTo>
                        <a:pt x="49" y="99"/>
                      </a:lnTo>
                      <a:lnTo>
                        <a:pt x="49" y="9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14" name="Freeform 3717"/>
                <p:cNvSpPr>
                  <a:spLocks/>
                </p:cNvSpPr>
                <p:nvPr/>
              </p:nvSpPr>
              <p:spPr bwMode="auto">
                <a:xfrm>
                  <a:off x="3078162" y="5229225"/>
                  <a:ext cx="77788" cy="157163"/>
                </a:xfrm>
                <a:custGeom>
                  <a:avLst/>
                  <a:gdLst>
                    <a:gd name="T0" fmla="*/ 0 w 49"/>
                    <a:gd name="T1" fmla="*/ 0 h 99"/>
                    <a:gd name="T2" fmla="*/ 49 w 49"/>
                    <a:gd name="T3" fmla="*/ 0 h 99"/>
                    <a:gd name="T4" fmla="*/ 49 w 49"/>
                    <a:gd name="T5" fmla="*/ 99 h 99"/>
                    <a:gd name="T6" fmla="*/ 0 w 49"/>
                    <a:gd name="T7" fmla="*/ 99 h 99"/>
                    <a:gd name="T8" fmla="*/ 0 w 49"/>
                    <a:gd name="T9" fmla="*/ 0 h 99"/>
                    <a:gd name="T10" fmla="*/ 0 w 49"/>
                    <a:gd name="T11" fmla="*/ 0 h 99"/>
                  </a:gdLst>
                  <a:ahLst/>
                  <a:cxnLst>
                    <a:cxn ang="0">
                      <a:pos x="T0" y="T1"/>
                    </a:cxn>
                    <a:cxn ang="0">
                      <a:pos x="T2" y="T3"/>
                    </a:cxn>
                    <a:cxn ang="0">
                      <a:pos x="T4" y="T5"/>
                    </a:cxn>
                    <a:cxn ang="0">
                      <a:pos x="T6" y="T7"/>
                    </a:cxn>
                    <a:cxn ang="0">
                      <a:pos x="T8" y="T9"/>
                    </a:cxn>
                    <a:cxn ang="0">
                      <a:pos x="T10" y="T11"/>
                    </a:cxn>
                  </a:cxnLst>
                  <a:rect l="0" t="0" r="r" b="b"/>
                  <a:pathLst>
                    <a:path w="49" h="99">
                      <a:moveTo>
                        <a:pt x="0" y="0"/>
                      </a:moveTo>
                      <a:lnTo>
                        <a:pt x="49" y="0"/>
                      </a:lnTo>
                      <a:lnTo>
                        <a:pt x="49" y="99"/>
                      </a:lnTo>
                      <a:lnTo>
                        <a:pt x="0" y="99"/>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15" name="Freeform 3718"/>
                <p:cNvSpPr>
                  <a:spLocks/>
                </p:cNvSpPr>
                <p:nvPr/>
              </p:nvSpPr>
              <p:spPr bwMode="auto">
                <a:xfrm>
                  <a:off x="2789237" y="5229225"/>
                  <a:ext cx="288925" cy="157163"/>
                </a:xfrm>
                <a:custGeom>
                  <a:avLst/>
                  <a:gdLst>
                    <a:gd name="T0" fmla="*/ 0 w 182"/>
                    <a:gd name="T1" fmla="*/ 0 h 99"/>
                    <a:gd name="T2" fmla="*/ 182 w 182"/>
                    <a:gd name="T3" fmla="*/ 0 h 99"/>
                    <a:gd name="T4" fmla="*/ 182 w 182"/>
                    <a:gd name="T5" fmla="*/ 99 h 99"/>
                    <a:gd name="T6" fmla="*/ 0 w 182"/>
                    <a:gd name="T7" fmla="*/ 99 h 99"/>
                    <a:gd name="T8" fmla="*/ 0 w 182"/>
                    <a:gd name="T9" fmla="*/ 0 h 99"/>
                    <a:gd name="T10" fmla="*/ 0 w 182"/>
                    <a:gd name="T11" fmla="*/ 0 h 99"/>
                  </a:gdLst>
                  <a:ahLst/>
                  <a:cxnLst>
                    <a:cxn ang="0">
                      <a:pos x="T0" y="T1"/>
                    </a:cxn>
                    <a:cxn ang="0">
                      <a:pos x="T2" y="T3"/>
                    </a:cxn>
                    <a:cxn ang="0">
                      <a:pos x="T4" y="T5"/>
                    </a:cxn>
                    <a:cxn ang="0">
                      <a:pos x="T6" y="T7"/>
                    </a:cxn>
                    <a:cxn ang="0">
                      <a:pos x="T8" y="T9"/>
                    </a:cxn>
                    <a:cxn ang="0">
                      <a:pos x="T10" y="T11"/>
                    </a:cxn>
                  </a:cxnLst>
                  <a:rect l="0" t="0" r="r" b="b"/>
                  <a:pathLst>
                    <a:path w="182" h="99">
                      <a:moveTo>
                        <a:pt x="0" y="0"/>
                      </a:moveTo>
                      <a:lnTo>
                        <a:pt x="182" y="0"/>
                      </a:lnTo>
                      <a:lnTo>
                        <a:pt x="182" y="99"/>
                      </a:lnTo>
                      <a:lnTo>
                        <a:pt x="0" y="99"/>
                      </a:lnTo>
                      <a:lnTo>
                        <a:pt x="0" y="0"/>
                      </a:lnTo>
                      <a:lnTo>
                        <a:pt x="0" y="0"/>
                      </a:lnTo>
                      <a:close/>
                    </a:path>
                  </a:pathLst>
                </a:custGeom>
                <a:solidFill>
                  <a:srgbClr val="8D2376"/>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16" name="Oval 3719"/>
                <p:cNvSpPr>
                  <a:spLocks noChangeArrowheads="1"/>
                </p:cNvSpPr>
                <p:nvPr/>
              </p:nvSpPr>
              <p:spPr bwMode="auto">
                <a:xfrm>
                  <a:off x="3105149" y="5334000"/>
                  <a:ext cx="26988" cy="26988"/>
                </a:xfrm>
                <a:prstGeom prst="ellipse">
                  <a:avLst/>
                </a:pr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17" name="Freeform 3720"/>
                <p:cNvSpPr>
                  <a:spLocks/>
                </p:cNvSpPr>
                <p:nvPr/>
              </p:nvSpPr>
              <p:spPr bwMode="auto">
                <a:xfrm>
                  <a:off x="3155949" y="5173662"/>
                  <a:ext cx="374650" cy="212725"/>
                </a:xfrm>
                <a:custGeom>
                  <a:avLst/>
                  <a:gdLst>
                    <a:gd name="T0" fmla="*/ 173 w 181"/>
                    <a:gd name="T1" fmla="*/ 46 h 103"/>
                    <a:gd name="T2" fmla="*/ 173 w 181"/>
                    <a:gd name="T3" fmla="*/ 46 h 103"/>
                    <a:gd name="T4" fmla="*/ 172 w 181"/>
                    <a:gd name="T5" fmla="*/ 46 h 103"/>
                    <a:gd name="T6" fmla="*/ 96 w 181"/>
                    <a:gd name="T7" fmla="*/ 46 h 103"/>
                    <a:gd name="T8" fmla="*/ 96 w 181"/>
                    <a:gd name="T9" fmla="*/ 42 h 103"/>
                    <a:gd name="T10" fmla="*/ 158 w 181"/>
                    <a:gd name="T11" fmla="*/ 42 h 103"/>
                    <a:gd name="T12" fmla="*/ 160 w 181"/>
                    <a:gd name="T13" fmla="*/ 41 h 103"/>
                    <a:gd name="T14" fmla="*/ 166 w 181"/>
                    <a:gd name="T15" fmla="*/ 34 h 103"/>
                    <a:gd name="T16" fmla="*/ 158 w 181"/>
                    <a:gd name="T17" fmla="*/ 25 h 103"/>
                    <a:gd name="T18" fmla="*/ 157 w 181"/>
                    <a:gd name="T19" fmla="*/ 25 h 103"/>
                    <a:gd name="T20" fmla="*/ 83 w 181"/>
                    <a:gd name="T21" fmla="*/ 25 h 103"/>
                    <a:gd name="T22" fmla="*/ 83 w 181"/>
                    <a:gd name="T23" fmla="*/ 20 h 103"/>
                    <a:gd name="T24" fmla="*/ 112 w 181"/>
                    <a:gd name="T25" fmla="*/ 20 h 103"/>
                    <a:gd name="T26" fmla="*/ 112 w 181"/>
                    <a:gd name="T27" fmla="*/ 20 h 103"/>
                    <a:gd name="T28" fmla="*/ 122 w 181"/>
                    <a:gd name="T29" fmla="*/ 10 h 103"/>
                    <a:gd name="T30" fmla="*/ 122 w 181"/>
                    <a:gd name="T31" fmla="*/ 0 h 103"/>
                    <a:gd name="T32" fmla="*/ 111 w 181"/>
                    <a:gd name="T33" fmla="*/ 0 h 103"/>
                    <a:gd name="T34" fmla="*/ 29 w 181"/>
                    <a:gd name="T35" fmla="*/ 0 h 103"/>
                    <a:gd name="T36" fmla="*/ 0 w 181"/>
                    <a:gd name="T37" fmla="*/ 29 h 103"/>
                    <a:gd name="T38" fmla="*/ 0 w 181"/>
                    <a:gd name="T39" fmla="*/ 103 h 103"/>
                    <a:gd name="T40" fmla="*/ 146 w 181"/>
                    <a:gd name="T41" fmla="*/ 103 h 103"/>
                    <a:gd name="T42" fmla="*/ 155 w 181"/>
                    <a:gd name="T43" fmla="*/ 95 h 103"/>
                    <a:gd name="T44" fmla="*/ 146 w 181"/>
                    <a:gd name="T45" fmla="*/ 87 h 103"/>
                    <a:gd name="T46" fmla="*/ 96 w 181"/>
                    <a:gd name="T47" fmla="*/ 87 h 103"/>
                    <a:gd name="T48" fmla="*/ 96 w 181"/>
                    <a:gd name="T49" fmla="*/ 83 h 103"/>
                    <a:gd name="T50" fmla="*/ 158 w 181"/>
                    <a:gd name="T51" fmla="*/ 83 h 103"/>
                    <a:gd name="T52" fmla="*/ 160 w 181"/>
                    <a:gd name="T53" fmla="*/ 82 h 103"/>
                    <a:gd name="T54" fmla="*/ 166 w 181"/>
                    <a:gd name="T55" fmla="*/ 75 h 103"/>
                    <a:gd name="T56" fmla="*/ 158 w 181"/>
                    <a:gd name="T57" fmla="*/ 66 h 103"/>
                    <a:gd name="T58" fmla="*/ 158 w 181"/>
                    <a:gd name="T59" fmla="*/ 66 h 103"/>
                    <a:gd name="T60" fmla="*/ 158 w 181"/>
                    <a:gd name="T61" fmla="*/ 66 h 103"/>
                    <a:gd name="T62" fmla="*/ 96 w 181"/>
                    <a:gd name="T63" fmla="*/ 66 h 103"/>
                    <a:gd name="T64" fmla="*/ 96 w 181"/>
                    <a:gd name="T65" fmla="*/ 62 h 103"/>
                    <a:gd name="T66" fmla="*/ 172 w 181"/>
                    <a:gd name="T67" fmla="*/ 62 h 103"/>
                    <a:gd name="T68" fmla="*/ 174 w 181"/>
                    <a:gd name="T69" fmla="*/ 62 h 103"/>
                    <a:gd name="T70" fmla="*/ 181 w 181"/>
                    <a:gd name="T71" fmla="*/ 54 h 103"/>
                    <a:gd name="T72" fmla="*/ 173 w 181"/>
                    <a:gd name="T73"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1" h="103">
                      <a:moveTo>
                        <a:pt x="173" y="46"/>
                      </a:moveTo>
                      <a:cubicBezTo>
                        <a:pt x="173" y="46"/>
                        <a:pt x="173" y="46"/>
                        <a:pt x="173" y="46"/>
                      </a:cubicBezTo>
                      <a:cubicBezTo>
                        <a:pt x="173" y="46"/>
                        <a:pt x="173" y="46"/>
                        <a:pt x="172" y="46"/>
                      </a:cubicBezTo>
                      <a:cubicBezTo>
                        <a:pt x="96" y="46"/>
                        <a:pt x="96" y="46"/>
                        <a:pt x="96" y="46"/>
                      </a:cubicBezTo>
                      <a:cubicBezTo>
                        <a:pt x="96" y="42"/>
                        <a:pt x="96" y="42"/>
                        <a:pt x="96" y="42"/>
                      </a:cubicBezTo>
                      <a:cubicBezTo>
                        <a:pt x="158" y="42"/>
                        <a:pt x="158" y="42"/>
                        <a:pt x="158" y="42"/>
                      </a:cubicBezTo>
                      <a:cubicBezTo>
                        <a:pt x="159" y="42"/>
                        <a:pt x="160" y="42"/>
                        <a:pt x="160" y="41"/>
                      </a:cubicBezTo>
                      <a:cubicBezTo>
                        <a:pt x="164" y="40"/>
                        <a:pt x="166" y="37"/>
                        <a:pt x="166" y="34"/>
                      </a:cubicBezTo>
                      <a:cubicBezTo>
                        <a:pt x="166" y="29"/>
                        <a:pt x="163" y="25"/>
                        <a:pt x="158" y="25"/>
                      </a:cubicBezTo>
                      <a:cubicBezTo>
                        <a:pt x="157" y="25"/>
                        <a:pt x="157" y="25"/>
                        <a:pt x="157" y="25"/>
                      </a:cubicBezTo>
                      <a:cubicBezTo>
                        <a:pt x="151" y="25"/>
                        <a:pt x="83" y="25"/>
                        <a:pt x="83" y="25"/>
                      </a:cubicBezTo>
                      <a:cubicBezTo>
                        <a:pt x="83" y="20"/>
                        <a:pt x="83" y="20"/>
                        <a:pt x="83" y="20"/>
                      </a:cubicBezTo>
                      <a:cubicBezTo>
                        <a:pt x="112" y="20"/>
                        <a:pt x="112" y="20"/>
                        <a:pt x="112" y="20"/>
                      </a:cubicBezTo>
                      <a:cubicBezTo>
                        <a:pt x="112" y="20"/>
                        <a:pt x="112" y="20"/>
                        <a:pt x="112" y="20"/>
                      </a:cubicBezTo>
                      <a:cubicBezTo>
                        <a:pt x="117" y="20"/>
                        <a:pt x="122" y="15"/>
                        <a:pt x="122" y="10"/>
                      </a:cubicBezTo>
                      <a:cubicBezTo>
                        <a:pt x="122" y="0"/>
                        <a:pt x="122" y="0"/>
                        <a:pt x="122" y="0"/>
                      </a:cubicBezTo>
                      <a:cubicBezTo>
                        <a:pt x="111" y="0"/>
                        <a:pt x="111" y="0"/>
                        <a:pt x="111" y="0"/>
                      </a:cubicBezTo>
                      <a:cubicBezTo>
                        <a:pt x="29" y="0"/>
                        <a:pt x="29" y="0"/>
                        <a:pt x="29" y="0"/>
                      </a:cubicBezTo>
                      <a:cubicBezTo>
                        <a:pt x="12" y="0"/>
                        <a:pt x="0" y="12"/>
                        <a:pt x="0" y="29"/>
                      </a:cubicBezTo>
                      <a:cubicBezTo>
                        <a:pt x="0" y="103"/>
                        <a:pt x="0" y="103"/>
                        <a:pt x="0" y="103"/>
                      </a:cubicBezTo>
                      <a:cubicBezTo>
                        <a:pt x="146" y="103"/>
                        <a:pt x="146" y="103"/>
                        <a:pt x="146" y="103"/>
                      </a:cubicBezTo>
                      <a:cubicBezTo>
                        <a:pt x="151" y="103"/>
                        <a:pt x="155" y="99"/>
                        <a:pt x="155" y="95"/>
                      </a:cubicBezTo>
                      <a:cubicBezTo>
                        <a:pt x="155" y="90"/>
                        <a:pt x="151" y="87"/>
                        <a:pt x="146" y="87"/>
                      </a:cubicBezTo>
                      <a:cubicBezTo>
                        <a:pt x="146" y="87"/>
                        <a:pt x="96" y="87"/>
                        <a:pt x="96" y="87"/>
                      </a:cubicBezTo>
                      <a:cubicBezTo>
                        <a:pt x="96" y="83"/>
                        <a:pt x="96" y="83"/>
                        <a:pt x="96" y="83"/>
                      </a:cubicBezTo>
                      <a:cubicBezTo>
                        <a:pt x="158" y="83"/>
                        <a:pt x="158" y="83"/>
                        <a:pt x="158" y="83"/>
                      </a:cubicBezTo>
                      <a:cubicBezTo>
                        <a:pt x="159" y="83"/>
                        <a:pt x="159" y="82"/>
                        <a:pt x="160" y="82"/>
                      </a:cubicBezTo>
                      <a:cubicBezTo>
                        <a:pt x="164" y="82"/>
                        <a:pt x="166" y="78"/>
                        <a:pt x="166" y="75"/>
                      </a:cubicBezTo>
                      <a:cubicBezTo>
                        <a:pt x="166" y="70"/>
                        <a:pt x="163" y="66"/>
                        <a:pt x="158" y="66"/>
                      </a:cubicBezTo>
                      <a:cubicBezTo>
                        <a:pt x="158" y="66"/>
                        <a:pt x="158" y="66"/>
                        <a:pt x="158" y="66"/>
                      </a:cubicBezTo>
                      <a:cubicBezTo>
                        <a:pt x="158" y="66"/>
                        <a:pt x="158" y="66"/>
                        <a:pt x="158" y="66"/>
                      </a:cubicBezTo>
                      <a:cubicBezTo>
                        <a:pt x="96" y="66"/>
                        <a:pt x="96" y="66"/>
                        <a:pt x="96" y="66"/>
                      </a:cubicBezTo>
                      <a:cubicBezTo>
                        <a:pt x="96" y="62"/>
                        <a:pt x="96" y="62"/>
                        <a:pt x="96" y="62"/>
                      </a:cubicBezTo>
                      <a:cubicBezTo>
                        <a:pt x="172" y="62"/>
                        <a:pt x="172" y="62"/>
                        <a:pt x="172" y="62"/>
                      </a:cubicBezTo>
                      <a:cubicBezTo>
                        <a:pt x="173" y="62"/>
                        <a:pt x="174" y="62"/>
                        <a:pt x="174" y="62"/>
                      </a:cubicBezTo>
                      <a:cubicBezTo>
                        <a:pt x="178" y="61"/>
                        <a:pt x="181" y="58"/>
                        <a:pt x="181" y="54"/>
                      </a:cubicBezTo>
                      <a:cubicBezTo>
                        <a:pt x="181" y="49"/>
                        <a:pt x="177" y="46"/>
                        <a:pt x="173" y="46"/>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18" name="Freeform 3721"/>
                <p:cNvSpPr>
                  <a:spLocks/>
                </p:cNvSpPr>
                <p:nvPr/>
              </p:nvSpPr>
              <p:spPr bwMode="auto">
                <a:xfrm>
                  <a:off x="3435349" y="5354637"/>
                  <a:ext cx="26988" cy="30163"/>
                </a:xfrm>
                <a:custGeom>
                  <a:avLst/>
                  <a:gdLst>
                    <a:gd name="T0" fmla="*/ 13 w 13"/>
                    <a:gd name="T1" fmla="*/ 0 h 14"/>
                    <a:gd name="T2" fmla="*/ 6 w 13"/>
                    <a:gd name="T3" fmla="*/ 0 h 14"/>
                    <a:gd name="T4" fmla="*/ 0 w 13"/>
                    <a:gd name="T5" fmla="*/ 7 h 14"/>
                    <a:gd name="T6" fmla="*/ 6 w 13"/>
                    <a:gd name="T7" fmla="*/ 14 h 14"/>
                    <a:gd name="T8" fmla="*/ 13 w 13"/>
                    <a:gd name="T9" fmla="*/ 14 h 14"/>
                    <a:gd name="T10" fmla="*/ 13 w 13"/>
                    <a:gd name="T11" fmla="*/ 0 h 14"/>
                    <a:gd name="T12" fmla="*/ 13 w 1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13" y="0"/>
                      </a:moveTo>
                      <a:cubicBezTo>
                        <a:pt x="6" y="0"/>
                        <a:pt x="6" y="0"/>
                        <a:pt x="6" y="0"/>
                      </a:cubicBezTo>
                      <a:cubicBezTo>
                        <a:pt x="3" y="0"/>
                        <a:pt x="0" y="3"/>
                        <a:pt x="0" y="7"/>
                      </a:cubicBezTo>
                      <a:cubicBezTo>
                        <a:pt x="0" y="11"/>
                        <a:pt x="3" y="14"/>
                        <a:pt x="6" y="14"/>
                      </a:cubicBezTo>
                      <a:cubicBezTo>
                        <a:pt x="13" y="14"/>
                        <a:pt x="13" y="14"/>
                        <a:pt x="13" y="14"/>
                      </a:cubicBezTo>
                      <a:cubicBezTo>
                        <a:pt x="13" y="0"/>
                        <a:pt x="13" y="0"/>
                        <a:pt x="13" y="0"/>
                      </a:cubicBezTo>
                      <a:cubicBezTo>
                        <a:pt x="13" y="0"/>
                        <a:pt x="13" y="0"/>
                        <a:pt x="13"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21" name="Freeform 3724"/>
                <p:cNvSpPr>
                  <a:spLocks/>
                </p:cNvSpPr>
                <p:nvPr/>
              </p:nvSpPr>
              <p:spPr bwMode="auto">
                <a:xfrm>
                  <a:off x="3363912" y="5173662"/>
                  <a:ext cx="36513" cy="17463"/>
                </a:xfrm>
                <a:custGeom>
                  <a:avLst/>
                  <a:gdLst>
                    <a:gd name="T0" fmla="*/ 0 w 18"/>
                    <a:gd name="T1" fmla="*/ 0 h 9"/>
                    <a:gd name="T2" fmla="*/ 9 w 18"/>
                    <a:gd name="T3" fmla="*/ 9 h 9"/>
                    <a:gd name="T4" fmla="*/ 18 w 18"/>
                    <a:gd name="T5" fmla="*/ 9 h 9"/>
                    <a:gd name="T6" fmla="*/ 18 w 18"/>
                    <a:gd name="T7" fmla="*/ 0 h 9"/>
                    <a:gd name="T8" fmla="*/ 0 w 18"/>
                    <a:gd name="T9" fmla="*/ 0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4"/>
                        <a:pt x="4" y="9"/>
                        <a:pt x="9" y="9"/>
                      </a:cubicBezTo>
                      <a:cubicBezTo>
                        <a:pt x="18" y="9"/>
                        <a:pt x="18" y="9"/>
                        <a:pt x="18" y="9"/>
                      </a:cubicBezTo>
                      <a:cubicBezTo>
                        <a:pt x="18" y="0"/>
                        <a:pt x="18" y="0"/>
                        <a:pt x="18" y="0"/>
                      </a:cubicBezTo>
                      <a:cubicBezTo>
                        <a:pt x="0" y="0"/>
                        <a:pt x="0" y="0"/>
                        <a:pt x="0" y="0"/>
                      </a:cubicBezTo>
                      <a:cubicBezTo>
                        <a:pt x="0" y="0"/>
                        <a:pt x="0" y="0"/>
                        <a:pt x="0"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grpSp>
      </p:grpSp>
      <p:grpSp>
        <p:nvGrpSpPr>
          <p:cNvPr id="67" name="Group 66"/>
          <p:cNvGrpSpPr/>
          <p:nvPr/>
        </p:nvGrpSpPr>
        <p:grpSpPr>
          <a:xfrm>
            <a:off x="504049" y="4792479"/>
            <a:ext cx="2723576" cy="1751497"/>
            <a:chOff x="503237" y="4792662"/>
            <a:chExt cx="2723964" cy="1751745"/>
          </a:xfrm>
        </p:grpSpPr>
        <p:grpSp>
          <p:nvGrpSpPr>
            <p:cNvPr id="16" name="Group 15"/>
            <p:cNvGrpSpPr/>
            <p:nvPr/>
          </p:nvGrpSpPr>
          <p:grpSpPr>
            <a:xfrm>
              <a:off x="560201" y="4877618"/>
              <a:ext cx="2667000" cy="1666789"/>
              <a:chOff x="579437" y="4868862"/>
              <a:chExt cx="2667000" cy="1666789"/>
            </a:xfrm>
          </p:grpSpPr>
          <p:pic>
            <p:nvPicPr>
              <p:cNvPr id="334" name="Picture 33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79437" y="4868862"/>
                <a:ext cx="2067281" cy="1338176"/>
              </a:xfrm>
              <a:prstGeom prst="rect">
                <a:avLst/>
              </a:prstGeom>
            </p:spPr>
          </p:pic>
          <p:grpSp>
            <p:nvGrpSpPr>
              <p:cNvPr id="15" name="Group 14"/>
              <p:cNvGrpSpPr/>
              <p:nvPr/>
            </p:nvGrpSpPr>
            <p:grpSpPr>
              <a:xfrm>
                <a:off x="635000" y="6200689"/>
                <a:ext cx="2611437" cy="334962"/>
                <a:chOff x="635000" y="6200689"/>
                <a:chExt cx="2611437" cy="334962"/>
              </a:xfrm>
            </p:grpSpPr>
            <p:sp>
              <p:nvSpPr>
                <p:cNvPr id="271" name="Freeform 3541"/>
                <p:cNvSpPr>
                  <a:spLocks/>
                </p:cNvSpPr>
                <p:nvPr/>
              </p:nvSpPr>
              <p:spPr bwMode="auto">
                <a:xfrm>
                  <a:off x="1370013" y="6200689"/>
                  <a:ext cx="1876424" cy="334962"/>
                </a:xfrm>
                <a:custGeom>
                  <a:avLst/>
                  <a:gdLst>
                    <a:gd name="T0" fmla="*/ 1116 w 1193"/>
                    <a:gd name="T1" fmla="*/ 162 h 162"/>
                    <a:gd name="T2" fmla="*/ 77 w 1193"/>
                    <a:gd name="T3" fmla="*/ 162 h 162"/>
                    <a:gd name="T4" fmla="*/ 0 w 1193"/>
                    <a:gd name="T5" fmla="*/ 82 h 162"/>
                    <a:gd name="T6" fmla="*/ 0 w 1193"/>
                    <a:gd name="T7" fmla="*/ 80 h 162"/>
                    <a:gd name="T8" fmla="*/ 77 w 1193"/>
                    <a:gd name="T9" fmla="*/ 0 h 162"/>
                    <a:gd name="T10" fmla="*/ 1116 w 1193"/>
                    <a:gd name="T11" fmla="*/ 0 h 162"/>
                    <a:gd name="T12" fmla="*/ 1193 w 1193"/>
                    <a:gd name="T13" fmla="*/ 80 h 162"/>
                    <a:gd name="T14" fmla="*/ 1193 w 1193"/>
                    <a:gd name="T15" fmla="*/ 82 h 162"/>
                    <a:gd name="T16" fmla="*/ 1116 w 1193"/>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3" h="162">
                      <a:moveTo>
                        <a:pt x="1116" y="162"/>
                      </a:moveTo>
                      <a:cubicBezTo>
                        <a:pt x="77" y="162"/>
                        <a:pt x="77" y="162"/>
                        <a:pt x="77" y="162"/>
                      </a:cubicBezTo>
                      <a:cubicBezTo>
                        <a:pt x="34" y="162"/>
                        <a:pt x="0" y="126"/>
                        <a:pt x="0" y="82"/>
                      </a:cubicBezTo>
                      <a:cubicBezTo>
                        <a:pt x="0" y="80"/>
                        <a:pt x="0" y="80"/>
                        <a:pt x="0" y="80"/>
                      </a:cubicBezTo>
                      <a:cubicBezTo>
                        <a:pt x="0" y="36"/>
                        <a:pt x="34" y="0"/>
                        <a:pt x="77" y="0"/>
                      </a:cubicBezTo>
                      <a:cubicBezTo>
                        <a:pt x="1116" y="0"/>
                        <a:pt x="1116" y="0"/>
                        <a:pt x="1116" y="0"/>
                      </a:cubicBezTo>
                      <a:cubicBezTo>
                        <a:pt x="1158" y="0"/>
                        <a:pt x="1193" y="36"/>
                        <a:pt x="1193" y="80"/>
                      </a:cubicBezTo>
                      <a:cubicBezTo>
                        <a:pt x="1193" y="82"/>
                        <a:pt x="1193" y="82"/>
                        <a:pt x="1193" y="82"/>
                      </a:cubicBezTo>
                      <a:cubicBezTo>
                        <a:pt x="1193" y="126"/>
                        <a:pt x="1158" y="162"/>
                        <a:pt x="1116" y="16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72" name="Rectangle 3544"/>
                <p:cNvSpPr>
                  <a:spLocks noChangeArrowheads="1"/>
                </p:cNvSpPr>
                <p:nvPr/>
              </p:nvSpPr>
              <p:spPr bwMode="auto">
                <a:xfrm>
                  <a:off x="1958975" y="6306789"/>
                  <a:ext cx="1128675" cy="1385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b="1" kern="0" dirty="0">
                      <a:solidFill>
                        <a:srgbClr val="002050"/>
                      </a:solidFill>
                      <a:latin typeface="Segoe UI" panose="020B0502040204020203" pitchFamily="34" charset="0"/>
                    </a:rPr>
                    <a:t>Agile methodologies</a:t>
                  </a:r>
                  <a:endParaRPr lang="en-US" altLang="en-US" sz="1801" kern="0" dirty="0">
                    <a:solidFill>
                      <a:srgbClr val="505050"/>
                    </a:solidFill>
                    <a:latin typeface="Segoe UI" panose="020B0502040204020203" pitchFamily="34" charset="0"/>
                  </a:endParaRPr>
                </a:p>
              </p:txBody>
            </p:sp>
            <p:sp>
              <p:nvSpPr>
                <p:cNvPr id="273" name="Freeform 3540"/>
                <p:cNvSpPr>
                  <a:spLocks/>
                </p:cNvSpPr>
                <p:nvPr/>
              </p:nvSpPr>
              <p:spPr bwMode="auto">
                <a:xfrm>
                  <a:off x="635000" y="6200689"/>
                  <a:ext cx="1033463" cy="334962"/>
                </a:xfrm>
                <a:custGeom>
                  <a:avLst/>
                  <a:gdLst>
                    <a:gd name="T0" fmla="*/ 423 w 500"/>
                    <a:gd name="T1" fmla="*/ 162 h 162"/>
                    <a:gd name="T2" fmla="*/ 78 w 500"/>
                    <a:gd name="T3" fmla="*/ 162 h 162"/>
                    <a:gd name="T4" fmla="*/ 0 w 500"/>
                    <a:gd name="T5" fmla="*/ 82 h 162"/>
                    <a:gd name="T6" fmla="*/ 0 w 500"/>
                    <a:gd name="T7" fmla="*/ 80 h 162"/>
                    <a:gd name="T8" fmla="*/ 78 w 500"/>
                    <a:gd name="T9" fmla="*/ 0 h 162"/>
                    <a:gd name="T10" fmla="*/ 423 w 500"/>
                    <a:gd name="T11" fmla="*/ 0 h 162"/>
                    <a:gd name="T12" fmla="*/ 500 w 500"/>
                    <a:gd name="T13" fmla="*/ 80 h 162"/>
                    <a:gd name="T14" fmla="*/ 500 w 500"/>
                    <a:gd name="T15" fmla="*/ 82 h 162"/>
                    <a:gd name="T16" fmla="*/ 423 w 500"/>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0" h="162">
                      <a:moveTo>
                        <a:pt x="423" y="162"/>
                      </a:moveTo>
                      <a:cubicBezTo>
                        <a:pt x="78" y="162"/>
                        <a:pt x="78" y="162"/>
                        <a:pt x="78" y="162"/>
                      </a:cubicBezTo>
                      <a:cubicBezTo>
                        <a:pt x="35" y="162"/>
                        <a:pt x="0" y="126"/>
                        <a:pt x="0" y="82"/>
                      </a:cubicBezTo>
                      <a:cubicBezTo>
                        <a:pt x="0" y="80"/>
                        <a:pt x="0" y="80"/>
                        <a:pt x="0" y="80"/>
                      </a:cubicBezTo>
                      <a:cubicBezTo>
                        <a:pt x="0" y="36"/>
                        <a:pt x="35" y="0"/>
                        <a:pt x="78" y="0"/>
                      </a:cubicBezTo>
                      <a:cubicBezTo>
                        <a:pt x="423" y="0"/>
                        <a:pt x="423" y="0"/>
                        <a:pt x="423" y="0"/>
                      </a:cubicBezTo>
                      <a:cubicBezTo>
                        <a:pt x="466" y="0"/>
                        <a:pt x="500" y="36"/>
                        <a:pt x="500" y="80"/>
                      </a:cubicBezTo>
                      <a:cubicBezTo>
                        <a:pt x="500" y="82"/>
                        <a:pt x="500" y="82"/>
                        <a:pt x="500" y="82"/>
                      </a:cubicBezTo>
                      <a:cubicBezTo>
                        <a:pt x="500" y="126"/>
                        <a:pt x="466" y="162"/>
                        <a:pt x="423" y="16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74" name="Freeform 3542"/>
                <p:cNvSpPr>
                  <a:spLocks/>
                </p:cNvSpPr>
                <p:nvPr/>
              </p:nvSpPr>
              <p:spPr bwMode="auto">
                <a:xfrm>
                  <a:off x="890588" y="6200689"/>
                  <a:ext cx="987425" cy="334962"/>
                </a:xfrm>
                <a:custGeom>
                  <a:avLst/>
                  <a:gdLst>
                    <a:gd name="T0" fmla="*/ 405 w 478"/>
                    <a:gd name="T1" fmla="*/ 162 h 162"/>
                    <a:gd name="T2" fmla="*/ 74 w 478"/>
                    <a:gd name="T3" fmla="*/ 162 h 162"/>
                    <a:gd name="T4" fmla="*/ 0 w 478"/>
                    <a:gd name="T5" fmla="*/ 82 h 162"/>
                    <a:gd name="T6" fmla="*/ 0 w 478"/>
                    <a:gd name="T7" fmla="*/ 80 h 162"/>
                    <a:gd name="T8" fmla="*/ 74 w 478"/>
                    <a:gd name="T9" fmla="*/ 0 h 162"/>
                    <a:gd name="T10" fmla="*/ 405 w 478"/>
                    <a:gd name="T11" fmla="*/ 0 h 162"/>
                    <a:gd name="T12" fmla="*/ 478 w 478"/>
                    <a:gd name="T13" fmla="*/ 80 h 162"/>
                    <a:gd name="T14" fmla="*/ 478 w 478"/>
                    <a:gd name="T15" fmla="*/ 82 h 162"/>
                    <a:gd name="T16" fmla="*/ 405 w 478"/>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162">
                      <a:moveTo>
                        <a:pt x="405" y="162"/>
                      </a:moveTo>
                      <a:cubicBezTo>
                        <a:pt x="74" y="162"/>
                        <a:pt x="74" y="162"/>
                        <a:pt x="74" y="162"/>
                      </a:cubicBezTo>
                      <a:cubicBezTo>
                        <a:pt x="33" y="162"/>
                        <a:pt x="0" y="126"/>
                        <a:pt x="0" y="82"/>
                      </a:cubicBezTo>
                      <a:cubicBezTo>
                        <a:pt x="0" y="80"/>
                        <a:pt x="0" y="80"/>
                        <a:pt x="0" y="80"/>
                      </a:cubicBezTo>
                      <a:cubicBezTo>
                        <a:pt x="0" y="36"/>
                        <a:pt x="33" y="0"/>
                        <a:pt x="74" y="0"/>
                      </a:cubicBezTo>
                      <a:cubicBezTo>
                        <a:pt x="405" y="0"/>
                        <a:pt x="405" y="0"/>
                        <a:pt x="405" y="0"/>
                      </a:cubicBezTo>
                      <a:cubicBezTo>
                        <a:pt x="445" y="0"/>
                        <a:pt x="478" y="36"/>
                        <a:pt x="478" y="80"/>
                      </a:cubicBezTo>
                      <a:cubicBezTo>
                        <a:pt x="478" y="82"/>
                        <a:pt x="478" y="82"/>
                        <a:pt x="478" y="82"/>
                      </a:cubicBezTo>
                      <a:cubicBezTo>
                        <a:pt x="478" y="126"/>
                        <a:pt x="445" y="162"/>
                        <a:pt x="405" y="162"/>
                      </a:cubicBezTo>
                      <a:close/>
                    </a:path>
                  </a:pathLst>
                </a:custGeom>
                <a:solidFill>
                  <a:srgbClr val="8D2376"/>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75" name="Rectangle 3543"/>
                <p:cNvSpPr>
                  <a:spLocks noChangeArrowheads="1"/>
                </p:cNvSpPr>
                <p:nvPr/>
              </p:nvSpPr>
              <p:spPr bwMode="auto">
                <a:xfrm>
                  <a:off x="971528" y="6291400"/>
                  <a:ext cx="825665" cy="153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000" b="1" kern="0" dirty="0">
                      <a:solidFill>
                        <a:srgbClr val="FFFFFF"/>
                      </a:solidFill>
                      <a:latin typeface="Segoe UI" panose="020B0502040204020203" pitchFamily="34" charset="0"/>
                    </a:rPr>
                    <a:t>have adopted</a:t>
                  </a:r>
                  <a:endParaRPr lang="en-US" altLang="en-US" sz="1801" kern="0" dirty="0">
                    <a:solidFill>
                      <a:srgbClr val="505050"/>
                    </a:solidFill>
                    <a:latin typeface="Segoe UI" panose="020B0502040204020203" pitchFamily="34" charset="0"/>
                  </a:endParaRPr>
                </a:p>
              </p:txBody>
            </p:sp>
          </p:grpSp>
        </p:grpSp>
        <p:grpSp>
          <p:nvGrpSpPr>
            <p:cNvPr id="19" name="Group 18"/>
            <p:cNvGrpSpPr/>
            <p:nvPr/>
          </p:nvGrpSpPr>
          <p:grpSpPr>
            <a:xfrm>
              <a:off x="503237" y="4792662"/>
              <a:ext cx="1123828" cy="608745"/>
              <a:chOff x="198437" y="4411662"/>
              <a:chExt cx="1123828" cy="608745"/>
            </a:xfrm>
          </p:grpSpPr>
          <p:grpSp>
            <p:nvGrpSpPr>
              <p:cNvPr id="664" name="Group 663"/>
              <p:cNvGrpSpPr/>
              <p:nvPr/>
            </p:nvGrpSpPr>
            <p:grpSpPr>
              <a:xfrm>
                <a:off x="198437" y="4411662"/>
                <a:ext cx="608745" cy="608745"/>
                <a:chOff x="7777955" y="466725"/>
                <a:chExt cx="608745" cy="608745"/>
              </a:xfrm>
              <a:solidFill>
                <a:srgbClr val="8D2376"/>
              </a:solidFill>
            </p:grpSpPr>
            <p:sp>
              <p:nvSpPr>
                <p:cNvPr id="665" name="Oval 664"/>
                <p:cNvSpPr/>
                <p:nvPr/>
              </p:nvSpPr>
              <p:spPr bwMode="auto">
                <a:xfrm>
                  <a:off x="7777955" y="466725"/>
                  <a:ext cx="608745" cy="60874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7" name="Rectangle 3458"/>
                <p:cNvSpPr>
                  <a:spLocks noChangeArrowheads="1"/>
                </p:cNvSpPr>
                <p:nvPr/>
              </p:nvSpPr>
              <p:spPr bwMode="auto">
                <a:xfrm>
                  <a:off x="7876087" y="573731"/>
                  <a:ext cx="415237" cy="3693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2400" kern="0" spc="-50" dirty="0">
                      <a:solidFill>
                        <a:srgbClr val="FFFFFF"/>
                      </a:solidFill>
                      <a:latin typeface="Segoe UI Light" panose="020B0502040204020203" pitchFamily="34" charset="0"/>
                    </a:rPr>
                    <a:t>3/4</a:t>
                  </a:r>
                  <a:endParaRPr lang="en-US" altLang="en-US" sz="2400" kern="0" spc="-50" dirty="0">
                    <a:solidFill>
                      <a:srgbClr val="FFFFFF"/>
                    </a:solidFill>
                    <a:latin typeface="Segoe UI" panose="020B0502040204020203" pitchFamily="34" charset="0"/>
                  </a:endParaRPr>
                </a:p>
              </p:txBody>
            </p:sp>
          </p:grpSp>
          <p:sp>
            <p:nvSpPr>
              <p:cNvPr id="669" name="Rectangle 3471"/>
              <p:cNvSpPr>
                <a:spLocks noChangeArrowheads="1"/>
              </p:cNvSpPr>
              <p:nvPr/>
            </p:nvSpPr>
            <p:spPr bwMode="auto">
              <a:xfrm>
                <a:off x="878170" y="4646785"/>
                <a:ext cx="444095" cy="138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kern="0" dirty="0">
                    <a:solidFill>
                      <a:srgbClr val="002050"/>
                    </a:solidFill>
                    <a:latin typeface="Segoe UI" panose="020B0502040204020203" pitchFamily="34" charset="0"/>
                  </a:rPr>
                  <a:t>of teams</a:t>
                </a:r>
                <a:endParaRPr lang="en-US" altLang="en-US" sz="1801" kern="0" dirty="0">
                  <a:solidFill>
                    <a:srgbClr val="505050"/>
                  </a:solidFill>
                  <a:latin typeface="Segoe UI" panose="020B0502040204020203" pitchFamily="34" charset="0"/>
                </a:endParaRPr>
              </a:p>
            </p:txBody>
          </p:sp>
        </p:grpSp>
      </p:grpSp>
      <p:sp>
        <p:nvSpPr>
          <p:cNvPr id="192" name="Freeform 3431"/>
          <p:cNvSpPr>
            <a:spLocks/>
          </p:cNvSpPr>
          <p:nvPr/>
        </p:nvSpPr>
        <p:spPr bwMode="auto">
          <a:xfrm>
            <a:off x="8627722" y="3654405"/>
            <a:ext cx="2188852" cy="1233311"/>
          </a:xfrm>
          <a:custGeom>
            <a:avLst/>
            <a:gdLst>
              <a:gd name="T0" fmla="*/ 483 w 1059"/>
              <a:gd name="T1" fmla="*/ 209 h 597"/>
              <a:gd name="T2" fmla="*/ 246 w 1059"/>
              <a:gd name="T3" fmla="*/ 105 h 597"/>
              <a:gd name="T4" fmla="*/ 65 w 1059"/>
              <a:gd name="T5" fmla="*/ 22 h 597"/>
              <a:gd name="T6" fmla="*/ 2 w 1059"/>
              <a:gd name="T7" fmla="*/ 0 h 597"/>
              <a:gd name="T8" fmla="*/ 0 w 1059"/>
              <a:gd name="T9" fmla="*/ 50 h 597"/>
              <a:gd name="T10" fmla="*/ 546 w 1059"/>
              <a:gd name="T11" fmla="*/ 597 h 597"/>
              <a:gd name="T12" fmla="*/ 1059 w 1059"/>
              <a:gd name="T13" fmla="*/ 240 h 597"/>
              <a:gd name="T14" fmla="*/ 483 w 1059"/>
              <a:gd name="T15" fmla="*/ 209 h 5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597">
                <a:moveTo>
                  <a:pt x="483" y="209"/>
                </a:moveTo>
                <a:cubicBezTo>
                  <a:pt x="397" y="182"/>
                  <a:pt x="320" y="143"/>
                  <a:pt x="246" y="105"/>
                </a:cubicBezTo>
                <a:cubicBezTo>
                  <a:pt x="188" y="76"/>
                  <a:pt x="128" y="46"/>
                  <a:pt x="65" y="22"/>
                </a:cubicBezTo>
                <a:cubicBezTo>
                  <a:pt x="45" y="14"/>
                  <a:pt x="23" y="6"/>
                  <a:pt x="2" y="0"/>
                </a:cubicBezTo>
                <a:cubicBezTo>
                  <a:pt x="0" y="16"/>
                  <a:pt x="0" y="33"/>
                  <a:pt x="0" y="50"/>
                </a:cubicBezTo>
                <a:cubicBezTo>
                  <a:pt x="0" y="352"/>
                  <a:pt x="244" y="597"/>
                  <a:pt x="546" y="597"/>
                </a:cubicBezTo>
                <a:cubicBezTo>
                  <a:pt x="781" y="597"/>
                  <a:pt x="982" y="448"/>
                  <a:pt x="1059" y="240"/>
                </a:cubicBezTo>
                <a:cubicBezTo>
                  <a:pt x="848" y="271"/>
                  <a:pt x="646" y="261"/>
                  <a:pt x="483" y="209"/>
                </a:cubicBezTo>
                <a:close/>
              </a:path>
            </a:pathLst>
          </a:custGeom>
          <a:solidFill>
            <a:srgbClr val="002050"/>
          </a:solidFill>
          <a:ln>
            <a:noFill/>
          </a:ln>
        </p:spPr>
        <p:txBody>
          <a:bodyPr vert="horz" wrap="square" lIns="91427" tIns="107985" rIns="91427" bIns="125982" numCol="1" anchor="b" anchorCtr="0" compatLnSpc="1">
            <a:prstTxWarp prst="textNoShape">
              <a:avLst/>
            </a:prstTxWarp>
          </a:bodyPr>
          <a:lstStyle/>
          <a:p>
            <a:pPr algn="ctr" defTabSz="1088034">
              <a:defRPr/>
            </a:pPr>
            <a:r>
              <a:rPr lang="en-US" sz="2000" kern="0" dirty="0">
                <a:solidFill>
                  <a:srgbClr val="FFFFFF"/>
                </a:solidFill>
                <a:latin typeface="Segoe UI Light"/>
              </a:rPr>
              <a:t>Business</a:t>
            </a:r>
          </a:p>
          <a:p>
            <a:pPr algn="ctr" defTabSz="1088034">
              <a:defRPr/>
            </a:pPr>
            <a:endParaRPr lang="en-US" sz="1599" kern="0" dirty="0">
              <a:solidFill>
                <a:srgbClr val="FFFFFF"/>
              </a:solidFill>
              <a:latin typeface="Segoe UI"/>
            </a:endParaRPr>
          </a:p>
        </p:txBody>
      </p:sp>
      <p:sp>
        <p:nvSpPr>
          <p:cNvPr id="191" name="Freeform 3430"/>
          <p:cNvSpPr>
            <a:spLocks/>
          </p:cNvSpPr>
          <p:nvPr/>
        </p:nvSpPr>
        <p:spPr bwMode="auto">
          <a:xfrm>
            <a:off x="5172223" y="3591474"/>
            <a:ext cx="2107901" cy="1308938"/>
          </a:xfrm>
          <a:custGeom>
            <a:avLst/>
            <a:gdLst>
              <a:gd name="T0" fmla="*/ 553 w 1020"/>
              <a:gd name="T1" fmla="*/ 168 h 626"/>
              <a:gd name="T2" fmla="*/ 433 w 1020"/>
              <a:gd name="T3" fmla="*/ 221 h 626"/>
              <a:gd name="T4" fmla="*/ 0 w 1020"/>
              <a:gd name="T5" fmla="*/ 352 h 626"/>
              <a:gd name="T6" fmla="*/ 474 w 1020"/>
              <a:gd name="T7" fmla="*/ 626 h 626"/>
              <a:gd name="T8" fmla="*/ 1020 w 1020"/>
              <a:gd name="T9" fmla="*/ 79 h 626"/>
              <a:gd name="T10" fmla="*/ 1015 w 1020"/>
              <a:gd name="T11" fmla="*/ 0 h 626"/>
              <a:gd name="T12" fmla="*/ 553 w 1020"/>
              <a:gd name="T13" fmla="*/ 168 h 626"/>
            </a:gdLst>
            <a:ahLst/>
            <a:cxnLst>
              <a:cxn ang="0">
                <a:pos x="T0" y="T1"/>
              </a:cxn>
              <a:cxn ang="0">
                <a:pos x="T2" y="T3"/>
              </a:cxn>
              <a:cxn ang="0">
                <a:pos x="T4" y="T5"/>
              </a:cxn>
              <a:cxn ang="0">
                <a:pos x="T6" y="T7"/>
              </a:cxn>
              <a:cxn ang="0">
                <a:pos x="T8" y="T9"/>
              </a:cxn>
              <a:cxn ang="0">
                <a:pos x="T10" y="T11"/>
              </a:cxn>
              <a:cxn ang="0">
                <a:pos x="T12" y="T13"/>
              </a:cxn>
            </a:cxnLst>
            <a:rect l="0" t="0" r="r" b="b"/>
            <a:pathLst>
              <a:path w="1020" h="626">
                <a:moveTo>
                  <a:pt x="553" y="168"/>
                </a:moveTo>
                <a:cubicBezTo>
                  <a:pt x="514" y="186"/>
                  <a:pt x="473" y="204"/>
                  <a:pt x="433" y="221"/>
                </a:cubicBezTo>
                <a:cubicBezTo>
                  <a:pt x="320" y="270"/>
                  <a:pt x="168" y="328"/>
                  <a:pt x="0" y="352"/>
                </a:cubicBezTo>
                <a:cubicBezTo>
                  <a:pt x="95" y="516"/>
                  <a:pt x="271" y="626"/>
                  <a:pt x="474" y="626"/>
                </a:cubicBezTo>
                <a:cubicBezTo>
                  <a:pt x="776" y="626"/>
                  <a:pt x="1020" y="381"/>
                  <a:pt x="1020" y="79"/>
                </a:cubicBezTo>
                <a:cubicBezTo>
                  <a:pt x="1020" y="52"/>
                  <a:pt x="1018" y="26"/>
                  <a:pt x="1015" y="0"/>
                </a:cubicBezTo>
                <a:cubicBezTo>
                  <a:pt x="847" y="36"/>
                  <a:pt x="697" y="103"/>
                  <a:pt x="553" y="168"/>
                </a:cubicBezTo>
                <a:close/>
              </a:path>
            </a:pathLst>
          </a:custGeom>
          <a:solidFill>
            <a:srgbClr val="0070C0"/>
          </a:solidFill>
          <a:ln>
            <a:noFill/>
          </a:ln>
        </p:spPr>
        <p:txBody>
          <a:bodyPr vert="horz" wrap="square" lIns="91427" tIns="45714" rIns="91427" bIns="125982" numCol="1" anchor="b" anchorCtr="0" compatLnSpc="1">
            <a:prstTxWarp prst="textNoShape">
              <a:avLst/>
            </a:prstTxWarp>
          </a:bodyPr>
          <a:lstStyle/>
          <a:p>
            <a:pPr algn="ctr" defTabSz="1088034">
              <a:defRPr/>
            </a:pPr>
            <a:r>
              <a:rPr lang="en-US" sz="2000" kern="0" dirty="0">
                <a:solidFill>
                  <a:srgbClr val="FFFFFF"/>
                </a:solidFill>
                <a:latin typeface="Segoe UI Light"/>
              </a:rPr>
              <a:t>IT Ops</a:t>
            </a:r>
          </a:p>
          <a:p>
            <a:pPr algn="ctr" defTabSz="1088034">
              <a:defRPr/>
            </a:pPr>
            <a:endParaRPr lang="en-US" sz="1599" kern="0" dirty="0">
              <a:solidFill>
                <a:srgbClr val="FFFFFF"/>
              </a:solidFill>
              <a:latin typeface="Segoe UI Light"/>
            </a:endParaRPr>
          </a:p>
        </p:txBody>
      </p:sp>
      <p:grpSp>
        <p:nvGrpSpPr>
          <p:cNvPr id="24" name="Group 23"/>
          <p:cNvGrpSpPr/>
          <p:nvPr/>
        </p:nvGrpSpPr>
        <p:grpSpPr>
          <a:xfrm>
            <a:off x="7970587" y="5571826"/>
            <a:ext cx="1507913" cy="668243"/>
            <a:chOff x="8123237" y="5478462"/>
            <a:chExt cx="1508126" cy="668338"/>
          </a:xfrm>
        </p:grpSpPr>
        <p:sp>
          <p:nvSpPr>
            <p:cNvPr id="329" name="Freeform 3614"/>
            <p:cNvSpPr>
              <a:spLocks/>
            </p:cNvSpPr>
            <p:nvPr/>
          </p:nvSpPr>
          <p:spPr bwMode="auto">
            <a:xfrm>
              <a:off x="8123237" y="5478462"/>
              <a:ext cx="1508126" cy="668338"/>
            </a:xfrm>
            <a:custGeom>
              <a:avLst/>
              <a:gdLst>
                <a:gd name="T0" fmla="*/ 431 w 602"/>
                <a:gd name="T1" fmla="*/ 421 h 421"/>
                <a:gd name="T2" fmla="*/ 517 w 602"/>
                <a:gd name="T3" fmla="*/ 317 h 421"/>
                <a:gd name="T4" fmla="*/ 602 w 602"/>
                <a:gd name="T5" fmla="*/ 211 h 421"/>
                <a:gd name="T6" fmla="*/ 517 w 602"/>
                <a:gd name="T7" fmla="*/ 106 h 421"/>
                <a:gd name="T8" fmla="*/ 431 w 602"/>
                <a:gd name="T9" fmla="*/ 0 h 421"/>
                <a:gd name="T10" fmla="*/ 431 w 602"/>
                <a:gd name="T11" fmla="*/ 0 h 421"/>
                <a:gd name="T12" fmla="*/ 0 w 602"/>
                <a:gd name="T13" fmla="*/ 0 h 421"/>
                <a:gd name="T14" fmla="*/ 0 w 602"/>
                <a:gd name="T15" fmla="*/ 421 h 421"/>
                <a:gd name="T16" fmla="*/ 431 w 602"/>
                <a:gd name="T17" fmla="*/ 421 h 421"/>
                <a:gd name="T18" fmla="*/ 431 w 602"/>
                <a:gd name="T19"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421">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rgbClr val="C00000"/>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31" name="Rectangle 3620"/>
            <p:cNvSpPr>
              <a:spLocks noChangeArrowheads="1"/>
            </p:cNvSpPr>
            <p:nvPr/>
          </p:nvSpPr>
          <p:spPr bwMode="auto">
            <a:xfrm>
              <a:off x="8223250" y="5535633"/>
              <a:ext cx="1059218" cy="554076"/>
            </a:xfrm>
            <a:prstGeom prst="rect">
              <a:avLst/>
            </a:prstGeom>
            <a:noFill/>
            <a:ln>
              <a:noFill/>
            </a:ln>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kern="0" dirty="0">
                  <a:solidFill>
                    <a:srgbClr val="FFFFFF"/>
                  </a:solidFill>
                  <a:latin typeface="Segoe UI" panose="020B0502040204020203" pitchFamily="34" charset="0"/>
                </a:rPr>
                <a:t>The average hourly cost of infrastructure failure is </a:t>
              </a:r>
              <a:r>
                <a:rPr lang="en-US" altLang="en-US" sz="900" b="1" kern="0" dirty="0">
                  <a:solidFill>
                    <a:srgbClr val="FFFFFF"/>
                  </a:solidFill>
                  <a:latin typeface="Segoe UI" panose="020B0502040204020203" pitchFamily="34" charset="0"/>
                </a:rPr>
                <a:t>$100,000</a:t>
              </a:r>
              <a:r>
                <a:rPr lang="en-US" altLang="en-US" sz="900" kern="0" dirty="0">
                  <a:solidFill>
                    <a:srgbClr val="FFFFFF"/>
                  </a:solidFill>
                  <a:latin typeface="Segoe UI" panose="020B0502040204020203" pitchFamily="34" charset="0"/>
                </a:rPr>
                <a:t> per hour</a:t>
              </a:r>
              <a:endParaRPr lang="en-US" altLang="en-US" sz="1801" kern="0" dirty="0">
                <a:solidFill>
                  <a:srgbClr val="FFFFFF"/>
                </a:solidFill>
                <a:latin typeface="Segoe UI" panose="020B0502040204020203" pitchFamily="34" charset="0"/>
              </a:endParaRPr>
            </a:p>
          </p:txBody>
        </p:sp>
      </p:grpSp>
      <p:grpSp>
        <p:nvGrpSpPr>
          <p:cNvPr id="30" name="Group 29"/>
          <p:cNvGrpSpPr/>
          <p:nvPr/>
        </p:nvGrpSpPr>
        <p:grpSpPr>
          <a:xfrm>
            <a:off x="9551540" y="4563911"/>
            <a:ext cx="2582472" cy="1676162"/>
            <a:chOff x="9552012" y="4564062"/>
            <a:chExt cx="2582838" cy="1676400"/>
          </a:xfrm>
        </p:grpSpPr>
        <p:grpSp>
          <p:nvGrpSpPr>
            <p:cNvPr id="588" name="Group 587"/>
            <p:cNvGrpSpPr/>
            <p:nvPr/>
          </p:nvGrpSpPr>
          <p:grpSpPr>
            <a:xfrm>
              <a:off x="9552012" y="4922838"/>
              <a:ext cx="993725" cy="1317624"/>
              <a:chOff x="10341025" y="5075238"/>
              <a:chExt cx="993725" cy="1317624"/>
            </a:xfrm>
          </p:grpSpPr>
          <p:sp>
            <p:nvSpPr>
              <p:cNvPr id="347" name="Freeform 3638"/>
              <p:cNvSpPr>
                <a:spLocks/>
              </p:cNvSpPr>
              <p:nvPr/>
            </p:nvSpPr>
            <p:spPr bwMode="auto">
              <a:xfrm>
                <a:off x="10736263" y="5419725"/>
                <a:ext cx="7938"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3" y="0"/>
                      <a:pt x="2" y="0"/>
                      <a:pt x="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48" name="Freeform 3639"/>
              <p:cNvSpPr>
                <a:spLocks/>
              </p:cNvSpPr>
              <p:nvPr/>
            </p:nvSpPr>
            <p:spPr bwMode="auto">
              <a:xfrm>
                <a:off x="10706100" y="5419725"/>
                <a:ext cx="11113" cy="3175"/>
              </a:xfrm>
              <a:custGeom>
                <a:avLst/>
                <a:gdLst>
                  <a:gd name="T0" fmla="*/ 0 w 5"/>
                  <a:gd name="T1" fmla="*/ 1 h 1"/>
                  <a:gd name="T2" fmla="*/ 5 w 5"/>
                  <a:gd name="T3" fmla="*/ 0 h 1"/>
                  <a:gd name="T4" fmla="*/ 0 w 5"/>
                  <a:gd name="T5" fmla="*/ 1 h 1"/>
                </a:gdLst>
                <a:ahLst/>
                <a:cxnLst>
                  <a:cxn ang="0">
                    <a:pos x="T0" y="T1"/>
                  </a:cxn>
                  <a:cxn ang="0">
                    <a:pos x="T2" y="T3"/>
                  </a:cxn>
                  <a:cxn ang="0">
                    <a:pos x="T4" y="T5"/>
                  </a:cxn>
                </a:cxnLst>
                <a:rect l="0" t="0" r="r" b="b"/>
                <a:pathLst>
                  <a:path w="5" h="1">
                    <a:moveTo>
                      <a:pt x="0" y="1"/>
                    </a:moveTo>
                    <a:cubicBezTo>
                      <a:pt x="2" y="1"/>
                      <a:pt x="3" y="0"/>
                      <a:pt x="5" y="0"/>
                    </a:cubicBezTo>
                    <a:cubicBezTo>
                      <a:pt x="3" y="0"/>
                      <a:pt x="2" y="1"/>
                      <a:pt x="0" y="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49" name="Freeform 3640"/>
              <p:cNvSpPr>
                <a:spLocks/>
              </p:cNvSpPr>
              <p:nvPr/>
            </p:nvSpPr>
            <p:spPr bwMode="auto">
              <a:xfrm>
                <a:off x="10744200" y="5419725"/>
                <a:ext cx="25400" cy="6350"/>
              </a:xfrm>
              <a:custGeom>
                <a:avLst/>
                <a:gdLst>
                  <a:gd name="T0" fmla="*/ 0 w 12"/>
                  <a:gd name="T1" fmla="*/ 0 h 3"/>
                  <a:gd name="T2" fmla="*/ 12 w 12"/>
                  <a:gd name="T3" fmla="*/ 3 h 3"/>
                  <a:gd name="T4" fmla="*/ 0 w 12"/>
                  <a:gd name="T5" fmla="*/ 0 h 3"/>
                </a:gdLst>
                <a:ahLst/>
                <a:cxnLst>
                  <a:cxn ang="0">
                    <a:pos x="T0" y="T1"/>
                  </a:cxn>
                  <a:cxn ang="0">
                    <a:pos x="T2" y="T3"/>
                  </a:cxn>
                  <a:cxn ang="0">
                    <a:pos x="T4" y="T5"/>
                  </a:cxn>
                </a:cxnLst>
                <a:rect l="0" t="0" r="r" b="b"/>
                <a:pathLst>
                  <a:path w="12" h="3">
                    <a:moveTo>
                      <a:pt x="0" y="0"/>
                    </a:moveTo>
                    <a:cubicBezTo>
                      <a:pt x="4" y="1"/>
                      <a:pt x="8" y="2"/>
                      <a:pt x="12" y="3"/>
                    </a:cubicBezTo>
                    <a:cubicBezTo>
                      <a:pt x="8" y="2"/>
                      <a:pt x="4" y="1"/>
                      <a:pt x="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50" name="Freeform 3641"/>
              <p:cNvSpPr>
                <a:spLocks/>
              </p:cNvSpPr>
              <p:nvPr/>
            </p:nvSpPr>
            <p:spPr bwMode="auto">
              <a:xfrm>
                <a:off x="10721975" y="5419725"/>
                <a:ext cx="952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3" y="0"/>
                      <a:pt x="1" y="0"/>
                      <a:pt x="0" y="0"/>
                    </a:cubicBezTo>
                    <a:cubicBezTo>
                      <a:pt x="1" y="0"/>
                      <a:pt x="3" y="0"/>
                      <a:pt x="5" y="0"/>
                    </a:cubicBezTo>
                    <a:cubicBezTo>
                      <a:pt x="4" y="0"/>
                      <a:pt x="4" y="0"/>
                      <a:pt x="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65" name="Freeform 3656"/>
              <p:cNvSpPr>
                <a:spLocks/>
              </p:cNvSpPr>
              <p:nvPr/>
            </p:nvSpPr>
            <p:spPr bwMode="auto">
              <a:xfrm>
                <a:off x="10950575" y="5149850"/>
                <a:ext cx="309563" cy="465138"/>
              </a:xfrm>
              <a:custGeom>
                <a:avLst/>
                <a:gdLst>
                  <a:gd name="T0" fmla="*/ 130 w 150"/>
                  <a:gd name="T1" fmla="*/ 76 h 225"/>
                  <a:gd name="T2" fmla="*/ 114 w 150"/>
                  <a:gd name="T3" fmla="*/ 53 h 225"/>
                  <a:gd name="T4" fmla="*/ 75 w 150"/>
                  <a:gd name="T5" fmla="*/ 21 h 225"/>
                  <a:gd name="T6" fmla="*/ 12 w 150"/>
                  <a:gd name="T7" fmla="*/ 1 h 225"/>
                  <a:gd name="T8" fmla="*/ 0 w 150"/>
                  <a:gd name="T9" fmla="*/ 0 h 225"/>
                  <a:gd name="T10" fmla="*/ 0 w 150"/>
                  <a:gd name="T11" fmla="*/ 151 h 225"/>
                  <a:gd name="T12" fmla="*/ 0 w 150"/>
                  <a:gd name="T13" fmla="*/ 151 h 225"/>
                  <a:gd name="T14" fmla="*/ 0 w 150"/>
                  <a:gd name="T15" fmla="*/ 151 h 225"/>
                  <a:gd name="T16" fmla="*/ 0 w 150"/>
                  <a:gd name="T17" fmla="*/ 151 h 225"/>
                  <a:gd name="T18" fmla="*/ 129 w 150"/>
                  <a:gd name="T19" fmla="*/ 225 h 225"/>
                  <a:gd name="T20" fmla="*/ 142 w 150"/>
                  <a:gd name="T21" fmla="*/ 197 h 225"/>
                  <a:gd name="T22" fmla="*/ 149 w 150"/>
                  <a:gd name="T23" fmla="*/ 162 h 225"/>
                  <a:gd name="T24" fmla="*/ 149 w 150"/>
                  <a:gd name="T25" fmla="*/ 151 h 225"/>
                  <a:gd name="T26" fmla="*/ 130 w 150"/>
                  <a:gd name="T27" fmla="*/ 7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225">
                    <a:moveTo>
                      <a:pt x="130" y="76"/>
                    </a:moveTo>
                    <a:cubicBezTo>
                      <a:pt x="125" y="68"/>
                      <a:pt x="120" y="60"/>
                      <a:pt x="114" y="53"/>
                    </a:cubicBezTo>
                    <a:cubicBezTo>
                      <a:pt x="103" y="40"/>
                      <a:pt x="90" y="29"/>
                      <a:pt x="75" y="21"/>
                    </a:cubicBezTo>
                    <a:cubicBezTo>
                      <a:pt x="56" y="10"/>
                      <a:pt x="35" y="3"/>
                      <a:pt x="12" y="1"/>
                    </a:cubicBezTo>
                    <a:cubicBezTo>
                      <a:pt x="8" y="1"/>
                      <a:pt x="4" y="0"/>
                      <a:pt x="0" y="0"/>
                    </a:cubicBezTo>
                    <a:cubicBezTo>
                      <a:pt x="0" y="151"/>
                      <a:pt x="0" y="151"/>
                      <a:pt x="0" y="151"/>
                    </a:cubicBezTo>
                    <a:cubicBezTo>
                      <a:pt x="0" y="151"/>
                      <a:pt x="0" y="151"/>
                      <a:pt x="0" y="151"/>
                    </a:cubicBezTo>
                    <a:cubicBezTo>
                      <a:pt x="0" y="151"/>
                      <a:pt x="0" y="151"/>
                      <a:pt x="0" y="151"/>
                    </a:cubicBezTo>
                    <a:cubicBezTo>
                      <a:pt x="0" y="151"/>
                      <a:pt x="0" y="151"/>
                      <a:pt x="0" y="151"/>
                    </a:cubicBezTo>
                    <a:cubicBezTo>
                      <a:pt x="129" y="225"/>
                      <a:pt x="129" y="225"/>
                      <a:pt x="129" y="225"/>
                    </a:cubicBezTo>
                    <a:cubicBezTo>
                      <a:pt x="134" y="216"/>
                      <a:pt x="138" y="207"/>
                      <a:pt x="142" y="197"/>
                    </a:cubicBezTo>
                    <a:cubicBezTo>
                      <a:pt x="146" y="185"/>
                      <a:pt x="148" y="174"/>
                      <a:pt x="149" y="162"/>
                    </a:cubicBezTo>
                    <a:cubicBezTo>
                      <a:pt x="149" y="158"/>
                      <a:pt x="149" y="154"/>
                      <a:pt x="149" y="151"/>
                    </a:cubicBezTo>
                    <a:cubicBezTo>
                      <a:pt x="150" y="124"/>
                      <a:pt x="143" y="99"/>
                      <a:pt x="130" y="76"/>
                    </a:cubicBezTo>
                    <a:close/>
                  </a:path>
                </a:pathLst>
              </a:custGeom>
              <a:solidFill>
                <a:srgbClr val="FF0000"/>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66" name="Freeform 3657"/>
              <p:cNvSpPr>
                <a:spLocks/>
              </p:cNvSpPr>
              <p:nvPr/>
            </p:nvSpPr>
            <p:spPr bwMode="auto">
              <a:xfrm>
                <a:off x="10917238" y="5426075"/>
                <a:ext cx="66675" cy="66675"/>
              </a:xfrm>
              <a:custGeom>
                <a:avLst/>
                <a:gdLst>
                  <a:gd name="T0" fmla="*/ 1 w 32"/>
                  <a:gd name="T1" fmla="*/ 14 h 32"/>
                  <a:gd name="T2" fmla="*/ 17 w 32"/>
                  <a:gd name="T3" fmla="*/ 0 h 32"/>
                  <a:gd name="T4" fmla="*/ 31 w 32"/>
                  <a:gd name="T5" fmla="*/ 17 h 32"/>
                  <a:gd name="T6" fmla="*/ 15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2" y="6"/>
                      <a:pt x="9" y="0"/>
                      <a:pt x="17" y="0"/>
                    </a:cubicBezTo>
                    <a:cubicBezTo>
                      <a:pt x="26" y="1"/>
                      <a:pt x="32" y="8"/>
                      <a:pt x="31" y="17"/>
                    </a:cubicBezTo>
                    <a:cubicBezTo>
                      <a:pt x="31" y="25"/>
                      <a:pt x="23" y="32"/>
                      <a:pt x="15" y="31"/>
                    </a:cubicBezTo>
                    <a:cubicBezTo>
                      <a:pt x="6" y="30"/>
                      <a:pt x="0" y="23"/>
                      <a:pt x="1" y="1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67" name="Freeform 3658"/>
              <p:cNvSpPr>
                <a:spLocks/>
              </p:cNvSpPr>
              <p:nvPr/>
            </p:nvSpPr>
            <p:spPr bwMode="auto">
              <a:xfrm>
                <a:off x="10942638" y="5075238"/>
                <a:ext cx="19050" cy="63500"/>
              </a:xfrm>
              <a:custGeom>
                <a:avLst/>
                <a:gdLst>
                  <a:gd name="T0" fmla="*/ 9 w 9"/>
                  <a:gd name="T1" fmla="*/ 3 h 31"/>
                  <a:gd name="T2" fmla="*/ 4 w 9"/>
                  <a:gd name="T3" fmla="*/ 0 h 31"/>
                  <a:gd name="T4" fmla="*/ 0 w 9"/>
                  <a:gd name="T5" fmla="*/ 3 h 31"/>
                  <a:gd name="T6" fmla="*/ 0 w 9"/>
                  <a:gd name="T7" fmla="*/ 27 h 31"/>
                  <a:gd name="T8" fmla="*/ 4 w 9"/>
                  <a:gd name="T9" fmla="*/ 31 h 31"/>
                  <a:gd name="T10" fmla="*/ 4 w 9"/>
                  <a:gd name="T11" fmla="*/ 31 h 31"/>
                  <a:gd name="T12" fmla="*/ 9 w 9"/>
                  <a:gd name="T13" fmla="*/ 27 h 31"/>
                  <a:gd name="T14" fmla="*/ 9 w 9"/>
                  <a:gd name="T15" fmla="*/ 27 h 31"/>
                  <a:gd name="T16" fmla="*/ 9 w 9"/>
                  <a:gd name="T1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1">
                    <a:moveTo>
                      <a:pt x="9" y="3"/>
                    </a:moveTo>
                    <a:cubicBezTo>
                      <a:pt x="9" y="1"/>
                      <a:pt x="7" y="0"/>
                      <a:pt x="4" y="0"/>
                    </a:cubicBezTo>
                    <a:cubicBezTo>
                      <a:pt x="2" y="0"/>
                      <a:pt x="0" y="1"/>
                      <a:pt x="0" y="3"/>
                    </a:cubicBezTo>
                    <a:cubicBezTo>
                      <a:pt x="0" y="27"/>
                      <a:pt x="0" y="27"/>
                      <a:pt x="0" y="27"/>
                    </a:cubicBezTo>
                    <a:cubicBezTo>
                      <a:pt x="4" y="31"/>
                      <a:pt x="4" y="31"/>
                      <a:pt x="4" y="31"/>
                    </a:cubicBezTo>
                    <a:cubicBezTo>
                      <a:pt x="4" y="31"/>
                      <a:pt x="4" y="31"/>
                      <a:pt x="4" y="31"/>
                    </a:cubicBezTo>
                    <a:cubicBezTo>
                      <a:pt x="9" y="27"/>
                      <a:pt x="9" y="27"/>
                      <a:pt x="9" y="27"/>
                    </a:cubicBezTo>
                    <a:cubicBezTo>
                      <a:pt x="9" y="27"/>
                      <a:pt x="9" y="27"/>
                      <a:pt x="9" y="27"/>
                    </a:cubicBezTo>
                    <a:cubicBezTo>
                      <a:pt x="9" y="3"/>
                      <a:pt x="9" y="3"/>
                      <a:pt x="9" y="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68" name="Freeform 3659"/>
              <p:cNvSpPr>
                <a:spLocks/>
              </p:cNvSpPr>
              <p:nvPr/>
            </p:nvSpPr>
            <p:spPr bwMode="auto">
              <a:xfrm>
                <a:off x="11271250" y="5451475"/>
                <a:ext cx="63500" cy="15875"/>
              </a:xfrm>
              <a:custGeom>
                <a:avLst/>
                <a:gdLst>
                  <a:gd name="T0" fmla="*/ 28 w 31"/>
                  <a:gd name="T1" fmla="*/ 0 h 8"/>
                  <a:gd name="T2" fmla="*/ 4 w 31"/>
                  <a:gd name="T3" fmla="*/ 0 h 8"/>
                  <a:gd name="T4" fmla="*/ 0 w 31"/>
                  <a:gd name="T5" fmla="*/ 4 h 8"/>
                  <a:gd name="T6" fmla="*/ 4 w 31"/>
                  <a:gd name="T7" fmla="*/ 8 h 8"/>
                  <a:gd name="T8" fmla="*/ 4 w 31"/>
                  <a:gd name="T9" fmla="*/ 8 h 8"/>
                  <a:gd name="T10" fmla="*/ 28 w 31"/>
                  <a:gd name="T11" fmla="*/ 8 h 8"/>
                  <a:gd name="T12" fmla="*/ 28 w 31"/>
                  <a:gd name="T13" fmla="*/ 8 h 8"/>
                  <a:gd name="T14" fmla="*/ 31 w 31"/>
                  <a:gd name="T15" fmla="*/ 4 h 8"/>
                  <a:gd name="T16" fmla="*/ 28 w 3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8">
                    <a:moveTo>
                      <a:pt x="28" y="0"/>
                    </a:moveTo>
                    <a:cubicBezTo>
                      <a:pt x="4" y="0"/>
                      <a:pt x="4" y="0"/>
                      <a:pt x="4" y="0"/>
                    </a:cubicBezTo>
                    <a:cubicBezTo>
                      <a:pt x="0" y="4"/>
                      <a:pt x="0" y="4"/>
                      <a:pt x="0" y="4"/>
                    </a:cubicBezTo>
                    <a:cubicBezTo>
                      <a:pt x="4" y="8"/>
                      <a:pt x="4" y="8"/>
                      <a:pt x="4" y="8"/>
                    </a:cubicBezTo>
                    <a:cubicBezTo>
                      <a:pt x="4" y="8"/>
                      <a:pt x="4" y="8"/>
                      <a:pt x="4" y="8"/>
                    </a:cubicBezTo>
                    <a:cubicBezTo>
                      <a:pt x="28" y="8"/>
                      <a:pt x="28" y="8"/>
                      <a:pt x="28" y="8"/>
                    </a:cubicBezTo>
                    <a:cubicBezTo>
                      <a:pt x="28" y="8"/>
                      <a:pt x="28" y="8"/>
                      <a:pt x="28" y="8"/>
                    </a:cubicBezTo>
                    <a:cubicBezTo>
                      <a:pt x="30" y="8"/>
                      <a:pt x="31" y="6"/>
                      <a:pt x="31" y="4"/>
                    </a:cubicBezTo>
                    <a:cubicBezTo>
                      <a:pt x="31" y="1"/>
                      <a:pt x="30" y="0"/>
                      <a:pt x="28" y="0"/>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69" name="Freeform 3660"/>
              <p:cNvSpPr>
                <a:spLocks/>
              </p:cNvSpPr>
              <p:nvPr/>
            </p:nvSpPr>
            <p:spPr bwMode="auto">
              <a:xfrm>
                <a:off x="10752138" y="5124450"/>
                <a:ext cx="42863" cy="58738"/>
              </a:xfrm>
              <a:custGeom>
                <a:avLst/>
                <a:gdLst>
                  <a:gd name="T0" fmla="*/ 8 w 21"/>
                  <a:gd name="T1" fmla="*/ 1 h 28"/>
                  <a:gd name="T2" fmla="*/ 8 w 21"/>
                  <a:gd name="T3" fmla="*/ 1 h 28"/>
                  <a:gd name="T4" fmla="*/ 3 w 21"/>
                  <a:gd name="T5" fmla="*/ 1 h 28"/>
                  <a:gd name="T6" fmla="*/ 1 w 21"/>
                  <a:gd name="T7" fmla="*/ 5 h 28"/>
                  <a:gd name="T8" fmla="*/ 13 w 21"/>
                  <a:gd name="T9" fmla="*/ 26 h 28"/>
                  <a:gd name="T10" fmla="*/ 19 w 21"/>
                  <a:gd name="T11" fmla="*/ 28 h 28"/>
                  <a:gd name="T12" fmla="*/ 19 w 21"/>
                  <a:gd name="T13" fmla="*/ 28 h 28"/>
                  <a:gd name="T14" fmla="*/ 21 w 21"/>
                  <a:gd name="T15" fmla="*/ 22 h 28"/>
                  <a:gd name="T16" fmla="*/ 21 w 21"/>
                  <a:gd name="T17" fmla="*/ 22 h 28"/>
                  <a:gd name="T18" fmla="*/ 8 w 21"/>
                  <a:gd name="T19"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8">
                    <a:moveTo>
                      <a:pt x="8" y="1"/>
                    </a:moveTo>
                    <a:cubicBezTo>
                      <a:pt x="8" y="1"/>
                      <a:pt x="8" y="1"/>
                      <a:pt x="8" y="1"/>
                    </a:cubicBezTo>
                    <a:cubicBezTo>
                      <a:pt x="8" y="0"/>
                      <a:pt x="5" y="0"/>
                      <a:pt x="3" y="1"/>
                    </a:cubicBezTo>
                    <a:cubicBezTo>
                      <a:pt x="1" y="2"/>
                      <a:pt x="0" y="4"/>
                      <a:pt x="1" y="5"/>
                    </a:cubicBezTo>
                    <a:cubicBezTo>
                      <a:pt x="13" y="26"/>
                      <a:pt x="13" y="26"/>
                      <a:pt x="13" y="26"/>
                    </a:cubicBezTo>
                    <a:cubicBezTo>
                      <a:pt x="19" y="28"/>
                      <a:pt x="19" y="28"/>
                      <a:pt x="19" y="28"/>
                    </a:cubicBezTo>
                    <a:cubicBezTo>
                      <a:pt x="19" y="28"/>
                      <a:pt x="19" y="28"/>
                      <a:pt x="19" y="28"/>
                    </a:cubicBezTo>
                    <a:cubicBezTo>
                      <a:pt x="21" y="22"/>
                      <a:pt x="21" y="22"/>
                      <a:pt x="21" y="22"/>
                    </a:cubicBezTo>
                    <a:cubicBezTo>
                      <a:pt x="21" y="22"/>
                      <a:pt x="21" y="22"/>
                      <a:pt x="21" y="22"/>
                    </a:cubicBezTo>
                    <a:lnTo>
                      <a:pt x="8" y="1"/>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0" name="Freeform 3661"/>
              <p:cNvSpPr>
                <a:spLocks/>
              </p:cNvSpPr>
              <p:nvPr/>
            </p:nvSpPr>
            <p:spPr bwMode="auto">
              <a:xfrm>
                <a:off x="11107738" y="5737225"/>
                <a:ext cx="41275" cy="57150"/>
              </a:xfrm>
              <a:custGeom>
                <a:avLst/>
                <a:gdLst>
                  <a:gd name="T0" fmla="*/ 7 w 20"/>
                  <a:gd name="T1" fmla="*/ 1 h 28"/>
                  <a:gd name="T2" fmla="*/ 2 w 20"/>
                  <a:gd name="T3" fmla="*/ 0 h 28"/>
                  <a:gd name="T4" fmla="*/ 0 w 20"/>
                  <a:gd name="T5" fmla="*/ 5 h 28"/>
                  <a:gd name="T6" fmla="*/ 0 w 20"/>
                  <a:gd name="T7" fmla="*/ 5 h 28"/>
                  <a:gd name="T8" fmla="*/ 12 w 20"/>
                  <a:gd name="T9" fmla="*/ 26 h 28"/>
                  <a:gd name="T10" fmla="*/ 12 w 20"/>
                  <a:gd name="T11" fmla="*/ 26 h 28"/>
                  <a:gd name="T12" fmla="*/ 17 w 20"/>
                  <a:gd name="T13" fmla="*/ 27 h 28"/>
                  <a:gd name="T14" fmla="*/ 19 w 20"/>
                  <a:gd name="T15" fmla="*/ 22 h 28"/>
                  <a:gd name="T16" fmla="*/ 7 w 20"/>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1"/>
                    </a:moveTo>
                    <a:cubicBezTo>
                      <a:pt x="2" y="0"/>
                      <a:pt x="2" y="0"/>
                      <a:pt x="2" y="0"/>
                    </a:cubicBezTo>
                    <a:cubicBezTo>
                      <a:pt x="0" y="5"/>
                      <a:pt x="0" y="5"/>
                      <a:pt x="0" y="5"/>
                    </a:cubicBezTo>
                    <a:cubicBezTo>
                      <a:pt x="0" y="5"/>
                      <a:pt x="0" y="5"/>
                      <a:pt x="0" y="5"/>
                    </a:cubicBezTo>
                    <a:cubicBezTo>
                      <a:pt x="12" y="26"/>
                      <a:pt x="12" y="26"/>
                      <a:pt x="12" y="26"/>
                    </a:cubicBezTo>
                    <a:cubicBezTo>
                      <a:pt x="12" y="26"/>
                      <a:pt x="12" y="26"/>
                      <a:pt x="12" y="26"/>
                    </a:cubicBezTo>
                    <a:cubicBezTo>
                      <a:pt x="13" y="28"/>
                      <a:pt x="15" y="28"/>
                      <a:pt x="17" y="27"/>
                    </a:cubicBezTo>
                    <a:cubicBezTo>
                      <a:pt x="19" y="25"/>
                      <a:pt x="20" y="23"/>
                      <a:pt x="19" y="22"/>
                    </a:cubicBezTo>
                    <a:lnTo>
                      <a:pt x="7" y="1"/>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1" name="Freeform 3662"/>
              <p:cNvSpPr>
                <a:spLocks/>
              </p:cNvSpPr>
              <p:nvPr/>
            </p:nvSpPr>
            <p:spPr bwMode="auto">
              <a:xfrm>
                <a:off x="11228388" y="5260975"/>
                <a:ext cx="57150" cy="41275"/>
              </a:xfrm>
              <a:custGeom>
                <a:avLst/>
                <a:gdLst>
                  <a:gd name="T0" fmla="*/ 6 w 28"/>
                  <a:gd name="T1" fmla="*/ 20 h 20"/>
                  <a:gd name="T2" fmla="*/ 27 w 28"/>
                  <a:gd name="T3" fmla="*/ 8 h 20"/>
                  <a:gd name="T4" fmla="*/ 27 w 28"/>
                  <a:gd name="T5" fmla="*/ 8 h 20"/>
                  <a:gd name="T6" fmla="*/ 27 w 28"/>
                  <a:gd name="T7" fmla="*/ 3 h 20"/>
                  <a:gd name="T8" fmla="*/ 23 w 28"/>
                  <a:gd name="T9" fmla="*/ 1 h 20"/>
                  <a:gd name="T10" fmla="*/ 2 w 28"/>
                  <a:gd name="T11" fmla="*/ 13 h 20"/>
                  <a:gd name="T12" fmla="*/ 0 w 28"/>
                  <a:gd name="T13" fmla="*/ 18 h 20"/>
                  <a:gd name="T14" fmla="*/ 6 w 2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0">
                    <a:moveTo>
                      <a:pt x="6" y="20"/>
                    </a:moveTo>
                    <a:cubicBezTo>
                      <a:pt x="27" y="8"/>
                      <a:pt x="27" y="8"/>
                      <a:pt x="27" y="8"/>
                    </a:cubicBezTo>
                    <a:cubicBezTo>
                      <a:pt x="27" y="8"/>
                      <a:pt x="27" y="8"/>
                      <a:pt x="27" y="8"/>
                    </a:cubicBezTo>
                    <a:cubicBezTo>
                      <a:pt x="28" y="7"/>
                      <a:pt x="28" y="5"/>
                      <a:pt x="27" y="3"/>
                    </a:cubicBezTo>
                    <a:cubicBezTo>
                      <a:pt x="26" y="1"/>
                      <a:pt x="24" y="0"/>
                      <a:pt x="23" y="1"/>
                    </a:cubicBezTo>
                    <a:cubicBezTo>
                      <a:pt x="2" y="13"/>
                      <a:pt x="2" y="13"/>
                      <a:pt x="2" y="13"/>
                    </a:cubicBezTo>
                    <a:cubicBezTo>
                      <a:pt x="0" y="18"/>
                      <a:pt x="0" y="18"/>
                      <a:pt x="0" y="18"/>
                    </a:cubicBezTo>
                    <a:cubicBezTo>
                      <a:pt x="6" y="20"/>
                      <a:pt x="6" y="20"/>
                      <a:pt x="6" y="20"/>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2" name="Freeform 3663"/>
              <p:cNvSpPr>
                <a:spLocks/>
              </p:cNvSpPr>
              <p:nvPr/>
            </p:nvSpPr>
            <p:spPr bwMode="auto">
              <a:xfrm>
                <a:off x="10615613" y="5260975"/>
                <a:ext cx="58738" cy="41275"/>
              </a:xfrm>
              <a:custGeom>
                <a:avLst/>
                <a:gdLst>
                  <a:gd name="T0" fmla="*/ 27 w 28"/>
                  <a:gd name="T1" fmla="*/ 13 h 20"/>
                  <a:gd name="T2" fmla="*/ 6 w 28"/>
                  <a:gd name="T3" fmla="*/ 1 h 20"/>
                  <a:gd name="T4" fmla="*/ 6 w 28"/>
                  <a:gd name="T5" fmla="*/ 1 h 20"/>
                  <a:gd name="T6" fmla="*/ 2 w 28"/>
                  <a:gd name="T7" fmla="*/ 3 h 20"/>
                  <a:gd name="T8" fmla="*/ 2 w 28"/>
                  <a:gd name="T9" fmla="*/ 8 h 20"/>
                  <a:gd name="T10" fmla="*/ 23 w 28"/>
                  <a:gd name="T11" fmla="*/ 20 h 20"/>
                  <a:gd name="T12" fmla="*/ 28 w 28"/>
                  <a:gd name="T13" fmla="*/ 18 h 20"/>
                  <a:gd name="T14" fmla="*/ 28 w 28"/>
                  <a:gd name="T15" fmla="*/ 18 h 20"/>
                  <a:gd name="T16" fmla="*/ 27 w 28"/>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
                    <a:moveTo>
                      <a:pt x="27" y="13"/>
                    </a:moveTo>
                    <a:cubicBezTo>
                      <a:pt x="6" y="1"/>
                      <a:pt x="6" y="1"/>
                      <a:pt x="6" y="1"/>
                    </a:cubicBezTo>
                    <a:cubicBezTo>
                      <a:pt x="6" y="1"/>
                      <a:pt x="6" y="1"/>
                      <a:pt x="6" y="1"/>
                    </a:cubicBezTo>
                    <a:cubicBezTo>
                      <a:pt x="5" y="0"/>
                      <a:pt x="3" y="1"/>
                      <a:pt x="2" y="3"/>
                    </a:cubicBezTo>
                    <a:cubicBezTo>
                      <a:pt x="0" y="5"/>
                      <a:pt x="0" y="7"/>
                      <a:pt x="2" y="8"/>
                    </a:cubicBezTo>
                    <a:cubicBezTo>
                      <a:pt x="23" y="20"/>
                      <a:pt x="23" y="20"/>
                      <a:pt x="23" y="20"/>
                    </a:cubicBezTo>
                    <a:cubicBezTo>
                      <a:pt x="28" y="18"/>
                      <a:pt x="28" y="18"/>
                      <a:pt x="28" y="18"/>
                    </a:cubicBezTo>
                    <a:cubicBezTo>
                      <a:pt x="28" y="18"/>
                      <a:pt x="28" y="18"/>
                      <a:pt x="28" y="18"/>
                    </a:cubicBezTo>
                    <a:cubicBezTo>
                      <a:pt x="27" y="13"/>
                      <a:pt x="27" y="13"/>
                      <a:pt x="27" y="1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3" name="Freeform 3664"/>
              <p:cNvSpPr>
                <a:spLocks/>
              </p:cNvSpPr>
              <p:nvPr/>
            </p:nvSpPr>
            <p:spPr bwMode="auto">
              <a:xfrm>
                <a:off x="11228388" y="5614988"/>
                <a:ext cx="57150" cy="42863"/>
              </a:xfrm>
              <a:custGeom>
                <a:avLst/>
                <a:gdLst>
                  <a:gd name="T0" fmla="*/ 27 w 28"/>
                  <a:gd name="T1" fmla="*/ 13 h 21"/>
                  <a:gd name="T2" fmla="*/ 6 w 28"/>
                  <a:gd name="T3" fmla="*/ 0 h 21"/>
                  <a:gd name="T4" fmla="*/ 0 w 28"/>
                  <a:gd name="T5" fmla="*/ 2 h 21"/>
                  <a:gd name="T6" fmla="*/ 2 w 28"/>
                  <a:gd name="T7" fmla="*/ 8 h 21"/>
                  <a:gd name="T8" fmla="*/ 2 w 28"/>
                  <a:gd name="T9" fmla="*/ 8 h 21"/>
                  <a:gd name="T10" fmla="*/ 23 w 28"/>
                  <a:gd name="T11" fmla="*/ 20 h 21"/>
                  <a:gd name="T12" fmla="*/ 23 w 28"/>
                  <a:gd name="T13" fmla="*/ 20 h 21"/>
                  <a:gd name="T14" fmla="*/ 27 w 28"/>
                  <a:gd name="T15" fmla="*/ 18 h 21"/>
                  <a:gd name="T16" fmla="*/ 27 w 28"/>
                  <a:gd name="T1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1">
                    <a:moveTo>
                      <a:pt x="27" y="13"/>
                    </a:moveTo>
                    <a:cubicBezTo>
                      <a:pt x="6" y="0"/>
                      <a:pt x="6" y="0"/>
                      <a:pt x="6" y="0"/>
                    </a:cubicBezTo>
                    <a:cubicBezTo>
                      <a:pt x="0" y="2"/>
                      <a:pt x="0" y="2"/>
                      <a:pt x="0" y="2"/>
                    </a:cubicBezTo>
                    <a:cubicBezTo>
                      <a:pt x="2" y="8"/>
                      <a:pt x="2" y="8"/>
                      <a:pt x="2" y="8"/>
                    </a:cubicBezTo>
                    <a:cubicBezTo>
                      <a:pt x="2" y="8"/>
                      <a:pt x="2" y="8"/>
                      <a:pt x="2" y="8"/>
                    </a:cubicBezTo>
                    <a:cubicBezTo>
                      <a:pt x="23" y="20"/>
                      <a:pt x="23" y="20"/>
                      <a:pt x="23" y="20"/>
                    </a:cubicBezTo>
                    <a:cubicBezTo>
                      <a:pt x="23" y="20"/>
                      <a:pt x="23" y="20"/>
                      <a:pt x="23" y="20"/>
                    </a:cubicBezTo>
                    <a:cubicBezTo>
                      <a:pt x="24" y="21"/>
                      <a:pt x="26" y="20"/>
                      <a:pt x="27" y="18"/>
                    </a:cubicBezTo>
                    <a:cubicBezTo>
                      <a:pt x="28" y="16"/>
                      <a:pt x="28" y="13"/>
                      <a:pt x="27" y="1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4" name="Freeform 3665"/>
              <p:cNvSpPr>
                <a:spLocks/>
              </p:cNvSpPr>
              <p:nvPr/>
            </p:nvSpPr>
            <p:spPr bwMode="auto">
              <a:xfrm>
                <a:off x="11107738" y="5124450"/>
                <a:ext cx="41275" cy="58738"/>
              </a:xfrm>
              <a:custGeom>
                <a:avLst/>
                <a:gdLst>
                  <a:gd name="T0" fmla="*/ 7 w 20"/>
                  <a:gd name="T1" fmla="*/ 26 h 28"/>
                  <a:gd name="T2" fmla="*/ 7 w 20"/>
                  <a:gd name="T3" fmla="*/ 26 h 28"/>
                  <a:gd name="T4" fmla="*/ 19 w 20"/>
                  <a:gd name="T5" fmla="*/ 5 h 28"/>
                  <a:gd name="T6" fmla="*/ 19 w 20"/>
                  <a:gd name="T7" fmla="*/ 5 h 28"/>
                  <a:gd name="T8" fmla="*/ 17 w 20"/>
                  <a:gd name="T9" fmla="*/ 1 h 28"/>
                  <a:gd name="T10" fmla="*/ 12 w 20"/>
                  <a:gd name="T11" fmla="*/ 1 h 28"/>
                  <a:gd name="T12" fmla="*/ 0 w 20"/>
                  <a:gd name="T13" fmla="*/ 22 h 28"/>
                  <a:gd name="T14" fmla="*/ 2 w 20"/>
                  <a:gd name="T15" fmla="*/ 28 h 28"/>
                  <a:gd name="T16" fmla="*/ 7 w 20"/>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26"/>
                    </a:moveTo>
                    <a:cubicBezTo>
                      <a:pt x="7" y="26"/>
                      <a:pt x="7" y="26"/>
                      <a:pt x="7" y="26"/>
                    </a:cubicBezTo>
                    <a:cubicBezTo>
                      <a:pt x="19" y="5"/>
                      <a:pt x="19" y="5"/>
                      <a:pt x="19" y="5"/>
                    </a:cubicBezTo>
                    <a:cubicBezTo>
                      <a:pt x="19" y="5"/>
                      <a:pt x="19" y="5"/>
                      <a:pt x="19" y="5"/>
                    </a:cubicBezTo>
                    <a:cubicBezTo>
                      <a:pt x="20" y="4"/>
                      <a:pt x="19" y="2"/>
                      <a:pt x="17" y="1"/>
                    </a:cubicBezTo>
                    <a:cubicBezTo>
                      <a:pt x="15" y="0"/>
                      <a:pt x="13" y="0"/>
                      <a:pt x="12" y="1"/>
                    </a:cubicBezTo>
                    <a:cubicBezTo>
                      <a:pt x="0" y="22"/>
                      <a:pt x="0" y="22"/>
                      <a:pt x="0" y="22"/>
                    </a:cubicBezTo>
                    <a:cubicBezTo>
                      <a:pt x="2" y="28"/>
                      <a:pt x="2" y="28"/>
                      <a:pt x="2" y="28"/>
                    </a:cubicBezTo>
                    <a:lnTo>
                      <a:pt x="7" y="26"/>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5" name="Freeform 3666"/>
              <p:cNvSpPr>
                <a:spLocks/>
              </p:cNvSpPr>
              <p:nvPr/>
            </p:nvSpPr>
            <p:spPr bwMode="auto">
              <a:xfrm>
                <a:off x="10910888" y="5111750"/>
                <a:ext cx="9525" cy="23813"/>
              </a:xfrm>
              <a:custGeom>
                <a:avLst/>
                <a:gdLst>
                  <a:gd name="T0" fmla="*/ 3 w 4"/>
                  <a:gd name="T1" fmla="*/ 11 h 11"/>
                  <a:gd name="T2" fmla="*/ 4 w 4"/>
                  <a:gd name="T3" fmla="*/ 9 h 11"/>
                  <a:gd name="T4" fmla="*/ 4 w 4"/>
                  <a:gd name="T5" fmla="*/ 9 h 11"/>
                  <a:gd name="T6" fmla="*/ 3 w 4"/>
                  <a:gd name="T7" fmla="*/ 1 h 11"/>
                  <a:gd name="T8" fmla="*/ 3 w 4"/>
                  <a:gd name="T9" fmla="*/ 1 h 11"/>
                  <a:gd name="T10" fmla="*/ 2 w 4"/>
                  <a:gd name="T11" fmla="*/ 0 h 11"/>
                  <a:gd name="T12" fmla="*/ 0 w 4"/>
                  <a:gd name="T13" fmla="*/ 1 h 11"/>
                  <a:gd name="T14" fmla="*/ 1 w 4"/>
                  <a:gd name="T15" fmla="*/ 10 h 11"/>
                  <a:gd name="T16" fmla="*/ 3 w 4"/>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3" y="11"/>
                    </a:moveTo>
                    <a:cubicBezTo>
                      <a:pt x="4" y="9"/>
                      <a:pt x="4" y="9"/>
                      <a:pt x="4" y="9"/>
                    </a:cubicBezTo>
                    <a:cubicBezTo>
                      <a:pt x="4" y="9"/>
                      <a:pt x="4" y="9"/>
                      <a:pt x="4" y="9"/>
                    </a:cubicBezTo>
                    <a:cubicBezTo>
                      <a:pt x="3" y="1"/>
                      <a:pt x="3" y="1"/>
                      <a:pt x="3" y="1"/>
                    </a:cubicBezTo>
                    <a:cubicBezTo>
                      <a:pt x="3" y="1"/>
                      <a:pt x="3" y="1"/>
                      <a:pt x="3" y="1"/>
                    </a:cubicBezTo>
                    <a:cubicBezTo>
                      <a:pt x="3" y="1"/>
                      <a:pt x="3" y="0"/>
                      <a:pt x="2" y="0"/>
                    </a:cubicBezTo>
                    <a:cubicBezTo>
                      <a:pt x="1" y="0"/>
                      <a:pt x="0" y="1"/>
                      <a:pt x="0" y="1"/>
                    </a:cubicBezTo>
                    <a:cubicBezTo>
                      <a:pt x="1" y="10"/>
                      <a:pt x="1" y="10"/>
                      <a:pt x="1" y="10"/>
                    </a:cubicBezTo>
                    <a:lnTo>
                      <a:pt x="3" y="1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6" name="Freeform 3667"/>
              <p:cNvSpPr>
                <a:spLocks/>
              </p:cNvSpPr>
              <p:nvPr/>
            </p:nvSpPr>
            <p:spPr bwMode="auto">
              <a:xfrm>
                <a:off x="11276013" y="5419725"/>
                <a:ext cx="22225" cy="9525"/>
              </a:xfrm>
              <a:custGeom>
                <a:avLst/>
                <a:gdLst>
                  <a:gd name="T0" fmla="*/ 0 w 11"/>
                  <a:gd name="T1" fmla="*/ 2 h 4"/>
                  <a:gd name="T2" fmla="*/ 2 w 11"/>
                  <a:gd name="T3" fmla="*/ 4 h 4"/>
                  <a:gd name="T4" fmla="*/ 2 w 11"/>
                  <a:gd name="T5" fmla="*/ 4 h 4"/>
                  <a:gd name="T6" fmla="*/ 10 w 11"/>
                  <a:gd name="T7" fmla="*/ 3 h 4"/>
                  <a:gd name="T8" fmla="*/ 10 w 11"/>
                  <a:gd name="T9" fmla="*/ 3 h 4"/>
                  <a:gd name="T10" fmla="*/ 11 w 11"/>
                  <a:gd name="T11" fmla="*/ 1 h 4"/>
                  <a:gd name="T12" fmla="*/ 10 w 11"/>
                  <a:gd name="T13" fmla="*/ 0 h 4"/>
                  <a:gd name="T14" fmla="*/ 1 w 11"/>
                  <a:gd name="T15" fmla="*/ 1 h 4"/>
                  <a:gd name="T16" fmla="*/ 0 w 11"/>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0" y="2"/>
                    </a:moveTo>
                    <a:cubicBezTo>
                      <a:pt x="2" y="4"/>
                      <a:pt x="2" y="4"/>
                      <a:pt x="2" y="4"/>
                    </a:cubicBezTo>
                    <a:cubicBezTo>
                      <a:pt x="2" y="4"/>
                      <a:pt x="2" y="4"/>
                      <a:pt x="2" y="4"/>
                    </a:cubicBezTo>
                    <a:cubicBezTo>
                      <a:pt x="10" y="3"/>
                      <a:pt x="10" y="3"/>
                      <a:pt x="10" y="3"/>
                    </a:cubicBezTo>
                    <a:cubicBezTo>
                      <a:pt x="10" y="3"/>
                      <a:pt x="10" y="3"/>
                      <a:pt x="10" y="3"/>
                    </a:cubicBezTo>
                    <a:cubicBezTo>
                      <a:pt x="11" y="3"/>
                      <a:pt x="11" y="2"/>
                      <a:pt x="11" y="1"/>
                    </a:cubicBezTo>
                    <a:cubicBezTo>
                      <a:pt x="11" y="0"/>
                      <a:pt x="10" y="0"/>
                      <a:pt x="10" y="0"/>
                    </a:cubicBezTo>
                    <a:cubicBezTo>
                      <a:pt x="1" y="1"/>
                      <a:pt x="1" y="1"/>
                      <a:pt x="1" y="1"/>
                    </a:cubicBezTo>
                    <a:lnTo>
                      <a:pt x="0" y="2"/>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7" name="Freeform 3668"/>
              <p:cNvSpPr>
                <a:spLocks/>
              </p:cNvSpPr>
              <p:nvPr/>
            </p:nvSpPr>
            <p:spPr bwMode="auto">
              <a:xfrm>
                <a:off x="10875963" y="5118100"/>
                <a:ext cx="11113" cy="22225"/>
              </a:xfrm>
              <a:custGeom>
                <a:avLst/>
                <a:gdLst>
                  <a:gd name="T0" fmla="*/ 4 w 5"/>
                  <a:gd name="T1" fmla="*/ 11 h 11"/>
                  <a:gd name="T2" fmla="*/ 5 w 5"/>
                  <a:gd name="T3" fmla="*/ 9 h 11"/>
                  <a:gd name="T4" fmla="*/ 5 w 5"/>
                  <a:gd name="T5" fmla="*/ 9 h 11"/>
                  <a:gd name="T6" fmla="*/ 3 w 5"/>
                  <a:gd name="T7" fmla="*/ 1 h 11"/>
                  <a:gd name="T8" fmla="*/ 3 w 5"/>
                  <a:gd name="T9" fmla="*/ 1 h 11"/>
                  <a:gd name="T10" fmla="*/ 1 w 5"/>
                  <a:gd name="T11" fmla="*/ 0 h 11"/>
                  <a:gd name="T12" fmla="*/ 0 w 5"/>
                  <a:gd name="T13" fmla="*/ 1 h 11"/>
                  <a:gd name="T14" fmla="*/ 2 w 5"/>
                  <a:gd name="T15" fmla="*/ 10 h 11"/>
                  <a:gd name="T16" fmla="*/ 4 w 5"/>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4" y="11"/>
                    </a:moveTo>
                    <a:cubicBezTo>
                      <a:pt x="5" y="9"/>
                      <a:pt x="5" y="9"/>
                      <a:pt x="5" y="9"/>
                    </a:cubicBezTo>
                    <a:cubicBezTo>
                      <a:pt x="5" y="9"/>
                      <a:pt x="5" y="9"/>
                      <a:pt x="5" y="9"/>
                    </a:cubicBezTo>
                    <a:cubicBezTo>
                      <a:pt x="3" y="1"/>
                      <a:pt x="3" y="1"/>
                      <a:pt x="3" y="1"/>
                    </a:cubicBezTo>
                    <a:cubicBezTo>
                      <a:pt x="3" y="1"/>
                      <a:pt x="3" y="1"/>
                      <a:pt x="3" y="1"/>
                    </a:cubicBezTo>
                    <a:cubicBezTo>
                      <a:pt x="3" y="0"/>
                      <a:pt x="2" y="0"/>
                      <a:pt x="1" y="0"/>
                    </a:cubicBezTo>
                    <a:cubicBezTo>
                      <a:pt x="1" y="0"/>
                      <a:pt x="0" y="1"/>
                      <a:pt x="0" y="1"/>
                    </a:cubicBezTo>
                    <a:cubicBezTo>
                      <a:pt x="2" y="10"/>
                      <a:pt x="2" y="10"/>
                      <a:pt x="2" y="10"/>
                    </a:cubicBezTo>
                    <a:lnTo>
                      <a:pt x="4" y="1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8" name="Freeform 3669"/>
              <p:cNvSpPr>
                <a:spLocks/>
              </p:cNvSpPr>
              <p:nvPr/>
            </p:nvSpPr>
            <p:spPr bwMode="auto">
              <a:xfrm>
                <a:off x="11269663" y="5383213"/>
                <a:ext cx="22225" cy="9525"/>
              </a:xfrm>
              <a:custGeom>
                <a:avLst/>
                <a:gdLst>
                  <a:gd name="T0" fmla="*/ 0 w 11"/>
                  <a:gd name="T1" fmla="*/ 4 h 5"/>
                  <a:gd name="T2" fmla="*/ 2 w 11"/>
                  <a:gd name="T3" fmla="*/ 5 h 5"/>
                  <a:gd name="T4" fmla="*/ 2 w 11"/>
                  <a:gd name="T5" fmla="*/ 5 h 5"/>
                  <a:gd name="T6" fmla="*/ 10 w 11"/>
                  <a:gd name="T7" fmla="*/ 3 h 5"/>
                  <a:gd name="T8" fmla="*/ 10 w 11"/>
                  <a:gd name="T9" fmla="*/ 3 h 5"/>
                  <a:gd name="T10" fmla="*/ 11 w 11"/>
                  <a:gd name="T11" fmla="*/ 2 h 5"/>
                  <a:gd name="T12" fmla="*/ 10 w 11"/>
                  <a:gd name="T13" fmla="*/ 0 h 5"/>
                  <a:gd name="T14" fmla="*/ 2 w 11"/>
                  <a:gd name="T15" fmla="*/ 2 h 5"/>
                  <a:gd name="T16" fmla="*/ 0 w 11"/>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4"/>
                    </a:moveTo>
                    <a:cubicBezTo>
                      <a:pt x="2" y="5"/>
                      <a:pt x="2" y="5"/>
                      <a:pt x="2" y="5"/>
                    </a:cubicBezTo>
                    <a:cubicBezTo>
                      <a:pt x="2" y="5"/>
                      <a:pt x="2" y="5"/>
                      <a:pt x="2" y="5"/>
                    </a:cubicBezTo>
                    <a:cubicBezTo>
                      <a:pt x="10" y="3"/>
                      <a:pt x="10" y="3"/>
                      <a:pt x="10" y="3"/>
                    </a:cubicBezTo>
                    <a:cubicBezTo>
                      <a:pt x="10" y="3"/>
                      <a:pt x="10" y="3"/>
                      <a:pt x="10" y="3"/>
                    </a:cubicBezTo>
                    <a:cubicBezTo>
                      <a:pt x="11" y="3"/>
                      <a:pt x="11" y="2"/>
                      <a:pt x="11" y="2"/>
                    </a:cubicBezTo>
                    <a:cubicBezTo>
                      <a:pt x="11" y="1"/>
                      <a:pt x="10" y="0"/>
                      <a:pt x="10" y="0"/>
                    </a:cubicBezTo>
                    <a:cubicBezTo>
                      <a:pt x="2" y="2"/>
                      <a:pt x="2" y="2"/>
                      <a:pt x="2" y="2"/>
                    </a:cubicBezTo>
                    <a:lnTo>
                      <a:pt x="0" y="4"/>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79" name="Freeform 3670"/>
              <p:cNvSpPr>
                <a:spLocks/>
              </p:cNvSpPr>
              <p:nvPr/>
            </p:nvSpPr>
            <p:spPr bwMode="auto">
              <a:xfrm>
                <a:off x="10841038" y="5126038"/>
                <a:ext cx="12700" cy="23813"/>
              </a:xfrm>
              <a:custGeom>
                <a:avLst/>
                <a:gdLst>
                  <a:gd name="T0" fmla="*/ 3 w 6"/>
                  <a:gd name="T1" fmla="*/ 10 h 11"/>
                  <a:gd name="T2" fmla="*/ 5 w 6"/>
                  <a:gd name="T3" fmla="*/ 11 h 11"/>
                  <a:gd name="T4" fmla="*/ 6 w 6"/>
                  <a:gd name="T5" fmla="*/ 9 h 11"/>
                  <a:gd name="T6" fmla="*/ 6 w 6"/>
                  <a:gd name="T7" fmla="*/ 9 h 11"/>
                  <a:gd name="T8" fmla="*/ 3 w 6"/>
                  <a:gd name="T9" fmla="*/ 1 h 11"/>
                  <a:gd name="T10" fmla="*/ 3 w 6"/>
                  <a:gd name="T11" fmla="*/ 1 h 11"/>
                  <a:gd name="T12" fmla="*/ 1 w 6"/>
                  <a:gd name="T13" fmla="*/ 1 h 11"/>
                  <a:gd name="T14" fmla="*/ 0 w 6"/>
                  <a:gd name="T15" fmla="*/ 2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5" y="11"/>
                      <a:pt x="5" y="11"/>
                      <a:pt x="5" y="11"/>
                    </a:cubicBezTo>
                    <a:cubicBezTo>
                      <a:pt x="6" y="9"/>
                      <a:pt x="6" y="9"/>
                      <a:pt x="6" y="9"/>
                    </a:cubicBezTo>
                    <a:cubicBezTo>
                      <a:pt x="6" y="9"/>
                      <a:pt x="6" y="9"/>
                      <a:pt x="6" y="9"/>
                    </a:cubicBezTo>
                    <a:cubicBezTo>
                      <a:pt x="3" y="1"/>
                      <a:pt x="3" y="1"/>
                      <a:pt x="3" y="1"/>
                    </a:cubicBezTo>
                    <a:cubicBezTo>
                      <a:pt x="3" y="1"/>
                      <a:pt x="3" y="1"/>
                      <a:pt x="3" y="1"/>
                    </a:cubicBezTo>
                    <a:cubicBezTo>
                      <a:pt x="3" y="1"/>
                      <a:pt x="2" y="0"/>
                      <a:pt x="1" y="1"/>
                    </a:cubicBezTo>
                    <a:cubicBezTo>
                      <a:pt x="1" y="1"/>
                      <a:pt x="0" y="1"/>
                      <a:pt x="0" y="2"/>
                    </a:cubicBezTo>
                    <a:lnTo>
                      <a:pt x="3" y="1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0" name="Freeform 3671"/>
              <p:cNvSpPr>
                <a:spLocks/>
              </p:cNvSpPr>
              <p:nvPr/>
            </p:nvSpPr>
            <p:spPr bwMode="auto">
              <a:xfrm>
                <a:off x="11260138" y="5348288"/>
                <a:ext cx="23813" cy="12700"/>
              </a:xfrm>
              <a:custGeom>
                <a:avLst/>
                <a:gdLst>
                  <a:gd name="T0" fmla="*/ 0 w 11"/>
                  <a:gd name="T1" fmla="*/ 5 h 6"/>
                  <a:gd name="T2" fmla="*/ 2 w 11"/>
                  <a:gd name="T3" fmla="*/ 6 h 6"/>
                  <a:gd name="T4" fmla="*/ 2 w 11"/>
                  <a:gd name="T5" fmla="*/ 6 h 6"/>
                  <a:gd name="T6" fmla="*/ 10 w 11"/>
                  <a:gd name="T7" fmla="*/ 3 h 6"/>
                  <a:gd name="T8" fmla="*/ 10 w 11"/>
                  <a:gd name="T9" fmla="*/ 3 h 6"/>
                  <a:gd name="T10" fmla="*/ 10 w 11"/>
                  <a:gd name="T11" fmla="*/ 2 h 6"/>
                  <a:gd name="T12" fmla="*/ 9 w 11"/>
                  <a:gd name="T13" fmla="*/ 1 h 6"/>
                  <a:gd name="T14" fmla="*/ 1 w 11"/>
                  <a:gd name="T15" fmla="*/ 3 h 6"/>
                  <a:gd name="T16" fmla="*/ 0 w 11"/>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5"/>
                    </a:moveTo>
                    <a:cubicBezTo>
                      <a:pt x="2" y="6"/>
                      <a:pt x="2" y="6"/>
                      <a:pt x="2" y="6"/>
                    </a:cubicBezTo>
                    <a:cubicBezTo>
                      <a:pt x="2" y="6"/>
                      <a:pt x="2" y="6"/>
                      <a:pt x="2" y="6"/>
                    </a:cubicBezTo>
                    <a:cubicBezTo>
                      <a:pt x="10" y="3"/>
                      <a:pt x="10" y="3"/>
                      <a:pt x="10" y="3"/>
                    </a:cubicBezTo>
                    <a:cubicBezTo>
                      <a:pt x="10" y="3"/>
                      <a:pt x="10" y="3"/>
                      <a:pt x="10" y="3"/>
                    </a:cubicBezTo>
                    <a:cubicBezTo>
                      <a:pt x="11" y="3"/>
                      <a:pt x="11" y="2"/>
                      <a:pt x="10" y="2"/>
                    </a:cubicBezTo>
                    <a:cubicBezTo>
                      <a:pt x="10" y="1"/>
                      <a:pt x="10" y="0"/>
                      <a:pt x="9" y="1"/>
                    </a:cubicBezTo>
                    <a:cubicBezTo>
                      <a:pt x="1" y="3"/>
                      <a:pt x="1" y="3"/>
                      <a:pt x="1" y="3"/>
                    </a:cubicBezTo>
                    <a:lnTo>
                      <a:pt x="0" y="5"/>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1" name="Freeform 3672"/>
              <p:cNvSpPr>
                <a:spLocks/>
              </p:cNvSpPr>
              <p:nvPr/>
            </p:nvSpPr>
            <p:spPr bwMode="auto">
              <a:xfrm>
                <a:off x="10807700" y="5140325"/>
                <a:ext cx="12700" cy="20638"/>
              </a:xfrm>
              <a:custGeom>
                <a:avLst/>
                <a:gdLst>
                  <a:gd name="T0" fmla="*/ 3 w 6"/>
                  <a:gd name="T1" fmla="*/ 9 h 10"/>
                  <a:gd name="T2" fmla="*/ 5 w 6"/>
                  <a:gd name="T3" fmla="*/ 10 h 10"/>
                  <a:gd name="T4" fmla="*/ 6 w 6"/>
                  <a:gd name="T5" fmla="*/ 8 h 10"/>
                  <a:gd name="T6" fmla="*/ 6 w 6"/>
                  <a:gd name="T7" fmla="*/ 8 h 10"/>
                  <a:gd name="T8" fmla="*/ 3 w 6"/>
                  <a:gd name="T9" fmla="*/ 0 h 10"/>
                  <a:gd name="T10" fmla="*/ 3 w 6"/>
                  <a:gd name="T11" fmla="*/ 0 h 10"/>
                  <a:gd name="T12" fmla="*/ 1 w 6"/>
                  <a:gd name="T13" fmla="*/ 0 h 10"/>
                  <a:gd name="T14" fmla="*/ 0 w 6"/>
                  <a:gd name="T15" fmla="*/ 1 h 10"/>
                  <a:gd name="T16" fmla="*/ 3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3" y="9"/>
                    </a:moveTo>
                    <a:cubicBezTo>
                      <a:pt x="5" y="10"/>
                      <a:pt x="5" y="10"/>
                      <a:pt x="5" y="10"/>
                    </a:cubicBezTo>
                    <a:cubicBezTo>
                      <a:pt x="6" y="8"/>
                      <a:pt x="6" y="8"/>
                      <a:pt x="6" y="8"/>
                    </a:cubicBezTo>
                    <a:cubicBezTo>
                      <a:pt x="6" y="8"/>
                      <a:pt x="6" y="8"/>
                      <a:pt x="6" y="8"/>
                    </a:cubicBezTo>
                    <a:cubicBezTo>
                      <a:pt x="3" y="0"/>
                      <a:pt x="3" y="0"/>
                      <a:pt x="3" y="0"/>
                    </a:cubicBezTo>
                    <a:cubicBezTo>
                      <a:pt x="3" y="0"/>
                      <a:pt x="3" y="0"/>
                      <a:pt x="3" y="0"/>
                    </a:cubicBezTo>
                    <a:cubicBezTo>
                      <a:pt x="2" y="0"/>
                      <a:pt x="2" y="0"/>
                      <a:pt x="1" y="0"/>
                    </a:cubicBezTo>
                    <a:cubicBezTo>
                      <a:pt x="0" y="0"/>
                      <a:pt x="0" y="1"/>
                      <a:pt x="0" y="1"/>
                    </a:cubicBezTo>
                    <a:lnTo>
                      <a:pt x="3"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2" name="Freeform 3673"/>
              <p:cNvSpPr>
                <a:spLocks/>
              </p:cNvSpPr>
              <p:nvPr/>
            </p:nvSpPr>
            <p:spPr bwMode="auto">
              <a:xfrm>
                <a:off x="11249025" y="5314950"/>
                <a:ext cx="22225" cy="12700"/>
              </a:xfrm>
              <a:custGeom>
                <a:avLst/>
                <a:gdLst>
                  <a:gd name="T0" fmla="*/ 2 w 11"/>
                  <a:gd name="T1" fmla="*/ 6 h 6"/>
                  <a:gd name="T2" fmla="*/ 10 w 11"/>
                  <a:gd name="T3" fmla="*/ 3 h 6"/>
                  <a:gd name="T4" fmla="*/ 10 w 11"/>
                  <a:gd name="T5" fmla="*/ 3 h 6"/>
                  <a:gd name="T6" fmla="*/ 10 w 11"/>
                  <a:gd name="T7" fmla="*/ 1 h 6"/>
                  <a:gd name="T8" fmla="*/ 9 w 11"/>
                  <a:gd name="T9" fmla="*/ 0 h 6"/>
                  <a:gd name="T10" fmla="*/ 1 w 11"/>
                  <a:gd name="T11" fmla="*/ 4 h 6"/>
                  <a:gd name="T12" fmla="*/ 0 w 11"/>
                  <a:gd name="T13" fmla="*/ 6 h 6"/>
                  <a:gd name="T14" fmla="*/ 2 w 11"/>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2" y="6"/>
                    </a:moveTo>
                    <a:cubicBezTo>
                      <a:pt x="10" y="3"/>
                      <a:pt x="10" y="3"/>
                      <a:pt x="10" y="3"/>
                    </a:cubicBezTo>
                    <a:cubicBezTo>
                      <a:pt x="10" y="3"/>
                      <a:pt x="10" y="3"/>
                      <a:pt x="10" y="3"/>
                    </a:cubicBezTo>
                    <a:cubicBezTo>
                      <a:pt x="10" y="3"/>
                      <a:pt x="11" y="2"/>
                      <a:pt x="10" y="1"/>
                    </a:cubicBezTo>
                    <a:cubicBezTo>
                      <a:pt x="10" y="0"/>
                      <a:pt x="9" y="0"/>
                      <a:pt x="9" y="0"/>
                    </a:cubicBezTo>
                    <a:cubicBezTo>
                      <a:pt x="1" y="4"/>
                      <a:pt x="1" y="4"/>
                      <a:pt x="1" y="4"/>
                    </a:cubicBezTo>
                    <a:cubicBezTo>
                      <a:pt x="0" y="6"/>
                      <a:pt x="0" y="6"/>
                      <a:pt x="0" y="6"/>
                    </a:cubicBezTo>
                    <a:cubicBezTo>
                      <a:pt x="2" y="6"/>
                      <a:pt x="2" y="6"/>
                      <a:pt x="2" y="6"/>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3" name="Freeform 3674"/>
              <p:cNvSpPr>
                <a:spLocks/>
              </p:cNvSpPr>
              <p:nvPr/>
            </p:nvSpPr>
            <p:spPr bwMode="auto">
              <a:xfrm>
                <a:off x="10744200" y="5176838"/>
                <a:ext cx="15875" cy="17463"/>
              </a:xfrm>
              <a:custGeom>
                <a:avLst/>
                <a:gdLst>
                  <a:gd name="T0" fmla="*/ 6 w 8"/>
                  <a:gd name="T1" fmla="*/ 9 h 9"/>
                  <a:gd name="T2" fmla="*/ 8 w 8"/>
                  <a:gd name="T3" fmla="*/ 9 h 9"/>
                  <a:gd name="T4" fmla="*/ 8 w 8"/>
                  <a:gd name="T5" fmla="*/ 7 h 9"/>
                  <a:gd name="T6" fmla="*/ 8 w 8"/>
                  <a:gd name="T7" fmla="*/ 7 h 9"/>
                  <a:gd name="T8" fmla="*/ 3 w 8"/>
                  <a:gd name="T9" fmla="*/ 0 h 9"/>
                  <a:gd name="T10" fmla="*/ 3 w 8"/>
                  <a:gd name="T11" fmla="*/ 0 h 9"/>
                  <a:gd name="T12" fmla="*/ 1 w 8"/>
                  <a:gd name="T13" fmla="*/ 0 h 9"/>
                  <a:gd name="T14" fmla="*/ 1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3" y="0"/>
                      <a:pt x="3" y="0"/>
                      <a:pt x="3" y="0"/>
                    </a:cubicBezTo>
                    <a:cubicBezTo>
                      <a:pt x="3" y="0"/>
                      <a:pt x="3" y="0"/>
                      <a:pt x="3" y="0"/>
                    </a:cubicBezTo>
                    <a:cubicBezTo>
                      <a:pt x="3" y="0"/>
                      <a:pt x="2" y="0"/>
                      <a:pt x="1" y="0"/>
                    </a:cubicBezTo>
                    <a:cubicBezTo>
                      <a:pt x="1" y="1"/>
                      <a:pt x="0" y="2"/>
                      <a:pt x="1" y="2"/>
                    </a:cubicBezTo>
                    <a:lnTo>
                      <a:pt x="6"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4" name="Freeform 3675"/>
              <p:cNvSpPr>
                <a:spLocks/>
              </p:cNvSpPr>
              <p:nvPr/>
            </p:nvSpPr>
            <p:spPr bwMode="auto">
              <a:xfrm>
                <a:off x="11142663" y="5722938"/>
                <a:ext cx="14288" cy="17463"/>
              </a:xfrm>
              <a:custGeom>
                <a:avLst/>
                <a:gdLst>
                  <a:gd name="T0" fmla="*/ 2 w 7"/>
                  <a:gd name="T1" fmla="*/ 0 h 9"/>
                  <a:gd name="T2" fmla="*/ 0 w 7"/>
                  <a:gd name="T3" fmla="*/ 0 h 9"/>
                  <a:gd name="T4" fmla="*/ 0 w 7"/>
                  <a:gd name="T5" fmla="*/ 2 h 9"/>
                  <a:gd name="T6" fmla="*/ 0 w 7"/>
                  <a:gd name="T7" fmla="*/ 2 h 9"/>
                  <a:gd name="T8" fmla="*/ 5 w 7"/>
                  <a:gd name="T9" fmla="*/ 9 h 9"/>
                  <a:gd name="T10" fmla="*/ 5 w 7"/>
                  <a:gd name="T11" fmla="*/ 9 h 9"/>
                  <a:gd name="T12" fmla="*/ 6 w 7"/>
                  <a:gd name="T13" fmla="*/ 9 h 9"/>
                  <a:gd name="T14" fmla="*/ 7 w 7"/>
                  <a:gd name="T15" fmla="*/ 7 h 9"/>
                  <a:gd name="T16" fmla="*/ 2 w 7"/>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0"/>
                    </a:moveTo>
                    <a:cubicBezTo>
                      <a:pt x="0" y="0"/>
                      <a:pt x="0" y="0"/>
                      <a:pt x="0" y="0"/>
                    </a:cubicBezTo>
                    <a:cubicBezTo>
                      <a:pt x="0" y="2"/>
                      <a:pt x="0" y="2"/>
                      <a:pt x="0" y="2"/>
                    </a:cubicBezTo>
                    <a:cubicBezTo>
                      <a:pt x="0" y="2"/>
                      <a:pt x="0" y="2"/>
                      <a:pt x="0" y="2"/>
                    </a:cubicBezTo>
                    <a:cubicBezTo>
                      <a:pt x="5" y="9"/>
                      <a:pt x="5" y="9"/>
                      <a:pt x="5" y="9"/>
                    </a:cubicBezTo>
                    <a:cubicBezTo>
                      <a:pt x="5" y="9"/>
                      <a:pt x="5" y="9"/>
                      <a:pt x="5" y="9"/>
                    </a:cubicBezTo>
                    <a:cubicBezTo>
                      <a:pt x="5" y="9"/>
                      <a:pt x="6" y="9"/>
                      <a:pt x="6" y="9"/>
                    </a:cubicBezTo>
                    <a:cubicBezTo>
                      <a:pt x="7" y="8"/>
                      <a:pt x="7" y="8"/>
                      <a:pt x="7" y="7"/>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5" name="Freeform 3676"/>
              <p:cNvSpPr>
                <a:spLocks/>
              </p:cNvSpPr>
              <p:nvPr/>
            </p:nvSpPr>
            <p:spPr bwMode="auto">
              <a:xfrm>
                <a:off x="11215688" y="5253038"/>
                <a:ext cx="19050" cy="14288"/>
              </a:xfrm>
              <a:custGeom>
                <a:avLst/>
                <a:gdLst>
                  <a:gd name="T0" fmla="*/ 2 w 9"/>
                  <a:gd name="T1" fmla="*/ 7 h 7"/>
                  <a:gd name="T2" fmla="*/ 9 w 9"/>
                  <a:gd name="T3" fmla="*/ 2 h 7"/>
                  <a:gd name="T4" fmla="*/ 9 w 9"/>
                  <a:gd name="T5" fmla="*/ 2 h 7"/>
                  <a:gd name="T6" fmla="*/ 9 w 9"/>
                  <a:gd name="T7" fmla="*/ 1 h 7"/>
                  <a:gd name="T8" fmla="*/ 7 w 9"/>
                  <a:gd name="T9" fmla="*/ 0 h 7"/>
                  <a:gd name="T10" fmla="*/ 0 w 9"/>
                  <a:gd name="T11" fmla="*/ 5 h 7"/>
                  <a:gd name="T12" fmla="*/ 0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9" y="2"/>
                      <a:pt x="9" y="2"/>
                      <a:pt x="9" y="2"/>
                    </a:cubicBezTo>
                    <a:cubicBezTo>
                      <a:pt x="9" y="2"/>
                      <a:pt x="9" y="2"/>
                      <a:pt x="9" y="2"/>
                    </a:cubicBezTo>
                    <a:cubicBezTo>
                      <a:pt x="9" y="2"/>
                      <a:pt x="9" y="1"/>
                      <a:pt x="9" y="1"/>
                    </a:cubicBezTo>
                    <a:cubicBezTo>
                      <a:pt x="8" y="0"/>
                      <a:pt x="7" y="0"/>
                      <a:pt x="7" y="0"/>
                    </a:cubicBezTo>
                    <a:cubicBezTo>
                      <a:pt x="0" y="5"/>
                      <a:pt x="0" y="5"/>
                      <a:pt x="0" y="5"/>
                    </a:cubicBezTo>
                    <a:cubicBezTo>
                      <a:pt x="0" y="7"/>
                      <a:pt x="0" y="7"/>
                      <a:pt x="0" y="7"/>
                    </a:cubicBezTo>
                    <a:cubicBezTo>
                      <a:pt x="2" y="7"/>
                      <a:pt x="2" y="7"/>
                      <a:pt x="2" y="7"/>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6" name="Freeform 3677"/>
              <p:cNvSpPr>
                <a:spLocks/>
              </p:cNvSpPr>
              <p:nvPr/>
            </p:nvSpPr>
            <p:spPr bwMode="auto">
              <a:xfrm>
                <a:off x="10717213" y="5199063"/>
                <a:ext cx="15875" cy="19050"/>
              </a:xfrm>
              <a:custGeom>
                <a:avLst/>
                <a:gdLst>
                  <a:gd name="T0" fmla="*/ 6 w 8"/>
                  <a:gd name="T1" fmla="*/ 9 h 9"/>
                  <a:gd name="T2" fmla="*/ 8 w 8"/>
                  <a:gd name="T3" fmla="*/ 9 h 9"/>
                  <a:gd name="T4" fmla="*/ 8 w 8"/>
                  <a:gd name="T5" fmla="*/ 7 h 9"/>
                  <a:gd name="T6" fmla="*/ 8 w 8"/>
                  <a:gd name="T7" fmla="*/ 7 h 9"/>
                  <a:gd name="T8" fmla="*/ 2 w 8"/>
                  <a:gd name="T9" fmla="*/ 0 h 9"/>
                  <a:gd name="T10" fmla="*/ 2 w 8"/>
                  <a:gd name="T11" fmla="*/ 0 h 9"/>
                  <a:gd name="T12" fmla="*/ 1 w 8"/>
                  <a:gd name="T13" fmla="*/ 1 h 9"/>
                  <a:gd name="T14" fmla="*/ 0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2" y="0"/>
                      <a:pt x="2" y="0"/>
                      <a:pt x="2" y="0"/>
                    </a:cubicBezTo>
                    <a:cubicBezTo>
                      <a:pt x="2" y="0"/>
                      <a:pt x="2" y="0"/>
                      <a:pt x="2" y="0"/>
                    </a:cubicBezTo>
                    <a:cubicBezTo>
                      <a:pt x="2" y="0"/>
                      <a:pt x="1" y="0"/>
                      <a:pt x="1" y="1"/>
                    </a:cubicBezTo>
                    <a:cubicBezTo>
                      <a:pt x="0" y="1"/>
                      <a:pt x="0" y="2"/>
                      <a:pt x="0" y="2"/>
                    </a:cubicBezTo>
                    <a:lnTo>
                      <a:pt x="6"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7" name="Freeform 3678"/>
              <p:cNvSpPr>
                <a:spLocks/>
              </p:cNvSpPr>
              <p:nvPr/>
            </p:nvSpPr>
            <p:spPr bwMode="auto">
              <a:xfrm>
                <a:off x="11169650" y="5702300"/>
                <a:ext cx="17463" cy="15875"/>
              </a:xfrm>
              <a:custGeom>
                <a:avLst/>
                <a:gdLst>
                  <a:gd name="T0" fmla="*/ 2 w 8"/>
                  <a:gd name="T1" fmla="*/ 0 h 8"/>
                  <a:gd name="T2" fmla="*/ 0 w 8"/>
                  <a:gd name="T3" fmla="*/ 0 h 8"/>
                  <a:gd name="T4" fmla="*/ 0 w 8"/>
                  <a:gd name="T5" fmla="*/ 2 h 8"/>
                  <a:gd name="T6" fmla="*/ 0 w 8"/>
                  <a:gd name="T7" fmla="*/ 2 h 8"/>
                  <a:gd name="T8" fmla="*/ 5 w 8"/>
                  <a:gd name="T9" fmla="*/ 8 h 8"/>
                  <a:gd name="T10" fmla="*/ 5 w 8"/>
                  <a:gd name="T11" fmla="*/ 8 h 8"/>
                  <a:gd name="T12" fmla="*/ 7 w 8"/>
                  <a:gd name="T13" fmla="*/ 8 h 8"/>
                  <a:gd name="T14" fmla="*/ 7 w 8"/>
                  <a:gd name="T15" fmla="*/ 6 h 8"/>
                  <a:gd name="T16" fmla="*/ 2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2" y="0"/>
                    </a:moveTo>
                    <a:cubicBezTo>
                      <a:pt x="0" y="0"/>
                      <a:pt x="0" y="0"/>
                      <a:pt x="0" y="0"/>
                    </a:cubicBezTo>
                    <a:cubicBezTo>
                      <a:pt x="0" y="2"/>
                      <a:pt x="0" y="2"/>
                      <a:pt x="0" y="2"/>
                    </a:cubicBezTo>
                    <a:cubicBezTo>
                      <a:pt x="0" y="2"/>
                      <a:pt x="0" y="2"/>
                      <a:pt x="0" y="2"/>
                    </a:cubicBezTo>
                    <a:cubicBezTo>
                      <a:pt x="5" y="8"/>
                      <a:pt x="5" y="8"/>
                      <a:pt x="5" y="8"/>
                    </a:cubicBezTo>
                    <a:cubicBezTo>
                      <a:pt x="5" y="8"/>
                      <a:pt x="5" y="8"/>
                      <a:pt x="5" y="8"/>
                    </a:cubicBezTo>
                    <a:cubicBezTo>
                      <a:pt x="6" y="8"/>
                      <a:pt x="6" y="8"/>
                      <a:pt x="7" y="8"/>
                    </a:cubicBezTo>
                    <a:cubicBezTo>
                      <a:pt x="8" y="7"/>
                      <a:pt x="8" y="7"/>
                      <a:pt x="7" y="6"/>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8" name="Freeform 3679"/>
              <p:cNvSpPr>
                <a:spLocks/>
              </p:cNvSpPr>
              <p:nvPr/>
            </p:nvSpPr>
            <p:spPr bwMode="auto">
              <a:xfrm>
                <a:off x="11191875" y="5224463"/>
                <a:ext cx="19050" cy="15875"/>
              </a:xfrm>
              <a:custGeom>
                <a:avLst/>
                <a:gdLst>
                  <a:gd name="T0" fmla="*/ 2 w 9"/>
                  <a:gd name="T1" fmla="*/ 8 h 8"/>
                  <a:gd name="T2" fmla="*/ 9 w 9"/>
                  <a:gd name="T3" fmla="*/ 3 h 8"/>
                  <a:gd name="T4" fmla="*/ 9 w 9"/>
                  <a:gd name="T5" fmla="*/ 3 h 8"/>
                  <a:gd name="T6" fmla="*/ 8 w 9"/>
                  <a:gd name="T7" fmla="*/ 1 h 8"/>
                  <a:gd name="T8" fmla="*/ 7 w 9"/>
                  <a:gd name="T9" fmla="*/ 1 h 8"/>
                  <a:gd name="T10" fmla="*/ 0 w 9"/>
                  <a:gd name="T11" fmla="*/ 6 h 8"/>
                  <a:gd name="T12" fmla="*/ 0 w 9"/>
                  <a:gd name="T13" fmla="*/ 8 h 8"/>
                  <a:gd name="T14" fmla="*/ 2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2" y="8"/>
                    </a:moveTo>
                    <a:cubicBezTo>
                      <a:pt x="9" y="3"/>
                      <a:pt x="9" y="3"/>
                      <a:pt x="9" y="3"/>
                    </a:cubicBezTo>
                    <a:cubicBezTo>
                      <a:pt x="9" y="3"/>
                      <a:pt x="9" y="3"/>
                      <a:pt x="9" y="3"/>
                    </a:cubicBezTo>
                    <a:cubicBezTo>
                      <a:pt x="9" y="2"/>
                      <a:pt x="9" y="2"/>
                      <a:pt x="8" y="1"/>
                    </a:cubicBezTo>
                    <a:cubicBezTo>
                      <a:pt x="8" y="0"/>
                      <a:pt x="7" y="0"/>
                      <a:pt x="7" y="1"/>
                    </a:cubicBezTo>
                    <a:cubicBezTo>
                      <a:pt x="0" y="6"/>
                      <a:pt x="0" y="6"/>
                      <a:pt x="0" y="6"/>
                    </a:cubicBezTo>
                    <a:cubicBezTo>
                      <a:pt x="0" y="8"/>
                      <a:pt x="0" y="8"/>
                      <a:pt x="0" y="8"/>
                    </a:cubicBezTo>
                    <a:cubicBezTo>
                      <a:pt x="2" y="8"/>
                      <a:pt x="2" y="8"/>
                      <a:pt x="2" y="8"/>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89" name="Freeform 3680"/>
              <p:cNvSpPr>
                <a:spLocks/>
              </p:cNvSpPr>
              <p:nvPr/>
            </p:nvSpPr>
            <p:spPr bwMode="auto">
              <a:xfrm>
                <a:off x="10691813" y="5224463"/>
                <a:ext cx="17463" cy="15875"/>
              </a:xfrm>
              <a:custGeom>
                <a:avLst/>
                <a:gdLst>
                  <a:gd name="T0" fmla="*/ 6 w 8"/>
                  <a:gd name="T1" fmla="*/ 8 h 8"/>
                  <a:gd name="T2" fmla="*/ 8 w 8"/>
                  <a:gd name="T3" fmla="*/ 8 h 8"/>
                  <a:gd name="T4" fmla="*/ 8 w 8"/>
                  <a:gd name="T5" fmla="*/ 6 h 8"/>
                  <a:gd name="T6" fmla="*/ 8 w 8"/>
                  <a:gd name="T7" fmla="*/ 6 h 8"/>
                  <a:gd name="T8" fmla="*/ 2 w 8"/>
                  <a:gd name="T9" fmla="*/ 1 h 8"/>
                  <a:gd name="T10" fmla="*/ 2 w 8"/>
                  <a:gd name="T11" fmla="*/ 1 h 8"/>
                  <a:gd name="T12" fmla="*/ 0 w 8"/>
                  <a:gd name="T13" fmla="*/ 1 h 8"/>
                  <a:gd name="T14" fmla="*/ 0 w 8"/>
                  <a:gd name="T15" fmla="*/ 3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8" y="8"/>
                      <a:pt x="8" y="8"/>
                      <a:pt x="8" y="8"/>
                    </a:cubicBezTo>
                    <a:cubicBezTo>
                      <a:pt x="8" y="6"/>
                      <a:pt x="8" y="6"/>
                      <a:pt x="8" y="6"/>
                    </a:cubicBezTo>
                    <a:cubicBezTo>
                      <a:pt x="8" y="6"/>
                      <a:pt x="8" y="6"/>
                      <a:pt x="8" y="6"/>
                    </a:cubicBezTo>
                    <a:cubicBezTo>
                      <a:pt x="2" y="1"/>
                      <a:pt x="2" y="1"/>
                      <a:pt x="2" y="1"/>
                    </a:cubicBezTo>
                    <a:cubicBezTo>
                      <a:pt x="2" y="1"/>
                      <a:pt x="2" y="1"/>
                      <a:pt x="2" y="1"/>
                    </a:cubicBezTo>
                    <a:cubicBezTo>
                      <a:pt x="2" y="0"/>
                      <a:pt x="1" y="0"/>
                      <a:pt x="0" y="1"/>
                    </a:cubicBezTo>
                    <a:cubicBezTo>
                      <a:pt x="0" y="2"/>
                      <a:pt x="0" y="2"/>
                      <a:pt x="0" y="3"/>
                    </a:cubicBezTo>
                    <a:lnTo>
                      <a:pt x="6" y="8"/>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0" name="Freeform 3681"/>
              <p:cNvSpPr>
                <a:spLocks/>
              </p:cNvSpPr>
              <p:nvPr/>
            </p:nvSpPr>
            <p:spPr bwMode="auto">
              <a:xfrm>
                <a:off x="11191875" y="5676900"/>
                <a:ext cx="19050" cy="15875"/>
              </a:xfrm>
              <a:custGeom>
                <a:avLst/>
                <a:gdLst>
                  <a:gd name="T0" fmla="*/ 2 w 9"/>
                  <a:gd name="T1" fmla="*/ 0 h 8"/>
                  <a:gd name="T2" fmla="*/ 0 w 9"/>
                  <a:gd name="T3" fmla="*/ 0 h 8"/>
                  <a:gd name="T4" fmla="*/ 0 w 9"/>
                  <a:gd name="T5" fmla="*/ 2 h 8"/>
                  <a:gd name="T6" fmla="*/ 0 w 9"/>
                  <a:gd name="T7" fmla="*/ 2 h 8"/>
                  <a:gd name="T8" fmla="*/ 7 w 9"/>
                  <a:gd name="T9" fmla="*/ 8 h 8"/>
                  <a:gd name="T10" fmla="*/ 7 w 9"/>
                  <a:gd name="T11" fmla="*/ 8 h 8"/>
                  <a:gd name="T12" fmla="*/ 8 w 9"/>
                  <a:gd name="T13" fmla="*/ 7 h 8"/>
                  <a:gd name="T14" fmla="*/ 9 w 9"/>
                  <a:gd name="T15" fmla="*/ 6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8"/>
                      <a:pt x="7" y="8"/>
                      <a:pt x="7" y="8"/>
                    </a:cubicBezTo>
                    <a:cubicBezTo>
                      <a:pt x="7" y="8"/>
                      <a:pt x="7" y="8"/>
                      <a:pt x="7" y="8"/>
                    </a:cubicBezTo>
                    <a:cubicBezTo>
                      <a:pt x="7" y="8"/>
                      <a:pt x="8" y="8"/>
                      <a:pt x="8" y="7"/>
                    </a:cubicBezTo>
                    <a:cubicBezTo>
                      <a:pt x="9" y="7"/>
                      <a:pt x="9" y="6"/>
                      <a:pt x="9" y="6"/>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1" name="Freeform 3682"/>
              <p:cNvSpPr>
                <a:spLocks/>
              </p:cNvSpPr>
              <p:nvPr/>
            </p:nvSpPr>
            <p:spPr bwMode="auto">
              <a:xfrm>
                <a:off x="11169650" y="5199063"/>
                <a:ext cx="17463" cy="19050"/>
              </a:xfrm>
              <a:custGeom>
                <a:avLst/>
                <a:gdLst>
                  <a:gd name="T0" fmla="*/ 2 w 8"/>
                  <a:gd name="T1" fmla="*/ 9 h 9"/>
                  <a:gd name="T2" fmla="*/ 2 w 8"/>
                  <a:gd name="T3" fmla="*/ 9 h 9"/>
                  <a:gd name="T4" fmla="*/ 7 w 8"/>
                  <a:gd name="T5" fmla="*/ 2 h 9"/>
                  <a:gd name="T6" fmla="*/ 7 w 8"/>
                  <a:gd name="T7" fmla="*/ 2 h 9"/>
                  <a:gd name="T8" fmla="*/ 7 w 8"/>
                  <a:gd name="T9" fmla="*/ 1 h 9"/>
                  <a:gd name="T10" fmla="*/ 5 w 8"/>
                  <a:gd name="T11" fmla="*/ 0 h 9"/>
                  <a:gd name="T12" fmla="*/ 0 w 8"/>
                  <a:gd name="T13" fmla="*/ 7 h 9"/>
                  <a:gd name="T14" fmla="*/ 0 w 8"/>
                  <a:gd name="T15" fmla="*/ 9 h 9"/>
                  <a:gd name="T16" fmla="*/ 2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2" y="9"/>
                    </a:moveTo>
                    <a:cubicBezTo>
                      <a:pt x="2" y="9"/>
                      <a:pt x="2" y="9"/>
                      <a:pt x="2" y="9"/>
                    </a:cubicBezTo>
                    <a:cubicBezTo>
                      <a:pt x="7" y="2"/>
                      <a:pt x="7" y="2"/>
                      <a:pt x="7" y="2"/>
                    </a:cubicBezTo>
                    <a:cubicBezTo>
                      <a:pt x="7" y="2"/>
                      <a:pt x="7" y="2"/>
                      <a:pt x="7" y="2"/>
                    </a:cubicBezTo>
                    <a:cubicBezTo>
                      <a:pt x="8" y="2"/>
                      <a:pt x="8" y="1"/>
                      <a:pt x="7" y="1"/>
                    </a:cubicBezTo>
                    <a:cubicBezTo>
                      <a:pt x="6" y="0"/>
                      <a:pt x="6" y="0"/>
                      <a:pt x="5" y="0"/>
                    </a:cubicBezTo>
                    <a:cubicBezTo>
                      <a:pt x="0" y="7"/>
                      <a:pt x="0" y="7"/>
                      <a:pt x="0" y="7"/>
                    </a:cubicBezTo>
                    <a:cubicBezTo>
                      <a:pt x="0" y="9"/>
                      <a:pt x="0" y="9"/>
                      <a:pt x="0" y="9"/>
                    </a:cubicBezTo>
                    <a:lnTo>
                      <a:pt x="2"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2" name="Freeform 3683"/>
              <p:cNvSpPr>
                <a:spLocks/>
              </p:cNvSpPr>
              <p:nvPr/>
            </p:nvSpPr>
            <p:spPr bwMode="auto">
              <a:xfrm>
                <a:off x="10669588" y="5253038"/>
                <a:ext cx="19050" cy="14288"/>
              </a:xfrm>
              <a:custGeom>
                <a:avLst/>
                <a:gdLst>
                  <a:gd name="T0" fmla="*/ 7 w 9"/>
                  <a:gd name="T1" fmla="*/ 7 h 7"/>
                  <a:gd name="T2" fmla="*/ 9 w 9"/>
                  <a:gd name="T3" fmla="*/ 7 h 7"/>
                  <a:gd name="T4" fmla="*/ 9 w 9"/>
                  <a:gd name="T5" fmla="*/ 5 h 7"/>
                  <a:gd name="T6" fmla="*/ 9 w 9"/>
                  <a:gd name="T7" fmla="*/ 5 h 7"/>
                  <a:gd name="T8" fmla="*/ 2 w 9"/>
                  <a:gd name="T9" fmla="*/ 0 h 7"/>
                  <a:gd name="T10" fmla="*/ 2 w 9"/>
                  <a:gd name="T11" fmla="*/ 0 h 7"/>
                  <a:gd name="T12" fmla="*/ 0 w 9"/>
                  <a:gd name="T13" fmla="*/ 1 h 7"/>
                  <a:gd name="T14" fmla="*/ 0 w 9"/>
                  <a:gd name="T15" fmla="*/ 2 h 7"/>
                  <a:gd name="T16" fmla="*/ 7 w 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
                    <a:moveTo>
                      <a:pt x="7" y="7"/>
                    </a:moveTo>
                    <a:cubicBezTo>
                      <a:pt x="9" y="7"/>
                      <a:pt x="9" y="7"/>
                      <a:pt x="9" y="7"/>
                    </a:cubicBezTo>
                    <a:cubicBezTo>
                      <a:pt x="9" y="5"/>
                      <a:pt x="9" y="5"/>
                      <a:pt x="9" y="5"/>
                    </a:cubicBezTo>
                    <a:cubicBezTo>
                      <a:pt x="9" y="5"/>
                      <a:pt x="9" y="5"/>
                      <a:pt x="9" y="5"/>
                    </a:cubicBezTo>
                    <a:cubicBezTo>
                      <a:pt x="2" y="0"/>
                      <a:pt x="2" y="0"/>
                      <a:pt x="2" y="0"/>
                    </a:cubicBezTo>
                    <a:cubicBezTo>
                      <a:pt x="2" y="0"/>
                      <a:pt x="2" y="0"/>
                      <a:pt x="2" y="0"/>
                    </a:cubicBezTo>
                    <a:cubicBezTo>
                      <a:pt x="1" y="0"/>
                      <a:pt x="1" y="0"/>
                      <a:pt x="0" y="1"/>
                    </a:cubicBezTo>
                    <a:cubicBezTo>
                      <a:pt x="0" y="1"/>
                      <a:pt x="0" y="2"/>
                      <a:pt x="0" y="2"/>
                    </a:cubicBezTo>
                    <a:lnTo>
                      <a:pt x="7" y="7"/>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3" name="Freeform 3684"/>
              <p:cNvSpPr>
                <a:spLocks/>
              </p:cNvSpPr>
              <p:nvPr/>
            </p:nvSpPr>
            <p:spPr bwMode="auto">
              <a:xfrm>
                <a:off x="11215688" y="5649913"/>
                <a:ext cx="19050" cy="15875"/>
              </a:xfrm>
              <a:custGeom>
                <a:avLst/>
                <a:gdLst>
                  <a:gd name="T0" fmla="*/ 2 w 9"/>
                  <a:gd name="T1" fmla="*/ 0 h 8"/>
                  <a:gd name="T2" fmla="*/ 0 w 9"/>
                  <a:gd name="T3" fmla="*/ 0 h 8"/>
                  <a:gd name="T4" fmla="*/ 0 w 9"/>
                  <a:gd name="T5" fmla="*/ 2 h 8"/>
                  <a:gd name="T6" fmla="*/ 0 w 9"/>
                  <a:gd name="T7" fmla="*/ 2 h 8"/>
                  <a:gd name="T8" fmla="*/ 7 w 9"/>
                  <a:gd name="T9" fmla="*/ 7 h 8"/>
                  <a:gd name="T10" fmla="*/ 7 w 9"/>
                  <a:gd name="T11" fmla="*/ 7 h 8"/>
                  <a:gd name="T12" fmla="*/ 9 w 9"/>
                  <a:gd name="T13" fmla="*/ 7 h 8"/>
                  <a:gd name="T14" fmla="*/ 9 w 9"/>
                  <a:gd name="T15" fmla="*/ 5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7"/>
                      <a:pt x="7" y="7"/>
                      <a:pt x="7" y="7"/>
                    </a:cubicBezTo>
                    <a:cubicBezTo>
                      <a:pt x="7" y="7"/>
                      <a:pt x="7" y="7"/>
                      <a:pt x="7" y="7"/>
                    </a:cubicBezTo>
                    <a:cubicBezTo>
                      <a:pt x="7" y="8"/>
                      <a:pt x="8" y="7"/>
                      <a:pt x="9" y="7"/>
                    </a:cubicBezTo>
                    <a:cubicBezTo>
                      <a:pt x="9" y="6"/>
                      <a:pt x="9" y="5"/>
                      <a:pt x="9" y="5"/>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4" name="Freeform 3685"/>
              <p:cNvSpPr>
                <a:spLocks/>
              </p:cNvSpPr>
              <p:nvPr/>
            </p:nvSpPr>
            <p:spPr bwMode="auto">
              <a:xfrm>
                <a:off x="11142663" y="5176838"/>
                <a:ext cx="14288" cy="17463"/>
              </a:xfrm>
              <a:custGeom>
                <a:avLst/>
                <a:gdLst>
                  <a:gd name="T0" fmla="*/ 2 w 7"/>
                  <a:gd name="T1" fmla="*/ 9 h 9"/>
                  <a:gd name="T2" fmla="*/ 2 w 7"/>
                  <a:gd name="T3" fmla="*/ 9 h 9"/>
                  <a:gd name="T4" fmla="*/ 7 w 7"/>
                  <a:gd name="T5" fmla="*/ 2 h 9"/>
                  <a:gd name="T6" fmla="*/ 7 w 7"/>
                  <a:gd name="T7" fmla="*/ 2 h 9"/>
                  <a:gd name="T8" fmla="*/ 6 w 7"/>
                  <a:gd name="T9" fmla="*/ 0 h 9"/>
                  <a:gd name="T10" fmla="*/ 5 w 7"/>
                  <a:gd name="T11" fmla="*/ 0 h 9"/>
                  <a:gd name="T12" fmla="*/ 0 w 7"/>
                  <a:gd name="T13" fmla="*/ 7 h 9"/>
                  <a:gd name="T14" fmla="*/ 0 w 7"/>
                  <a:gd name="T15" fmla="*/ 9 h 9"/>
                  <a:gd name="T16" fmla="*/ 2 w 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9"/>
                    </a:moveTo>
                    <a:cubicBezTo>
                      <a:pt x="2" y="9"/>
                      <a:pt x="2" y="9"/>
                      <a:pt x="2" y="9"/>
                    </a:cubicBezTo>
                    <a:cubicBezTo>
                      <a:pt x="7" y="2"/>
                      <a:pt x="7" y="2"/>
                      <a:pt x="7" y="2"/>
                    </a:cubicBezTo>
                    <a:cubicBezTo>
                      <a:pt x="7" y="2"/>
                      <a:pt x="7" y="2"/>
                      <a:pt x="7" y="2"/>
                    </a:cubicBezTo>
                    <a:cubicBezTo>
                      <a:pt x="7" y="2"/>
                      <a:pt x="7" y="1"/>
                      <a:pt x="6" y="0"/>
                    </a:cubicBezTo>
                    <a:cubicBezTo>
                      <a:pt x="6" y="0"/>
                      <a:pt x="5" y="0"/>
                      <a:pt x="5" y="0"/>
                    </a:cubicBezTo>
                    <a:cubicBezTo>
                      <a:pt x="0" y="7"/>
                      <a:pt x="0" y="7"/>
                      <a:pt x="0" y="7"/>
                    </a:cubicBezTo>
                    <a:cubicBezTo>
                      <a:pt x="0" y="9"/>
                      <a:pt x="0" y="9"/>
                      <a:pt x="0" y="9"/>
                    </a:cubicBezTo>
                    <a:lnTo>
                      <a:pt x="2"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5" name="Freeform 3686"/>
              <p:cNvSpPr>
                <a:spLocks/>
              </p:cNvSpPr>
              <p:nvPr/>
            </p:nvSpPr>
            <p:spPr bwMode="auto">
              <a:xfrm>
                <a:off x="11249025" y="5589588"/>
                <a:ext cx="22225" cy="12700"/>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9" y="6"/>
                      <a:pt x="10" y="6"/>
                      <a:pt x="10" y="5"/>
                    </a:cubicBezTo>
                    <a:cubicBezTo>
                      <a:pt x="11" y="4"/>
                      <a:pt x="10" y="4"/>
                      <a:pt x="10" y="3"/>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6" name="Freeform 3687"/>
              <p:cNvSpPr>
                <a:spLocks/>
              </p:cNvSpPr>
              <p:nvPr/>
            </p:nvSpPr>
            <p:spPr bwMode="auto">
              <a:xfrm>
                <a:off x="11082338" y="5140325"/>
                <a:ext cx="12700" cy="20638"/>
              </a:xfrm>
              <a:custGeom>
                <a:avLst/>
                <a:gdLst>
                  <a:gd name="T0" fmla="*/ 2 w 6"/>
                  <a:gd name="T1" fmla="*/ 9 h 10"/>
                  <a:gd name="T2" fmla="*/ 2 w 6"/>
                  <a:gd name="T3" fmla="*/ 9 h 10"/>
                  <a:gd name="T4" fmla="*/ 6 w 6"/>
                  <a:gd name="T5" fmla="*/ 1 h 10"/>
                  <a:gd name="T6" fmla="*/ 6 w 6"/>
                  <a:gd name="T7" fmla="*/ 1 h 10"/>
                  <a:gd name="T8" fmla="*/ 5 w 6"/>
                  <a:gd name="T9" fmla="*/ 0 h 10"/>
                  <a:gd name="T10" fmla="*/ 3 w 6"/>
                  <a:gd name="T11" fmla="*/ 0 h 10"/>
                  <a:gd name="T12" fmla="*/ 0 w 6"/>
                  <a:gd name="T13" fmla="*/ 8 h 10"/>
                  <a:gd name="T14" fmla="*/ 0 w 6"/>
                  <a:gd name="T15" fmla="*/ 10 h 10"/>
                  <a:gd name="T16" fmla="*/ 2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2" y="9"/>
                    </a:moveTo>
                    <a:cubicBezTo>
                      <a:pt x="2" y="9"/>
                      <a:pt x="2" y="9"/>
                      <a:pt x="2" y="9"/>
                    </a:cubicBezTo>
                    <a:cubicBezTo>
                      <a:pt x="6" y="1"/>
                      <a:pt x="6" y="1"/>
                      <a:pt x="6" y="1"/>
                    </a:cubicBezTo>
                    <a:cubicBezTo>
                      <a:pt x="6" y="1"/>
                      <a:pt x="6" y="1"/>
                      <a:pt x="6" y="1"/>
                    </a:cubicBezTo>
                    <a:cubicBezTo>
                      <a:pt x="6" y="1"/>
                      <a:pt x="6" y="0"/>
                      <a:pt x="5" y="0"/>
                    </a:cubicBezTo>
                    <a:cubicBezTo>
                      <a:pt x="4" y="0"/>
                      <a:pt x="3" y="0"/>
                      <a:pt x="3" y="0"/>
                    </a:cubicBezTo>
                    <a:cubicBezTo>
                      <a:pt x="0" y="8"/>
                      <a:pt x="0" y="8"/>
                      <a:pt x="0" y="8"/>
                    </a:cubicBezTo>
                    <a:cubicBezTo>
                      <a:pt x="0" y="10"/>
                      <a:pt x="0" y="10"/>
                      <a:pt x="0" y="10"/>
                    </a:cubicBezTo>
                    <a:lnTo>
                      <a:pt x="2"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7" name="Freeform 3688"/>
              <p:cNvSpPr>
                <a:spLocks/>
              </p:cNvSpPr>
              <p:nvPr/>
            </p:nvSpPr>
            <p:spPr bwMode="auto">
              <a:xfrm>
                <a:off x="11260138" y="5556250"/>
                <a:ext cx="23813" cy="12700"/>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10" y="6"/>
                      <a:pt x="10" y="6"/>
                      <a:pt x="10" y="5"/>
                    </a:cubicBezTo>
                    <a:cubicBezTo>
                      <a:pt x="11" y="4"/>
                      <a:pt x="11" y="3"/>
                      <a:pt x="10" y="3"/>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8" name="Freeform 3689"/>
              <p:cNvSpPr>
                <a:spLocks/>
              </p:cNvSpPr>
              <p:nvPr/>
            </p:nvSpPr>
            <p:spPr bwMode="auto">
              <a:xfrm>
                <a:off x="11050588" y="5126038"/>
                <a:ext cx="11113" cy="23813"/>
              </a:xfrm>
              <a:custGeom>
                <a:avLst/>
                <a:gdLst>
                  <a:gd name="T0" fmla="*/ 3 w 6"/>
                  <a:gd name="T1" fmla="*/ 10 h 11"/>
                  <a:gd name="T2" fmla="*/ 3 w 6"/>
                  <a:gd name="T3" fmla="*/ 10 h 11"/>
                  <a:gd name="T4" fmla="*/ 5 w 6"/>
                  <a:gd name="T5" fmla="*/ 2 h 11"/>
                  <a:gd name="T6" fmla="*/ 5 w 6"/>
                  <a:gd name="T7" fmla="*/ 2 h 11"/>
                  <a:gd name="T8" fmla="*/ 4 w 6"/>
                  <a:gd name="T9" fmla="*/ 1 h 11"/>
                  <a:gd name="T10" fmla="*/ 3 w 6"/>
                  <a:gd name="T11" fmla="*/ 1 h 11"/>
                  <a:gd name="T12" fmla="*/ 0 w 6"/>
                  <a:gd name="T13" fmla="*/ 9 h 11"/>
                  <a:gd name="T14" fmla="*/ 1 w 6"/>
                  <a:gd name="T15" fmla="*/ 11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3" y="10"/>
                      <a:pt x="3" y="10"/>
                      <a:pt x="3" y="10"/>
                    </a:cubicBezTo>
                    <a:cubicBezTo>
                      <a:pt x="5" y="2"/>
                      <a:pt x="5" y="2"/>
                      <a:pt x="5" y="2"/>
                    </a:cubicBezTo>
                    <a:cubicBezTo>
                      <a:pt x="5" y="2"/>
                      <a:pt x="5" y="2"/>
                      <a:pt x="5" y="2"/>
                    </a:cubicBezTo>
                    <a:cubicBezTo>
                      <a:pt x="6" y="1"/>
                      <a:pt x="5" y="1"/>
                      <a:pt x="4" y="1"/>
                    </a:cubicBezTo>
                    <a:cubicBezTo>
                      <a:pt x="4" y="0"/>
                      <a:pt x="3" y="1"/>
                      <a:pt x="3" y="1"/>
                    </a:cubicBezTo>
                    <a:cubicBezTo>
                      <a:pt x="0" y="9"/>
                      <a:pt x="0" y="9"/>
                      <a:pt x="0" y="9"/>
                    </a:cubicBezTo>
                    <a:cubicBezTo>
                      <a:pt x="1" y="11"/>
                      <a:pt x="1" y="11"/>
                      <a:pt x="1" y="11"/>
                    </a:cubicBezTo>
                    <a:lnTo>
                      <a:pt x="3" y="1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399" name="Freeform 3690"/>
              <p:cNvSpPr>
                <a:spLocks/>
              </p:cNvSpPr>
              <p:nvPr/>
            </p:nvSpPr>
            <p:spPr bwMode="auto">
              <a:xfrm>
                <a:off x="11269663" y="5522913"/>
                <a:ext cx="22225" cy="11113"/>
              </a:xfrm>
              <a:custGeom>
                <a:avLst/>
                <a:gdLst>
                  <a:gd name="T0" fmla="*/ 10 w 11"/>
                  <a:gd name="T1" fmla="*/ 2 h 5"/>
                  <a:gd name="T2" fmla="*/ 2 w 11"/>
                  <a:gd name="T3" fmla="*/ 0 h 5"/>
                  <a:gd name="T4" fmla="*/ 0 w 11"/>
                  <a:gd name="T5" fmla="*/ 1 h 5"/>
                  <a:gd name="T6" fmla="*/ 2 w 11"/>
                  <a:gd name="T7" fmla="*/ 3 h 5"/>
                  <a:gd name="T8" fmla="*/ 2 w 11"/>
                  <a:gd name="T9" fmla="*/ 3 h 5"/>
                  <a:gd name="T10" fmla="*/ 10 w 11"/>
                  <a:gd name="T11" fmla="*/ 5 h 5"/>
                  <a:gd name="T12" fmla="*/ 10 w 11"/>
                  <a:gd name="T13" fmla="*/ 5 h 5"/>
                  <a:gd name="T14" fmla="*/ 11 w 11"/>
                  <a:gd name="T15" fmla="*/ 4 h 5"/>
                  <a:gd name="T16" fmla="*/ 10 w 11"/>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10" y="2"/>
                    </a:moveTo>
                    <a:cubicBezTo>
                      <a:pt x="2" y="0"/>
                      <a:pt x="2" y="0"/>
                      <a:pt x="2" y="0"/>
                    </a:cubicBezTo>
                    <a:cubicBezTo>
                      <a:pt x="0" y="1"/>
                      <a:pt x="0" y="1"/>
                      <a:pt x="0" y="1"/>
                    </a:cubicBezTo>
                    <a:cubicBezTo>
                      <a:pt x="2" y="3"/>
                      <a:pt x="2" y="3"/>
                      <a:pt x="2" y="3"/>
                    </a:cubicBezTo>
                    <a:cubicBezTo>
                      <a:pt x="2" y="3"/>
                      <a:pt x="2" y="3"/>
                      <a:pt x="2" y="3"/>
                    </a:cubicBezTo>
                    <a:cubicBezTo>
                      <a:pt x="10" y="5"/>
                      <a:pt x="10" y="5"/>
                      <a:pt x="10" y="5"/>
                    </a:cubicBezTo>
                    <a:cubicBezTo>
                      <a:pt x="10" y="5"/>
                      <a:pt x="10" y="5"/>
                      <a:pt x="10" y="5"/>
                    </a:cubicBezTo>
                    <a:cubicBezTo>
                      <a:pt x="10" y="5"/>
                      <a:pt x="11" y="4"/>
                      <a:pt x="11" y="4"/>
                    </a:cubicBezTo>
                    <a:cubicBezTo>
                      <a:pt x="11" y="3"/>
                      <a:pt x="11" y="2"/>
                      <a:pt x="10" y="2"/>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0" name="Freeform 3691"/>
              <p:cNvSpPr>
                <a:spLocks/>
              </p:cNvSpPr>
              <p:nvPr/>
            </p:nvSpPr>
            <p:spPr bwMode="auto">
              <a:xfrm>
                <a:off x="11017250" y="5118100"/>
                <a:ext cx="9525" cy="22225"/>
              </a:xfrm>
              <a:custGeom>
                <a:avLst/>
                <a:gdLst>
                  <a:gd name="T0" fmla="*/ 3 w 5"/>
                  <a:gd name="T1" fmla="*/ 0 h 11"/>
                  <a:gd name="T2" fmla="*/ 2 w 5"/>
                  <a:gd name="T3" fmla="*/ 1 h 11"/>
                  <a:gd name="T4" fmla="*/ 0 w 5"/>
                  <a:gd name="T5" fmla="*/ 9 h 11"/>
                  <a:gd name="T6" fmla="*/ 1 w 5"/>
                  <a:gd name="T7" fmla="*/ 11 h 11"/>
                  <a:gd name="T8" fmla="*/ 3 w 5"/>
                  <a:gd name="T9" fmla="*/ 10 h 11"/>
                  <a:gd name="T10" fmla="*/ 3 w 5"/>
                  <a:gd name="T11" fmla="*/ 10 h 11"/>
                  <a:gd name="T12" fmla="*/ 5 w 5"/>
                  <a:gd name="T13" fmla="*/ 1 h 11"/>
                  <a:gd name="T14" fmla="*/ 5 w 5"/>
                  <a:gd name="T15" fmla="*/ 1 h 11"/>
                  <a:gd name="T16" fmla="*/ 3 w 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3" y="0"/>
                    </a:moveTo>
                    <a:cubicBezTo>
                      <a:pt x="3" y="0"/>
                      <a:pt x="2" y="0"/>
                      <a:pt x="2" y="1"/>
                    </a:cubicBezTo>
                    <a:cubicBezTo>
                      <a:pt x="0" y="9"/>
                      <a:pt x="0" y="9"/>
                      <a:pt x="0" y="9"/>
                    </a:cubicBezTo>
                    <a:cubicBezTo>
                      <a:pt x="1" y="11"/>
                      <a:pt x="1" y="11"/>
                      <a:pt x="1" y="11"/>
                    </a:cubicBezTo>
                    <a:cubicBezTo>
                      <a:pt x="3" y="10"/>
                      <a:pt x="3" y="10"/>
                      <a:pt x="3" y="10"/>
                    </a:cubicBezTo>
                    <a:cubicBezTo>
                      <a:pt x="3" y="10"/>
                      <a:pt x="3" y="10"/>
                      <a:pt x="3" y="10"/>
                    </a:cubicBezTo>
                    <a:cubicBezTo>
                      <a:pt x="5" y="1"/>
                      <a:pt x="5" y="1"/>
                      <a:pt x="5" y="1"/>
                    </a:cubicBezTo>
                    <a:cubicBezTo>
                      <a:pt x="5" y="1"/>
                      <a:pt x="5" y="1"/>
                      <a:pt x="5" y="1"/>
                    </a:cubicBezTo>
                    <a:cubicBezTo>
                      <a:pt x="5" y="1"/>
                      <a:pt x="4" y="0"/>
                      <a:pt x="3" y="0"/>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1" name="Freeform 3692"/>
              <p:cNvSpPr>
                <a:spLocks/>
              </p:cNvSpPr>
              <p:nvPr/>
            </p:nvSpPr>
            <p:spPr bwMode="auto">
              <a:xfrm>
                <a:off x="11276013" y="5491163"/>
                <a:ext cx="22225" cy="7938"/>
              </a:xfrm>
              <a:custGeom>
                <a:avLst/>
                <a:gdLst>
                  <a:gd name="T0" fmla="*/ 10 w 11"/>
                  <a:gd name="T1" fmla="*/ 1 h 4"/>
                  <a:gd name="T2" fmla="*/ 2 w 11"/>
                  <a:gd name="T3" fmla="*/ 0 h 4"/>
                  <a:gd name="T4" fmla="*/ 0 w 11"/>
                  <a:gd name="T5" fmla="*/ 1 h 4"/>
                  <a:gd name="T6" fmla="*/ 1 w 11"/>
                  <a:gd name="T7" fmla="*/ 3 h 4"/>
                  <a:gd name="T8" fmla="*/ 1 w 11"/>
                  <a:gd name="T9" fmla="*/ 3 h 4"/>
                  <a:gd name="T10" fmla="*/ 10 w 11"/>
                  <a:gd name="T11" fmla="*/ 4 h 4"/>
                  <a:gd name="T12" fmla="*/ 10 w 11"/>
                  <a:gd name="T13" fmla="*/ 4 h 4"/>
                  <a:gd name="T14" fmla="*/ 11 w 11"/>
                  <a:gd name="T15" fmla="*/ 2 h 4"/>
                  <a:gd name="T16" fmla="*/ 10 w 11"/>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10" y="1"/>
                    </a:moveTo>
                    <a:cubicBezTo>
                      <a:pt x="2" y="0"/>
                      <a:pt x="2" y="0"/>
                      <a:pt x="2" y="0"/>
                    </a:cubicBezTo>
                    <a:cubicBezTo>
                      <a:pt x="0" y="1"/>
                      <a:pt x="0" y="1"/>
                      <a:pt x="0" y="1"/>
                    </a:cubicBezTo>
                    <a:cubicBezTo>
                      <a:pt x="1" y="3"/>
                      <a:pt x="1" y="3"/>
                      <a:pt x="1" y="3"/>
                    </a:cubicBezTo>
                    <a:cubicBezTo>
                      <a:pt x="1" y="3"/>
                      <a:pt x="1" y="3"/>
                      <a:pt x="1" y="3"/>
                    </a:cubicBezTo>
                    <a:cubicBezTo>
                      <a:pt x="10" y="4"/>
                      <a:pt x="10" y="4"/>
                      <a:pt x="10" y="4"/>
                    </a:cubicBezTo>
                    <a:cubicBezTo>
                      <a:pt x="10" y="4"/>
                      <a:pt x="10" y="4"/>
                      <a:pt x="10" y="4"/>
                    </a:cubicBezTo>
                    <a:cubicBezTo>
                      <a:pt x="10" y="4"/>
                      <a:pt x="11" y="3"/>
                      <a:pt x="11" y="2"/>
                    </a:cubicBezTo>
                    <a:cubicBezTo>
                      <a:pt x="11" y="1"/>
                      <a:pt x="11" y="1"/>
                      <a:pt x="10" y="1"/>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2" name="Freeform 3693"/>
              <p:cNvSpPr>
                <a:spLocks/>
              </p:cNvSpPr>
              <p:nvPr/>
            </p:nvSpPr>
            <p:spPr bwMode="auto">
              <a:xfrm>
                <a:off x="10983913" y="5111750"/>
                <a:ext cx="6350" cy="23813"/>
              </a:xfrm>
              <a:custGeom>
                <a:avLst/>
                <a:gdLst>
                  <a:gd name="T0" fmla="*/ 2 w 3"/>
                  <a:gd name="T1" fmla="*/ 0 h 11"/>
                  <a:gd name="T2" fmla="*/ 0 w 3"/>
                  <a:gd name="T3" fmla="*/ 1 h 11"/>
                  <a:gd name="T4" fmla="*/ 0 w 3"/>
                  <a:gd name="T5" fmla="*/ 9 h 11"/>
                  <a:gd name="T6" fmla="*/ 1 w 3"/>
                  <a:gd name="T7" fmla="*/ 11 h 11"/>
                  <a:gd name="T8" fmla="*/ 2 w 3"/>
                  <a:gd name="T9" fmla="*/ 10 h 11"/>
                  <a:gd name="T10" fmla="*/ 2 w 3"/>
                  <a:gd name="T11" fmla="*/ 10 h 11"/>
                  <a:gd name="T12" fmla="*/ 3 w 3"/>
                  <a:gd name="T13" fmla="*/ 1 h 11"/>
                  <a:gd name="T14" fmla="*/ 3 w 3"/>
                  <a:gd name="T15" fmla="*/ 1 h 11"/>
                  <a:gd name="T16" fmla="*/ 2 w 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1">
                    <a:moveTo>
                      <a:pt x="2" y="0"/>
                    </a:moveTo>
                    <a:cubicBezTo>
                      <a:pt x="1" y="0"/>
                      <a:pt x="0" y="1"/>
                      <a:pt x="0" y="1"/>
                    </a:cubicBezTo>
                    <a:cubicBezTo>
                      <a:pt x="0" y="9"/>
                      <a:pt x="0" y="9"/>
                      <a:pt x="0" y="9"/>
                    </a:cubicBezTo>
                    <a:cubicBezTo>
                      <a:pt x="1" y="11"/>
                      <a:pt x="1" y="11"/>
                      <a:pt x="1" y="11"/>
                    </a:cubicBezTo>
                    <a:cubicBezTo>
                      <a:pt x="2" y="10"/>
                      <a:pt x="2" y="10"/>
                      <a:pt x="2" y="10"/>
                    </a:cubicBezTo>
                    <a:cubicBezTo>
                      <a:pt x="2" y="10"/>
                      <a:pt x="2" y="10"/>
                      <a:pt x="2" y="10"/>
                    </a:cubicBezTo>
                    <a:cubicBezTo>
                      <a:pt x="3" y="1"/>
                      <a:pt x="3" y="1"/>
                      <a:pt x="3" y="1"/>
                    </a:cubicBezTo>
                    <a:cubicBezTo>
                      <a:pt x="3" y="1"/>
                      <a:pt x="3" y="1"/>
                      <a:pt x="3" y="1"/>
                    </a:cubicBezTo>
                    <a:cubicBezTo>
                      <a:pt x="3" y="1"/>
                      <a:pt x="3" y="0"/>
                      <a:pt x="2" y="0"/>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3" name="Freeform 3694"/>
              <p:cNvSpPr>
                <a:spLocks/>
              </p:cNvSpPr>
              <p:nvPr/>
            </p:nvSpPr>
            <p:spPr bwMode="auto">
              <a:xfrm>
                <a:off x="10952163" y="5451475"/>
                <a:ext cx="217488" cy="142875"/>
              </a:xfrm>
              <a:custGeom>
                <a:avLst/>
                <a:gdLst>
                  <a:gd name="T0" fmla="*/ 9 w 105"/>
                  <a:gd name="T1" fmla="*/ 1 h 69"/>
                  <a:gd name="T2" fmla="*/ 2 w 105"/>
                  <a:gd name="T3" fmla="*/ 5 h 69"/>
                  <a:gd name="T4" fmla="*/ 2 w 105"/>
                  <a:gd name="T5" fmla="*/ 13 h 69"/>
                  <a:gd name="T6" fmla="*/ 96 w 105"/>
                  <a:gd name="T7" fmla="*/ 69 h 69"/>
                  <a:gd name="T8" fmla="*/ 105 w 105"/>
                  <a:gd name="T9" fmla="*/ 66 h 69"/>
                  <a:gd name="T10" fmla="*/ 105 w 105"/>
                  <a:gd name="T11" fmla="*/ 66 h 69"/>
                  <a:gd name="T12" fmla="*/ 103 w 105"/>
                  <a:gd name="T13" fmla="*/ 57 h 69"/>
                  <a:gd name="T14" fmla="*/ 103 w 105"/>
                  <a:gd name="T15" fmla="*/ 57 h 69"/>
                  <a:gd name="T16" fmla="*/ 9 w 105"/>
                  <a:gd name="T17" fmla="*/ 1 h 69"/>
                  <a:gd name="T18" fmla="*/ 9 w 105"/>
                  <a:gd name="T19"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9">
                    <a:moveTo>
                      <a:pt x="9" y="1"/>
                    </a:moveTo>
                    <a:cubicBezTo>
                      <a:pt x="7" y="0"/>
                      <a:pt x="4" y="2"/>
                      <a:pt x="2" y="5"/>
                    </a:cubicBezTo>
                    <a:cubicBezTo>
                      <a:pt x="0" y="8"/>
                      <a:pt x="0" y="12"/>
                      <a:pt x="2" y="13"/>
                    </a:cubicBezTo>
                    <a:cubicBezTo>
                      <a:pt x="96" y="69"/>
                      <a:pt x="96" y="69"/>
                      <a:pt x="96" y="69"/>
                    </a:cubicBezTo>
                    <a:cubicBezTo>
                      <a:pt x="105" y="66"/>
                      <a:pt x="105" y="66"/>
                      <a:pt x="105" y="66"/>
                    </a:cubicBezTo>
                    <a:cubicBezTo>
                      <a:pt x="105" y="66"/>
                      <a:pt x="105" y="66"/>
                      <a:pt x="105" y="66"/>
                    </a:cubicBezTo>
                    <a:cubicBezTo>
                      <a:pt x="103" y="57"/>
                      <a:pt x="103" y="57"/>
                      <a:pt x="103" y="57"/>
                    </a:cubicBezTo>
                    <a:cubicBezTo>
                      <a:pt x="103" y="57"/>
                      <a:pt x="103" y="57"/>
                      <a:pt x="103" y="57"/>
                    </a:cubicBezTo>
                    <a:cubicBezTo>
                      <a:pt x="9" y="1"/>
                      <a:pt x="9" y="1"/>
                      <a:pt x="9" y="1"/>
                    </a:cubicBezTo>
                    <a:cubicBezTo>
                      <a:pt x="9" y="1"/>
                      <a:pt x="9" y="1"/>
                      <a:pt x="9" y="1"/>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04" name="Freeform 3695"/>
              <p:cNvSpPr>
                <a:spLocks/>
              </p:cNvSpPr>
              <p:nvPr/>
            </p:nvSpPr>
            <p:spPr bwMode="auto">
              <a:xfrm>
                <a:off x="10936288" y="5260975"/>
                <a:ext cx="31750" cy="184150"/>
              </a:xfrm>
              <a:custGeom>
                <a:avLst/>
                <a:gdLst>
                  <a:gd name="T0" fmla="*/ 1 w 15"/>
                  <a:gd name="T1" fmla="*/ 85 h 89"/>
                  <a:gd name="T2" fmla="*/ 8 w 15"/>
                  <a:gd name="T3" fmla="*/ 89 h 89"/>
                  <a:gd name="T4" fmla="*/ 15 w 15"/>
                  <a:gd name="T5" fmla="*/ 85 h 89"/>
                  <a:gd name="T6" fmla="*/ 14 w 15"/>
                  <a:gd name="T7" fmla="*/ 7 h 89"/>
                  <a:gd name="T8" fmla="*/ 7 w 15"/>
                  <a:gd name="T9" fmla="*/ 0 h 89"/>
                  <a:gd name="T10" fmla="*/ 7 w 15"/>
                  <a:gd name="T11" fmla="*/ 0 h 89"/>
                  <a:gd name="T12" fmla="*/ 0 w 15"/>
                  <a:gd name="T13" fmla="*/ 7 h 89"/>
                  <a:gd name="T14" fmla="*/ 0 w 15"/>
                  <a:gd name="T15" fmla="*/ 7 h 89"/>
                  <a:gd name="T16" fmla="*/ 1 w 15"/>
                  <a:gd name="T17" fmla="*/ 85 h 89"/>
                  <a:gd name="T18" fmla="*/ 1 w 15"/>
                  <a:gd name="T19"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9">
                    <a:moveTo>
                      <a:pt x="1" y="85"/>
                    </a:moveTo>
                    <a:cubicBezTo>
                      <a:pt x="1" y="87"/>
                      <a:pt x="4" y="89"/>
                      <a:pt x="8" y="89"/>
                    </a:cubicBezTo>
                    <a:cubicBezTo>
                      <a:pt x="12" y="89"/>
                      <a:pt x="15" y="87"/>
                      <a:pt x="15" y="85"/>
                    </a:cubicBezTo>
                    <a:cubicBezTo>
                      <a:pt x="14" y="7"/>
                      <a:pt x="14" y="7"/>
                      <a:pt x="14" y="7"/>
                    </a:cubicBezTo>
                    <a:cubicBezTo>
                      <a:pt x="7" y="0"/>
                      <a:pt x="7" y="0"/>
                      <a:pt x="7" y="0"/>
                    </a:cubicBezTo>
                    <a:cubicBezTo>
                      <a:pt x="7" y="0"/>
                      <a:pt x="7" y="0"/>
                      <a:pt x="7" y="0"/>
                    </a:cubicBezTo>
                    <a:cubicBezTo>
                      <a:pt x="0" y="7"/>
                      <a:pt x="0" y="7"/>
                      <a:pt x="0" y="7"/>
                    </a:cubicBezTo>
                    <a:cubicBezTo>
                      <a:pt x="0" y="7"/>
                      <a:pt x="0" y="7"/>
                      <a:pt x="0" y="7"/>
                    </a:cubicBezTo>
                    <a:cubicBezTo>
                      <a:pt x="1" y="85"/>
                      <a:pt x="1" y="85"/>
                      <a:pt x="1" y="85"/>
                    </a:cubicBezTo>
                    <a:cubicBezTo>
                      <a:pt x="1" y="85"/>
                      <a:pt x="1" y="85"/>
                      <a:pt x="1" y="85"/>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528" name="Group 527"/>
              <p:cNvGrpSpPr/>
              <p:nvPr/>
            </p:nvGrpSpPr>
            <p:grpSpPr>
              <a:xfrm>
                <a:off x="10341025" y="5216523"/>
                <a:ext cx="525412" cy="1176339"/>
                <a:chOff x="7259638" y="4019551"/>
                <a:chExt cx="857250" cy="1919288"/>
              </a:xfrm>
            </p:grpSpPr>
            <p:sp>
              <p:nvSpPr>
                <p:cNvPr id="529" name="Freeform 5"/>
                <p:cNvSpPr>
                  <a:spLocks/>
                </p:cNvSpPr>
                <p:nvPr/>
              </p:nvSpPr>
              <p:spPr bwMode="auto">
                <a:xfrm>
                  <a:off x="7527925" y="4249738"/>
                  <a:ext cx="384175" cy="527050"/>
                </a:xfrm>
                <a:custGeom>
                  <a:avLst/>
                  <a:gdLst>
                    <a:gd name="T0" fmla="*/ 173 w 173"/>
                    <a:gd name="T1" fmla="*/ 206 h 237"/>
                    <a:gd name="T2" fmla="*/ 170 w 173"/>
                    <a:gd name="T3" fmla="*/ 184 h 237"/>
                    <a:gd name="T4" fmla="*/ 159 w 173"/>
                    <a:gd name="T5" fmla="*/ 164 h 237"/>
                    <a:gd name="T6" fmla="*/ 138 w 173"/>
                    <a:gd name="T7" fmla="*/ 146 h 237"/>
                    <a:gd name="T8" fmla="*/ 106 w 173"/>
                    <a:gd name="T9" fmla="*/ 130 h 237"/>
                    <a:gd name="T10" fmla="*/ 89 w 173"/>
                    <a:gd name="T11" fmla="*/ 122 h 237"/>
                    <a:gd name="T12" fmla="*/ 80 w 173"/>
                    <a:gd name="T13" fmla="*/ 115 h 237"/>
                    <a:gd name="T14" fmla="*/ 77 w 173"/>
                    <a:gd name="T15" fmla="*/ 109 h 237"/>
                    <a:gd name="T16" fmla="*/ 76 w 173"/>
                    <a:gd name="T17" fmla="*/ 103 h 237"/>
                    <a:gd name="T18" fmla="*/ 77 w 173"/>
                    <a:gd name="T19" fmla="*/ 97 h 237"/>
                    <a:gd name="T20" fmla="*/ 81 w 173"/>
                    <a:gd name="T21" fmla="*/ 92 h 237"/>
                    <a:gd name="T22" fmla="*/ 88 w 173"/>
                    <a:gd name="T23" fmla="*/ 88 h 237"/>
                    <a:gd name="T24" fmla="*/ 97 w 173"/>
                    <a:gd name="T25" fmla="*/ 87 h 237"/>
                    <a:gd name="T26" fmla="*/ 116 w 173"/>
                    <a:gd name="T27" fmla="*/ 89 h 237"/>
                    <a:gd name="T28" fmla="*/ 133 w 173"/>
                    <a:gd name="T29" fmla="*/ 93 h 237"/>
                    <a:gd name="T30" fmla="*/ 149 w 173"/>
                    <a:gd name="T31" fmla="*/ 99 h 237"/>
                    <a:gd name="T32" fmla="*/ 161 w 173"/>
                    <a:gd name="T33" fmla="*/ 106 h 237"/>
                    <a:gd name="T34" fmla="*/ 161 w 173"/>
                    <a:gd name="T35" fmla="*/ 42 h 237"/>
                    <a:gd name="T36" fmla="*/ 139 w 173"/>
                    <a:gd name="T37" fmla="*/ 37 h 237"/>
                    <a:gd name="T38" fmla="*/ 111 w 173"/>
                    <a:gd name="T39" fmla="*/ 34 h 237"/>
                    <a:gd name="T40" fmla="*/ 111 w 173"/>
                    <a:gd name="T41" fmla="*/ 0 h 237"/>
                    <a:gd name="T42" fmla="*/ 69 w 173"/>
                    <a:gd name="T43" fmla="*/ 0 h 237"/>
                    <a:gd name="T44" fmla="*/ 69 w 173"/>
                    <a:gd name="T45" fmla="*/ 35 h 237"/>
                    <a:gd name="T46" fmla="*/ 40 w 173"/>
                    <a:gd name="T47" fmla="*/ 45 h 237"/>
                    <a:gd name="T48" fmla="*/ 18 w 173"/>
                    <a:gd name="T49" fmla="*/ 61 h 237"/>
                    <a:gd name="T50" fmla="*/ 4 w 173"/>
                    <a:gd name="T51" fmla="*/ 83 h 237"/>
                    <a:gd name="T52" fmla="*/ 0 w 173"/>
                    <a:gd name="T53" fmla="*/ 110 h 237"/>
                    <a:gd name="T54" fmla="*/ 3 w 173"/>
                    <a:gd name="T55" fmla="*/ 132 h 237"/>
                    <a:gd name="T56" fmla="*/ 12 w 173"/>
                    <a:gd name="T57" fmla="*/ 151 h 237"/>
                    <a:gd name="T58" fmla="*/ 30 w 173"/>
                    <a:gd name="T59" fmla="*/ 168 h 237"/>
                    <a:gd name="T60" fmla="*/ 57 w 173"/>
                    <a:gd name="T61" fmla="*/ 183 h 237"/>
                    <a:gd name="T62" fmla="*/ 77 w 173"/>
                    <a:gd name="T63" fmla="*/ 191 h 237"/>
                    <a:gd name="T64" fmla="*/ 88 w 173"/>
                    <a:gd name="T65" fmla="*/ 199 h 237"/>
                    <a:gd name="T66" fmla="*/ 93 w 173"/>
                    <a:gd name="T67" fmla="*/ 205 h 237"/>
                    <a:gd name="T68" fmla="*/ 94 w 173"/>
                    <a:gd name="T69" fmla="*/ 212 h 237"/>
                    <a:gd name="T70" fmla="*/ 93 w 173"/>
                    <a:gd name="T71" fmla="*/ 218 h 237"/>
                    <a:gd name="T72" fmla="*/ 89 w 173"/>
                    <a:gd name="T73" fmla="*/ 223 h 237"/>
                    <a:gd name="T74" fmla="*/ 83 w 173"/>
                    <a:gd name="T75" fmla="*/ 227 h 237"/>
                    <a:gd name="T76" fmla="*/ 74 w 173"/>
                    <a:gd name="T77" fmla="*/ 229 h 237"/>
                    <a:gd name="T78" fmla="*/ 37 w 173"/>
                    <a:gd name="T79" fmla="*/ 222 h 237"/>
                    <a:gd name="T80" fmla="*/ 3 w 173"/>
                    <a:gd name="T81" fmla="*/ 202 h 237"/>
                    <a:gd name="T82" fmla="*/ 3 w 173"/>
                    <a:gd name="T83" fmla="*/ 237 h 237"/>
                    <a:gd name="T84" fmla="*/ 166 w 173"/>
                    <a:gd name="T85" fmla="*/ 237 h 237"/>
                    <a:gd name="T86" fmla="*/ 171 w 173"/>
                    <a:gd name="T87" fmla="*/ 225 h 237"/>
                    <a:gd name="T88" fmla="*/ 173 w 173"/>
                    <a:gd name="T89" fmla="*/ 20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 h="237">
                      <a:moveTo>
                        <a:pt x="173" y="206"/>
                      </a:moveTo>
                      <a:cubicBezTo>
                        <a:pt x="173" y="198"/>
                        <a:pt x="172" y="191"/>
                        <a:pt x="170" y="184"/>
                      </a:cubicBezTo>
                      <a:cubicBezTo>
                        <a:pt x="168" y="177"/>
                        <a:pt x="164" y="171"/>
                        <a:pt x="159" y="164"/>
                      </a:cubicBezTo>
                      <a:cubicBezTo>
                        <a:pt x="153" y="158"/>
                        <a:pt x="146" y="152"/>
                        <a:pt x="138" y="146"/>
                      </a:cubicBezTo>
                      <a:cubicBezTo>
                        <a:pt x="129" y="140"/>
                        <a:pt x="119" y="135"/>
                        <a:pt x="106" y="130"/>
                      </a:cubicBezTo>
                      <a:cubicBezTo>
                        <a:pt x="99" y="127"/>
                        <a:pt x="94" y="124"/>
                        <a:pt x="89" y="122"/>
                      </a:cubicBezTo>
                      <a:cubicBezTo>
                        <a:pt x="85" y="119"/>
                        <a:pt x="82" y="117"/>
                        <a:pt x="80" y="115"/>
                      </a:cubicBezTo>
                      <a:cubicBezTo>
                        <a:pt x="78" y="113"/>
                        <a:pt x="77" y="111"/>
                        <a:pt x="77" y="109"/>
                      </a:cubicBezTo>
                      <a:cubicBezTo>
                        <a:pt x="76" y="107"/>
                        <a:pt x="76" y="105"/>
                        <a:pt x="76" y="103"/>
                      </a:cubicBezTo>
                      <a:cubicBezTo>
                        <a:pt x="76" y="101"/>
                        <a:pt x="76" y="99"/>
                        <a:pt x="77" y="97"/>
                      </a:cubicBezTo>
                      <a:cubicBezTo>
                        <a:pt x="78" y="95"/>
                        <a:pt x="79" y="93"/>
                        <a:pt x="81" y="92"/>
                      </a:cubicBezTo>
                      <a:cubicBezTo>
                        <a:pt x="83" y="91"/>
                        <a:pt x="85" y="89"/>
                        <a:pt x="88" y="88"/>
                      </a:cubicBezTo>
                      <a:cubicBezTo>
                        <a:pt x="91" y="88"/>
                        <a:pt x="94" y="87"/>
                        <a:pt x="97" y="87"/>
                      </a:cubicBezTo>
                      <a:cubicBezTo>
                        <a:pt x="104" y="87"/>
                        <a:pt x="110" y="88"/>
                        <a:pt x="116" y="89"/>
                      </a:cubicBezTo>
                      <a:cubicBezTo>
                        <a:pt x="122" y="90"/>
                        <a:pt x="128" y="91"/>
                        <a:pt x="133" y="93"/>
                      </a:cubicBezTo>
                      <a:cubicBezTo>
                        <a:pt x="139" y="95"/>
                        <a:pt x="144" y="97"/>
                        <a:pt x="149" y="99"/>
                      </a:cubicBezTo>
                      <a:cubicBezTo>
                        <a:pt x="154" y="102"/>
                        <a:pt x="158" y="104"/>
                        <a:pt x="161" y="106"/>
                      </a:cubicBezTo>
                      <a:cubicBezTo>
                        <a:pt x="161" y="42"/>
                        <a:pt x="161" y="42"/>
                        <a:pt x="161" y="42"/>
                      </a:cubicBezTo>
                      <a:cubicBezTo>
                        <a:pt x="155" y="40"/>
                        <a:pt x="148" y="38"/>
                        <a:pt x="139" y="37"/>
                      </a:cubicBezTo>
                      <a:cubicBezTo>
                        <a:pt x="131" y="35"/>
                        <a:pt x="121" y="34"/>
                        <a:pt x="111" y="34"/>
                      </a:cubicBezTo>
                      <a:cubicBezTo>
                        <a:pt x="111" y="0"/>
                        <a:pt x="111" y="0"/>
                        <a:pt x="111" y="0"/>
                      </a:cubicBezTo>
                      <a:cubicBezTo>
                        <a:pt x="69" y="0"/>
                        <a:pt x="69" y="0"/>
                        <a:pt x="69" y="0"/>
                      </a:cubicBezTo>
                      <a:cubicBezTo>
                        <a:pt x="69" y="35"/>
                        <a:pt x="69" y="35"/>
                        <a:pt x="69" y="35"/>
                      </a:cubicBezTo>
                      <a:cubicBezTo>
                        <a:pt x="58" y="37"/>
                        <a:pt x="49" y="40"/>
                        <a:pt x="40" y="45"/>
                      </a:cubicBezTo>
                      <a:cubicBezTo>
                        <a:pt x="31" y="49"/>
                        <a:pt x="24" y="54"/>
                        <a:pt x="18" y="61"/>
                      </a:cubicBezTo>
                      <a:cubicBezTo>
                        <a:pt x="12" y="67"/>
                        <a:pt x="8" y="74"/>
                        <a:pt x="4" y="83"/>
                      </a:cubicBezTo>
                      <a:cubicBezTo>
                        <a:pt x="1" y="91"/>
                        <a:pt x="0" y="100"/>
                        <a:pt x="0" y="110"/>
                      </a:cubicBezTo>
                      <a:cubicBezTo>
                        <a:pt x="0" y="117"/>
                        <a:pt x="1" y="125"/>
                        <a:pt x="3" y="132"/>
                      </a:cubicBezTo>
                      <a:cubicBezTo>
                        <a:pt x="5" y="139"/>
                        <a:pt x="8" y="145"/>
                        <a:pt x="12" y="151"/>
                      </a:cubicBezTo>
                      <a:cubicBezTo>
                        <a:pt x="17" y="157"/>
                        <a:pt x="23" y="163"/>
                        <a:pt x="30" y="168"/>
                      </a:cubicBezTo>
                      <a:cubicBezTo>
                        <a:pt x="37" y="174"/>
                        <a:pt x="46" y="178"/>
                        <a:pt x="57" y="183"/>
                      </a:cubicBezTo>
                      <a:cubicBezTo>
                        <a:pt x="65" y="186"/>
                        <a:pt x="72" y="189"/>
                        <a:pt x="77" y="191"/>
                      </a:cubicBezTo>
                      <a:cubicBezTo>
                        <a:pt x="82" y="194"/>
                        <a:pt x="85" y="196"/>
                        <a:pt x="88" y="199"/>
                      </a:cubicBezTo>
                      <a:cubicBezTo>
                        <a:pt x="91" y="201"/>
                        <a:pt x="92" y="203"/>
                        <a:pt x="93" y="205"/>
                      </a:cubicBezTo>
                      <a:cubicBezTo>
                        <a:pt x="93" y="207"/>
                        <a:pt x="94" y="209"/>
                        <a:pt x="94" y="212"/>
                      </a:cubicBezTo>
                      <a:cubicBezTo>
                        <a:pt x="94" y="214"/>
                        <a:pt x="93" y="216"/>
                        <a:pt x="93" y="218"/>
                      </a:cubicBezTo>
                      <a:cubicBezTo>
                        <a:pt x="92" y="220"/>
                        <a:pt x="91" y="222"/>
                        <a:pt x="89" y="223"/>
                      </a:cubicBezTo>
                      <a:cubicBezTo>
                        <a:pt x="88" y="225"/>
                        <a:pt x="86" y="226"/>
                        <a:pt x="83" y="227"/>
                      </a:cubicBezTo>
                      <a:cubicBezTo>
                        <a:pt x="80" y="228"/>
                        <a:pt x="77" y="229"/>
                        <a:pt x="74" y="229"/>
                      </a:cubicBezTo>
                      <a:cubicBezTo>
                        <a:pt x="61" y="229"/>
                        <a:pt x="49" y="226"/>
                        <a:pt x="37" y="222"/>
                      </a:cubicBezTo>
                      <a:cubicBezTo>
                        <a:pt x="25" y="217"/>
                        <a:pt x="14" y="210"/>
                        <a:pt x="3" y="202"/>
                      </a:cubicBezTo>
                      <a:cubicBezTo>
                        <a:pt x="3" y="237"/>
                        <a:pt x="3" y="237"/>
                        <a:pt x="3" y="237"/>
                      </a:cubicBezTo>
                      <a:cubicBezTo>
                        <a:pt x="166" y="237"/>
                        <a:pt x="166" y="237"/>
                        <a:pt x="166" y="237"/>
                      </a:cubicBezTo>
                      <a:cubicBezTo>
                        <a:pt x="168" y="233"/>
                        <a:pt x="169" y="229"/>
                        <a:pt x="171" y="225"/>
                      </a:cubicBezTo>
                      <a:cubicBezTo>
                        <a:pt x="172" y="218"/>
                        <a:pt x="173" y="212"/>
                        <a:pt x="173" y="20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0" name="Freeform 6"/>
                <p:cNvSpPr>
                  <a:spLocks/>
                </p:cNvSpPr>
                <p:nvPr/>
              </p:nvSpPr>
              <p:spPr bwMode="auto">
                <a:xfrm>
                  <a:off x="7534275" y="4776788"/>
                  <a:ext cx="363538" cy="61913"/>
                </a:xfrm>
                <a:custGeom>
                  <a:avLst/>
                  <a:gdLst>
                    <a:gd name="T0" fmla="*/ 0 w 163"/>
                    <a:gd name="T1" fmla="*/ 28 h 28"/>
                    <a:gd name="T2" fmla="*/ 139 w 163"/>
                    <a:gd name="T3" fmla="*/ 28 h 28"/>
                    <a:gd name="T4" fmla="*/ 158 w 163"/>
                    <a:gd name="T5" fmla="*/ 9 h 28"/>
                    <a:gd name="T6" fmla="*/ 163 w 163"/>
                    <a:gd name="T7" fmla="*/ 0 h 28"/>
                    <a:gd name="T8" fmla="*/ 0 w 163"/>
                    <a:gd name="T9" fmla="*/ 0 h 28"/>
                    <a:gd name="T10" fmla="*/ 0 w 163"/>
                    <a:gd name="T11" fmla="*/ 28 h 28"/>
                  </a:gdLst>
                  <a:ahLst/>
                  <a:cxnLst>
                    <a:cxn ang="0">
                      <a:pos x="T0" y="T1"/>
                    </a:cxn>
                    <a:cxn ang="0">
                      <a:pos x="T2" y="T3"/>
                    </a:cxn>
                    <a:cxn ang="0">
                      <a:pos x="T4" y="T5"/>
                    </a:cxn>
                    <a:cxn ang="0">
                      <a:pos x="T6" y="T7"/>
                    </a:cxn>
                    <a:cxn ang="0">
                      <a:pos x="T8" y="T9"/>
                    </a:cxn>
                    <a:cxn ang="0">
                      <a:pos x="T10" y="T11"/>
                    </a:cxn>
                  </a:cxnLst>
                  <a:rect l="0" t="0" r="r" b="b"/>
                  <a:pathLst>
                    <a:path w="163" h="28">
                      <a:moveTo>
                        <a:pt x="0" y="28"/>
                      </a:moveTo>
                      <a:cubicBezTo>
                        <a:pt x="139" y="28"/>
                        <a:pt x="139" y="28"/>
                        <a:pt x="139" y="28"/>
                      </a:cubicBezTo>
                      <a:cubicBezTo>
                        <a:pt x="147" y="22"/>
                        <a:pt x="153" y="16"/>
                        <a:pt x="158" y="9"/>
                      </a:cubicBezTo>
                      <a:cubicBezTo>
                        <a:pt x="160" y="6"/>
                        <a:pt x="162" y="3"/>
                        <a:pt x="163" y="0"/>
                      </a:cubicBezTo>
                      <a:cubicBezTo>
                        <a:pt x="0" y="0"/>
                        <a:pt x="0" y="0"/>
                        <a:pt x="0" y="0"/>
                      </a:cubicBezTo>
                      <a:lnTo>
                        <a:pt x="0" y="28"/>
                      </a:ln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1" name="Freeform 7"/>
                <p:cNvSpPr>
                  <a:spLocks/>
                </p:cNvSpPr>
                <p:nvPr/>
              </p:nvSpPr>
              <p:spPr bwMode="auto">
                <a:xfrm>
                  <a:off x="7326313" y="4132263"/>
                  <a:ext cx="161925" cy="298450"/>
                </a:xfrm>
                <a:custGeom>
                  <a:avLst/>
                  <a:gdLst>
                    <a:gd name="T0" fmla="*/ 73 w 73"/>
                    <a:gd name="T1" fmla="*/ 86 h 134"/>
                    <a:gd name="T2" fmla="*/ 72 w 73"/>
                    <a:gd name="T3" fmla="*/ 95 h 134"/>
                    <a:gd name="T4" fmla="*/ 68 w 73"/>
                    <a:gd name="T5" fmla="*/ 103 h 134"/>
                    <a:gd name="T6" fmla="*/ 60 w 73"/>
                    <a:gd name="T7" fmla="*/ 111 h 134"/>
                    <a:gd name="T8" fmla="*/ 47 w 73"/>
                    <a:gd name="T9" fmla="*/ 117 h 134"/>
                    <a:gd name="T10" fmla="*/ 47 w 73"/>
                    <a:gd name="T11" fmla="*/ 134 h 134"/>
                    <a:gd name="T12" fmla="*/ 29 w 73"/>
                    <a:gd name="T13" fmla="*/ 134 h 134"/>
                    <a:gd name="T14" fmla="*/ 29 w 73"/>
                    <a:gd name="T15" fmla="*/ 119 h 134"/>
                    <a:gd name="T16" fmla="*/ 21 w 73"/>
                    <a:gd name="T17" fmla="*/ 118 h 134"/>
                    <a:gd name="T18" fmla="*/ 13 w 73"/>
                    <a:gd name="T19" fmla="*/ 117 h 134"/>
                    <a:gd name="T20" fmla="*/ 6 w 73"/>
                    <a:gd name="T21" fmla="*/ 115 h 134"/>
                    <a:gd name="T22" fmla="*/ 1 w 73"/>
                    <a:gd name="T23" fmla="*/ 113 h 134"/>
                    <a:gd name="T24" fmla="*/ 1 w 73"/>
                    <a:gd name="T25" fmla="*/ 85 h 134"/>
                    <a:gd name="T26" fmla="*/ 16 w 73"/>
                    <a:gd name="T27" fmla="*/ 93 h 134"/>
                    <a:gd name="T28" fmla="*/ 31 w 73"/>
                    <a:gd name="T29" fmla="*/ 96 h 134"/>
                    <a:gd name="T30" fmla="*/ 35 w 73"/>
                    <a:gd name="T31" fmla="*/ 95 h 134"/>
                    <a:gd name="T32" fmla="*/ 38 w 73"/>
                    <a:gd name="T33" fmla="*/ 94 h 134"/>
                    <a:gd name="T34" fmla="*/ 39 w 73"/>
                    <a:gd name="T35" fmla="*/ 92 h 134"/>
                    <a:gd name="T36" fmla="*/ 40 w 73"/>
                    <a:gd name="T37" fmla="*/ 89 h 134"/>
                    <a:gd name="T38" fmla="*/ 39 w 73"/>
                    <a:gd name="T39" fmla="*/ 86 h 134"/>
                    <a:gd name="T40" fmla="*/ 37 w 73"/>
                    <a:gd name="T41" fmla="*/ 83 h 134"/>
                    <a:gd name="T42" fmla="*/ 32 w 73"/>
                    <a:gd name="T43" fmla="*/ 80 h 134"/>
                    <a:gd name="T44" fmla="*/ 24 w 73"/>
                    <a:gd name="T45" fmla="*/ 77 h 134"/>
                    <a:gd name="T46" fmla="*/ 13 w 73"/>
                    <a:gd name="T47" fmla="*/ 71 h 134"/>
                    <a:gd name="T48" fmla="*/ 5 w 73"/>
                    <a:gd name="T49" fmla="*/ 63 h 134"/>
                    <a:gd name="T50" fmla="*/ 1 w 73"/>
                    <a:gd name="T51" fmla="*/ 55 h 134"/>
                    <a:gd name="T52" fmla="*/ 0 w 73"/>
                    <a:gd name="T53" fmla="*/ 46 h 134"/>
                    <a:gd name="T54" fmla="*/ 2 w 73"/>
                    <a:gd name="T55" fmla="*/ 34 h 134"/>
                    <a:gd name="T56" fmla="*/ 8 w 73"/>
                    <a:gd name="T57" fmla="*/ 25 h 134"/>
                    <a:gd name="T58" fmla="*/ 17 w 73"/>
                    <a:gd name="T59" fmla="*/ 18 h 134"/>
                    <a:gd name="T60" fmla="*/ 29 w 73"/>
                    <a:gd name="T61" fmla="*/ 15 h 134"/>
                    <a:gd name="T62" fmla="*/ 29 w 73"/>
                    <a:gd name="T63" fmla="*/ 0 h 134"/>
                    <a:gd name="T64" fmla="*/ 47 w 73"/>
                    <a:gd name="T65" fmla="*/ 0 h 134"/>
                    <a:gd name="T66" fmla="*/ 47 w 73"/>
                    <a:gd name="T67" fmla="*/ 14 h 134"/>
                    <a:gd name="T68" fmla="*/ 59 w 73"/>
                    <a:gd name="T69" fmla="*/ 15 h 134"/>
                    <a:gd name="T70" fmla="*/ 68 w 73"/>
                    <a:gd name="T71" fmla="*/ 17 h 134"/>
                    <a:gd name="T72" fmla="*/ 68 w 73"/>
                    <a:gd name="T73" fmla="*/ 44 h 134"/>
                    <a:gd name="T74" fmla="*/ 63 w 73"/>
                    <a:gd name="T75" fmla="*/ 41 h 134"/>
                    <a:gd name="T76" fmla="*/ 56 w 73"/>
                    <a:gd name="T77" fmla="*/ 39 h 134"/>
                    <a:gd name="T78" fmla="*/ 49 w 73"/>
                    <a:gd name="T79" fmla="*/ 37 h 134"/>
                    <a:gd name="T80" fmla="*/ 41 w 73"/>
                    <a:gd name="T81" fmla="*/ 36 h 134"/>
                    <a:gd name="T82" fmla="*/ 37 w 73"/>
                    <a:gd name="T83" fmla="*/ 37 h 134"/>
                    <a:gd name="T84" fmla="*/ 34 w 73"/>
                    <a:gd name="T85" fmla="*/ 38 h 134"/>
                    <a:gd name="T86" fmla="*/ 33 w 73"/>
                    <a:gd name="T87" fmla="*/ 40 h 134"/>
                    <a:gd name="T88" fmla="*/ 32 w 73"/>
                    <a:gd name="T89" fmla="*/ 43 h 134"/>
                    <a:gd name="T90" fmla="*/ 32 w 73"/>
                    <a:gd name="T91" fmla="*/ 45 h 134"/>
                    <a:gd name="T92" fmla="*/ 34 w 73"/>
                    <a:gd name="T93" fmla="*/ 48 h 134"/>
                    <a:gd name="T94" fmla="*/ 38 w 73"/>
                    <a:gd name="T95" fmla="*/ 51 h 134"/>
                    <a:gd name="T96" fmla="*/ 45 w 73"/>
                    <a:gd name="T97" fmla="*/ 54 h 134"/>
                    <a:gd name="T98" fmla="*/ 58 w 73"/>
                    <a:gd name="T99" fmla="*/ 61 h 134"/>
                    <a:gd name="T100" fmla="*/ 67 w 73"/>
                    <a:gd name="T101" fmla="*/ 69 h 134"/>
                    <a:gd name="T102" fmla="*/ 72 w 73"/>
                    <a:gd name="T103" fmla="*/ 77 h 134"/>
                    <a:gd name="T104" fmla="*/ 73 w 73"/>
                    <a:gd name="T105" fmla="*/ 8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134">
                      <a:moveTo>
                        <a:pt x="73" y="86"/>
                      </a:moveTo>
                      <a:cubicBezTo>
                        <a:pt x="73" y="89"/>
                        <a:pt x="73" y="92"/>
                        <a:pt x="72" y="95"/>
                      </a:cubicBezTo>
                      <a:cubicBezTo>
                        <a:pt x="71" y="98"/>
                        <a:pt x="70" y="101"/>
                        <a:pt x="68" y="103"/>
                      </a:cubicBezTo>
                      <a:cubicBezTo>
                        <a:pt x="66" y="106"/>
                        <a:pt x="63" y="109"/>
                        <a:pt x="60" y="111"/>
                      </a:cubicBezTo>
                      <a:cubicBezTo>
                        <a:pt x="56" y="114"/>
                        <a:pt x="52" y="115"/>
                        <a:pt x="47" y="117"/>
                      </a:cubicBezTo>
                      <a:cubicBezTo>
                        <a:pt x="47" y="134"/>
                        <a:pt x="47" y="134"/>
                        <a:pt x="47" y="134"/>
                      </a:cubicBezTo>
                      <a:cubicBezTo>
                        <a:pt x="29" y="134"/>
                        <a:pt x="29" y="134"/>
                        <a:pt x="29" y="134"/>
                      </a:cubicBezTo>
                      <a:cubicBezTo>
                        <a:pt x="29" y="119"/>
                        <a:pt x="29" y="119"/>
                        <a:pt x="29" y="119"/>
                      </a:cubicBezTo>
                      <a:cubicBezTo>
                        <a:pt x="27" y="119"/>
                        <a:pt x="24" y="119"/>
                        <a:pt x="21" y="118"/>
                      </a:cubicBezTo>
                      <a:cubicBezTo>
                        <a:pt x="18" y="118"/>
                        <a:pt x="15" y="117"/>
                        <a:pt x="13" y="117"/>
                      </a:cubicBezTo>
                      <a:cubicBezTo>
                        <a:pt x="10" y="116"/>
                        <a:pt x="8" y="116"/>
                        <a:pt x="6" y="115"/>
                      </a:cubicBezTo>
                      <a:cubicBezTo>
                        <a:pt x="4" y="114"/>
                        <a:pt x="2" y="113"/>
                        <a:pt x="1" y="113"/>
                      </a:cubicBezTo>
                      <a:cubicBezTo>
                        <a:pt x="1" y="85"/>
                        <a:pt x="1" y="85"/>
                        <a:pt x="1" y="85"/>
                      </a:cubicBezTo>
                      <a:cubicBezTo>
                        <a:pt x="6" y="88"/>
                        <a:pt x="11" y="91"/>
                        <a:pt x="16" y="93"/>
                      </a:cubicBezTo>
                      <a:cubicBezTo>
                        <a:pt x="21" y="95"/>
                        <a:pt x="26" y="96"/>
                        <a:pt x="31" y="96"/>
                      </a:cubicBezTo>
                      <a:cubicBezTo>
                        <a:pt x="33" y="96"/>
                        <a:pt x="34" y="96"/>
                        <a:pt x="35" y="95"/>
                      </a:cubicBezTo>
                      <a:cubicBezTo>
                        <a:pt x="36" y="95"/>
                        <a:pt x="37" y="94"/>
                        <a:pt x="38" y="94"/>
                      </a:cubicBezTo>
                      <a:cubicBezTo>
                        <a:pt x="38" y="93"/>
                        <a:pt x="39" y="92"/>
                        <a:pt x="39" y="92"/>
                      </a:cubicBezTo>
                      <a:cubicBezTo>
                        <a:pt x="39" y="91"/>
                        <a:pt x="40" y="90"/>
                        <a:pt x="40" y="89"/>
                      </a:cubicBezTo>
                      <a:cubicBezTo>
                        <a:pt x="40" y="88"/>
                        <a:pt x="40" y="87"/>
                        <a:pt x="39" y="86"/>
                      </a:cubicBezTo>
                      <a:cubicBezTo>
                        <a:pt x="39" y="85"/>
                        <a:pt x="38" y="84"/>
                        <a:pt x="37" y="83"/>
                      </a:cubicBezTo>
                      <a:cubicBezTo>
                        <a:pt x="36" y="82"/>
                        <a:pt x="35" y="81"/>
                        <a:pt x="32" y="80"/>
                      </a:cubicBezTo>
                      <a:cubicBezTo>
                        <a:pt x="30" y="79"/>
                        <a:pt x="28" y="78"/>
                        <a:pt x="24" y="77"/>
                      </a:cubicBezTo>
                      <a:cubicBezTo>
                        <a:pt x="20" y="75"/>
                        <a:pt x="16" y="73"/>
                        <a:pt x="13" y="71"/>
                      </a:cubicBezTo>
                      <a:cubicBezTo>
                        <a:pt x="10" y="68"/>
                        <a:pt x="7" y="66"/>
                        <a:pt x="5" y="63"/>
                      </a:cubicBezTo>
                      <a:cubicBezTo>
                        <a:pt x="3" y="61"/>
                        <a:pt x="2" y="58"/>
                        <a:pt x="1" y="55"/>
                      </a:cubicBezTo>
                      <a:cubicBezTo>
                        <a:pt x="0" y="52"/>
                        <a:pt x="0" y="49"/>
                        <a:pt x="0" y="46"/>
                      </a:cubicBezTo>
                      <a:cubicBezTo>
                        <a:pt x="0" y="42"/>
                        <a:pt x="1" y="38"/>
                        <a:pt x="2" y="34"/>
                      </a:cubicBezTo>
                      <a:cubicBezTo>
                        <a:pt x="3" y="31"/>
                        <a:pt x="5" y="28"/>
                        <a:pt x="8" y="25"/>
                      </a:cubicBezTo>
                      <a:cubicBezTo>
                        <a:pt x="10" y="22"/>
                        <a:pt x="13" y="20"/>
                        <a:pt x="17" y="18"/>
                      </a:cubicBezTo>
                      <a:cubicBezTo>
                        <a:pt x="21" y="17"/>
                        <a:pt x="25" y="15"/>
                        <a:pt x="29" y="15"/>
                      </a:cubicBezTo>
                      <a:cubicBezTo>
                        <a:pt x="29" y="0"/>
                        <a:pt x="29" y="0"/>
                        <a:pt x="29" y="0"/>
                      </a:cubicBezTo>
                      <a:cubicBezTo>
                        <a:pt x="47" y="0"/>
                        <a:pt x="47" y="0"/>
                        <a:pt x="47" y="0"/>
                      </a:cubicBezTo>
                      <a:cubicBezTo>
                        <a:pt x="47" y="14"/>
                        <a:pt x="47" y="14"/>
                        <a:pt x="47" y="14"/>
                      </a:cubicBezTo>
                      <a:cubicBezTo>
                        <a:pt x="51" y="14"/>
                        <a:pt x="55" y="14"/>
                        <a:pt x="59" y="15"/>
                      </a:cubicBezTo>
                      <a:cubicBezTo>
                        <a:pt x="63" y="16"/>
                        <a:pt x="66" y="16"/>
                        <a:pt x="68" y="17"/>
                      </a:cubicBezTo>
                      <a:cubicBezTo>
                        <a:pt x="68" y="44"/>
                        <a:pt x="68" y="44"/>
                        <a:pt x="68" y="44"/>
                      </a:cubicBezTo>
                      <a:cubicBezTo>
                        <a:pt x="67" y="43"/>
                        <a:pt x="65" y="42"/>
                        <a:pt x="63" y="41"/>
                      </a:cubicBezTo>
                      <a:cubicBezTo>
                        <a:pt x="61" y="41"/>
                        <a:pt x="59" y="40"/>
                        <a:pt x="56" y="39"/>
                      </a:cubicBezTo>
                      <a:cubicBezTo>
                        <a:pt x="54" y="38"/>
                        <a:pt x="52" y="38"/>
                        <a:pt x="49" y="37"/>
                      </a:cubicBezTo>
                      <a:cubicBezTo>
                        <a:pt x="46" y="37"/>
                        <a:pt x="44" y="36"/>
                        <a:pt x="41" y="36"/>
                      </a:cubicBezTo>
                      <a:cubicBezTo>
                        <a:pt x="40" y="36"/>
                        <a:pt x="38" y="37"/>
                        <a:pt x="37" y="37"/>
                      </a:cubicBezTo>
                      <a:cubicBezTo>
                        <a:pt x="36" y="37"/>
                        <a:pt x="35" y="38"/>
                        <a:pt x="34" y="38"/>
                      </a:cubicBezTo>
                      <a:cubicBezTo>
                        <a:pt x="34" y="39"/>
                        <a:pt x="33" y="40"/>
                        <a:pt x="33" y="40"/>
                      </a:cubicBezTo>
                      <a:cubicBezTo>
                        <a:pt x="32" y="41"/>
                        <a:pt x="32" y="42"/>
                        <a:pt x="32" y="43"/>
                      </a:cubicBezTo>
                      <a:cubicBezTo>
                        <a:pt x="32" y="44"/>
                        <a:pt x="32" y="45"/>
                        <a:pt x="32" y="45"/>
                      </a:cubicBezTo>
                      <a:cubicBezTo>
                        <a:pt x="33" y="46"/>
                        <a:pt x="33" y="47"/>
                        <a:pt x="34" y="48"/>
                      </a:cubicBezTo>
                      <a:cubicBezTo>
                        <a:pt x="35" y="49"/>
                        <a:pt x="36" y="50"/>
                        <a:pt x="38" y="51"/>
                      </a:cubicBezTo>
                      <a:cubicBezTo>
                        <a:pt x="40" y="52"/>
                        <a:pt x="42" y="53"/>
                        <a:pt x="45" y="54"/>
                      </a:cubicBezTo>
                      <a:cubicBezTo>
                        <a:pt x="50" y="57"/>
                        <a:pt x="55" y="59"/>
                        <a:pt x="58" y="61"/>
                      </a:cubicBezTo>
                      <a:cubicBezTo>
                        <a:pt x="62" y="64"/>
                        <a:pt x="65" y="66"/>
                        <a:pt x="67" y="69"/>
                      </a:cubicBezTo>
                      <a:cubicBezTo>
                        <a:pt x="69" y="72"/>
                        <a:pt x="71" y="74"/>
                        <a:pt x="72" y="77"/>
                      </a:cubicBezTo>
                      <a:cubicBezTo>
                        <a:pt x="73" y="80"/>
                        <a:pt x="73" y="83"/>
                        <a:pt x="73" y="8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2" name="Freeform 8"/>
                <p:cNvSpPr>
                  <a:spLocks/>
                </p:cNvSpPr>
                <p:nvPr/>
              </p:nvSpPr>
              <p:spPr bwMode="auto">
                <a:xfrm>
                  <a:off x="7523163" y="4019551"/>
                  <a:ext cx="122238" cy="223838"/>
                </a:xfrm>
                <a:custGeom>
                  <a:avLst/>
                  <a:gdLst>
                    <a:gd name="T0" fmla="*/ 55 w 55"/>
                    <a:gd name="T1" fmla="*/ 66 h 101"/>
                    <a:gd name="T2" fmla="*/ 55 w 55"/>
                    <a:gd name="T3" fmla="*/ 72 h 101"/>
                    <a:gd name="T4" fmla="*/ 51 w 55"/>
                    <a:gd name="T5" fmla="*/ 78 h 101"/>
                    <a:gd name="T6" fmla="*/ 45 w 55"/>
                    <a:gd name="T7" fmla="*/ 84 h 101"/>
                    <a:gd name="T8" fmla="*/ 35 w 55"/>
                    <a:gd name="T9" fmla="*/ 89 h 101"/>
                    <a:gd name="T10" fmla="*/ 35 w 55"/>
                    <a:gd name="T11" fmla="*/ 101 h 101"/>
                    <a:gd name="T12" fmla="*/ 22 w 55"/>
                    <a:gd name="T13" fmla="*/ 101 h 101"/>
                    <a:gd name="T14" fmla="*/ 22 w 55"/>
                    <a:gd name="T15" fmla="*/ 90 h 101"/>
                    <a:gd name="T16" fmla="*/ 16 w 55"/>
                    <a:gd name="T17" fmla="*/ 90 h 101"/>
                    <a:gd name="T18" fmla="*/ 10 w 55"/>
                    <a:gd name="T19" fmla="*/ 89 h 101"/>
                    <a:gd name="T20" fmla="*/ 4 w 55"/>
                    <a:gd name="T21" fmla="*/ 87 h 101"/>
                    <a:gd name="T22" fmla="*/ 1 w 55"/>
                    <a:gd name="T23" fmla="*/ 85 h 101"/>
                    <a:gd name="T24" fmla="*/ 1 w 55"/>
                    <a:gd name="T25" fmla="*/ 64 h 101"/>
                    <a:gd name="T26" fmla="*/ 12 w 55"/>
                    <a:gd name="T27" fmla="*/ 71 h 101"/>
                    <a:gd name="T28" fmla="*/ 24 w 55"/>
                    <a:gd name="T29" fmla="*/ 73 h 101"/>
                    <a:gd name="T30" fmla="*/ 27 w 55"/>
                    <a:gd name="T31" fmla="*/ 72 h 101"/>
                    <a:gd name="T32" fmla="*/ 29 w 55"/>
                    <a:gd name="T33" fmla="*/ 71 h 101"/>
                    <a:gd name="T34" fmla="*/ 30 w 55"/>
                    <a:gd name="T35" fmla="*/ 69 h 101"/>
                    <a:gd name="T36" fmla="*/ 30 w 55"/>
                    <a:gd name="T37" fmla="*/ 67 h 101"/>
                    <a:gd name="T38" fmla="*/ 30 w 55"/>
                    <a:gd name="T39" fmla="*/ 65 h 101"/>
                    <a:gd name="T40" fmla="*/ 28 w 55"/>
                    <a:gd name="T41" fmla="*/ 63 h 101"/>
                    <a:gd name="T42" fmla="*/ 25 w 55"/>
                    <a:gd name="T43" fmla="*/ 61 h 101"/>
                    <a:gd name="T44" fmla="*/ 18 w 55"/>
                    <a:gd name="T45" fmla="*/ 58 h 101"/>
                    <a:gd name="T46" fmla="*/ 10 w 55"/>
                    <a:gd name="T47" fmla="*/ 54 h 101"/>
                    <a:gd name="T48" fmla="*/ 4 w 55"/>
                    <a:gd name="T49" fmla="*/ 48 h 101"/>
                    <a:gd name="T50" fmla="*/ 1 w 55"/>
                    <a:gd name="T51" fmla="*/ 42 h 101"/>
                    <a:gd name="T52" fmla="*/ 0 w 55"/>
                    <a:gd name="T53" fmla="*/ 35 h 101"/>
                    <a:gd name="T54" fmla="*/ 2 w 55"/>
                    <a:gd name="T55" fmla="*/ 26 h 101"/>
                    <a:gd name="T56" fmla="*/ 6 w 55"/>
                    <a:gd name="T57" fmla="*/ 19 h 101"/>
                    <a:gd name="T58" fmla="*/ 13 w 55"/>
                    <a:gd name="T59" fmla="*/ 14 h 101"/>
                    <a:gd name="T60" fmla="*/ 22 w 55"/>
                    <a:gd name="T61" fmla="*/ 11 h 101"/>
                    <a:gd name="T62" fmla="*/ 22 w 55"/>
                    <a:gd name="T63" fmla="*/ 0 h 101"/>
                    <a:gd name="T64" fmla="*/ 35 w 55"/>
                    <a:gd name="T65" fmla="*/ 0 h 101"/>
                    <a:gd name="T66" fmla="*/ 35 w 55"/>
                    <a:gd name="T67" fmla="*/ 11 h 101"/>
                    <a:gd name="T68" fmla="*/ 45 w 55"/>
                    <a:gd name="T69" fmla="*/ 12 h 101"/>
                    <a:gd name="T70" fmla="*/ 52 w 55"/>
                    <a:gd name="T71" fmla="*/ 13 h 101"/>
                    <a:gd name="T72" fmla="*/ 52 w 55"/>
                    <a:gd name="T73" fmla="*/ 34 h 101"/>
                    <a:gd name="T74" fmla="*/ 48 w 55"/>
                    <a:gd name="T75" fmla="*/ 32 h 101"/>
                    <a:gd name="T76" fmla="*/ 43 w 55"/>
                    <a:gd name="T77" fmla="*/ 30 h 101"/>
                    <a:gd name="T78" fmla="*/ 37 w 55"/>
                    <a:gd name="T79" fmla="*/ 28 h 101"/>
                    <a:gd name="T80" fmla="*/ 31 w 55"/>
                    <a:gd name="T81" fmla="*/ 28 h 101"/>
                    <a:gd name="T82" fmla="*/ 28 w 55"/>
                    <a:gd name="T83" fmla="*/ 28 h 101"/>
                    <a:gd name="T84" fmla="*/ 26 w 55"/>
                    <a:gd name="T85" fmla="*/ 29 h 101"/>
                    <a:gd name="T86" fmla="*/ 25 w 55"/>
                    <a:gd name="T87" fmla="*/ 31 h 101"/>
                    <a:gd name="T88" fmla="*/ 24 w 55"/>
                    <a:gd name="T89" fmla="*/ 33 h 101"/>
                    <a:gd name="T90" fmla="*/ 25 w 55"/>
                    <a:gd name="T91" fmla="*/ 35 h 101"/>
                    <a:gd name="T92" fmla="*/ 26 w 55"/>
                    <a:gd name="T93" fmla="*/ 37 h 101"/>
                    <a:gd name="T94" fmla="*/ 29 w 55"/>
                    <a:gd name="T95" fmla="*/ 39 h 101"/>
                    <a:gd name="T96" fmla="*/ 34 w 55"/>
                    <a:gd name="T97" fmla="*/ 41 h 101"/>
                    <a:gd name="T98" fmla="*/ 44 w 55"/>
                    <a:gd name="T99" fmla="*/ 46 h 101"/>
                    <a:gd name="T100" fmla="*/ 51 w 55"/>
                    <a:gd name="T101" fmla="*/ 52 h 101"/>
                    <a:gd name="T102" fmla="*/ 54 w 55"/>
                    <a:gd name="T103" fmla="*/ 59 h 101"/>
                    <a:gd name="T104" fmla="*/ 55 w 55"/>
                    <a:gd name="T105"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01">
                      <a:moveTo>
                        <a:pt x="55" y="66"/>
                      </a:moveTo>
                      <a:cubicBezTo>
                        <a:pt x="55" y="67"/>
                        <a:pt x="55" y="70"/>
                        <a:pt x="55" y="72"/>
                      </a:cubicBezTo>
                      <a:cubicBezTo>
                        <a:pt x="54" y="74"/>
                        <a:pt x="53" y="76"/>
                        <a:pt x="51" y="78"/>
                      </a:cubicBezTo>
                      <a:cubicBezTo>
                        <a:pt x="50" y="81"/>
                        <a:pt x="48" y="82"/>
                        <a:pt x="45" y="84"/>
                      </a:cubicBezTo>
                      <a:cubicBezTo>
                        <a:pt x="43" y="86"/>
                        <a:pt x="39" y="88"/>
                        <a:pt x="35" y="89"/>
                      </a:cubicBezTo>
                      <a:cubicBezTo>
                        <a:pt x="35" y="101"/>
                        <a:pt x="35" y="101"/>
                        <a:pt x="35" y="101"/>
                      </a:cubicBezTo>
                      <a:cubicBezTo>
                        <a:pt x="22" y="101"/>
                        <a:pt x="22" y="101"/>
                        <a:pt x="22" y="101"/>
                      </a:cubicBezTo>
                      <a:cubicBezTo>
                        <a:pt x="22" y="90"/>
                        <a:pt x="22" y="90"/>
                        <a:pt x="22" y="90"/>
                      </a:cubicBezTo>
                      <a:cubicBezTo>
                        <a:pt x="20" y="90"/>
                        <a:pt x="18" y="90"/>
                        <a:pt x="16" y="90"/>
                      </a:cubicBezTo>
                      <a:cubicBezTo>
                        <a:pt x="14" y="89"/>
                        <a:pt x="12" y="89"/>
                        <a:pt x="10" y="89"/>
                      </a:cubicBezTo>
                      <a:cubicBezTo>
                        <a:pt x="8" y="88"/>
                        <a:pt x="6" y="88"/>
                        <a:pt x="4" y="87"/>
                      </a:cubicBezTo>
                      <a:cubicBezTo>
                        <a:pt x="3" y="87"/>
                        <a:pt x="2" y="86"/>
                        <a:pt x="1" y="85"/>
                      </a:cubicBezTo>
                      <a:cubicBezTo>
                        <a:pt x="1" y="64"/>
                        <a:pt x="1" y="64"/>
                        <a:pt x="1" y="64"/>
                      </a:cubicBezTo>
                      <a:cubicBezTo>
                        <a:pt x="5" y="67"/>
                        <a:pt x="8" y="69"/>
                        <a:pt x="12" y="71"/>
                      </a:cubicBezTo>
                      <a:cubicBezTo>
                        <a:pt x="16" y="72"/>
                        <a:pt x="20" y="73"/>
                        <a:pt x="24" y="73"/>
                      </a:cubicBezTo>
                      <a:cubicBezTo>
                        <a:pt x="25" y="73"/>
                        <a:pt x="26" y="73"/>
                        <a:pt x="27" y="72"/>
                      </a:cubicBezTo>
                      <a:cubicBezTo>
                        <a:pt x="27" y="72"/>
                        <a:pt x="28" y="72"/>
                        <a:pt x="29" y="71"/>
                      </a:cubicBezTo>
                      <a:cubicBezTo>
                        <a:pt x="29" y="71"/>
                        <a:pt x="30" y="70"/>
                        <a:pt x="30" y="69"/>
                      </a:cubicBezTo>
                      <a:cubicBezTo>
                        <a:pt x="30" y="69"/>
                        <a:pt x="30" y="68"/>
                        <a:pt x="30" y="67"/>
                      </a:cubicBezTo>
                      <a:cubicBezTo>
                        <a:pt x="30" y="67"/>
                        <a:pt x="30" y="66"/>
                        <a:pt x="30" y="65"/>
                      </a:cubicBezTo>
                      <a:cubicBezTo>
                        <a:pt x="30" y="65"/>
                        <a:pt x="29" y="64"/>
                        <a:pt x="28" y="63"/>
                      </a:cubicBezTo>
                      <a:cubicBezTo>
                        <a:pt x="27" y="63"/>
                        <a:pt x="26" y="62"/>
                        <a:pt x="25" y="61"/>
                      </a:cubicBezTo>
                      <a:cubicBezTo>
                        <a:pt x="23" y="60"/>
                        <a:pt x="21" y="59"/>
                        <a:pt x="18" y="58"/>
                      </a:cubicBezTo>
                      <a:cubicBezTo>
                        <a:pt x="15" y="57"/>
                        <a:pt x="12" y="55"/>
                        <a:pt x="10" y="54"/>
                      </a:cubicBezTo>
                      <a:cubicBezTo>
                        <a:pt x="7" y="52"/>
                        <a:pt x="6" y="50"/>
                        <a:pt x="4" y="48"/>
                      </a:cubicBezTo>
                      <a:cubicBezTo>
                        <a:pt x="3" y="46"/>
                        <a:pt x="2" y="44"/>
                        <a:pt x="1" y="42"/>
                      </a:cubicBezTo>
                      <a:cubicBezTo>
                        <a:pt x="0" y="40"/>
                        <a:pt x="0" y="37"/>
                        <a:pt x="0" y="35"/>
                      </a:cubicBezTo>
                      <a:cubicBezTo>
                        <a:pt x="0" y="32"/>
                        <a:pt x="1" y="29"/>
                        <a:pt x="2" y="26"/>
                      </a:cubicBezTo>
                      <a:cubicBezTo>
                        <a:pt x="3" y="24"/>
                        <a:pt x="4" y="21"/>
                        <a:pt x="6" y="19"/>
                      </a:cubicBezTo>
                      <a:cubicBezTo>
                        <a:pt x="8" y="17"/>
                        <a:pt x="10" y="15"/>
                        <a:pt x="13" y="14"/>
                      </a:cubicBezTo>
                      <a:cubicBezTo>
                        <a:pt x="16" y="13"/>
                        <a:pt x="19" y="12"/>
                        <a:pt x="22" y="11"/>
                      </a:cubicBezTo>
                      <a:cubicBezTo>
                        <a:pt x="22" y="0"/>
                        <a:pt x="22" y="0"/>
                        <a:pt x="22" y="0"/>
                      </a:cubicBezTo>
                      <a:cubicBezTo>
                        <a:pt x="35" y="0"/>
                        <a:pt x="35" y="0"/>
                        <a:pt x="35" y="0"/>
                      </a:cubicBezTo>
                      <a:cubicBezTo>
                        <a:pt x="35" y="11"/>
                        <a:pt x="35" y="11"/>
                        <a:pt x="35" y="11"/>
                      </a:cubicBezTo>
                      <a:cubicBezTo>
                        <a:pt x="39" y="11"/>
                        <a:pt x="42" y="11"/>
                        <a:pt x="45" y="12"/>
                      </a:cubicBezTo>
                      <a:cubicBezTo>
                        <a:pt x="47" y="12"/>
                        <a:pt x="50" y="13"/>
                        <a:pt x="52" y="13"/>
                      </a:cubicBezTo>
                      <a:cubicBezTo>
                        <a:pt x="52" y="34"/>
                        <a:pt x="52" y="34"/>
                        <a:pt x="52" y="34"/>
                      </a:cubicBezTo>
                      <a:cubicBezTo>
                        <a:pt x="50" y="33"/>
                        <a:pt x="49" y="32"/>
                        <a:pt x="48" y="32"/>
                      </a:cubicBezTo>
                      <a:cubicBezTo>
                        <a:pt x="46" y="31"/>
                        <a:pt x="45" y="30"/>
                        <a:pt x="43" y="30"/>
                      </a:cubicBezTo>
                      <a:cubicBezTo>
                        <a:pt x="41" y="29"/>
                        <a:pt x="39" y="29"/>
                        <a:pt x="37" y="28"/>
                      </a:cubicBezTo>
                      <a:cubicBezTo>
                        <a:pt x="35" y="28"/>
                        <a:pt x="33" y="28"/>
                        <a:pt x="31" y="28"/>
                      </a:cubicBezTo>
                      <a:cubicBezTo>
                        <a:pt x="30" y="28"/>
                        <a:pt x="29" y="28"/>
                        <a:pt x="28" y="28"/>
                      </a:cubicBezTo>
                      <a:cubicBezTo>
                        <a:pt x="27" y="28"/>
                        <a:pt x="27" y="29"/>
                        <a:pt x="26" y="29"/>
                      </a:cubicBezTo>
                      <a:cubicBezTo>
                        <a:pt x="26" y="30"/>
                        <a:pt x="25" y="30"/>
                        <a:pt x="25" y="31"/>
                      </a:cubicBezTo>
                      <a:cubicBezTo>
                        <a:pt x="24" y="31"/>
                        <a:pt x="24" y="32"/>
                        <a:pt x="24" y="33"/>
                      </a:cubicBezTo>
                      <a:cubicBezTo>
                        <a:pt x="24" y="33"/>
                        <a:pt x="24" y="34"/>
                        <a:pt x="25" y="35"/>
                      </a:cubicBezTo>
                      <a:cubicBezTo>
                        <a:pt x="25" y="35"/>
                        <a:pt x="25" y="36"/>
                        <a:pt x="26" y="37"/>
                      </a:cubicBezTo>
                      <a:cubicBezTo>
                        <a:pt x="26" y="37"/>
                        <a:pt x="27" y="38"/>
                        <a:pt x="29" y="39"/>
                      </a:cubicBezTo>
                      <a:cubicBezTo>
                        <a:pt x="30" y="39"/>
                        <a:pt x="32" y="40"/>
                        <a:pt x="34" y="41"/>
                      </a:cubicBezTo>
                      <a:cubicBezTo>
                        <a:pt x="38" y="43"/>
                        <a:pt x="41" y="45"/>
                        <a:pt x="44" y="46"/>
                      </a:cubicBezTo>
                      <a:cubicBezTo>
                        <a:pt x="47" y="48"/>
                        <a:pt x="49" y="50"/>
                        <a:pt x="51" y="52"/>
                      </a:cubicBezTo>
                      <a:cubicBezTo>
                        <a:pt x="52" y="54"/>
                        <a:pt x="54" y="56"/>
                        <a:pt x="54" y="59"/>
                      </a:cubicBezTo>
                      <a:cubicBezTo>
                        <a:pt x="55" y="61"/>
                        <a:pt x="55" y="63"/>
                        <a:pt x="55" y="6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3" name="Freeform 9"/>
                <p:cNvSpPr>
                  <a:spLocks/>
                </p:cNvSpPr>
                <p:nvPr/>
              </p:nvSpPr>
              <p:spPr bwMode="auto">
                <a:xfrm>
                  <a:off x="7300913" y="5065713"/>
                  <a:ext cx="771525" cy="873125"/>
                </a:xfrm>
                <a:custGeom>
                  <a:avLst/>
                  <a:gdLst>
                    <a:gd name="T0" fmla="*/ 464 w 486"/>
                    <a:gd name="T1" fmla="*/ 550 h 550"/>
                    <a:gd name="T2" fmla="*/ 20 w 486"/>
                    <a:gd name="T3" fmla="*/ 550 h 550"/>
                    <a:gd name="T4" fmla="*/ 0 w 486"/>
                    <a:gd name="T5" fmla="*/ 0 h 550"/>
                    <a:gd name="T6" fmla="*/ 486 w 486"/>
                    <a:gd name="T7" fmla="*/ 0 h 550"/>
                    <a:gd name="T8" fmla="*/ 464 w 486"/>
                    <a:gd name="T9" fmla="*/ 550 h 550"/>
                  </a:gdLst>
                  <a:ahLst/>
                  <a:cxnLst>
                    <a:cxn ang="0">
                      <a:pos x="T0" y="T1"/>
                    </a:cxn>
                    <a:cxn ang="0">
                      <a:pos x="T2" y="T3"/>
                    </a:cxn>
                    <a:cxn ang="0">
                      <a:pos x="T4" y="T5"/>
                    </a:cxn>
                    <a:cxn ang="0">
                      <a:pos x="T6" y="T7"/>
                    </a:cxn>
                    <a:cxn ang="0">
                      <a:pos x="T8" y="T9"/>
                    </a:cxn>
                  </a:cxnLst>
                  <a:rect l="0" t="0" r="r" b="b"/>
                  <a:pathLst>
                    <a:path w="486" h="550">
                      <a:moveTo>
                        <a:pt x="464" y="550"/>
                      </a:moveTo>
                      <a:lnTo>
                        <a:pt x="20" y="550"/>
                      </a:lnTo>
                      <a:lnTo>
                        <a:pt x="0" y="0"/>
                      </a:lnTo>
                      <a:lnTo>
                        <a:pt x="486" y="0"/>
                      </a:lnTo>
                      <a:lnTo>
                        <a:pt x="464" y="55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4" name="Freeform 10"/>
                <p:cNvSpPr>
                  <a:spLocks/>
                </p:cNvSpPr>
                <p:nvPr/>
              </p:nvSpPr>
              <p:spPr bwMode="auto">
                <a:xfrm>
                  <a:off x="8020050" y="5921376"/>
                  <a:ext cx="17463" cy="17463"/>
                </a:xfrm>
                <a:custGeom>
                  <a:avLst/>
                  <a:gdLst>
                    <a:gd name="T0" fmla="*/ 0 w 11"/>
                    <a:gd name="T1" fmla="*/ 11 h 11"/>
                    <a:gd name="T2" fmla="*/ 4 w 11"/>
                    <a:gd name="T3" fmla="*/ 11 h 11"/>
                    <a:gd name="T4" fmla="*/ 11 w 11"/>
                    <a:gd name="T5" fmla="*/ 4 h 11"/>
                    <a:gd name="T6" fmla="*/ 11 w 11"/>
                    <a:gd name="T7" fmla="*/ 0 h 11"/>
                    <a:gd name="T8" fmla="*/ 0 w 11"/>
                    <a:gd name="T9" fmla="*/ 11 h 11"/>
                  </a:gdLst>
                  <a:ahLst/>
                  <a:cxnLst>
                    <a:cxn ang="0">
                      <a:pos x="T0" y="T1"/>
                    </a:cxn>
                    <a:cxn ang="0">
                      <a:pos x="T2" y="T3"/>
                    </a:cxn>
                    <a:cxn ang="0">
                      <a:pos x="T4" y="T5"/>
                    </a:cxn>
                    <a:cxn ang="0">
                      <a:pos x="T6" y="T7"/>
                    </a:cxn>
                    <a:cxn ang="0">
                      <a:pos x="T8" y="T9"/>
                    </a:cxn>
                  </a:cxnLst>
                  <a:rect l="0" t="0" r="r" b="b"/>
                  <a:pathLst>
                    <a:path w="11" h="11">
                      <a:moveTo>
                        <a:pt x="0" y="11"/>
                      </a:moveTo>
                      <a:lnTo>
                        <a:pt x="4" y="11"/>
                      </a:lnTo>
                      <a:lnTo>
                        <a:pt x="11" y="4"/>
                      </a:lnTo>
                      <a:lnTo>
                        <a:pt x="11" y="0"/>
                      </a:lnTo>
                      <a:lnTo>
                        <a:pt x="0" y="1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5" name="Freeform 11"/>
                <p:cNvSpPr>
                  <a:spLocks/>
                </p:cNvSpPr>
                <p:nvPr/>
              </p:nvSpPr>
              <p:spPr bwMode="auto">
                <a:xfrm>
                  <a:off x="7332663" y="5915026"/>
                  <a:ext cx="22225" cy="23813"/>
                </a:xfrm>
                <a:custGeom>
                  <a:avLst/>
                  <a:gdLst>
                    <a:gd name="T0" fmla="*/ 0 w 14"/>
                    <a:gd name="T1" fmla="*/ 0 h 15"/>
                    <a:gd name="T2" fmla="*/ 0 w 14"/>
                    <a:gd name="T3" fmla="*/ 5 h 15"/>
                    <a:gd name="T4" fmla="*/ 10 w 14"/>
                    <a:gd name="T5" fmla="*/ 15 h 15"/>
                    <a:gd name="T6" fmla="*/ 14 w 14"/>
                    <a:gd name="T7" fmla="*/ 15 h 15"/>
                    <a:gd name="T8" fmla="*/ 0 w 14"/>
                    <a:gd name="T9" fmla="*/ 0 h 15"/>
                  </a:gdLst>
                  <a:ahLst/>
                  <a:cxnLst>
                    <a:cxn ang="0">
                      <a:pos x="T0" y="T1"/>
                    </a:cxn>
                    <a:cxn ang="0">
                      <a:pos x="T2" y="T3"/>
                    </a:cxn>
                    <a:cxn ang="0">
                      <a:pos x="T4" y="T5"/>
                    </a:cxn>
                    <a:cxn ang="0">
                      <a:pos x="T6" y="T7"/>
                    </a:cxn>
                    <a:cxn ang="0">
                      <a:pos x="T8" y="T9"/>
                    </a:cxn>
                  </a:cxnLst>
                  <a:rect l="0" t="0" r="r" b="b"/>
                  <a:pathLst>
                    <a:path w="14" h="15">
                      <a:moveTo>
                        <a:pt x="0" y="0"/>
                      </a:moveTo>
                      <a:lnTo>
                        <a:pt x="0" y="5"/>
                      </a:lnTo>
                      <a:lnTo>
                        <a:pt x="10" y="15"/>
                      </a:lnTo>
                      <a:lnTo>
                        <a:pt x="14" y="15"/>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6" name="Freeform 12"/>
                <p:cNvSpPr>
                  <a:spLocks/>
                </p:cNvSpPr>
                <p:nvPr/>
              </p:nvSpPr>
              <p:spPr bwMode="auto">
                <a:xfrm>
                  <a:off x="7300913" y="5065713"/>
                  <a:ext cx="4763" cy="4763"/>
                </a:xfrm>
                <a:custGeom>
                  <a:avLst/>
                  <a:gdLst>
                    <a:gd name="T0" fmla="*/ 0 w 3"/>
                    <a:gd name="T1" fmla="*/ 0 h 3"/>
                    <a:gd name="T2" fmla="*/ 0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lnTo>
                        <a:pt x="0" y="3"/>
                      </a:lnTo>
                      <a:lnTo>
                        <a:pt x="3"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7" name="Freeform 13"/>
                <p:cNvSpPr>
                  <a:spLocks noEditPoints="1"/>
                </p:cNvSpPr>
                <p:nvPr/>
              </p:nvSpPr>
              <p:spPr bwMode="auto">
                <a:xfrm>
                  <a:off x="7300913" y="5065713"/>
                  <a:ext cx="771525" cy="873125"/>
                </a:xfrm>
                <a:custGeom>
                  <a:avLst/>
                  <a:gdLst>
                    <a:gd name="T0" fmla="*/ 472 w 486"/>
                    <a:gd name="T1" fmla="*/ 347 h 550"/>
                    <a:gd name="T2" fmla="*/ 474 w 486"/>
                    <a:gd name="T3" fmla="*/ 214 h 550"/>
                    <a:gd name="T4" fmla="*/ 483 w 486"/>
                    <a:gd name="T5" fmla="*/ 91 h 550"/>
                    <a:gd name="T6" fmla="*/ 405 w 486"/>
                    <a:gd name="T7" fmla="*/ 8 h 550"/>
                    <a:gd name="T8" fmla="*/ 310 w 486"/>
                    <a:gd name="T9" fmla="*/ 8 h 550"/>
                    <a:gd name="T10" fmla="*/ 168 w 486"/>
                    <a:gd name="T11" fmla="*/ 0 h 550"/>
                    <a:gd name="T12" fmla="*/ 45 w 486"/>
                    <a:gd name="T13" fmla="*/ 0 h 550"/>
                    <a:gd name="T14" fmla="*/ 5 w 486"/>
                    <a:gd name="T15" fmla="*/ 109 h 550"/>
                    <a:gd name="T16" fmla="*/ 35 w 486"/>
                    <a:gd name="T17" fmla="*/ 236 h 550"/>
                    <a:gd name="T18" fmla="*/ 13 w 486"/>
                    <a:gd name="T19" fmla="*/ 355 h 550"/>
                    <a:gd name="T20" fmla="*/ 59 w 486"/>
                    <a:gd name="T21" fmla="*/ 533 h 550"/>
                    <a:gd name="T22" fmla="*/ 154 w 486"/>
                    <a:gd name="T23" fmla="*/ 533 h 550"/>
                    <a:gd name="T24" fmla="*/ 304 w 486"/>
                    <a:gd name="T25" fmla="*/ 550 h 550"/>
                    <a:gd name="T26" fmla="*/ 411 w 486"/>
                    <a:gd name="T27" fmla="*/ 550 h 550"/>
                    <a:gd name="T28" fmla="*/ 132 w 486"/>
                    <a:gd name="T29" fmla="*/ 283 h 550"/>
                    <a:gd name="T30" fmla="*/ 245 w 486"/>
                    <a:gd name="T31" fmla="*/ 259 h 550"/>
                    <a:gd name="T32" fmla="*/ 357 w 486"/>
                    <a:gd name="T33" fmla="*/ 193 h 550"/>
                    <a:gd name="T34" fmla="*/ 287 w 486"/>
                    <a:gd name="T35" fmla="*/ 214 h 550"/>
                    <a:gd name="T36" fmla="*/ 173 w 486"/>
                    <a:gd name="T37" fmla="*/ 236 h 550"/>
                    <a:gd name="T38" fmla="*/ 152 w 486"/>
                    <a:gd name="T39" fmla="*/ 348 h 550"/>
                    <a:gd name="T40" fmla="*/ 244 w 486"/>
                    <a:gd name="T41" fmla="*/ 306 h 550"/>
                    <a:gd name="T42" fmla="*/ 357 w 486"/>
                    <a:gd name="T43" fmla="*/ 284 h 550"/>
                    <a:gd name="T44" fmla="*/ 380 w 486"/>
                    <a:gd name="T45" fmla="*/ 211 h 550"/>
                    <a:gd name="T46" fmla="*/ 266 w 486"/>
                    <a:gd name="T47" fmla="*/ 189 h 550"/>
                    <a:gd name="T48" fmla="*/ 175 w 486"/>
                    <a:gd name="T49" fmla="*/ 147 h 550"/>
                    <a:gd name="T50" fmla="*/ 126 w 486"/>
                    <a:gd name="T51" fmla="*/ 236 h 550"/>
                    <a:gd name="T52" fmla="*/ 173 w 486"/>
                    <a:gd name="T53" fmla="*/ 374 h 550"/>
                    <a:gd name="T54" fmla="*/ 223 w 486"/>
                    <a:gd name="T55" fmla="*/ 374 h 550"/>
                    <a:gd name="T56" fmla="*/ 336 w 486"/>
                    <a:gd name="T57" fmla="*/ 350 h 550"/>
                    <a:gd name="T58" fmla="*/ 423 w 486"/>
                    <a:gd name="T59" fmla="*/ 259 h 550"/>
                    <a:gd name="T60" fmla="*/ 401 w 486"/>
                    <a:gd name="T61" fmla="*/ 146 h 550"/>
                    <a:gd name="T62" fmla="*/ 245 w 486"/>
                    <a:gd name="T63" fmla="*/ 122 h 550"/>
                    <a:gd name="T64" fmla="*/ 195 w 486"/>
                    <a:gd name="T65" fmla="*/ 122 h 550"/>
                    <a:gd name="T66" fmla="*/ 104 w 486"/>
                    <a:gd name="T67" fmla="*/ 168 h 550"/>
                    <a:gd name="T68" fmla="*/ 63 w 486"/>
                    <a:gd name="T69" fmla="*/ 350 h 550"/>
                    <a:gd name="T70" fmla="*/ 152 w 486"/>
                    <a:gd name="T71" fmla="*/ 399 h 550"/>
                    <a:gd name="T72" fmla="*/ 266 w 486"/>
                    <a:gd name="T73" fmla="*/ 375 h 550"/>
                    <a:gd name="T74" fmla="*/ 357 w 486"/>
                    <a:gd name="T75" fmla="*/ 417 h 550"/>
                    <a:gd name="T76" fmla="*/ 405 w 486"/>
                    <a:gd name="T77" fmla="*/ 283 h 550"/>
                    <a:gd name="T78" fmla="*/ 447 w 486"/>
                    <a:gd name="T79" fmla="*/ 99 h 550"/>
                    <a:gd name="T80" fmla="*/ 355 w 486"/>
                    <a:gd name="T81" fmla="*/ 99 h 550"/>
                    <a:gd name="T82" fmla="*/ 201 w 486"/>
                    <a:gd name="T83" fmla="*/ 77 h 550"/>
                    <a:gd name="T84" fmla="*/ 150 w 486"/>
                    <a:gd name="T85" fmla="*/ 77 h 550"/>
                    <a:gd name="T86" fmla="*/ 82 w 486"/>
                    <a:gd name="T87" fmla="*/ 190 h 550"/>
                    <a:gd name="T88" fmla="*/ 40 w 486"/>
                    <a:gd name="T89" fmla="*/ 374 h 550"/>
                    <a:gd name="T90" fmla="*/ 108 w 486"/>
                    <a:gd name="T91" fmla="*/ 442 h 550"/>
                    <a:gd name="T92" fmla="*/ 264 w 486"/>
                    <a:gd name="T93" fmla="*/ 465 h 550"/>
                    <a:gd name="T94" fmla="*/ 314 w 486"/>
                    <a:gd name="T95" fmla="*/ 465 h 550"/>
                    <a:gd name="T96" fmla="*/ 469 w 486"/>
                    <a:gd name="T97" fmla="*/ 396 h 550"/>
                    <a:gd name="T98" fmla="*/ 429 w 486"/>
                    <a:gd name="T99" fmla="*/ 214 h 550"/>
                    <a:gd name="T100" fmla="*/ 448 w 486"/>
                    <a:gd name="T101" fmla="*/ 11 h 550"/>
                    <a:gd name="T102" fmla="*/ 335 w 486"/>
                    <a:gd name="T103" fmla="*/ 74 h 550"/>
                    <a:gd name="T104" fmla="*/ 244 w 486"/>
                    <a:gd name="T105" fmla="*/ 34 h 550"/>
                    <a:gd name="T106" fmla="*/ 129 w 486"/>
                    <a:gd name="T107" fmla="*/ 11 h 550"/>
                    <a:gd name="T108" fmla="*/ 59 w 486"/>
                    <a:gd name="T109" fmla="*/ 31 h 550"/>
                    <a:gd name="T110" fmla="*/ 17 w 486"/>
                    <a:gd name="T111" fmla="*/ 214 h 550"/>
                    <a:gd name="T112" fmla="*/ 38 w 486"/>
                    <a:gd name="T113" fmla="*/ 421 h 550"/>
                    <a:gd name="T114" fmla="*/ 126 w 486"/>
                    <a:gd name="T115" fmla="*/ 511 h 550"/>
                    <a:gd name="T116" fmla="*/ 201 w 486"/>
                    <a:gd name="T117" fmla="*/ 487 h 550"/>
                    <a:gd name="T118" fmla="*/ 332 w 486"/>
                    <a:gd name="T119" fmla="*/ 487 h 550"/>
                    <a:gd name="T120" fmla="*/ 383 w 486"/>
                    <a:gd name="T121" fmla="*/ 48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6" h="550">
                      <a:moveTo>
                        <a:pt x="467" y="495"/>
                      </a:moveTo>
                      <a:lnTo>
                        <a:pt x="467" y="491"/>
                      </a:lnTo>
                      <a:lnTo>
                        <a:pt x="448" y="508"/>
                      </a:lnTo>
                      <a:lnTo>
                        <a:pt x="429" y="487"/>
                      </a:lnTo>
                      <a:lnTo>
                        <a:pt x="448" y="467"/>
                      </a:lnTo>
                      <a:lnTo>
                        <a:pt x="467" y="484"/>
                      </a:lnTo>
                      <a:lnTo>
                        <a:pt x="467" y="480"/>
                      </a:lnTo>
                      <a:lnTo>
                        <a:pt x="451" y="465"/>
                      </a:lnTo>
                      <a:lnTo>
                        <a:pt x="468" y="448"/>
                      </a:lnTo>
                      <a:lnTo>
                        <a:pt x="468" y="442"/>
                      </a:lnTo>
                      <a:lnTo>
                        <a:pt x="448" y="462"/>
                      </a:lnTo>
                      <a:lnTo>
                        <a:pt x="429" y="442"/>
                      </a:lnTo>
                      <a:lnTo>
                        <a:pt x="448" y="421"/>
                      </a:lnTo>
                      <a:lnTo>
                        <a:pt x="468" y="441"/>
                      </a:lnTo>
                      <a:lnTo>
                        <a:pt x="468" y="437"/>
                      </a:lnTo>
                      <a:lnTo>
                        <a:pt x="451" y="418"/>
                      </a:lnTo>
                      <a:lnTo>
                        <a:pt x="469" y="400"/>
                      </a:lnTo>
                      <a:lnTo>
                        <a:pt x="471" y="393"/>
                      </a:lnTo>
                      <a:lnTo>
                        <a:pt x="451" y="374"/>
                      </a:lnTo>
                      <a:lnTo>
                        <a:pt x="472" y="353"/>
                      </a:lnTo>
                      <a:lnTo>
                        <a:pt x="472" y="353"/>
                      </a:lnTo>
                      <a:lnTo>
                        <a:pt x="472" y="347"/>
                      </a:lnTo>
                      <a:lnTo>
                        <a:pt x="472" y="348"/>
                      </a:lnTo>
                      <a:lnTo>
                        <a:pt x="451" y="327"/>
                      </a:lnTo>
                      <a:lnTo>
                        <a:pt x="472" y="306"/>
                      </a:lnTo>
                      <a:lnTo>
                        <a:pt x="474" y="309"/>
                      </a:lnTo>
                      <a:lnTo>
                        <a:pt x="474" y="305"/>
                      </a:lnTo>
                      <a:lnTo>
                        <a:pt x="474" y="305"/>
                      </a:lnTo>
                      <a:lnTo>
                        <a:pt x="474" y="305"/>
                      </a:lnTo>
                      <a:lnTo>
                        <a:pt x="474" y="299"/>
                      </a:lnTo>
                      <a:lnTo>
                        <a:pt x="472" y="302"/>
                      </a:lnTo>
                      <a:lnTo>
                        <a:pt x="451" y="283"/>
                      </a:lnTo>
                      <a:lnTo>
                        <a:pt x="472" y="262"/>
                      </a:lnTo>
                      <a:lnTo>
                        <a:pt x="475" y="266"/>
                      </a:lnTo>
                      <a:lnTo>
                        <a:pt x="476" y="262"/>
                      </a:lnTo>
                      <a:lnTo>
                        <a:pt x="474" y="259"/>
                      </a:lnTo>
                      <a:lnTo>
                        <a:pt x="476" y="257"/>
                      </a:lnTo>
                      <a:lnTo>
                        <a:pt x="476" y="252"/>
                      </a:lnTo>
                      <a:lnTo>
                        <a:pt x="472" y="257"/>
                      </a:lnTo>
                      <a:lnTo>
                        <a:pt x="451" y="236"/>
                      </a:lnTo>
                      <a:lnTo>
                        <a:pt x="472" y="215"/>
                      </a:lnTo>
                      <a:lnTo>
                        <a:pt x="478" y="221"/>
                      </a:lnTo>
                      <a:lnTo>
                        <a:pt x="478" y="217"/>
                      </a:lnTo>
                      <a:lnTo>
                        <a:pt x="474" y="214"/>
                      </a:lnTo>
                      <a:lnTo>
                        <a:pt x="478" y="210"/>
                      </a:lnTo>
                      <a:lnTo>
                        <a:pt x="478" y="204"/>
                      </a:lnTo>
                      <a:lnTo>
                        <a:pt x="472" y="211"/>
                      </a:lnTo>
                      <a:lnTo>
                        <a:pt x="451" y="190"/>
                      </a:lnTo>
                      <a:lnTo>
                        <a:pt x="472" y="171"/>
                      </a:lnTo>
                      <a:lnTo>
                        <a:pt x="479" y="178"/>
                      </a:lnTo>
                      <a:lnTo>
                        <a:pt x="479" y="173"/>
                      </a:lnTo>
                      <a:lnTo>
                        <a:pt x="474" y="168"/>
                      </a:lnTo>
                      <a:lnTo>
                        <a:pt x="481" y="162"/>
                      </a:lnTo>
                      <a:lnTo>
                        <a:pt x="481" y="157"/>
                      </a:lnTo>
                      <a:lnTo>
                        <a:pt x="472" y="165"/>
                      </a:lnTo>
                      <a:lnTo>
                        <a:pt x="451" y="146"/>
                      </a:lnTo>
                      <a:lnTo>
                        <a:pt x="472" y="125"/>
                      </a:lnTo>
                      <a:lnTo>
                        <a:pt x="481" y="134"/>
                      </a:lnTo>
                      <a:lnTo>
                        <a:pt x="481" y="130"/>
                      </a:lnTo>
                      <a:lnTo>
                        <a:pt x="474" y="122"/>
                      </a:lnTo>
                      <a:lnTo>
                        <a:pt x="482" y="115"/>
                      </a:lnTo>
                      <a:lnTo>
                        <a:pt x="482" y="109"/>
                      </a:lnTo>
                      <a:lnTo>
                        <a:pt x="472" y="120"/>
                      </a:lnTo>
                      <a:lnTo>
                        <a:pt x="451" y="99"/>
                      </a:lnTo>
                      <a:lnTo>
                        <a:pt x="472" y="80"/>
                      </a:lnTo>
                      <a:lnTo>
                        <a:pt x="483" y="91"/>
                      </a:lnTo>
                      <a:lnTo>
                        <a:pt x="483" y="87"/>
                      </a:lnTo>
                      <a:lnTo>
                        <a:pt x="474" y="77"/>
                      </a:lnTo>
                      <a:lnTo>
                        <a:pt x="483" y="67"/>
                      </a:lnTo>
                      <a:lnTo>
                        <a:pt x="485" y="62"/>
                      </a:lnTo>
                      <a:lnTo>
                        <a:pt x="472" y="74"/>
                      </a:lnTo>
                      <a:lnTo>
                        <a:pt x="451" y="55"/>
                      </a:lnTo>
                      <a:lnTo>
                        <a:pt x="472" y="34"/>
                      </a:lnTo>
                      <a:lnTo>
                        <a:pt x="485" y="46"/>
                      </a:lnTo>
                      <a:lnTo>
                        <a:pt x="485" y="42"/>
                      </a:lnTo>
                      <a:lnTo>
                        <a:pt x="474" y="31"/>
                      </a:lnTo>
                      <a:lnTo>
                        <a:pt x="486" y="20"/>
                      </a:lnTo>
                      <a:lnTo>
                        <a:pt x="486" y="14"/>
                      </a:lnTo>
                      <a:lnTo>
                        <a:pt x="472" y="29"/>
                      </a:lnTo>
                      <a:lnTo>
                        <a:pt x="451" y="8"/>
                      </a:lnTo>
                      <a:lnTo>
                        <a:pt x="460" y="0"/>
                      </a:lnTo>
                      <a:lnTo>
                        <a:pt x="455" y="0"/>
                      </a:lnTo>
                      <a:lnTo>
                        <a:pt x="448" y="6"/>
                      </a:lnTo>
                      <a:lnTo>
                        <a:pt x="441" y="0"/>
                      </a:lnTo>
                      <a:lnTo>
                        <a:pt x="437" y="0"/>
                      </a:lnTo>
                      <a:lnTo>
                        <a:pt x="447" y="8"/>
                      </a:lnTo>
                      <a:lnTo>
                        <a:pt x="426" y="29"/>
                      </a:lnTo>
                      <a:lnTo>
                        <a:pt x="405" y="8"/>
                      </a:lnTo>
                      <a:lnTo>
                        <a:pt x="415" y="0"/>
                      </a:lnTo>
                      <a:lnTo>
                        <a:pt x="409" y="0"/>
                      </a:lnTo>
                      <a:lnTo>
                        <a:pt x="404" y="6"/>
                      </a:lnTo>
                      <a:lnTo>
                        <a:pt x="397" y="0"/>
                      </a:lnTo>
                      <a:lnTo>
                        <a:pt x="392" y="0"/>
                      </a:lnTo>
                      <a:lnTo>
                        <a:pt x="401" y="8"/>
                      </a:lnTo>
                      <a:lnTo>
                        <a:pt x="380" y="29"/>
                      </a:lnTo>
                      <a:lnTo>
                        <a:pt x="360" y="8"/>
                      </a:lnTo>
                      <a:lnTo>
                        <a:pt x="369" y="0"/>
                      </a:lnTo>
                      <a:lnTo>
                        <a:pt x="364" y="0"/>
                      </a:lnTo>
                      <a:lnTo>
                        <a:pt x="357" y="6"/>
                      </a:lnTo>
                      <a:lnTo>
                        <a:pt x="350" y="0"/>
                      </a:lnTo>
                      <a:lnTo>
                        <a:pt x="346" y="0"/>
                      </a:lnTo>
                      <a:lnTo>
                        <a:pt x="355" y="8"/>
                      </a:lnTo>
                      <a:lnTo>
                        <a:pt x="335" y="29"/>
                      </a:lnTo>
                      <a:lnTo>
                        <a:pt x="314" y="8"/>
                      </a:lnTo>
                      <a:lnTo>
                        <a:pt x="322" y="0"/>
                      </a:lnTo>
                      <a:lnTo>
                        <a:pt x="318" y="0"/>
                      </a:lnTo>
                      <a:lnTo>
                        <a:pt x="311" y="6"/>
                      </a:lnTo>
                      <a:lnTo>
                        <a:pt x="306" y="0"/>
                      </a:lnTo>
                      <a:lnTo>
                        <a:pt x="300" y="0"/>
                      </a:lnTo>
                      <a:lnTo>
                        <a:pt x="310" y="8"/>
                      </a:lnTo>
                      <a:lnTo>
                        <a:pt x="289" y="29"/>
                      </a:lnTo>
                      <a:lnTo>
                        <a:pt x="268" y="8"/>
                      </a:lnTo>
                      <a:lnTo>
                        <a:pt x="278" y="0"/>
                      </a:lnTo>
                      <a:lnTo>
                        <a:pt x="273" y="0"/>
                      </a:lnTo>
                      <a:lnTo>
                        <a:pt x="266" y="6"/>
                      </a:lnTo>
                      <a:lnTo>
                        <a:pt x="259" y="0"/>
                      </a:lnTo>
                      <a:lnTo>
                        <a:pt x="255" y="0"/>
                      </a:lnTo>
                      <a:lnTo>
                        <a:pt x="264" y="8"/>
                      </a:lnTo>
                      <a:lnTo>
                        <a:pt x="244" y="29"/>
                      </a:lnTo>
                      <a:lnTo>
                        <a:pt x="223" y="8"/>
                      </a:lnTo>
                      <a:lnTo>
                        <a:pt x="231" y="0"/>
                      </a:lnTo>
                      <a:lnTo>
                        <a:pt x="227" y="0"/>
                      </a:lnTo>
                      <a:lnTo>
                        <a:pt x="220" y="6"/>
                      </a:lnTo>
                      <a:lnTo>
                        <a:pt x="213" y="0"/>
                      </a:lnTo>
                      <a:lnTo>
                        <a:pt x="209" y="0"/>
                      </a:lnTo>
                      <a:lnTo>
                        <a:pt x="219" y="8"/>
                      </a:lnTo>
                      <a:lnTo>
                        <a:pt x="198" y="29"/>
                      </a:lnTo>
                      <a:lnTo>
                        <a:pt x="177" y="8"/>
                      </a:lnTo>
                      <a:lnTo>
                        <a:pt x="187" y="0"/>
                      </a:lnTo>
                      <a:lnTo>
                        <a:pt x="181" y="0"/>
                      </a:lnTo>
                      <a:lnTo>
                        <a:pt x="175" y="6"/>
                      </a:lnTo>
                      <a:lnTo>
                        <a:pt x="168" y="0"/>
                      </a:lnTo>
                      <a:lnTo>
                        <a:pt x="164" y="0"/>
                      </a:lnTo>
                      <a:lnTo>
                        <a:pt x="173" y="8"/>
                      </a:lnTo>
                      <a:lnTo>
                        <a:pt x="152" y="29"/>
                      </a:lnTo>
                      <a:lnTo>
                        <a:pt x="132" y="8"/>
                      </a:lnTo>
                      <a:lnTo>
                        <a:pt x="140" y="0"/>
                      </a:lnTo>
                      <a:lnTo>
                        <a:pt x="136" y="0"/>
                      </a:lnTo>
                      <a:lnTo>
                        <a:pt x="129" y="6"/>
                      </a:lnTo>
                      <a:lnTo>
                        <a:pt x="122" y="0"/>
                      </a:lnTo>
                      <a:lnTo>
                        <a:pt x="118" y="0"/>
                      </a:lnTo>
                      <a:lnTo>
                        <a:pt x="126" y="8"/>
                      </a:lnTo>
                      <a:lnTo>
                        <a:pt x="107" y="29"/>
                      </a:lnTo>
                      <a:lnTo>
                        <a:pt x="86" y="8"/>
                      </a:lnTo>
                      <a:lnTo>
                        <a:pt x="94" y="0"/>
                      </a:lnTo>
                      <a:lnTo>
                        <a:pt x="90" y="0"/>
                      </a:lnTo>
                      <a:lnTo>
                        <a:pt x="83" y="6"/>
                      </a:lnTo>
                      <a:lnTo>
                        <a:pt x="77" y="0"/>
                      </a:lnTo>
                      <a:lnTo>
                        <a:pt x="73" y="0"/>
                      </a:lnTo>
                      <a:lnTo>
                        <a:pt x="82" y="8"/>
                      </a:lnTo>
                      <a:lnTo>
                        <a:pt x="61" y="29"/>
                      </a:lnTo>
                      <a:lnTo>
                        <a:pt x="40" y="8"/>
                      </a:lnTo>
                      <a:lnTo>
                        <a:pt x="49" y="0"/>
                      </a:lnTo>
                      <a:lnTo>
                        <a:pt x="45" y="0"/>
                      </a:lnTo>
                      <a:lnTo>
                        <a:pt x="38" y="6"/>
                      </a:lnTo>
                      <a:lnTo>
                        <a:pt x="31" y="0"/>
                      </a:lnTo>
                      <a:lnTo>
                        <a:pt x="27" y="0"/>
                      </a:lnTo>
                      <a:lnTo>
                        <a:pt x="35" y="8"/>
                      </a:lnTo>
                      <a:lnTo>
                        <a:pt x="16" y="29"/>
                      </a:lnTo>
                      <a:lnTo>
                        <a:pt x="0" y="14"/>
                      </a:lnTo>
                      <a:lnTo>
                        <a:pt x="0" y="20"/>
                      </a:lnTo>
                      <a:lnTo>
                        <a:pt x="13" y="31"/>
                      </a:lnTo>
                      <a:lnTo>
                        <a:pt x="2" y="42"/>
                      </a:lnTo>
                      <a:lnTo>
                        <a:pt x="2" y="48"/>
                      </a:lnTo>
                      <a:lnTo>
                        <a:pt x="16" y="34"/>
                      </a:lnTo>
                      <a:lnTo>
                        <a:pt x="35" y="55"/>
                      </a:lnTo>
                      <a:lnTo>
                        <a:pt x="16" y="74"/>
                      </a:lnTo>
                      <a:lnTo>
                        <a:pt x="2" y="62"/>
                      </a:lnTo>
                      <a:lnTo>
                        <a:pt x="2" y="66"/>
                      </a:lnTo>
                      <a:lnTo>
                        <a:pt x="13" y="77"/>
                      </a:lnTo>
                      <a:lnTo>
                        <a:pt x="3" y="87"/>
                      </a:lnTo>
                      <a:lnTo>
                        <a:pt x="3" y="91"/>
                      </a:lnTo>
                      <a:lnTo>
                        <a:pt x="16" y="80"/>
                      </a:lnTo>
                      <a:lnTo>
                        <a:pt x="35" y="99"/>
                      </a:lnTo>
                      <a:lnTo>
                        <a:pt x="16" y="120"/>
                      </a:lnTo>
                      <a:lnTo>
                        <a:pt x="5" y="109"/>
                      </a:lnTo>
                      <a:lnTo>
                        <a:pt x="5" y="113"/>
                      </a:lnTo>
                      <a:lnTo>
                        <a:pt x="13" y="122"/>
                      </a:lnTo>
                      <a:lnTo>
                        <a:pt x="5" y="130"/>
                      </a:lnTo>
                      <a:lnTo>
                        <a:pt x="5" y="134"/>
                      </a:lnTo>
                      <a:lnTo>
                        <a:pt x="16" y="125"/>
                      </a:lnTo>
                      <a:lnTo>
                        <a:pt x="35" y="146"/>
                      </a:lnTo>
                      <a:lnTo>
                        <a:pt x="16" y="165"/>
                      </a:lnTo>
                      <a:lnTo>
                        <a:pt x="6" y="157"/>
                      </a:lnTo>
                      <a:lnTo>
                        <a:pt x="6" y="161"/>
                      </a:lnTo>
                      <a:lnTo>
                        <a:pt x="13" y="168"/>
                      </a:lnTo>
                      <a:lnTo>
                        <a:pt x="6" y="175"/>
                      </a:lnTo>
                      <a:lnTo>
                        <a:pt x="6" y="179"/>
                      </a:lnTo>
                      <a:lnTo>
                        <a:pt x="16" y="171"/>
                      </a:lnTo>
                      <a:lnTo>
                        <a:pt x="35" y="190"/>
                      </a:lnTo>
                      <a:lnTo>
                        <a:pt x="16" y="211"/>
                      </a:lnTo>
                      <a:lnTo>
                        <a:pt x="7" y="204"/>
                      </a:lnTo>
                      <a:lnTo>
                        <a:pt x="7" y="208"/>
                      </a:lnTo>
                      <a:lnTo>
                        <a:pt x="13" y="214"/>
                      </a:lnTo>
                      <a:lnTo>
                        <a:pt x="7" y="218"/>
                      </a:lnTo>
                      <a:lnTo>
                        <a:pt x="9" y="222"/>
                      </a:lnTo>
                      <a:lnTo>
                        <a:pt x="16" y="215"/>
                      </a:lnTo>
                      <a:lnTo>
                        <a:pt x="35" y="236"/>
                      </a:lnTo>
                      <a:lnTo>
                        <a:pt x="16" y="257"/>
                      </a:lnTo>
                      <a:lnTo>
                        <a:pt x="9" y="250"/>
                      </a:lnTo>
                      <a:lnTo>
                        <a:pt x="9" y="256"/>
                      </a:lnTo>
                      <a:lnTo>
                        <a:pt x="13" y="259"/>
                      </a:lnTo>
                      <a:lnTo>
                        <a:pt x="10" y="263"/>
                      </a:lnTo>
                      <a:lnTo>
                        <a:pt x="10" y="267"/>
                      </a:lnTo>
                      <a:lnTo>
                        <a:pt x="16" y="262"/>
                      </a:lnTo>
                      <a:lnTo>
                        <a:pt x="35" y="283"/>
                      </a:lnTo>
                      <a:lnTo>
                        <a:pt x="16" y="302"/>
                      </a:lnTo>
                      <a:lnTo>
                        <a:pt x="10" y="298"/>
                      </a:lnTo>
                      <a:lnTo>
                        <a:pt x="12" y="302"/>
                      </a:lnTo>
                      <a:lnTo>
                        <a:pt x="13" y="305"/>
                      </a:lnTo>
                      <a:lnTo>
                        <a:pt x="12" y="306"/>
                      </a:lnTo>
                      <a:lnTo>
                        <a:pt x="12" y="311"/>
                      </a:lnTo>
                      <a:lnTo>
                        <a:pt x="16" y="306"/>
                      </a:lnTo>
                      <a:lnTo>
                        <a:pt x="35" y="327"/>
                      </a:lnTo>
                      <a:lnTo>
                        <a:pt x="16" y="348"/>
                      </a:lnTo>
                      <a:lnTo>
                        <a:pt x="13" y="346"/>
                      </a:lnTo>
                      <a:lnTo>
                        <a:pt x="13" y="350"/>
                      </a:lnTo>
                      <a:lnTo>
                        <a:pt x="13" y="350"/>
                      </a:lnTo>
                      <a:lnTo>
                        <a:pt x="13" y="351"/>
                      </a:lnTo>
                      <a:lnTo>
                        <a:pt x="13" y="355"/>
                      </a:lnTo>
                      <a:lnTo>
                        <a:pt x="16" y="353"/>
                      </a:lnTo>
                      <a:lnTo>
                        <a:pt x="35" y="374"/>
                      </a:lnTo>
                      <a:lnTo>
                        <a:pt x="16" y="393"/>
                      </a:lnTo>
                      <a:lnTo>
                        <a:pt x="14" y="393"/>
                      </a:lnTo>
                      <a:lnTo>
                        <a:pt x="14" y="399"/>
                      </a:lnTo>
                      <a:lnTo>
                        <a:pt x="16" y="399"/>
                      </a:lnTo>
                      <a:lnTo>
                        <a:pt x="35" y="418"/>
                      </a:lnTo>
                      <a:lnTo>
                        <a:pt x="16" y="439"/>
                      </a:lnTo>
                      <a:lnTo>
                        <a:pt x="16" y="445"/>
                      </a:lnTo>
                      <a:lnTo>
                        <a:pt x="35" y="465"/>
                      </a:lnTo>
                      <a:lnTo>
                        <a:pt x="17" y="483"/>
                      </a:lnTo>
                      <a:lnTo>
                        <a:pt x="17" y="487"/>
                      </a:lnTo>
                      <a:lnTo>
                        <a:pt x="38" y="467"/>
                      </a:lnTo>
                      <a:lnTo>
                        <a:pt x="59" y="487"/>
                      </a:lnTo>
                      <a:lnTo>
                        <a:pt x="38" y="508"/>
                      </a:lnTo>
                      <a:lnTo>
                        <a:pt x="17" y="487"/>
                      </a:lnTo>
                      <a:lnTo>
                        <a:pt x="19" y="493"/>
                      </a:lnTo>
                      <a:lnTo>
                        <a:pt x="35" y="511"/>
                      </a:lnTo>
                      <a:lnTo>
                        <a:pt x="19" y="526"/>
                      </a:lnTo>
                      <a:lnTo>
                        <a:pt x="20" y="532"/>
                      </a:lnTo>
                      <a:lnTo>
                        <a:pt x="38" y="512"/>
                      </a:lnTo>
                      <a:lnTo>
                        <a:pt x="59" y="533"/>
                      </a:lnTo>
                      <a:lnTo>
                        <a:pt x="41" y="550"/>
                      </a:lnTo>
                      <a:lnTo>
                        <a:pt x="47" y="550"/>
                      </a:lnTo>
                      <a:lnTo>
                        <a:pt x="61" y="535"/>
                      </a:lnTo>
                      <a:lnTo>
                        <a:pt x="76" y="550"/>
                      </a:lnTo>
                      <a:lnTo>
                        <a:pt x="80" y="550"/>
                      </a:lnTo>
                      <a:lnTo>
                        <a:pt x="63" y="533"/>
                      </a:lnTo>
                      <a:lnTo>
                        <a:pt x="83" y="512"/>
                      </a:lnTo>
                      <a:lnTo>
                        <a:pt x="104" y="533"/>
                      </a:lnTo>
                      <a:lnTo>
                        <a:pt x="87" y="550"/>
                      </a:lnTo>
                      <a:lnTo>
                        <a:pt x="91" y="550"/>
                      </a:lnTo>
                      <a:lnTo>
                        <a:pt x="107" y="535"/>
                      </a:lnTo>
                      <a:lnTo>
                        <a:pt x="121" y="550"/>
                      </a:lnTo>
                      <a:lnTo>
                        <a:pt x="126" y="550"/>
                      </a:lnTo>
                      <a:lnTo>
                        <a:pt x="108" y="533"/>
                      </a:lnTo>
                      <a:lnTo>
                        <a:pt x="129" y="512"/>
                      </a:lnTo>
                      <a:lnTo>
                        <a:pt x="150" y="533"/>
                      </a:lnTo>
                      <a:lnTo>
                        <a:pt x="133" y="550"/>
                      </a:lnTo>
                      <a:lnTo>
                        <a:pt x="138" y="550"/>
                      </a:lnTo>
                      <a:lnTo>
                        <a:pt x="152" y="535"/>
                      </a:lnTo>
                      <a:lnTo>
                        <a:pt x="167" y="550"/>
                      </a:lnTo>
                      <a:lnTo>
                        <a:pt x="171" y="550"/>
                      </a:lnTo>
                      <a:lnTo>
                        <a:pt x="154" y="533"/>
                      </a:lnTo>
                      <a:lnTo>
                        <a:pt x="175" y="512"/>
                      </a:lnTo>
                      <a:lnTo>
                        <a:pt x="195" y="533"/>
                      </a:lnTo>
                      <a:lnTo>
                        <a:pt x="178" y="550"/>
                      </a:lnTo>
                      <a:lnTo>
                        <a:pt x="182" y="550"/>
                      </a:lnTo>
                      <a:lnTo>
                        <a:pt x="198" y="535"/>
                      </a:lnTo>
                      <a:lnTo>
                        <a:pt x="213" y="550"/>
                      </a:lnTo>
                      <a:lnTo>
                        <a:pt x="217" y="550"/>
                      </a:lnTo>
                      <a:lnTo>
                        <a:pt x="201" y="533"/>
                      </a:lnTo>
                      <a:lnTo>
                        <a:pt x="220" y="512"/>
                      </a:lnTo>
                      <a:lnTo>
                        <a:pt x="241" y="533"/>
                      </a:lnTo>
                      <a:lnTo>
                        <a:pt x="224" y="550"/>
                      </a:lnTo>
                      <a:lnTo>
                        <a:pt x="229" y="550"/>
                      </a:lnTo>
                      <a:lnTo>
                        <a:pt x="244" y="535"/>
                      </a:lnTo>
                      <a:lnTo>
                        <a:pt x="258" y="550"/>
                      </a:lnTo>
                      <a:lnTo>
                        <a:pt x="262" y="550"/>
                      </a:lnTo>
                      <a:lnTo>
                        <a:pt x="245" y="533"/>
                      </a:lnTo>
                      <a:lnTo>
                        <a:pt x="266" y="512"/>
                      </a:lnTo>
                      <a:lnTo>
                        <a:pt x="287" y="533"/>
                      </a:lnTo>
                      <a:lnTo>
                        <a:pt x="269" y="550"/>
                      </a:lnTo>
                      <a:lnTo>
                        <a:pt x="275" y="550"/>
                      </a:lnTo>
                      <a:lnTo>
                        <a:pt x="289" y="535"/>
                      </a:lnTo>
                      <a:lnTo>
                        <a:pt x="304" y="550"/>
                      </a:lnTo>
                      <a:lnTo>
                        <a:pt x="308" y="550"/>
                      </a:lnTo>
                      <a:lnTo>
                        <a:pt x="292" y="533"/>
                      </a:lnTo>
                      <a:lnTo>
                        <a:pt x="311" y="512"/>
                      </a:lnTo>
                      <a:lnTo>
                        <a:pt x="332" y="533"/>
                      </a:lnTo>
                      <a:lnTo>
                        <a:pt x="315" y="550"/>
                      </a:lnTo>
                      <a:lnTo>
                        <a:pt x="320" y="550"/>
                      </a:lnTo>
                      <a:lnTo>
                        <a:pt x="335" y="535"/>
                      </a:lnTo>
                      <a:lnTo>
                        <a:pt x="349" y="550"/>
                      </a:lnTo>
                      <a:lnTo>
                        <a:pt x="353" y="550"/>
                      </a:lnTo>
                      <a:lnTo>
                        <a:pt x="336" y="533"/>
                      </a:lnTo>
                      <a:lnTo>
                        <a:pt x="357" y="512"/>
                      </a:lnTo>
                      <a:lnTo>
                        <a:pt x="378" y="533"/>
                      </a:lnTo>
                      <a:lnTo>
                        <a:pt x="362" y="550"/>
                      </a:lnTo>
                      <a:lnTo>
                        <a:pt x="366" y="550"/>
                      </a:lnTo>
                      <a:lnTo>
                        <a:pt x="380" y="535"/>
                      </a:lnTo>
                      <a:lnTo>
                        <a:pt x="395" y="550"/>
                      </a:lnTo>
                      <a:lnTo>
                        <a:pt x="399" y="550"/>
                      </a:lnTo>
                      <a:lnTo>
                        <a:pt x="383" y="533"/>
                      </a:lnTo>
                      <a:lnTo>
                        <a:pt x="404" y="512"/>
                      </a:lnTo>
                      <a:lnTo>
                        <a:pt x="423" y="533"/>
                      </a:lnTo>
                      <a:lnTo>
                        <a:pt x="406" y="550"/>
                      </a:lnTo>
                      <a:lnTo>
                        <a:pt x="411" y="550"/>
                      </a:lnTo>
                      <a:lnTo>
                        <a:pt x="426" y="535"/>
                      </a:lnTo>
                      <a:lnTo>
                        <a:pt x="440" y="550"/>
                      </a:lnTo>
                      <a:lnTo>
                        <a:pt x="446" y="550"/>
                      </a:lnTo>
                      <a:lnTo>
                        <a:pt x="429" y="533"/>
                      </a:lnTo>
                      <a:lnTo>
                        <a:pt x="448" y="512"/>
                      </a:lnTo>
                      <a:lnTo>
                        <a:pt x="465" y="528"/>
                      </a:lnTo>
                      <a:lnTo>
                        <a:pt x="465" y="523"/>
                      </a:lnTo>
                      <a:lnTo>
                        <a:pt x="451" y="511"/>
                      </a:lnTo>
                      <a:lnTo>
                        <a:pt x="467" y="495"/>
                      </a:lnTo>
                      <a:close/>
                      <a:moveTo>
                        <a:pt x="447" y="465"/>
                      </a:moveTo>
                      <a:lnTo>
                        <a:pt x="426" y="486"/>
                      </a:lnTo>
                      <a:lnTo>
                        <a:pt x="405" y="465"/>
                      </a:lnTo>
                      <a:lnTo>
                        <a:pt x="426" y="444"/>
                      </a:lnTo>
                      <a:lnTo>
                        <a:pt x="447" y="465"/>
                      </a:lnTo>
                      <a:close/>
                      <a:moveTo>
                        <a:pt x="154" y="259"/>
                      </a:moveTo>
                      <a:lnTo>
                        <a:pt x="175" y="239"/>
                      </a:lnTo>
                      <a:lnTo>
                        <a:pt x="195" y="259"/>
                      </a:lnTo>
                      <a:lnTo>
                        <a:pt x="175" y="280"/>
                      </a:lnTo>
                      <a:lnTo>
                        <a:pt x="154" y="259"/>
                      </a:lnTo>
                      <a:close/>
                      <a:moveTo>
                        <a:pt x="173" y="283"/>
                      </a:moveTo>
                      <a:lnTo>
                        <a:pt x="152" y="302"/>
                      </a:lnTo>
                      <a:lnTo>
                        <a:pt x="132" y="283"/>
                      </a:lnTo>
                      <a:lnTo>
                        <a:pt x="152" y="262"/>
                      </a:lnTo>
                      <a:lnTo>
                        <a:pt x="173" y="283"/>
                      </a:lnTo>
                      <a:close/>
                      <a:moveTo>
                        <a:pt x="198" y="262"/>
                      </a:moveTo>
                      <a:lnTo>
                        <a:pt x="219" y="283"/>
                      </a:lnTo>
                      <a:lnTo>
                        <a:pt x="198" y="302"/>
                      </a:lnTo>
                      <a:lnTo>
                        <a:pt x="177" y="283"/>
                      </a:lnTo>
                      <a:lnTo>
                        <a:pt x="198" y="262"/>
                      </a:lnTo>
                      <a:close/>
                      <a:moveTo>
                        <a:pt x="201" y="259"/>
                      </a:moveTo>
                      <a:lnTo>
                        <a:pt x="220" y="239"/>
                      </a:lnTo>
                      <a:lnTo>
                        <a:pt x="241" y="259"/>
                      </a:lnTo>
                      <a:lnTo>
                        <a:pt x="220" y="280"/>
                      </a:lnTo>
                      <a:lnTo>
                        <a:pt x="201" y="259"/>
                      </a:lnTo>
                      <a:close/>
                      <a:moveTo>
                        <a:pt x="244" y="262"/>
                      </a:moveTo>
                      <a:lnTo>
                        <a:pt x="264" y="283"/>
                      </a:lnTo>
                      <a:lnTo>
                        <a:pt x="244" y="302"/>
                      </a:lnTo>
                      <a:lnTo>
                        <a:pt x="223" y="283"/>
                      </a:lnTo>
                      <a:lnTo>
                        <a:pt x="244" y="262"/>
                      </a:lnTo>
                      <a:close/>
                      <a:moveTo>
                        <a:pt x="245" y="259"/>
                      </a:moveTo>
                      <a:lnTo>
                        <a:pt x="266" y="239"/>
                      </a:lnTo>
                      <a:lnTo>
                        <a:pt x="287" y="259"/>
                      </a:lnTo>
                      <a:lnTo>
                        <a:pt x="266" y="280"/>
                      </a:lnTo>
                      <a:lnTo>
                        <a:pt x="245" y="259"/>
                      </a:lnTo>
                      <a:close/>
                      <a:moveTo>
                        <a:pt x="289" y="262"/>
                      </a:moveTo>
                      <a:lnTo>
                        <a:pt x="310" y="283"/>
                      </a:lnTo>
                      <a:lnTo>
                        <a:pt x="289" y="302"/>
                      </a:lnTo>
                      <a:lnTo>
                        <a:pt x="268" y="283"/>
                      </a:lnTo>
                      <a:lnTo>
                        <a:pt x="289" y="262"/>
                      </a:lnTo>
                      <a:close/>
                      <a:moveTo>
                        <a:pt x="292" y="259"/>
                      </a:moveTo>
                      <a:lnTo>
                        <a:pt x="311" y="239"/>
                      </a:lnTo>
                      <a:lnTo>
                        <a:pt x="332" y="259"/>
                      </a:lnTo>
                      <a:lnTo>
                        <a:pt x="311" y="280"/>
                      </a:lnTo>
                      <a:lnTo>
                        <a:pt x="292" y="259"/>
                      </a:lnTo>
                      <a:close/>
                      <a:moveTo>
                        <a:pt x="335" y="262"/>
                      </a:moveTo>
                      <a:lnTo>
                        <a:pt x="355" y="283"/>
                      </a:lnTo>
                      <a:lnTo>
                        <a:pt x="335" y="302"/>
                      </a:lnTo>
                      <a:lnTo>
                        <a:pt x="314" y="283"/>
                      </a:lnTo>
                      <a:lnTo>
                        <a:pt x="335" y="262"/>
                      </a:lnTo>
                      <a:close/>
                      <a:moveTo>
                        <a:pt x="336" y="259"/>
                      </a:moveTo>
                      <a:lnTo>
                        <a:pt x="357" y="239"/>
                      </a:lnTo>
                      <a:lnTo>
                        <a:pt x="378" y="259"/>
                      </a:lnTo>
                      <a:lnTo>
                        <a:pt x="357" y="280"/>
                      </a:lnTo>
                      <a:lnTo>
                        <a:pt x="336" y="259"/>
                      </a:lnTo>
                      <a:close/>
                      <a:moveTo>
                        <a:pt x="336" y="214"/>
                      </a:moveTo>
                      <a:lnTo>
                        <a:pt x="357" y="193"/>
                      </a:lnTo>
                      <a:lnTo>
                        <a:pt x="378" y="214"/>
                      </a:lnTo>
                      <a:lnTo>
                        <a:pt x="357" y="234"/>
                      </a:lnTo>
                      <a:lnTo>
                        <a:pt x="336" y="214"/>
                      </a:lnTo>
                      <a:close/>
                      <a:moveTo>
                        <a:pt x="355" y="236"/>
                      </a:moveTo>
                      <a:lnTo>
                        <a:pt x="335" y="257"/>
                      </a:lnTo>
                      <a:lnTo>
                        <a:pt x="314" y="236"/>
                      </a:lnTo>
                      <a:lnTo>
                        <a:pt x="335" y="215"/>
                      </a:lnTo>
                      <a:lnTo>
                        <a:pt x="355" y="236"/>
                      </a:lnTo>
                      <a:close/>
                      <a:moveTo>
                        <a:pt x="311" y="234"/>
                      </a:moveTo>
                      <a:lnTo>
                        <a:pt x="292" y="214"/>
                      </a:lnTo>
                      <a:lnTo>
                        <a:pt x="311" y="193"/>
                      </a:lnTo>
                      <a:lnTo>
                        <a:pt x="332" y="214"/>
                      </a:lnTo>
                      <a:lnTo>
                        <a:pt x="311" y="234"/>
                      </a:lnTo>
                      <a:close/>
                      <a:moveTo>
                        <a:pt x="310" y="236"/>
                      </a:moveTo>
                      <a:lnTo>
                        <a:pt x="289" y="257"/>
                      </a:lnTo>
                      <a:lnTo>
                        <a:pt x="268" y="236"/>
                      </a:lnTo>
                      <a:lnTo>
                        <a:pt x="289" y="215"/>
                      </a:lnTo>
                      <a:lnTo>
                        <a:pt x="310" y="236"/>
                      </a:lnTo>
                      <a:close/>
                      <a:moveTo>
                        <a:pt x="266" y="234"/>
                      </a:moveTo>
                      <a:lnTo>
                        <a:pt x="245" y="214"/>
                      </a:lnTo>
                      <a:lnTo>
                        <a:pt x="266" y="193"/>
                      </a:lnTo>
                      <a:lnTo>
                        <a:pt x="287" y="214"/>
                      </a:lnTo>
                      <a:lnTo>
                        <a:pt x="266" y="234"/>
                      </a:lnTo>
                      <a:close/>
                      <a:moveTo>
                        <a:pt x="264" y="236"/>
                      </a:moveTo>
                      <a:lnTo>
                        <a:pt x="244" y="257"/>
                      </a:lnTo>
                      <a:lnTo>
                        <a:pt x="223" y="236"/>
                      </a:lnTo>
                      <a:lnTo>
                        <a:pt x="244" y="215"/>
                      </a:lnTo>
                      <a:lnTo>
                        <a:pt x="264" y="236"/>
                      </a:lnTo>
                      <a:close/>
                      <a:moveTo>
                        <a:pt x="220" y="234"/>
                      </a:moveTo>
                      <a:lnTo>
                        <a:pt x="201" y="214"/>
                      </a:lnTo>
                      <a:lnTo>
                        <a:pt x="220" y="193"/>
                      </a:lnTo>
                      <a:lnTo>
                        <a:pt x="241" y="214"/>
                      </a:lnTo>
                      <a:lnTo>
                        <a:pt x="220" y="234"/>
                      </a:lnTo>
                      <a:close/>
                      <a:moveTo>
                        <a:pt x="219" y="236"/>
                      </a:moveTo>
                      <a:lnTo>
                        <a:pt x="198" y="257"/>
                      </a:lnTo>
                      <a:lnTo>
                        <a:pt x="177" y="236"/>
                      </a:lnTo>
                      <a:lnTo>
                        <a:pt x="198" y="215"/>
                      </a:lnTo>
                      <a:lnTo>
                        <a:pt x="219" y="236"/>
                      </a:lnTo>
                      <a:close/>
                      <a:moveTo>
                        <a:pt x="175" y="234"/>
                      </a:moveTo>
                      <a:lnTo>
                        <a:pt x="154" y="214"/>
                      </a:lnTo>
                      <a:lnTo>
                        <a:pt x="175" y="193"/>
                      </a:lnTo>
                      <a:lnTo>
                        <a:pt x="195" y="214"/>
                      </a:lnTo>
                      <a:lnTo>
                        <a:pt x="175" y="234"/>
                      </a:lnTo>
                      <a:close/>
                      <a:moveTo>
                        <a:pt x="173" y="236"/>
                      </a:moveTo>
                      <a:lnTo>
                        <a:pt x="152" y="257"/>
                      </a:lnTo>
                      <a:lnTo>
                        <a:pt x="132" y="236"/>
                      </a:lnTo>
                      <a:lnTo>
                        <a:pt x="152" y="215"/>
                      </a:lnTo>
                      <a:lnTo>
                        <a:pt x="173" y="236"/>
                      </a:lnTo>
                      <a:close/>
                      <a:moveTo>
                        <a:pt x="129" y="234"/>
                      </a:moveTo>
                      <a:lnTo>
                        <a:pt x="108" y="214"/>
                      </a:lnTo>
                      <a:lnTo>
                        <a:pt x="129" y="193"/>
                      </a:lnTo>
                      <a:lnTo>
                        <a:pt x="150" y="214"/>
                      </a:lnTo>
                      <a:lnTo>
                        <a:pt x="129" y="234"/>
                      </a:lnTo>
                      <a:close/>
                      <a:moveTo>
                        <a:pt x="150" y="259"/>
                      </a:moveTo>
                      <a:lnTo>
                        <a:pt x="129" y="280"/>
                      </a:lnTo>
                      <a:lnTo>
                        <a:pt x="108" y="259"/>
                      </a:lnTo>
                      <a:lnTo>
                        <a:pt x="129" y="239"/>
                      </a:lnTo>
                      <a:lnTo>
                        <a:pt x="150" y="259"/>
                      </a:lnTo>
                      <a:close/>
                      <a:moveTo>
                        <a:pt x="150" y="305"/>
                      </a:moveTo>
                      <a:lnTo>
                        <a:pt x="129" y="326"/>
                      </a:lnTo>
                      <a:lnTo>
                        <a:pt x="108" y="305"/>
                      </a:lnTo>
                      <a:lnTo>
                        <a:pt x="129" y="284"/>
                      </a:lnTo>
                      <a:lnTo>
                        <a:pt x="150" y="305"/>
                      </a:lnTo>
                      <a:close/>
                      <a:moveTo>
                        <a:pt x="152" y="306"/>
                      </a:moveTo>
                      <a:lnTo>
                        <a:pt x="173" y="327"/>
                      </a:lnTo>
                      <a:lnTo>
                        <a:pt x="152" y="348"/>
                      </a:lnTo>
                      <a:lnTo>
                        <a:pt x="132" y="327"/>
                      </a:lnTo>
                      <a:lnTo>
                        <a:pt x="152" y="306"/>
                      </a:lnTo>
                      <a:close/>
                      <a:moveTo>
                        <a:pt x="154" y="305"/>
                      </a:moveTo>
                      <a:lnTo>
                        <a:pt x="175" y="284"/>
                      </a:lnTo>
                      <a:lnTo>
                        <a:pt x="195" y="305"/>
                      </a:lnTo>
                      <a:lnTo>
                        <a:pt x="175" y="326"/>
                      </a:lnTo>
                      <a:lnTo>
                        <a:pt x="154" y="305"/>
                      </a:lnTo>
                      <a:close/>
                      <a:moveTo>
                        <a:pt x="198" y="306"/>
                      </a:moveTo>
                      <a:lnTo>
                        <a:pt x="219" y="327"/>
                      </a:lnTo>
                      <a:lnTo>
                        <a:pt x="198" y="348"/>
                      </a:lnTo>
                      <a:lnTo>
                        <a:pt x="177" y="327"/>
                      </a:lnTo>
                      <a:lnTo>
                        <a:pt x="198" y="306"/>
                      </a:lnTo>
                      <a:close/>
                      <a:moveTo>
                        <a:pt x="201" y="305"/>
                      </a:moveTo>
                      <a:lnTo>
                        <a:pt x="220" y="284"/>
                      </a:lnTo>
                      <a:lnTo>
                        <a:pt x="241" y="305"/>
                      </a:lnTo>
                      <a:lnTo>
                        <a:pt x="220" y="326"/>
                      </a:lnTo>
                      <a:lnTo>
                        <a:pt x="201" y="305"/>
                      </a:lnTo>
                      <a:close/>
                      <a:moveTo>
                        <a:pt x="244" y="306"/>
                      </a:moveTo>
                      <a:lnTo>
                        <a:pt x="264" y="327"/>
                      </a:lnTo>
                      <a:lnTo>
                        <a:pt x="244" y="348"/>
                      </a:lnTo>
                      <a:lnTo>
                        <a:pt x="223" y="327"/>
                      </a:lnTo>
                      <a:lnTo>
                        <a:pt x="244" y="306"/>
                      </a:lnTo>
                      <a:close/>
                      <a:moveTo>
                        <a:pt x="245" y="305"/>
                      </a:moveTo>
                      <a:lnTo>
                        <a:pt x="266" y="284"/>
                      </a:lnTo>
                      <a:lnTo>
                        <a:pt x="287" y="305"/>
                      </a:lnTo>
                      <a:lnTo>
                        <a:pt x="266" y="326"/>
                      </a:lnTo>
                      <a:lnTo>
                        <a:pt x="245" y="305"/>
                      </a:lnTo>
                      <a:close/>
                      <a:moveTo>
                        <a:pt x="289" y="306"/>
                      </a:moveTo>
                      <a:lnTo>
                        <a:pt x="310" y="327"/>
                      </a:lnTo>
                      <a:lnTo>
                        <a:pt x="289" y="348"/>
                      </a:lnTo>
                      <a:lnTo>
                        <a:pt x="268" y="327"/>
                      </a:lnTo>
                      <a:lnTo>
                        <a:pt x="289" y="306"/>
                      </a:lnTo>
                      <a:close/>
                      <a:moveTo>
                        <a:pt x="292" y="305"/>
                      </a:moveTo>
                      <a:lnTo>
                        <a:pt x="311" y="284"/>
                      </a:lnTo>
                      <a:lnTo>
                        <a:pt x="332" y="305"/>
                      </a:lnTo>
                      <a:lnTo>
                        <a:pt x="311" y="326"/>
                      </a:lnTo>
                      <a:lnTo>
                        <a:pt x="292" y="305"/>
                      </a:lnTo>
                      <a:close/>
                      <a:moveTo>
                        <a:pt x="335" y="306"/>
                      </a:moveTo>
                      <a:lnTo>
                        <a:pt x="355" y="327"/>
                      </a:lnTo>
                      <a:lnTo>
                        <a:pt x="335" y="348"/>
                      </a:lnTo>
                      <a:lnTo>
                        <a:pt x="314" y="327"/>
                      </a:lnTo>
                      <a:lnTo>
                        <a:pt x="335" y="306"/>
                      </a:lnTo>
                      <a:close/>
                      <a:moveTo>
                        <a:pt x="336" y="305"/>
                      </a:moveTo>
                      <a:lnTo>
                        <a:pt x="357" y="284"/>
                      </a:lnTo>
                      <a:lnTo>
                        <a:pt x="378" y="305"/>
                      </a:lnTo>
                      <a:lnTo>
                        <a:pt x="357" y="326"/>
                      </a:lnTo>
                      <a:lnTo>
                        <a:pt x="336" y="305"/>
                      </a:lnTo>
                      <a:close/>
                      <a:moveTo>
                        <a:pt x="380" y="306"/>
                      </a:moveTo>
                      <a:lnTo>
                        <a:pt x="401" y="327"/>
                      </a:lnTo>
                      <a:lnTo>
                        <a:pt x="380" y="348"/>
                      </a:lnTo>
                      <a:lnTo>
                        <a:pt x="360" y="327"/>
                      </a:lnTo>
                      <a:lnTo>
                        <a:pt x="380" y="306"/>
                      </a:lnTo>
                      <a:close/>
                      <a:moveTo>
                        <a:pt x="360" y="283"/>
                      </a:moveTo>
                      <a:lnTo>
                        <a:pt x="380" y="262"/>
                      </a:lnTo>
                      <a:lnTo>
                        <a:pt x="401" y="283"/>
                      </a:lnTo>
                      <a:lnTo>
                        <a:pt x="380" y="302"/>
                      </a:lnTo>
                      <a:lnTo>
                        <a:pt x="360" y="283"/>
                      </a:lnTo>
                      <a:close/>
                      <a:moveTo>
                        <a:pt x="360" y="236"/>
                      </a:moveTo>
                      <a:lnTo>
                        <a:pt x="380" y="215"/>
                      </a:lnTo>
                      <a:lnTo>
                        <a:pt x="401" y="236"/>
                      </a:lnTo>
                      <a:lnTo>
                        <a:pt x="380" y="257"/>
                      </a:lnTo>
                      <a:lnTo>
                        <a:pt x="360" y="236"/>
                      </a:lnTo>
                      <a:close/>
                      <a:moveTo>
                        <a:pt x="360" y="190"/>
                      </a:moveTo>
                      <a:lnTo>
                        <a:pt x="380" y="171"/>
                      </a:lnTo>
                      <a:lnTo>
                        <a:pt x="401" y="190"/>
                      </a:lnTo>
                      <a:lnTo>
                        <a:pt x="380" y="211"/>
                      </a:lnTo>
                      <a:lnTo>
                        <a:pt x="360" y="190"/>
                      </a:lnTo>
                      <a:close/>
                      <a:moveTo>
                        <a:pt x="357" y="189"/>
                      </a:moveTo>
                      <a:lnTo>
                        <a:pt x="336" y="168"/>
                      </a:lnTo>
                      <a:lnTo>
                        <a:pt x="357" y="147"/>
                      </a:lnTo>
                      <a:lnTo>
                        <a:pt x="378" y="168"/>
                      </a:lnTo>
                      <a:lnTo>
                        <a:pt x="357" y="189"/>
                      </a:lnTo>
                      <a:close/>
                      <a:moveTo>
                        <a:pt x="355" y="190"/>
                      </a:moveTo>
                      <a:lnTo>
                        <a:pt x="335" y="211"/>
                      </a:lnTo>
                      <a:lnTo>
                        <a:pt x="314" y="190"/>
                      </a:lnTo>
                      <a:lnTo>
                        <a:pt x="335" y="171"/>
                      </a:lnTo>
                      <a:lnTo>
                        <a:pt x="355" y="190"/>
                      </a:lnTo>
                      <a:close/>
                      <a:moveTo>
                        <a:pt x="311" y="189"/>
                      </a:moveTo>
                      <a:lnTo>
                        <a:pt x="292" y="168"/>
                      </a:lnTo>
                      <a:lnTo>
                        <a:pt x="311" y="147"/>
                      </a:lnTo>
                      <a:lnTo>
                        <a:pt x="332" y="168"/>
                      </a:lnTo>
                      <a:lnTo>
                        <a:pt x="311" y="189"/>
                      </a:lnTo>
                      <a:close/>
                      <a:moveTo>
                        <a:pt x="310" y="190"/>
                      </a:moveTo>
                      <a:lnTo>
                        <a:pt x="289" y="211"/>
                      </a:lnTo>
                      <a:lnTo>
                        <a:pt x="268" y="190"/>
                      </a:lnTo>
                      <a:lnTo>
                        <a:pt x="289" y="171"/>
                      </a:lnTo>
                      <a:lnTo>
                        <a:pt x="310" y="190"/>
                      </a:lnTo>
                      <a:close/>
                      <a:moveTo>
                        <a:pt x="266" y="189"/>
                      </a:moveTo>
                      <a:lnTo>
                        <a:pt x="245" y="168"/>
                      </a:lnTo>
                      <a:lnTo>
                        <a:pt x="266" y="147"/>
                      </a:lnTo>
                      <a:lnTo>
                        <a:pt x="287" y="168"/>
                      </a:lnTo>
                      <a:lnTo>
                        <a:pt x="266" y="189"/>
                      </a:lnTo>
                      <a:close/>
                      <a:moveTo>
                        <a:pt x="264" y="190"/>
                      </a:moveTo>
                      <a:lnTo>
                        <a:pt x="244" y="211"/>
                      </a:lnTo>
                      <a:lnTo>
                        <a:pt x="223" y="190"/>
                      </a:lnTo>
                      <a:lnTo>
                        <a:pt x="244" y="171"/>
                      </a:lnTo>
                      <a:lnTo>
                        <a:pt x="264" y="190"/>
                      </a:lnTo>
                      <a:close/>
                      <a:moveTo>
                        <a:pt x="220" y="189"/>
                      </a:moveTo>
                      <a:lnTo>
                        <a:pt x="201" y="168"/>
                      </a:lnTo>
                      <a:lnTo>
                        <a:pt x="220" y="147"/>
                      </a:lnTo>
                      <a:lnTo>
                        <a:pt x="241" y="168"/>
                      </a:lnTo>
                      <a:lnTo>
                        <a:pt x="220" y="189"/>
                      </a:lnTo>
                      <a:close/>
                      <a:moveTo>
                        <a:pt x="219" y="190"/>
                      </a:moveTo>
                      <a:lnTo>
                        <a:pt x="198" y="211"/>
                      </a:lnTo>
                      <a:lnTo>
                        <a:pt x="177" y="190"/>
                      </a:lnTo>
                      <a:lnTo>
                        <a:pt x="198" y="171"/>
                      </a:lnTo>
                      <a:lnTo>
                        <a:pt x="219" y="190"/>
                      </a:lnTo>
                      <a:close/>
                      <a:moveTo>
                        <a:pt x="175" y="189"/>
                      </a:moveTo>
                      <a:lnTo>
                        <a:pt x="154" y="168"/>
                      </a:lnTo>
                      <a:lnTo>
                        <a:pt x="175" y="147"/>
                      </a:lnTo>
                      <a:lnTo>
                        <a:pt x="195" y="168"/>
                      </a:lnTo>
                      <a:lnTo>
                        <a:pt x="175" y="189"/>
                      </a:lnTo>
                      <a:close/>
                      <a:moveTo>
                        <a:pt x="173" y="190"/>
                      </a:moveTo>
                      <a:lnTo>
                        <a:pt x="152" y="211"/>
                      </a:lnTo>
                      <a:lnTo>
                        <a:pt x="132" y="190"/>
                      </a:lnTo>
                      <a:lnTo>
                        <a:pt x="152" y="171"/>
                      </a:lnTo>
                      <a:lnTo>
                        <a:pt x="173" y="190"/>
                      </a:lnTo>
                      <a:close/>
                      <a:moveTo>
                        <a:pt x="129" y="189"/>
                      </a:moveTo>
                      <a:lnTo>
                        <a:pt x="108" y="168"/>
                      </a:lnTo>
                      <a:lnTo>
                        <a:pt x="129" y="147"/>
                      </a:lnTo>
                      <a:lnTo>
                        <a:pt x="150" y="168"/>
                      </a:lnTo>
                      <a:lnTo>
                        <a:pt x="129" y="189"/>
                      </a:lnTo>
                      <a:close/>
                      <a:moveTo>
                        <a:pt x="126" y="190"/>
                      </a:moveTo>
                      <a:lnTo>
                        <a:pt x="107" y="211"/>
                      </a:lnTo>
                      <a:lnTo>
                        <a:pt x="86" y="190"/>
                      </a:lnTo>
                      <a:lnTo>
                        <a:pt x="107" y="171"/>
                      </a:lnTo>
                      <a:lnTo>
                        <a:pt x="126" y="190"/>
                      </a:lnTo>
                      <a:close/>
                      <a:moveTo>
                        <a:pt x="126" y="236"/>
                      </a:moveTo>
                      <a:lnTo>
                        <a:pt x="107" y="257"/>
                      </a:lnTo>
                      <a:lnTo>
                        <a:pt x="86" y="236"/>
                      </a:lnTo>
                      <a:lnTo>
                        <a:pt x="107" y="215"/>
                      </a:lnTo>
                      <a:lnTo>
                        <a:pt x="126" y="236"/>
                      </a:lnTo>
                      <a:close/>
                      <a:moveTo>
                        <a:pt x="126" y="283"/>
                      </a:moveTo>
                      <a:lnTo>
                        <a:pt x="107" y="302"/>
                      </a:lnTo>
                      <a:lnTo>
                        <a:pt x="86" y="283"/>
                      </a:lnTo>
                      <a:lnTo>
                        <a:pt x="107" y="262"/>
                      </a:lnTo>
                      <a:lnTo>
                        <a:pt x="126" y="283"/>
                      </a:lnTo>
                      <a:close/>
                      <a:moveTo>
                        <a:pt x="126" y="327"/>
                      </a:moveTo>
                      <a:lnTo>
                        <a:pt x="107" y="348"/>
                      </a:lnTo>
                      <a:lnTo>
                        <a:pt x="86" y="327"/>
                      </a:lnTo>
                      <a:lnTo>
                        <a:pt x="107" y="306"/>
                      </a:lnTo>
                      <a:lnTo>
                        <a:pt x="126" y="327"/>
                      </a:lnTo>
                      <a:close/>
                      <a:moveTo>
                        <a:pt x="126" y="374"/>
                      </a:moveTo>
                      <a:lnTo>
                        <a:pt x="107" y="393"/>
                      </a:lnTo>
                      <a:lnTo>
                        <a:pt x="86" y="374"/>
                      </a:lnTo>
                      <a:lnTo>
                        <a:pt x="107" y="353"/>
                      </a:lnTo>
                      <a:lnTo>
                        <a:pt x="126" y="374"/>
                      </a:lnTo>
                      <a:close/>
                      <a:moveTo>
                        <a:pt x="108" y="350"/>
                      </a:moveTo>
                      <a:lnTo>
                        <a:pt x="129" y="330"/>
                      </a:lnTo>
                      <a:lnTo>
                        <a:pt x="150" y="350"/>
                      </a:lnTo>
                      <a:lnTo>
                        <a:pt x="129" y="371"/>
                      </a:lnTo>
                      <a:lnTo>
                        <a:pt x="108" y="350"/>
                      </a:lnTo>
                      <a:close/>
                      <a:moveTo>
                        <a:pt x="152" y="353"/>
                      </a:moveTo>
                      <a:lnTo>
                        <a:pt x="173" y="374"/>
                      </a:lnTo>
                      <a:lnTo>
                        <a:pt x="152" y="393"/>
                      </a:lnTo>
                      <a:lnTo>
                        <a:pt x="132" y="374"/>
                      </a:lnTo>
                      <a:lnTo>
                        <a:pt x="152" y="353"/>
                      </a:lnTo>
                      <a:close/>
                      <a:moveTo>
                        <a:pt x="154" y="350"/>
                      </a:moveTo>
                      <a:lnTo>
                        <a:pt x="175" y="330"/>
                      </a:lnTo>
                      <a:lnTo>
                        <a:pt x="195" y="350"/>
                      </a:lnTo>
                      <a:lnTo>
                        <a:pt x="175" y="371"/>
                      </a:lnTo>
                      <a:lnTo>
                        <a:pt x="154" y="350"/>
                      </a:lnTo>
                      <a:close/>
                      <a:moveTo>
                        <a:pt x="198" y="353"/>
                      </a:moveTo>
                      <a:lnTo>
                        <a:pt x="219" y="374"/>
                      </a:lnTo>
                      <a:lnTo>
                        <a:pt x="198" y="393"/>
                      </a:lnTo>
                      <a:lnTo>
                        <a:pt x="177" y="374"/>
                      </a:lnTo>
                      <a:lnTo>
                        <a:pt x="198" y="353"/>
                      </a:lnTo>
                      <a:close/>
                      <a:moveTo>
                        <a:pt x="201" y="350"/>
                      </a:moveTo>
                      <a:lnTo>
                        <a:pt x="220" y="330"/>
                      </a:lnTo>
                      <a:lnTo>
                        <a:pt x="241" y="350"/>
                      </a:lnTo>
                      <a:lnTo>
                        <a:pt x="220" y="371"/>
                      </a:lnTo>
                      <a:lnTo>
                        <a:pt x="201" y="350"/>
                      </a:lnTo>
                      <a:close/>
                      <a:moveTo>
                        <a:pt x="244" y="353"/>
                      </a:moveTo>
                      <a:lnTo>
                        <a:pt x="264" y="374"/>
                      </a:lnTo>
                      <a:lnTo>
                        <a:pt x="244" y="393"/>
                      </a:lnTo>
                      <a:lnTo>
                        <a:pt x="223" y="374"/>
                      </a:lnTo>
                      <a:lnTo>
                        <a:pt x="244" y="353"/>
                      </a:lnTo>
                      <a:close/>
                      <a:moveTo>
                        <a:pt x="245" y="350"/>
                      </a:moveTo>
                      <a:lnTo>
                        <a:pt x="266" y="330"/>
                      </a:lnTo>
                      <a:lnTo>
                        <a:pt x="287" y="350"/>
                      </a:lnTo>
                      <a:lnTo>
                        <a:pt x="266" y="371"/>
                      </a:lnTo>
                      <a:lnTo>
                        <a:pt x="245" y="350"/>
                      </a:lnTo>
                      <a:close/>
                      <a:moveTo>
                        <a:pt x="289" y="353"/>
                      </a:moveTo>
                      <a:lnTo>
                        <a:pt x="310" y="374"/>
                      </a:lnTo>
                      <a:lnTo>
                        <a:pt x="289" y="393"/>
                      </a:lnTo>
                      <a:lnTo>
                        <a:pt x="268" y="374"/>
                      </a:lnTo>
                      <a:lnTo>
                        <a:pt x="289" y="353"/>
                      </a:lnTo>
                      <a:close/>
                      <a:moveTo>
                        <a:pt x="292" y="350"/>
                      </a:moveTo>
                      <a:lnTo>
                        <a:pt x="311" y="330"/>
                      </a:lnTo>
                      <a:lnTo>
                        <a:pt x="332" y="350"/>
                      </a:lnTo>
                      <a:lnTo>
                        <a:pt x="311" y="371"/>
                      </a:lnTo>
                      <a:lnTo>
                        <a:pt x="292" y="350"/>
                      </a:lnTo>
                      <a:close/>
                      <a:moveTo>
                        <a:pt x="335" y="353"/>
                      </a:moveTo>
                      <a:lnTo>
                        <a:pt x="355" y="374"/>
                      </a:lnTo>
                      <a:lnTo>
                        <a:pt x="335" y="393"/>
                      </a:lnTo>
                      <a:lnTo>
                        <a:pt x="314" y="374"/>
                      </a:lnTo>
                      <a:lnTo>
                        <a:pt x="335" y="353"/>
                      </a:lnTo>
                      <a:close/>
                      <a:moveTo>
                        <a:pt x="336" y="350"/>
                      </a:moveTo>
                      <a:lnTo>
                        <a:pt x="357" y="330"/>
                      </a:lnTo>
                      <a:lnTo>
                        <a:pt x="378" y="350"/>
                      </a:lnTo>
                      <a:lnTo>
                        <a:pt x="357" y="371"/>
                      </a:lnTo>
                      <a:lnTo>
                        <a:pt x="336" y="350"/>
                      </a:lnTo>
                      <a:close/>
                      <a:moveTo>
                        <a:pt x="380" y="353"/>
                      </a:moveTo>
                      <a:lnTo>
                        <a:pt x="401" y="374"/>
                      </a:lnTo>
                      <a:lnTo>
                        <a:pt x="380" y="393"/>
                      </a:lnTo>
                      <a:lnTo>
                        <a:pt x="360" y="374"/>
                      </a:lnTo>
                      <a:lnTo>
                        <a:pt x="380" y="353"/>
                      </a:lnTo>
                      <a:close/>
                      <a:moveTo>
                        <a:pt x="383" y="350"/>
                      </a:moveTo>
                      <a:lnTo>
                        <a:pt x="404" y="330"/>
                      </a:lnTo>
                      <a:lnTo>
                        <a:pt x="423" y="350"/>
                      </a:lnTo>
                      <a:lnTo>
                        <a:pt x="404" y="371"/>
                      </a:lnTo>
                      <a:lnTo>
                        <a:pt x="383" y="350"/>
                      </a:lnTo>
                      <a:close/>
                      <a:moveTo>
                        <a:pt x="383" y="305"/>
                      </a:moveTo>
                      <a:lnTo>
                        <a:pt x="404" y="284"/>
                      </a:lnTo>
                      <a:lnTo>
                        <a:pt x="423" y="305"/>
                      </a:lnTo>
                      <a:lnTo>
                        <a:pt x="404" y="326"/>
                      </a:lnTo>
                      <a:lnTo>
                        <a:pt x="383" y="305"/>
                      </a:lnTo>
                      <a:close/>
                      <a:moveTo>
                        <a:pt x="383" y="259"/>
                      </a:moveTo>
                      <a:lnTo>
                        <a:pt x="404" y="239"/>
                      </a:lnTo>
                      <a:lnTo>
                        <a:pt x="423" y="259"/>
                      </a:lnTo>
                      <a:lnTo>
                        <a:pt x="404" y="280"/>
                      </a:lnTo>
                      <a:lnTo>
                        <a:pt x="383" y="259"/>
                      </a:lnTo>
                      <a:close/>
                      <a:moveTo>
                        <a:pt x="383" y="214"/>
                      </a:moveTo>
                      <a:lnTo>
                        <a:pt x="404" y="193"/>
                      </a:lnTo>
                      <a:lnTo>
                        <a:pt x="423" y="214"/>
                      </a:lnTo>
                      <a:lnTo>
                        <a:pt x="404" y="234"/>
                      </a:lnTo>
                      <a:lnTo>
                        <a:pt x="383" y="214"/>
                      </a:lnTo>
                      <a:close/>
                      <a:moveTo>
                        <a:pt x="383" y="168"/>
                      </a:moveTo>
                      <a:lnTo>
                        <a:pt x="404" y="147"/>
                      </a:lnTo>
                      <a:lnTo>
                        <a:pt x="423" y="168"/>
                      </a:lnTo>
                      <a:lnTo>
                        <a:pt x="404" y="189"/>
                      </a:lnTo>
                      <a:lnTo>
                        <a:pt x="383" y="168"/>
                      </a:lnTo>
                      <a:close/>
                      <a:moveTo>
                        <a:pt x="383" y="122"/>
                      </a:moveTo>
                      <a:lnTo>
                        <a:pt x="404" y="102"/>
                      </a:lnTo>
                      <a:lnTo>
                        <a:pt x="423" y="122"/>
                      </a:lnTo>
                      <a:lnTo>
                        <a:pt x="404" y="143"/>
                      </a:lnTo>
                      <a:lnTo>
                        <a:pt x="383" y="122"/>
                      </a:lnTo>
                      <a:close/>
                      <a:moveTo>
                        <a:pt x="401" y="146"/>
                      </a:moveTo>
                      <a:lnTo>
                        <a:pt x="380" y="165"/>
                      </a:lnTo>
                      <a:lnTo>
                        <a:pt x="360" y="146"/>
                      </a:lnTo>
                      <a:lnTo>
                        <a:pt x="380" y="125"/>
                      </a:lnTo>
                      <a:lnTo>
                        <a:pt x="401" y="146"/>
                      </a:lnTo>
                      <a:close/>
                      <a:moveTo>
                        <a:pt x="357" y="143"/>
                      </a:moveTo>
                      <a:lnTo>
                        <a:pt x="336" y="122"/>
                      </a:lnTo>
                      <a:lnTo>
                        <a:pt x="357" y="102"/>
                      </a:lnTo>
                      <a:lnTo>
                        <a:pt x="378" y="122"/>
                      </a:lnTo>
                      <a:lnTo>
                        <a:pt x="357" y="143"/>
                      </a:lnTo>
                      <a:close/>
                      <a:moveTo>
                        <a:pt x="355" y="146"/>
                      </a:moveTo>
                      <a:lnTo>
                        <a:pt x="335" y="165"/>
                      </a:lnTo>
                      <a:lnTo>
                        <a:pt x="314" y="146"/>
                      </a:lnTo>
                      <a:lnTo>
                        <a:pt x="335" y="125"/>
                      </a:lnTo>
                      <a:lnTo>
                        <a:pt x="355" y="146"/>
                      </a:lnTo>
                      <a:close/>
                      <a:moveTo>
                        <a:pt x="311" y="143"/>
                      </a:moveTo>
                      <a:lnTo>
                        <a:pt x="292" y="122"/>
                      </a:lnTo>
                      <a:lnTo>
                        <a:pt x="311" y="102"/>
                      </a:lnTo>
                      <a:lnTo>
                        <a:pt x="332" y="122"/>
                      </a:lnTo>
                      <a:lnTo>
                        <a:pt x="311" y="143"/>
                      </a:lnTo>
                      <a:close/>
                      <a:moveTo>
                        <a:pt x="310" y="146"/>
                      </a:moveTo>
                      <a:lnTo>
                        <a:pt x="289" y="165"/>
                      </a:lnTo>
                      <a:lnTo>
                        <a:pt x="268" y="146"/>
                      </a:lnTo>
                      <a:lnTo>
                        <a:pt x="289" y="125"/>
                      </a:lnTo>
                      <a:lnTo>
                        <a:pt x="310" y="146"/>
                      </a:lnTo>
                      <a:close/>
                      <a:moveTo>
                        <a:pt x="266" y="143"/>
                      </a:moveTo>
                      <a:lnTo>
                        <a:pt x="245" y="122"/>
                      </a:lnTo>
                      <a:lnTo>
                        <a:pt x="266" y="102"/>
                      </a:lnTo>
                      <a:lnTo>
                        <a:pt x="287" y="122"/>
                      </a:lnTo>
                      <a:lnTo>
                        <a:pt x="266" y="143"/>
                      </a:lnTo>
                      <a:close/>
                      <a:moveTo>
                        <a:pt x="264" y="146"/>
                      </a:moveTo>
                      <a:lnTo>
                        <a:pt x="244" y="165"/>
                      </a:lnTo>
                      <a:lnTo>
                        <a:pt x="223" y="146"/>
                      </a:lnTo>
                      <a:lnTo>
                        <a:pt x="244" y="125"/>
                      </a:lnTo>
                      <a:lnTo>
                        <a:pt x="264" y="146"/>
                      </a:lnTo>
                      <a:close/>
                      <a:moveTo>
                        <a:pt x="220" y="143"/>
                      </a:moveTo>
                      <a:lnTo>
                        <a:pt x="201" y="122"/>
                      </a:lnTo>
                      <a:lnTo>
                        <a:pt x="220" y="102"/>
                      </a:lnTo>
                      <a:lnTo>
                        <a:pt x="241" y="122"/>
                      </a:lnTo>
                      <a:lnTo>
                        <a:pt x="220" y="143"/>
                      </a:lnTo>
                      <a:close/>
                      <a:moveTo>
                        <a:pt x="219" y="146"/>
                      </a:moveTo>
                      <a:lnTo>
                        <a:pt x="198" y="165"/>
                      </a:lnTo>
                      <a:lnTo>
                        <a:pt x="177" y="146"/>
                      </a:lnTo>
                      <a:lnTo>
                        <a:pt x="198" y="125"/>
                      </a:lnTo>
                      <a:lnTo>
                        <a:pt x="219" y="146"/>
                      </a:lnTo>
                      <a:close/>
                      <a:moveTo>
                        <a:pt x="175" y="143"/>
                      </a:moveTo>
                      <a:lnTo>
                        <a:pt x="154" y="122"/>
                      </a:lnTo>
                      <a:lnTo>
                        <a:pt x="175" y="102"/>
                      </a:lnTo>
                      <a:lnTo>
                        <a:pt x="195" y="122"/>
                      </a:lnTo>
                      <a:lnTo>
                        <a:pt x="175" y="143"/>
                      </a:lnTo>
                      <a:close/>
                      <a:moveTo>
                        <a:pt x="173" y="146"/>
                      </a:moveTo>
                      <a:lnTo>
                        <a:pt x="152" y="165"/>
                      </a:lnTo>
                      <a:lnTo>
                        <a:pt x="132" y="146"/>
                      </a:lnTo>
                      <a:lnTo>
                        <a:pt x="152" y="125"/>
                      </a:lnTo>
                      <a:lnTo>
                        <a:pt x="173" y="146"/>
                      </a:lnTo>
                      <a:close/>
                      <a:moveTo>
                        <a:pt x="129" y="143"/>
                      </a:moveTo>
                      <a:lnTo>
                        <a:pt x="108" y="122"/>
                      </a:lnTo>
                      <a:lnTo>
                        <a:pt x="129" y="102"/>
                      </a:lnTo>
                      <a:lnTo>
                        <a:pt x="150" y="122"/>
                      </a:lnTo>
                      <a:lnTo>
                        <a:pt x="129" y="143"/>
                      </a:lnTo>
                      <a:close/>
                      <a:moveTo>
                        <a:pt x="126" y="146"/>
                      </a:moveTo>
                      <a:lnTo>
                        <a:pt x="107" y="165"/>
                      </a:lnTo>
                      <a:lnTo>
                        <a:pt x="86" y="146"/>
                      </a:lnTo>
                      <a:lnTo>
                        <a:pt x="107" y="125"/>
                      </a:lnTo>
                      <a:lnTo>
                        <a:pt x="126" y="146"/>
                      </a:lnTo>
                      <a:close/>
                      <a:moveTo>
                        <a:pt x="83" y="143"/>
                      </a:moveTo>
                      <a:lnTo>
                        <a:pt x="63" y="122"/>
                      </a:lnTo>
                      <a:lnTo>
                        <a:pt x="83" y="102"/>
                      </a:lnTo>
                      <a:lnTo>
                        <a:pt x="104" y="122"/>
                      </a:lnTo>
                      <a:lnTo>
                        <a:pt x="83" y="143"/>
                      </a:lnTo>
                      <a:close/>
                      <a:moveTo>
                        <a:pt x="104" y="168"/>
                      </a:moveTo>
                      <a:lnTo>
                        <a:pt x="83" y="189"/>
                      </a:lnTo>
                      <a:lnTo>
                        <a:pt x="63" y="168"/>
                      </a:lnTo>
                      <a:lnTo>
                        <a:pt x="83" y="147"/>
                      </a:lnTo>
                      <a:lnTo>
                        <a:pt x="104" y="168"/>
                      </a:lnTo>
                      <a:close/>
                      <a:moveTo>
                        <a:pt x="104" y="214"/>
                      </a:moveTo>
                      <a:lnTo>
                        <a:pt x="83" y="234"/>
                      </a:lnTo>
                      <a:lnTo>
                        <a:pt x="63" y="214"/>
                      </a:lnTo>
                      <a:lnTo>
                        <a:pt x="83" y="193"/>
                      </a:lnTo>
                      <a:lnTo>
                        <a:pt x="104" y="214"/>
                      </a:lnTo>
                      <a:close/>
                      <a:moveTo>
                        <a:pt x="104" y="259"/>
                      </a:moveTo>
                      <a:lnTo>
                        <a:pt x="83" y="280"/>
                      </a:lnTo>
                      <a:lnTo>
                        <a:pt x="63" y="259"/>
                      </a:lnTo>
                      <a:lnTo>
                        <a:pt x="83" y="239"/>
                      </a:lnTo>
                      <a:lnTo>
                        <a:pt x="104" y="259"/>
                      </a:lnTo>
                      <a:close/>
                      <a:moveTo>
                        <a:pt x="104" y="305"/>
                      </a:moveTo>
                      <a:lnTo>
                        <a:pt x="83" y="326"/>
                      </a:lnTo>
                      <a:lnTo>
                        <a:pt x="63" y="305"/>
                      </a:lnTo>
                      <a:lnTo>
                        <a:pt x="83" y="284"/>
                      </a:lnTo>
                      <a:lnTo>
                        <a:pt x="104" y="305"/>
                      </a:lnTo>
                      <a:close/>
                      <a:moveTo>
                        <a:pt x="104" y="350"/>
                      </a:moveTo>
                      <a:lnTo>
                        <a:pt x="83" y="371"/>
                      </a:lnTo>
                      <a:lnTo>
                        <a:pt x="63" y="350"/>
                      </a:lnTo>
                      <a:lnTo>
                        <a:pt x="83" y="330"/>
                      </a:lnTo>
                      <a:lnTo>
                        <a:pt x="104" y="350"/>
                      </a:lnTo>
                      <a:close/>
                      <a:moveTo>
                        <a:pt x="104" y="396"/>
                      </a:moveTo>
                      <a:lnTo>
                        <a:pt x="83" y="417"/>
                      </a:lnTo>
                      <a:lnTo>
                        <a:pt x="63" y="396"/>
                      </a:lnTo>
                      <a:lnTo>
                        <a:pt x="83" y="375"/>
                      </a:lnTo>
                      <a:lnTo>
                        <a:pt x="104" y="396"/>
                      </a:lnTo>
                      <a:close/>
                      <a:moveTo>
                        <a:pt x="107" y="399"/>
                      </a:moveTo>
                      <a:lnTo>
                        <a:pt x="126" y="418"/>
                      </a:lnTo>
                      <a:lnTo>
                        <a:pt x="107" y="439"/>
                      </a:lnTo>
                      <a:lnTo>
                        <a:pt x="86" y="418"/>
                      </a:lnTo>
                      <a:lnTo>
                        <a:pt x="107" y="399"/>
                      </a:lnTo>
                      <a:close/>
                      <a:moveTo>
                        <a:pt x="108" y="396"/>
                      </a:moveTo>
                      <a:lnTo>
                        <a:pt x="129" y="375"/>
                      </a:lnTo>
                      <a:lnTo>
                        <a:pt x="150" y="396"/>
                      </a:lnTo>
                      <a:lnTo>
                        <a:pt x="129" y="417"/>
                      </a:lnTo>
                      <a:lnTo>
                        <a:pt x="108" y="396"/>
                      </a:lnTo>
                      <a:close/>
                      <a:moveTo>
                        <a:pt x="152" y="399"/>
                      </a:moveTo>
                      <a:lnTo>
                        <a:pt x="173" y="418"/>
                      </a:lnTo>
                      <a:lnTo>
                        <a:pt x="152" y="439"/>
                      </a:lnTo>
                      <a:lnTo>
                        <a:pt x="132" y="418"/>
                      </a:lnTo>
                      <a:lnTo>
                        <a:pt x="152" y="399"/>
                      </a:lnTo>
                      <a:close/>
                      <a:moveTo>
                        <a:pt x="154" y="396"/>
                      </a:moveTo>
                      <a:lnTo>
                        <a:pt x="175" y="375"/>
                      </a:lnTo>
                      <a:lnTo>
                        <a:pt x="195" y="396"/>
                      </a:lnTo>
                      <a:lnTo>
                        <a:pt x="175" y="417"/>
                      </a:lnTo>
                      <a:lnTo>
                        <a:pt x="154" y="396"/>
                      </a:lnTo>
                      <a:close/>
                      <a:moveTo>
                        <a:pt x="198" y="399"/>
                      </a:moveTo>
                      <a:lnTo>
                        <a:pt x="219" y="418"/>
                      </a:lnTo>
                      <a:lnTo>
                        <a:pt x="198" y="439"/>
                      </a:lnTo>
                      <a:lnTo>
                        <a:pt x="177" y="418"/>
                      </a:lnTo>
                      <a:lnTo>
                        <a:pt x="198" y="399"/>
                      </a:lnTo>
                      <a:close/>
                      <a:moveTo>
                        <a:pt x="201" y="396"/>
                      </a:moveTo>
                      <a:lnTo>
                        <a:pt x="220" y="375"/>
                      </a:lnTo>
                      <a:lnTo>
                        <a:pt x="241" y="396"/>
                      </a:lnTo>
                      <a:lnTo>
                        <a:pt x="220" y="417"/>
                      </a:lnTo>
                      <a:lnTo>
                        <a:pt x="201" y="396"/>
                      </a:lnTo>
                      <a:close/>
                      <a:moveTo>
                        <a:pt x="244" y="399"/>
                      </a:moveTo>
                      <a:lnTo>
                        <a:pt x="264" y="418"/>
                      </a:lnTo>
                      <a:lnTo>
                        <a:pt x="244" y="439"/>
                      </a:lnTo>
                      <a:lnTo>
                        <a:pt x="223" y="418"/>
                      </a:lnTo>
                      <a:lnTo>
                        <a:pt x="244" y="399"/>
                      </a:lnTo>
                      <a:close/>
                      <a:moveTo>
                        <a:pt x="245" y="396"/>
                      </a:moveTo>
                      <a:lnTo>
                        <a:pt x="266" y="375"/>
                      </a:lnTo>
                      <a:lnTo>
                        <a:pt x="287" y="396"/>
                      </a:lnTo>
                      <a:lnTo>
                        <a:pt x="266" y="417"/>
                      </a:lnTo>
                      <a:lnTo>
                        <a:pt x="245" y="396"/>
                      </a:lnTo>
                      <a:close/>
                      <a:moveTo>
                        <a:pt x="289" y="399"/>
                      </a:moveTo>
                      <a:lnTo>
                        <a:pt x="310" y="418"/>
                      </a:lnTo>
                      <a:lnTo>
                        <a:pt x="289" y="439"/>
                      </a:lnTo>
                      <a:lnTo>
                        <a:pt x="268" y="418"/>
                      </a:lnTo>
                      <a:lnTo>
                        <a:pt x="289" y="399"/>
                      </a:lnTo>
                      <a:close/>
                      <a:moveTo>
                        <a:pt x="292" y="396"/>
                      </a:moveTo>
                      <a:lnTo>
                        <a:pt x="311" y="375"/>
                      </a:lnTo>
                      <a:lnTo>
                        <a:pt x="332" y="396"/>
                      </a:lnTo>
                      <a:lnTo>
                        <a:pt x="311" y="417"/>
                      </a:lnTo>
                      <a:lnTo>
                        <a:pt x="292" y="396"/>
                      </a:lnTo>
                      <a:close/>
                      <a:moveTo>
                        <a:pt x="335" y="399"/>
                      </a:moveTo>
                      <a:lnTo>
                        <a:pt x="355" y="418"/>
                      </a:lnTo>
                      <a:lnTo>
                        <a:pt x="335" y="439"/>
                      </a:lnTo>
                      <a:lnTo>
                        <a:pt x="314" y="418"/>
                      </a:lnTo>
                      <a:lnTo>
                        <a:pt x="335" y="399"/>
                      </a:lnTo>
                      <a:close/>
                      <a:moveTo>
                        <a:pt x="336" y="396"/>
                      </a:moveTo>
                      <a:lnTo>
                        <a:pt x="357" y="375"/>
                      </a:lnTo>
                      <a:lnTo>
                        <a:pt x="378" y="396"/>
                      </a:lnTo>
                      <a:lnTo>
                        <a:pt x="357" y="417"/>
                      </a:lnTo>
                      <a:lnTo>
                        <a:pt x="336" y="396"/>
                      </a:lnTo>
                      <a:close/>
                      <a:moveTo>
                        <a:pt x="380" y="399"/>
                      </a:moveTo>
                      <a:lnTo>
                        <a:pt x="401" y="418"/>
                      </a:lnTo>
                      <a:lnTo>
                        <a:pt x="380" y="439"/>
                      </a:lnTo>
                      <a:lnTo>
                        <a:pt x="360" y="418"/>
                      </a:lnTo>
                      <a:lnTo>
                        <a:pt x="380" y="399"/>
                      </a:lnTo>
                      <a:close/>
                      <a:moveTo>
                        <a:pt x="383" y="396"/>
                      </a:moveTo>
                      <a:lnTo>
                        <a:pt x="404" y="375"/>
                      </a:lnTo>
                      <a:lnTo>
                        <a:pt x="423" y="396"/>
                      </a:lnTo>
                      <a:lnTo>
                        <a:pt x="404" y="417"/>
                      </a:lnTo>
                      <a:lnTo>
                        <a:pt x="383" y="396"/>
                      </a:lnTo>
                      <a:close/>
                      <a:moveTo>
                        <a:pt x="405" y="374"/>
                      </a:moveTo>
                      <a:lnTo>
                        <a:pt x="426" y="353"/>
                      </a:lnTo>
                      <a:lnTo>
                        <a:pt x="447" y="374"/>
                      </a:lnTo>
                      <a:lnTo>
                        <a:pt x="426" y="393"/>
                      </a:lnTo>
                      <a:lnTo>
                        <a:pt x="405" y="374"/>
                      </a:lnTo>
                      <a:close/>
                      <a:moveTo>
                        <a:pt x="405" y="327"/>
                      </a:moveTo>
                      <a:lnTo>
                        <a:pt x="426" y="306"/>
                      </a:lnTo>
                      <a:lnTo>
                        <a:pt x="447" y="327"/>
                      </a:lnTo>
                      <a:lnTo>
                        <a:pt x="426" y="348"/>
                      </a:lnTo>
                      <a:lnTo>
                        <a:pt x="405" y="327"/>
                      </a:lnTo>
                      <a:close/>
                      <a:moveTo>
                        <a:pt x="405" y="283"/>
                      </a:moveTo>
                      <a:lnTo>
                        <a:pt x="426" y="262"/>
                      </a:lnTo>
                      <a:lnTo>
                        <a:pt x="447" y="283"/>
                      </a:lnTo>
                      <a:lnTo>
                        <a:pt x="426" y="302"/>
                      </a:lnTo>
                      <a:lnTo>
                        <a:pt x="405" y="283"/>
                      </a:lnTo>
                      <a:close/>
                      <a:moveTo>
                        <a:pt x="405" y="236"/>
                      </a:moveTo>
                      <a:lnTo>
                        <a:pt x="426" y="215"/>
                      </a:lnTo>
                      <a:lnTo>
                        <a:pt x="447" y="236"/>
                      </a:lnTo>
                      <a:lnTo>
                        <a:pt x="426" y="257"/>
                      </a:lnTo>
                      <a:lnTo>
                        <a:pt x="405" y="236"/>
                      </a:lnTo>
                      <a:close/>
                      <a:moveTo>
                        <a:pt x="405" y="190"/>
                      </a:moveTo>
                      <a:lnTo>
                        <a:pt x="426" y="171"/>
                      </a:lnTo>
                      <a:lnTo>
                        <a:pt x="447" y="190"/>
                      </a:lnTo>
                      <a:lnTo>
                        <a:pt x="426" y="211"/>
                      </a:lnTo>
                      <a:lnTo>
                        <a:pt x="405" y="190"/>
                      </a:lnTo>
                      <a:close/>
                      <a:moveTo>
                        <a:pt x="405" y="146"/>
                      </a:moveTo>
                      <a:lnTo>
                        <a:pt x="426" y="125"/>
                      </a:lnTo>
                      <a:lnTo>
                        <a:pt x="447" y="146"/>
                      </a:lnTo>
                      <a:lnTo>
                        <a:pt x="426" y="165"/>
                      </a:lnTo>
                      <a:lnTo>
                        <a:pt x="405" y="146"/>
                      </a:lnTo>
                      <a:close/>
                      <a:moveTo>
                        <a:pt x="405" y="99"/>
                      </a:moveTo>
                      <a:lnTo>
                        <a:pt x="426" y="80"/>
                      </a:lnTo>
                      <a:lnTo>
                        <a:pt x="447" y="99"/>
                      </a:lnTo>
                      <a:lnTo>
                        <a:pt x="426" y="120"/>
                      </a:lnTo>
                      <a:lnTo>
                        <a:pt x="405" y="99"/>
                      </a:lnTo>
                      <a:close/>
                      <a:moveTo>
                        <a:pt x="404" y="98"/>
                      </a:moveTo>
                      <a:lnTo>
                        <a:pt x="383" y="77"/>
                      </a:lnTo>
                      <a:lnTo>
                        <a:pt x="404" y="56"/>
                      </a:lnTo>
                      <a:lnTo>
                        <a:pt x="423" y="77"/>
                      </a:lnTo>
                      <a:lnTo>
                        <a:pt x="404" y="98"/>
                      </a:lnTo>
                      <a:close/>
                      <a:moveTo>
                        <a:pt x="401" y="99"/>
                      </a:moveTo>
                      <a:lnTo>
                        <a:pt x="380" y="120"/>
                      </a:lnTo>
                      <a:lnTo>
                        <a:pt x="360" y="99"/>
                      </a:lnTo>
                      <a:lnTo>
                        <a:pt x="380" y="80"/>
                      </a:lnTo>
                      <a:lnTo>
                        <a:pt x="401" y="99"/>
                      </a:lnTo>
                      <a:close/>
                      <a:moveTo>
                        <a:pt x="357" y="98"/>
                      </a:moveTo>
                      <a:lnTo>
                        <a:pt x="336" y="77"/>
                      </a:lnTo>
                      <a:lnTo>
                        <a:pt x="357" y="56"/>
                      </a:lnTo>
                      <a:lnTo>
                        <a:pt x="378" y="77"/>
                      </a:lnTo>
                      <a:lnTo>
                        <a:pt x="357" y="98"/>
                      </a:lnTo>
                      <a:close/>
                      <a:moveTo>
                        <a:pt x="355" y="99"/>
                      </a:moveTo>
                      <a:lnTo>
                        <a:pt x="335" y="120"/>
                      </a:lnTo>
                      <a:lnTo>
                        <a:pt x="314" y="99"/>
                      </a:lnTo>
                      <a:lnTo>
                        <a:pt x="335" y="80"/>
                      </a:lnTo>
                      <a:lnTo>
                        <a:pt x="355" y="99"/>
                      </a:lnTo>
                      <a:close/>
                      <a:moveTo>
                        <a:pt x="311" y="98"/>
                      </a:moveTo>
                      <a:lnTo>
                        <a:pt x="292" y="77"/>
                      </a:lnTo>
                      <a:lnTo>
                        <a:pt x="311" y="56"/>
                      </a:lnTo>
                      <a:lnTo>
                        <a:pt x="332" y="77"/>
                      </a:lnTo>
                      <a:lnTo>
                        <a:pt x="311" y="98"/>
                      </a:lnTo>
                      <a:close/>
                      <a:moveTo>
                        <a:pt x="310" y="99"/>
                      </a:moveTo>
                      <a:lnTo>
                        <a:pt x="289" y="120"/>
                      </a:lnTo>
                      <a:lnTo>
                        <a:pt x="268" y="99"/>
                      </a:lnTo>
                      <a:lnTo>
                        <a:pt x="289" y="80"/>
                      </a:lnTo>
                      <a:lnTo>
                        <a:pt x="310" y="99"/>
                      </a:lnTo>
                      <a:close/>
                      <a:moveTo>
                        <a:pt x="266" y="98"/>
                      </a:moveTo>
                      <a:lnTo>
                        <a:pt x="245" y="77"/>
                      </a:lnTo>
                      <a:lnTo>
                        <a:pt x="266" y="56"/>
                      </a:lnTo>
                      <a:lnTo>
                        <a:pt x="287" y="77"/>
                      </a:lnTo>
                      <a:lnTo>
                        <a:pt x="266" y="98"/>
                      </a:lnTo>
                      <a:close/>
                      <a:moveTo>
                        <a:pt x="264" y="99"/>
                      </a:moveTo>
                      <a:lnTo>
                        <a:pt x="244" y="120"/>
                      </a:lnTo>
                      <a:lnTo>
                        <a:pt x="223" y="99"/>
                      </a:lnTo>
                      <a:lnTo>
                        <a:pt x="244" y="80"/>
                      </a:lnTo>
                      <a:lnTo>
                        <a:pt x="264" y="99"/>
                      </a:lnTo>
                      <a:close/>
                      <a:moveTo>
                        <a:pt x="220" y="98"/>
                      </a:moveTo>
                      <a:lnTo>
                        <a:pt x="201" y="77"/>
                      </a:lnTo>
                      <a:lnTo>
                        <a:pt x="220" y="56"/>
                      </a:lnTo>
                      <a:lnTo>
                        <a:pt x="241" y="77"/>
                      </a:lnTo>
                      <a:lnTo>
                        <a:pt x="220" y="98"/>
                      </a:lnTo>
                      <a:close/>
                      <a:moveTo>
                        <a:pt x="219" y="99"/>
                      </a:moveTo>
                      <a:lnTo>
                        <a:pt x="198" y="120"/>
                      </a:lnTo>
                      <a:lnTo>
                        <a:pt x="177" y="99"/>
                      </a:lnTo>
                      <a:lnTo>
                        <a:pt x="198" y="80"/>
                      </a:lnTo>
                      <a:lnTo>
                        <a:pt x="219" y="99"/>
                      </a:lnTo>
                      <a:close/>
                      <a:moveTo>
                        <a:pt x="175" y="98"/>
                      </a:moveTo>
                      <a:lnTo>
                        <a:pt x="154" y="77"/>
                      </a:lnTo>
                      <a:lnTo>
                        <a:pt x="175" y="56"/>
                      </a:lnTo>
                      <a:lnTo>
                        <a:pt x="195" y="77"/>
                      </a:lnTo>
                      <a:lnTo>
                        <a:pt x="175" y="98"/>
                      </a:lnTo>
                      <a:close/>
                      <a:moveTo>
                        <a:pt x="173" y="99"/>
                      </a:moveTo>
                      <a:lnTo>
                        <a:pt x="152" y="120"/>
                      </a:lnTo>
                      <a:lnTo>
                        <a:pt x="132" y="99"/>
                      </a:lnTo>
                      <a:lnTo>
                        <a:pt x="152" y="80"/>
                      </a:lnTo>
                      <a:lnTo>
                        <a:pt x="173" y="99"/>
                      </a:lnTo>
                      <a:close/>
                      <a:moveTo>
                        <a:pt x="129" y="98"/>
                      </a:moveTo>
                      <a:lnTo>
                        <a:pt x="108" y="77"/>
                      </a:lnTo>
                      <a:lnTo>
                        <a:pt x="129" y="56"/>
                      </a:lnTo>
                      <a:lnTo>
                        <a:pt x="150" y="77"/>
                      </a:lnTo>
                      <a:lnTo>
                        <a:pt x="129" y="98"/>
                      </a:lnTo>
                      <a:close/>
                      <a:moveTo>
                        <a:pt x="126" y="99"/>
                      </a:moveTo>
                      <a:lnTo>
                        <a:pt x="107" y="120"/>
                      </a:lnTo>
                      <a:lnTo>
                        <a:pt x="86" y="99"/>
                      </a:lnTo>
                      <a:lnTo>
                        <a:pt x="107" y="80"/>
                      </a:lnTo>
                      <a:lnTo>
                        <a:pt x="126" y="99"/>
                      </a:lnTo>
                      <a:close/>
                      <a:moveTo>
                        <a:pt x="83" y="98"/>
                      </a:moveTo>
                      <a:lnTo>
                        <a:pt x="63" y="77"/>
                      </a:lnTo>
                      <a:lnTo>
                        <a:pt x="83" y="56"/>
                      </a:lnTo>
                      <a:lnTo>
                        <a:pt x="104" y="77"/>
                      </a:lnTo>
                      <a:lnTo>
                        <a:pt x="83" y="98"/>
                      </a:lnTo>
                      <a:close/>
                      <a:moveTo>
                        <a:pt x="82" y="99"/>
                      </a:moveTo>
                      <a:lnTo>
                        <a:pt x="61" y="120"/>
                      </a:lnTo>
                      <a:lnTo>
                        <a:pt x="40" y="99"/>
                      </a:lnTo>
                      <a:lnTo>
                        <a:pt x="61" y="80"/>
                      </a:lnTo>
                      <a:lnTo>
                        <a:pt x="82" y="99"/>
                      </a:lnTo>
                      <a:close/>
                      <a:moveTo>
                        <a:pt x="82" y="146"/>
                      </a:moveTo>
                      <a:lnTo>
                        <a:pt x="61" y="165"/>
                      </a:lnTo>
                      <a:lnTo>
                        <a:pt x="40" y="146"/>
                      </a:lnTo>
                      <a:lnTo>
                        <a:pt x="61" y="125"/>
                      </a:lnTo>
                      <a:lnTo>
                        <a:pt x="82" y="146"/>
                      </a:lnTo>
                      <a:close/>
                      <a:moveTo>
                        <a:pt x="82" y="190"/>
                      </a:moveTo>
                      <a:lnTo>
                        <a:pt x="61" y="211"/>
                      </a:lnTo>
                      <a:lnTo>
                        <a:pt x="40" y="190"/>
                      </a:lnTo>
                      <a:lnTo>
                        <a:pt x="61" y="171"/>
                      </a:lnTo>
                      <a:lnTo>
                        <a:pt x="82" y="190"/>
                      </a:lnTo>
                      <a:close/>
                      <a:moveTo>
                        <a:pt x="82" y="236"/>
                      </a:moveTo>
                      <a:lnTo>
                        <a:pt x="61" y="257"/>
                      </a:lnTo>
                      <a:lnTo>
                        <a:pt x="40" y="236"/>
                      </a:lnTo>
                      <a:lnTo>
                        <a:pt x="61" y="215"/>
                      </a:lnTo>
                      <a:lnTo>
                        <a:pt x="82" y="236"/>
                      </a:lnTo>
                      <a:close/>
                      <a:moveTo>
                        <a:pt x="82" y="283"/>
                      </a:moveTo>
                      <a:lnTo>
                        <a:pt x="61" y="302"/>
                      </a:lnTo>
                      <a:lnTo>
                        <a:pt x="40" y="283"/>
                      </a:lnTo>
                      <a:lnTo>
                        <a:pt x="61" y="262"/>
                      </a:lnTo>
                      <a:lnTo>
                        <a:pt x="82" y="283"/>
                      </a:lnTo>
                      <a:close/>
                      <a:moveTo>
                        <a:pt x="82" y="327"/>
                      </a:moveTo>
                      <a:lnTo>
                        <a:pt x="61" y="348"/>
                      </a:lnTo>
                      <a:lnTo>
                        <a:pt x="40" y="327"/>
                      </a:lnTo>
                      <a:lnTo>
                        <a:pt x="61" y="306"/>
                      </a:lnTo>
                      <a:lnTo>
                        <a:pt x="82" y="327"/>
                      </a:lnTo>
                      <a:close/>
                      <a:moveTo>
                        <a:pt x="82" y="374"/>
                      </a:moveTo>
                      <a:lnTo>
                        <a:pt x="61" y="393"/>
                      </a:lnTo>
                      <a:lnTo>
                        <a:pt x="40" y="374"/>
                      </a:lnTo>
                      <a:lnTo>
                        <a:pt x="61" y="353"/>
                      </a:lnTo>
                      <a:lnTo>
                        <a:pt x="82" y="374"/>
                      </a:lnTo>
                      <a:close/>
                      <a:moveTo>
                        <a:pt x="82" y="418"/>
                      </a:moveTo>
                      <a:lnTo>
                        <a:pt x="61" y="439"/>
                      </a:lnTo>
                      <a:lnTo>
                        <a:pt x="40" y="418"/>
                      </a:lnTo>
                      <a:lnTo>
                        <a:pt x="61" y="399"/>
                      </a:lnTo>
                      <a:lnTo>
                        <a:pt x="82" y="418"/>
                      </a:lnTo>
                      <a:close/>
                      <a:moveTo>
                        <a:pt x="83" y="421"/>
                      </a:moveTo>
                      <a:lnTo>
                        <a:pt x="104" y="442"/>
                      </a:lnTo>
                      <a:lnTo>
                        <a:pt x="83" y="462"/>
                      </a:lnTo>
                      <a:lnTo>
                        <a:pt x="63" y="442"/>
                      </a:lnTo>
                      <a:lnTo>
                        <a:pt x="83" y="421"/>
                      </a:lnTo>
                      <a:close/>
                      <a:moveTo>
                        <a:pt x="107" y="444"/>
                      </a:moveTo>
                      <a:lnTo>
                        <a:pt x="126" y="465"/>
                      </a:lnTo>
                      <a:lnTo>
                        <a:pt x="107" y="486"/>
                      </a:lnTo>
                      <a:lnTo>
                        <a:pt x="86" y="465"/>
                      </a:lnTo>
                      <a:lnTo>
                        <a:pt x="107" y="444"/>
                      </a:lnTo>
                      <a:close/>
                      <a:moveTo>
                        <a:pt x="108" y="442"/>
                      </a:moveTo>
                      <a:lnTo>
                        <a:pt x="129" y="421"/>
                      </a:lnTo>
                      <a:lnTo>
                        <a:pt x="150" y="442"/>
                      </a:lnTo>
                      <a:lnTo>
                        <a:pt x="129" y="462"/>
                      </a:lnTo>
                      <a:lnTo>
                        <a:pt x="108" y="442"/>
                      </a:lnTo>
                      <a:close/>
                      <a:moveTo>
                        <a:pt x="152" y="444"/>
                      </a:moveTo>
                      <a:lnTo>
                        <a:pt x="173" y="465"/>
                      </a:lnTo>
                      <a:lnTo>
                        <a:pt x="152" y="486"/>
                      </a:lnTo>
                      <a:lnTo>
                        <a:pt x="132" y="465"/>
                      </a:lnTo>
                      <a:lnTo>
                        <a:pt x="152" y="444"/>
                      </a:lnTo>
                      <a:close/>
                      <a:moveTo>
                        <a:pt x="154" y="442"/>
                      </a:moveTo>
                      <a:lnTo>
                        <a:pt x="175" y="421"/>
                      </a:lnTo>
                      <a:lnTo>
                        <a:pt x="195" y="442"/>
                      </a:lnTo>
                      <a:lnTo>
                        <a:pt x="175" y="462"/>
                      </a:lnTo>
                      <a:lnTo>
                        <a:pt x="154" y="442"/>
                      </a:lnTo>
                      <a:close/>
                      <a:moveTo>
                        <a:pt x="198" y="444"/>
                      </a:moveTo>
                      <a:lnTo>
                        <a:pt x="219" y="465"/>
                      </a:lnTo>
                      <a:lnTo>
                        <a:pt x="198" y="486"/>
                      </a:lnTo>
                      <a:lnTo>
                        <a:pt x="177" y="465"/>
                      </a:lnTo>
                      <a:lnTo>
                        <a:pt x="198" y="444"/>
                      </a:lnTo>
                      <a:close/>
                      <a:moveTo>
                        <a:pt x="201" y="442"/>
                      </a:moveTo>
                      <a:lnTo>
                        <a:pt x="220" y="421"/>
                      </a:lnTo>
                      <a:lnTo>
                        <a:pt x="241" y="442"/>
                      </a:lnTo>
                      <a:lnTo>
                        <a:pt x="220" y="462"/>
                      </a:lnTo>
                      <a:lnTo>
                        <a:pt x="201" y="442"/>
                      </a:lnTo>
                      <a:close/>
                      <a:moveTo>
                        <a:pt x="244" y="444"/>
                      </a:moveTo>
                      <a:lnTo>
                        <a:pt x="264" y="465"/>
                      </a:lnTo>
                      <a:lnTo>
                        <a:pt x="244" y="486"/>
                      </a:lnTo>
                      <a:lnTo>
                        <a:pt x="223" y="465"/>
                      </a:lnTo>
                      <a:lnTo>
                        <a:pt x="244" y="444"/>
                      </a:lnTo>
                      <a:close/>
                      <a:moveTo>
                        <a:pt x="245" y="442"/>
                      </a:moveTo>
                      <a:lnTo>
                        <a:pt x="266" y="421"/>
                      </a:lnTo>
                      <a:lnTo>
                        <a:pt x="287" y="442"/>
                      </a:lnTo>
                      <a:lnTo>
                        <a:pt x="266" y="462"/>
                      </a:lnTo>
                      <a:lnTo>
                        <a:pt x="245" y="442"/>
                      </a:lnTo>
                      <a:close/>
                      <a:moveTo>
                        <a:pt x="289" y="444"/>
                      </a:moveTo>
                      <a:lnTo>
                        <a:pt x="310" y="465"/>
                      </a:lnTo>
                      <a:lnTo>
                        <a:pt x="289" y="486"/>
                      </a:lnTo>
                      <a:lnTo>
                        <a:pt x="268" y="465"/>
                      </a:lnTo>
                      <a:lnTo>
                        <a:pt x="289" y="444"/>
                      </a:lnTo>
                      <a:close/>
                      <a:moveTo>
                        <a:pt x="292" y="442"/>
                      </a:moveTo>
                      <a:lnTo>
                        <a:pt x="311" y="421"/>
                      </a:lnTo>
                      <a:lnTo>
                        <a:pt x="332" y="442"/>
                      </a:lnTo>
                      <a:lnTo>
                        <a:pt x="311" y="462"/>
                      </a:lnTo>
                      <a:lnTo>
                        <a:pt x="292" y="442"/>
                      </a:lnTo>
                      <a:close/>
                      <a:moveTo>
                        <a:pt x="335" y="444"/>
                      </a:moveTo>
                      <a:lnTo>
                        <a:pt x="355" y="465"/>
                      </a:lnTo>
                      <a:lnTo>
                        <a:pt x="335" y="486"/>
                      </a:lnTo>
                      <a:lnTo>
                        <a:pt x="314" y="465"/>
                      </a:lnTo>
                      <a:lnTo>
                        <a:pt x="335" y="444"/>
                      </a:lnTo>
                      <a:close/>
                      <a:moveTo>
                        <a:pt x="336" y="442"/>
                      </a:moveTo>
                      <a:lnTo>
                        <a:pt x="357" y="421"/>
                      </a:lnTo>
                      <a:lnTo>
                        <a:pt x="378" y="442"/>
                      </a:lnTo>
                      <a:lnTo>
                        <a:pt x="357" y="462"/>
                      </a:lnTo>
                      <a:lnTo>
                        <a:pt x="336" y="442"/>
                      </a:lnTo>
                      <a:close/>
                      <a:moveTo>
                        <a:pt x="380" y="444"/>
                      </a:moveTo>
                      <a:lnTo>
                        <a:pt x="401" y="465"/>
                      </a:lnTo>
                      <a:lnTo>
                        <a:pt x="380" y="486"/>
                      </a:lnTo>
                      <a:lnTo>
                        <a:pt x="360" y="465"/>
                      </a:lnTo>
                      <a:lnTo>
                        <a:pt x="380" y="444"/>
                      </a:lnTo>
                      <a:close/>
                      <a:moveTo>
                        <a:pt x="383" y="442"/>
                      </a:moveTo>
                      <a:lnTo>
                        <a:pt x="404" y="421"/>
                      </a:lnTo>
                      <a:lnTo>
                        <a:pt x="423" y="442"/>
                      </a:lnTo>
                      <a:lnTo>
                        <a:pt x="404" y="462"/>
                      </a:lnTo>
                      <a:lnTo>
                        <a:pt x="383" y="442"/>
                      </a:lnTo>
                      <a:close/>
                      <a:moveTo>
                        <a:pt x="426" y="439"/>
                      </a:moveTo>
                      <a:lnTo>
                        <a:pt x="405" y="418"/>
                      </a:lnTo>
                      <a:lnTo>
                        <a:pt x="426" y="399"/>
                      </a:lnTo>
                      <a:lnTo>
                        <a:pt x="447" y="418"/>
                      </a:lnTo>
                      <a:lnTo>
                        <a:pt x="426" y="439"/>
                      </a:lnTo>
                      <a:close/>
                      <a:moveTo>
                        <a:pt x="469" y="396"/>
                      </a:moveTo>
                      <a:lnTo>
                        <a:pt x="448" y="417"/>
                      </a:lnTo>
                      <a:lnTo>
                        <a:pt x="429" y="396"/>
                      </a:lnTo>
                      <a:lnTo>
                        <a:pt x="448" y="375"/>
                      </a:lnTo>
                      <a:lnTo>
                        <a:pt x="469" y="396"/>
                      </a:lnTo>
                      <a:close/>
                      <a:moveTo>
                        <a:pt x="469" y="350"/>
                      </a:moveTo>
                      <a:lnTo>
                        <a:pt x="448" y="371"/>
                      </a:lnTo>
                      <a:lnTo>
                        <a:pt x="429" y="350"/>
                      </a:lnTo>
                      <a:lnTo>
                        <a:pt x="448" y="330"/>
                      </a:lnTo>
                      <a:lnTo>
                        <a:pt x="469" y="350"/>
                      </a:lnTo>
                      <a:close/>
                      <a:moveTo>
                        <a:pt x="469" y="305"/>
                      </a:moveTo>
                      <a:lnTo>
                        <a:pt x="448" y="326"/>
                      </a:lnTo>
                      <a:lnTo>
                        <a:pt x="429" y="305"/>
                      </a:lnTo>
                      <a:lnTo>
                        <a:pt x="448" y="284"/>
                      </a:lnTo>
                      <a:lnTo>
                        <a:pt x="469" y="305"/>
                      </a:lnTo>
                      <a:close/>
                      <a:moveTo>
                        <a:pt x="469" y="259"/>
                      </a:moveTo>
                      <a:lnTo>
                        <a:pt x="448" y="280"/>
                      </a:lnTo>
                      <a:lnTo>
                        <a:pt x="429" y="259"/>
                      </a:lnTo>
                      <a:lnTo>
                        <a:pt x="448" y="239"/>
                      </a:lnTo>
                      <a:lnTo>
                        <a:pt x="469" y="259"/>
                      </a:lnTo>
                      <a:close/>
                      <a:moveTo>
                        <a:pt x="469" y="214"/>
                      </a:moveTo>
                      <a:lnTo>
                        <a:pt x="448" y="234"/>
                      </a:lnTo>
                      <a:lnTo>
                        <a:pt x="429" y="214"/>
                      </a:lnTo>
                      <a:lnTo>
                        <a:pt x="448" y="193"/>
                      </a:lnTo>
                      <a:lnTo>
                        <a:pt x="469" y="214"/>
                      </a:lnTo>
                      <a:close/>
                      <a:moveTo>
                        <a:pt x="469" y="168"/>
                      </a:moveTo>
                      <a:lnTo>
                        <a:pt x="448" y="189"/>
                      </a:lnTo>
                      <a:lnTo>
                        <a:pt x="429" y="168"/>
                      </a:lnTo>
                      <a:lnTo>
                        <a:pt x="448" y="147"/>
                      </a:lnTo>
                      <a:lnTo>
                        <a:pt x="469" y="168"/>
                      </a:lnTo>
                      <a:close/>
                      <a:moveTo>
                        <a:pt x="469" y="122"/>
                      </a:moveTo>
                      <a:lnTo>
                        <a:pt x="448" y="143"/>
                      </a:lnTo>
                      <a:lnTo>
                        <a:pt x="429" y="122"/>
                      </a:lnTo>
                      <a:lnTo>
                        <a:pt x="448" y="102"/>
                      </a:lnTo>
                      <a:lnTo>
                        <a:pt x="469" y="122"/>
                      </a:lnTo>
                      <a:close/>
                      <a:moveTo>
                        <a:pt x="469" y="77"/>
                      </a:moveTo>
                      <a:lnTo>
                        <a:pt x="448" y="98"/>
                      </a:lnTo>
                      <a:lnTo>
                        <a:pt x="429" y="77"/>
                      </a:lnTo>
                      <a:lnTo>
                        <a:pt x="448" y="56"/>
                      </a:lnTo>
                      <a:lnTo>
                        <a:pt x="469" y="77"/>
                      </a:lnTo>
                      <a:close/>
                      <a:moveTo>
                        <a:pt x="448" y="11"/>
                      </a:moveTo>
                      <a:lnTo>
                        <a:pt x="469" y="31"/>
                      </a:lnTo>
                      <a:lnTo>
                        <a:pt x="448" y="52"/>
                      </a:lnTo>
                      <a:lnTo>
                        <a:pt x="429" y="31"/>
                      </a:lnTo>
                      <a:lnTo>
                        <a:pt x="448" y="11"/>
                      </a:lnTo>
                      <a:close/>
                      <a:moveTo>
                        <a:pt x="447" y="55"/>
                      </a:moveTo>
                      <a:lnTo>
                        <a:pt x="426" y="74"/>
                      </a:lnTo>
                      <a:lnTo>
                        <a:pt x="405" y="55"/>
                      </a:lnTo>
                      <a:lnTo>
                        <a:pt x="426" y="34"/>
                      </a:lnTo>
                      <a:lnTo>
                        <a:pt x="447" y="55"/>
                      </a:lnTo>
                      <a:close/>
                      <a:moveTo>
                        <a:pt x="404" y="11"/>
                      </a:moveTo>
                      <a:lnTo>
                        <a:pt x="423" y="31"/>
                      </a:lnTo>
                      <a:lnTo>
                        <a:pt x="404" y="52"/>
                      </a:lnTo>
                      <a:lnTo>
                        <a:pt x="383" y="31"/>
                      </a:lnTo>
                      <a:lnTo>
                        <a:pt x="404" y="11"/>
                      </a:lnTo>
                      <a:close/>
                      <a:moveTo>
                        <a:pt x="401" y="55"/>
                      </a:moveTo>
                      <a:lnTo>
                        <a:pt x="380" y="74"/>
                      </a:lnTo>
                      <a:lnTo>
                        <a:pt x="360" y="55"/>
                      </a:lnTo>
                      <a:lnTo>
                        <a:pt x="380" y="34"/>
                      </a:lnTo>
                      <a:lnTo>
                        <a:pt x="401" y="55"/>
                      </a:lnTo>
                      <a:close/>
                      <a:moveTo>
                        <a:pt x="357" y="11"/>
                      </a:moveTo>
                      <a:lnTo>
                        <a:pt x="378" y="31"/>
                      </a:lnTo>
                      <a:lnTo>
                        <a:pt x="357" y="52"/>
                      </a:lnTo>
                      <a:lnTo>
                        <a:pt x="336" y="31"/>
                      </a:lnTo>
                      <a:lnTo>
                        <a:pt x="357" y="11"/>
                      </a:lnTo>
                      <a:close/>
                      <a:moveTo>
                        <a:pt x="355" y="55"/>
                      </a:moveTo>
                      <a:lnTo>
                        <a:pt x="335" y="74"/>
                      </a:lnTo>
                      <a:lnTo>
                        <a:pt x="314" y="55"/>
                      </a:lnTo>
                      <a:lnTo>
                        <a:pt x="335" y="34"/>
                      </a:lnTo>
                      <a:lnTo>
                        <a:pt x="355" y="55"/>
                      </a:lnTo>
                      <a:close/>
                      <a:moveTo>
                        <a:pt x="311" y="11"/>
                      </a:moveTo>
                      <a:lnTo>
                        <a:pt x="332" y="31"/>
                      </a:lnTo>
                      <a:lnTo>
                        <a:pt x="311" y="52"/>
                      </a:lnTo>
                      <a:lnTo>
                        <a:pt x="292" y="31"/>
                      </a:lnTo>
                      <a:lnTo>
                        <a:pt x="311" y="11"/>
                      </a:lnTo>
                      <a:close/>
                      <a:moveTo>
                        <a:pt x="310" y="55"/>
                      </a:moveTo>
                      <a:lnTo>
                        <a:pt x="289" y="74"/>
                      </a:lnTo>
                      <a:lnTo>
                        <a:pt x="268" y="55"/>
                      </a:lnTo>
                      <a:lnTo>
                        <a:pt x="289" y="34"/>
                      </a:lnTo>
                      <a:lnTo>
                        <a:pt x="310" y="55"/>
                      </a:lnTo>
                      <a:close/>
                      <a:moveTo>
                        <a:pt x="266" y="11"/>
                      </a:moveTo>
                      <a:lnTo>
                        <a:pt x="287" y="31"/>
                      </a:lnTo>
                      <a:lnTo>
                        <a:pt x="266" y="52"/>
                      </a:lnTo>
                      <a:lnTo>
                        <a:pt x="245" y="31"/>
                      </a:lnTo>
                      <a:lnTo>
                        <a:pt x="266" y="11"/>
                      </a:lnTo>
                      <a:close/>
                      <a:moveTo>
                        <a:pt x="264" y="55"/>
                      </a:moveTo>
                      <a:lnTo>
                        <a:pt x="244" y="74"/>
                      </a:lnTo>
                      <a:lnTo>
                        <a:pt x="223" y="55"/>
                      </a:lnTo>
                      <a:lnTo>
                        <a:pt x="244" y="34"/>
                      </a:lnTo>
                      <a:lnTo>
                        <a:pt x="264" y="55"/>
                      </a:lnTo>
                      <a:close/>
                      <a:moveTo>
                        <a:pt x="220" y="11"/>
                      </a:moveTo>
                      <a:lnTo>
                        <a:pt x="241" y="31"/>
                      </a:lnTo>
                      <a:lnTo>
                        <a:pt x="220" y="52"/>
                      </a:lnTo>
                      <a:lnTo>
                        <a:pt x="201" y="31"/>
                      </a:lnTo>
                      <a:lnTo>
                        <a:pt x="220" y="11"/>
                      </a:lnTo>
                      <a:close/>
                      <a:moveTo>
                        <a:pt x="219" y="55"/>
                      </a:moveTo>
                      <a:lnTo>
                        <a:pt x="198" y="74"/>
                      </a:lnTo>
                      <a:lnTo>
                        <a:pt x="177" y="55"/>
                      </a:lnTo>
                      <a:lnTo>
                        <a:pt x="198" y="34"/>
                      </a:lnTo>
                      <a:lnTo>
                        <a:pt x="219" y="55"/>
                      </a:lnTo>
                      <a:close/>
                      <a:moveTo>
                        <a:pt x="175" y="11"/>
                      </a:moveTo>
                      <a:lnTo>
                        <a:pt x="195" y="31"/>
                      </a:lnTo>
                      <a:lnTo>
                        <a:pt x="175" y="52"/>
                      </a:lnTo>
                      <a:lnTo>
                        <a:pt x="154" y="31"/>
                      </a:lnTo>
                      <a:lnTo>
                        <a:pt x="175" y="11"/>
                      </a:lnTo>
                      <a:close/>
                      <a:moveTo>
                        <a:pt x="173" y="55"/>
                      </a:moveTo>
                      <a:lnTo>
                        <a:pt x="152" y="74"/>
                      </a:lnTo>
                      <a:lnTo>
                        <a:pt x="132" y="55"/>
                      </a:lnTo>
                      <a:lnTo>
                        <a:pt x="152" y="34"/>
                      </a:lnTo>
                      <a:lnTo>
                        <a:pt x="173" y="55"/>
                      </a:lnTo>
                      <a:close/>
                      <a:moveTo>
                        <a:pt x="129" y="11"/>
                      </a:moveTo>
                      <a:lnTo>
                        <a:pt x="150" y="31"/>
                      </a:lnTo>
                      <a:lnTo>
                        <a:pt x="129" y="52"/>
                      </a:lnTo>
                      <a:lnTo>
                        <a:pt x="108" y="31"/>
                      </a:lnTo>
                      <a:lnTo>
                        <a:pt x="129" y="11"/>
                      </a:lnTo>
                      <a:close/>
                      <a:moveTo>
                        <a:pt x="126" y="55"/>
                      </a:moveTo>
                      <a:lnTo>
                        <a:pt x="107" y="74"/>
                      </a:lnTo>
                      <a:lnTo>
                        <a:pt x="86" y="55"/>
                      </a:lnTo>
                      <a:lnTo>
                        <a:pt x="107" y="34"/>
                      </a:lnTo>
                      <a:lnTo>
                        <a:pt x="126" y="55"/>
                      </a:lnTo>
                      <a:close/>
                      <a:moveTo>
                        <a:pt x="83" y="11"/>
                      </a:moveTo>
                      <a:lnTo>
                        <a:pt x="104" y="31"/>
                      </a:lnTo>
                      <a:lnTo>
                        <a:pt x="83" y="52"/>
                      </a:lnTo>
                      <a:lnTo>
                        <a:pt x="63" y="31"/>
                      </a:lnTo>
                      <a:lnTo>
                        <a:pt x="83" y="11"/>
                      </a:lnTo>
                      <a:close/>
                      <a:moveTo>
                        <a:pt x="82" y="55"/>
                      </a:moveTo>
                      <a:lnTo>
                        <a:pt x="61" y="74"/>
                      </a:lnTo>
                      <a:lnTo>
                        <a:pt x="40" y="55"/>
                      </a:lnTo>
                      <a:lnTo>
                        <a:pt x="61" y="34"/>
                      </a:lnTo>
                      <a:lnTo>
                        <a:pt x="82" y="55"/>
                      </a:lnTo>
                      <a:close/>
                      <a:moveTo>
                        <a:pt x="17" y="31"/>
                      </a:moveTo>
                      <a:lnTo>
                        <a:pt x="38" y="11"/>
                      </a:lnTo>
                      <a:lnTo>
                        <a:pt x="59" y="31"/>
                      </a:lnTo>
                      <a:lnTo>
                        <a:pt x="38" y="52"/>
                      </a:lnTo>
                      <a:lnTo>
                        <a:pt x="17" y="31"/>
                      </a:lnTo>
                      <a:close/>
                      <a:moveTo>
                        <a:pt x="17" y="77"/>
                      </a:moveTo>
                      <a:lnTo>
                        <a:pt x="38" y="56"/>
                      </a:lnTo>
                      <a:lnTo>
                        <a:pt x="59" y="77"/>
                      </a:lnTo>
                      <a:lnTo>
                        <a:pt x="38" y="98"/>
                      </a:lnTo>
                      <a:lnTo>
                        <a:pt x="17" y="77"/>
                      </a:lnTo>
                      <a:close/>
                      <a:moveTo>
                        <a:pt x="17" y="122"/>
                      </a:moveTo>
                      <a:lnTo>
                        <a:pt x="38" y="102"/>
                      </a:lnTo>
                      <a:lnTo>
                        <a:pt x="59" y="122"/>
                      </a:lnTo>
                      <a:lnTo>
                        <a:pt x="38" y="143"/>
                      </a:lnTo>
                      <a:lnTo>
                        <a:pt x="17" y="122"/>
                      </a:lnTo>
                      <a:close/>
                      <a:moveTo>
                        <a:pt x="17" y="168"/>
                      </a:moveTo>
                      <a:lnTo>
                        <a:pt x="38" y="147"/>
                      </a:lnTo>
                      <a:lnTo>
                        <a:pt x="59" y="168"/>
                      </a:lnTo>
                      <a:lnTo>
                        <a:pt x="38" y="189"/>
                      </a:lnTo>
                      <a:lnTo>
                        <a:pt x="17" y="168"/>
                      </a:lnTo>
                      <a:close/>
                      <a:moveTo>
                        <a:pt x="17" y="214"/>
                      </a:moveTo>
                      <a:lnTo>
                        <a:pt x="38" y="193"/>
                      </a:lnTo>
                      <a:lnTo>
                        <a:pt x="59" y="214"/>
                      </a:lnTo>
                      <a:lnTo>
                        <a:pt x="38" y="234"/>
                      </a:lnTo>
                      <a:lnTo>
                        <a:pt x="17" y="214"/>
                      </a:lnTo>
                      <a:close/>
                      <a:moveTo>
                        <a:pt x="17" y="259"/>
                      </a:moveTo>
                      <a:lnTo>
                        <a:pt x="38" y="239"/>
                      </a:lnTo>
                      <a:lnTo>
                        <a:pt x="59" y="259"/>
                      </a:lnTo>
                      <a:lnTo>
                        <a:pt x="38" y="280"/>
                      </a:lnTo>
                      <a:lnTo>
                        <a:pt x="17" y="259"/>
                      </a:lnTo>
                      <a:close/>
                      <a:moveTo>
                        <a:pt x="17" y="305"/>
                      </a:moveTo>
                      <a:lnTo>
                        <a:pt x="38" y="284"/>
                      </a:lnTo>
                      <a:lnTo>
                        <a:pt x="59" y="305"/>
                      </a:lnTo>
                      <a:lnTo>
                        <a:pt x="38" y="326"/>
                      </a:lnTo>
                      <a:lnTo>
                        <a:pt x="17" y="305"/>
                      </a:lnTo>
                      <a:close/>
                      <a:moveTo>
                        <a:pt x="17" y="350"/>
                      </a:moveTo>
                      <a:lnTo>
                        <a:pt x="38" y="330"/>
                      </a:lnTo>
                      <a:lnTo>
                        <a:pt x="59" y="350"/>
                      </a:lnTo>
                      <a:lnTo>
                        <a:pt x="38" y="371"/>
                      </a:lnTo>
                      <a:lnTo>
                        <a:pt x="17" y="350"/>
                      </a:lnTo>
                      <a:close/>
                      <a:moveTo>
                        <a:pt x="17" y="396"/>
                      </a:moveTo>
                      <a:lnTo>
                        <a:pt x="38" y="375"/>
                      </a:lnTo>
                      <a:lnTo>
                        <a:pt x="59" y="396"/>
                      </a:lnTo>
                      <a:lnTo>
                        <a:pt x="38" y="417"/>
                      </a:lnTo>
                      <a:lnTo>
                        <a:pt x="17" y="396"/>
                      </a:lnTo>
                      <a:close/>
                      <a:moveTo>
                        <a:pt x="17" y="442"/>
                      </a:moveTo>
                      <a:lnTo>
                        <a:pt x="38" y="421"/>
                      </a:lnTo>
                      <a:lnTo>
                        <a:pt x="59" y="442"/>
                      </a:lnTo>
                      <a:lnTo>
                        <a:pt x="38" y="462"/>
                      </a:lnTo>
                      <a:lnTo>
                        <a:pt x="17" y="442"/>
                      </a:lnTo>
                      <a:close/>
                      <a:moveTo>
                        <a:pt x="40" y="465"/>
                      </a:moveTo>
                      <a:lnTo>
                        <a:pt x="61" y="444"/>
                      </a:lnTo>
                      <a:lnTo>
                        <a:pt x="82" y="465"/>
                      </a:lnTo>
                      <a:lnTo>
                        <a:pt x="61" y="486"/>
                      </a:lnTo>
                      <a:lnTo>
                        <a:pt x="40" y="465"/>
                      </a:lnTo>
                      <a:close/>
                      <a:moveTo>
                        <a:pt x="61" y="530"/>
                      </a:moveTo>
                      <a:lnTo>
                        <a:pt x="40" y="511"/>
                      </a:lnTo>
                      <a:lnTo>
                        <a:pt x="61" y="490"/>
                      </a:lnTo>
                      <a:lnTo>
                        <a:pt x="82" y="511"/>
                      </a:lnTo>
                      <a:lnTo>
                        <a:pt x="61" y="530"/>
                      </a:lnTo>
                      <a:close/>
                      <a:moveTo>
                        <a:pt x="63" y="487"/>
                      </a:moveTo>
                      <a:lnTo>
                        <a:pt x="83" y="467"/>
                      </a:lnTo>
                      <a:lnTo>
                        <a:pt x="104" y="487"/>
                      </a:lnTo>
                      <a:lnTo>
                        <a:pt x="83" y="508"/>
                      </a:lnTo>
                      <a:lnTo>
                        <a:pt x="63" y="487"/>
                      </a:lnTo>
                      <a:close/>
                      <a:moveTo>
                        <a:pt x="107" y="530"/>
                      </a:moveTo>
                      <a:lnTo>
                        <a:pt x="86" y="511"/>
                      </a:lnTo>
                      <a:lnTo>
                        <a:pt x="107" y="490"/>
                      </a:lnTo>
                      <a:lnTo>
                        <a:pt x="126" y="511"/>
                      </a:lnTo>
                      <a:lnTo>
                        <a:pt x="107" y="530"/>
                      </a:lnTo>
                      <a:close/>
                      <a:moveTo>
                        <a:pt x="108" y="487"/>
                      </a:moveTo>
                      <a:lnTo>
                        <a:pt x="129" y="467"/>
                      </a:lnTo>
                      <a:lnTo>
                        <a:pt x="150" y="487"/>
                      </a:lnTo>
                      <a:lnTo>
                        <a:pt x="129" y="508"/>
                      </a:lnTo>
                      <a:lnTo>
                        <a:pt x="108" y="487"/>
                      </a:lnTo>
                      <a:close/>
                      <a:moveTo>
                        <a:pt x="152" y="530"/>
                      </a:moveTo>
                      <a:lnTo>
                        <a:pt x="132" y="511"/>
                      </a:lnTo>
                      <a:lnTo>
                        <a:pt x="152" y="490"/>
                      </a:lnTo>
                      <a:lnTo>
                        <a:pt x="173" y="511"/>
                      </a:lnTo>
                      <a:lnTo>
                        <a:pt x="152" y="530"/>
                      </a:lnTo>
                      <a:close/>
                      <a:moveTo>
                        <a:pt x="154" y="487"/>
                      </a:moveTo>
                      <a:lnTo>
                        <a:pt x="175" y="467"/>
                      </a:lnTo>
                      <a:lnTo>
                        <a:pt x="195" y="487"/>
                      </a:lnTo>
                      <a:lnTo>
                        <a:pt x="175" y="508"/>
                      </a:lnTo>
                      <a:lnTo>
                        <a:pt x="154" y="487"/>
                      </a:lnTo>
                      <a:close/>
                      <a:moveTo>
                        <a:pt x="198" y="530"/>
                      </a:moveTo>
                      <a:lnTo>
                        <a:pt x="177" y="511"/>
                      </a:lnTo>
                      <a:lnTo>
                        <a:pt x="198" y="490"/>
                      </a:lnTo>
                      <a:lnTo>
                        <a:pt x="219" y="511"/>
                      </a:lnTo>
                      <a:lnTo>
                        <a:pt x="198" y="530"/>
                      </a:lnTo>
                      <a:close/>
                      <a:moveTo>
                        <a:pt x="201" y="487"/>
                      </a:moveTo>
                      <a:lnTo>
                        <a:pt x="220" y="467"/>
                      </a:lnTo>
                      <a:lnTo>
                        <a:pt x="241" y="487"/>
                      </a:lnTo>
                      <a:lnTo>
                        <a:pt x="220" y="508"/>
                      </a:lnTo>
                      <a:lnTo>
                        <a:pt x="201" y="487"/>
                      </a:lnTo>
                      <a:close/>
                      <a:moveTo>
                        <a:pt x="244" y="530"/>
                      </a:moveTo>
                      <a:lnTo>
                        <a:pt x="223" y="511"/>
                      </a:lnTo>
                      <a:lnTo>
                        <a:pt x="244" y="490"/>
                      </a:lnTo>
                      <a:lnTo>
                        <a:pt x="264" y="511"/>
                      </a:lnTo>
                      <a:lnTo>
                        <a:pt x="244" y="530"/>
                      </a:lnTo>
                      <a:close/>
                      <a:moveTo>
                        <a:pt x="245" y="487"/>
                      </a:moveTo>
                      <a:lnTo>
                        <a:pt x="266" y="467"/>
                      </a:lnTo>
                      <a:lnTo>
                        <a:pt x="287" y="487"/>
                      </a:lnTo>
                      <a:lnTo>
                        <a:pt x="266" y="508"/>
                      </a:lnTo>
                      <a:lnTo>
                        <a:pt x="245" y="487"/>
                      </a:lnTo>
                      <a:close/>
                      <a:moveTo>
                        <a:pt x="289" y="530"/>
                      </a:moveTo>
                      <a:lnTo>
                        <a:pt x="268" y="511"/>
                      </a:lnTo>
                      <a:lnTo>
                        <a:pt x="289" y="490"/>
                      </a:lnTo>
                      <a:lnTo>
                        <a:pt x="310" y="511"/>
                      </a:lnTo>
                      <a:lnTo>
                        <a:pt x="289" y="530"/>
                      </a:lnTo>
                      <a:close/>
                      <a:moveTo>
                        <a:pt x="292" y="487"/>
                      </a:moveTo>
                      <a:lnTo>
                        <a:pt x="311" y="467"/>
                      </a:lnTo>
                      <a:lnTo>
                        <a:pt x="332" y="487"/>
                      </a:lnTo>
                      <a:lnTo>
                        <a:pt x="311" y="508"/>
                      </a:lnTo>
                      <a:lnTo>
                        <a:pt x="292" y="487"/>
                      </a:lnTo>
                      <a:close/>
                      <a:moveTo>
                        <a:pt x="335" y="530"/>
                      </a:moveTo>
                      <a:lnTo>
                        <a:pt x="314" y="511"/>
                      </a:lnTo>
                      <a:lnTo>
                        <a:pt x="335" y="490"/>
                      </a:lnTo>
                      <a:lnTo>
                        <a:pt x="355" y="511"/>
                      </a:lnTo>
                      <a:lnTo>
                        <a:pt x="335" y="530"/>
                      </a:lnTo>
                      <a:close/>
                      <a:moveTo>
                        <a:pt x="336" y="487"/>
                      </a:moveTo>
                      <a:lnTo>
                        <a:pt x="357" y="467"/>
                      </a:lnTo>
                      <a:lnTo>
                        <a:pt x="378" y="487"/>
                      </a:lnTo>
                      <a:lnTo>
                        <a:pt x="357" y="508"/>
                      </a:lnTo>
                      <a:lnTo>
                        <a:pt x="336" y="487"/>
                      </a:lnTo>
                      <a:close/>
                      <a:moveTo>
                        <a:pt x="380" y="530"/>
                      </a:moveTo>
                      <a:lnTo>
                        <a:pt x="360" y="511"/>
                      </a:lnTo>
                      <a:lnTo>
                        <a:pt x="380" y="490"/>
                      </a:lnTo>
                      <a:lnTo>
                        <a:pt x="401" y="511"/>
                      </a:lnTo>
                      <a:lnTo>
                        <a:pt x="380" y="530"/>
                      </a:lnTo>
                      <a:close/>
                      <a:moveTo>
                        <a:pt x="383" y="487"/>
                      </a:moveTo>
                      <a:lnTo>
                        <a:pt x="404" y="467"/>
                      </a:lnTo>
                      <a:lnTo>
                        <a:pt x="423" y="487"/>
                      </a:lnTo>
                      <a:lnTo>
                        <a:pt x="404" y="508"/>
                      </a:lnTo>
                      <a:lnTo>
                        <a:pt x="383" y="487"/>
                      </a:lnTo>
                      <a:close/>
                      <a:moveTo>
                        <a:pt x="426" y="530"/>
                      </a:moveTo>
                      <a:lnTo>
                        <a:pt x="405" y="511"/>
                      </a:lnTo>
                      <a:lnTo>
                        <a:pt x="426" y="490"/>
                      </a:lnTo>
                      <a:lnTo>
                        <a:pt x="447" y="511"/>
                      </a:lnTo>
                      <a:lnTo>
                        <a:pt x="426" y="53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8" name="Freeform 14"/>
                <p:cNvSpPr>
                  <a:spLocks/>
                </p:cNvSpPr>
                <p:nvPr/>
              </p:nvSpPr>
              <p:spPr bwMode="auto">
                <a:xfrm>
                  <a:off x="8067675" y="5065713"/>
                  <a:ext cx="4763" cy="4763"/>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lnTo>
                        <a:pt x="3" y="0"/>
                      </a:lnTo>
                      <a:lnTo>
                        <a:pt x="0" y="0"/>
                      </a:lnTo>
                      <a:lnTo>
                        <a:pt x="3" y="3"/>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9" name="Freeform 15"/>
                <p:cNvSpPr>
                  <a:spLocks/>
                </p:cNvSpPr>
                <p:nvPr/>
              </p:nvSpPr>
              <p:spPr bwMode="auto">
                <a:xfrm>
                  <a:off x="7945438" y="5076826"/>
                  <a:ext cx="31750" cy="131763"/>
                </a:xfrm>
                <a:custGeom>
                  <a:avLst/>
                  <a:gdLst>
                    <a:gd name="T0" fmla="*/ 4 w 14"/>
                    <a:gd name="T1" fmla="*/ 54 h 59"/>
                    <a:gd name="T2" fmla="*/ 14 w 14"/>
                    <a:gd name="T3" fmla="*/ 59 h 59"/>
                    <a:gd name="T4" fmla="*/ 14 w 14"/>
                    <a:gd name="T5" fmla="*/ 4 h 59"/>
                    <a:gd name="T6" fmla="*/ 0 w 14"/>
                    <a:gd name="T7" fmla="*/ 0 h 59"/>
                    <a:gd name="T8" fmla="*/ 0 w 14"/>
                    <a:gd name="T9" fmla="*/ 52 h 59"/>
                    <a:gd name="T10" fmla="*/ 4 w 14"/>
                    <a:gd name="T11" fmla="*/ 54 h 59"/>
                  </a:gdLst>
                  <a:ahLst/>
                  <a:cxnLst>
                    <a:cxn ang="0">
                      <a:pos x="T0" y="T1"/>
                    </a:cxn>
                    <a:cxn ang="0">
                      <a:pos x="T2" y="T3"/>
                    </a:cxn>
                    <a:cxn ang="0">
                      <a:pos x="T4" y="T5"/>
                    </a:cxn>
                    <a:cxn ang="0">
                      <a:pos x="T6" y="T7"/>
                    </a:cxn>
                    <a:cxn ang="0">
                      <a:pos x="T8" y="T9"/>
                    </a:cxn>
                    <a:cxn ang="0">
                      <a:pos x="T10" y="T11"/>
                    </a:cxn>
                  </a:cxnLst>
                  <a:rect l="0" t="0" r="r" b="b"/>
                  <a:pathLst>
                    <a:path w="14" h="59">
                      <a:moveTo>
                        <a:pt x="4" y="54"/>
                      </a:moveTo>
                      <a:cubicBezTo>
                        <a:pt x="8" y="55"/>
                        <a:pt x="11" y="57"/>
                        <a:pt x="14" y="59"/>
                      </a:cubicBezTo>
                      <a:cubicBezTo>
                        <a:pt x="14" y="4"/>
                        <a:pt x="14" y="4"/>
                        <a:pt x="14" y="4"/>
                      </a:cubicBezTo>
                      <a:cubicBezTo>
                        <a:pt x="10" y="3"/>
                        <a:pt x="5" y="2"/>
                        <a:pt x="0" y="0"/>
                      </a:cubicBezTo>
                      <a:cubicBezTo>
                        <a:pt x="0" y="52"/>
                        <a:pt x="0" y="52"/>
                        <a:pt x="0" y="52"/>
                      </a:cubicBezTo>
                      <a:cubicBezTo>
                        <a:pt x="1" y="52"/>
                        <a:pt x="2" y="53"/>
                        <a:pt x="4" y="5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0" name="Freeform 16"/>
                <p:cNvSpPr>
                  <a:spLocks/>
                </p:cNvSpPr>
                <p:nvPr/>
              </p:nvSpPr>
              <p:spPr bwMode="auto">
                <a:xfrm>
                  <a:off x="7627938" y="5392738"/>
                  <a:ext cx="50800" cy="144463"/>
                </a:xfrm>
                <a:custGeom>
                  <a:avLst/>
                  <a:gdLst>
                    <a:gd name="T0" fmla="*/ 0 w 23"/>
                    <a:gd name="T1" fmla="*/ 0 h 65"/>
                    <a:gd name="T2" fmla="*/ 0 w 23"/>
                    <a:gd name="T3" fmla="*/ 56 h 65"/>
                    <a:gd name="T4" fmla="*/ 9 w 23"/>
                    <a:gd name="T5" fmla="*/ 61 h 65"/>
                    <a:gd name="T6" fmla="*/ 23 w 23"/>
                    <a:gd name="T7" fmla="*/ 65 h 65"/>
                    <a:gd name="T8" fmla="*/ 23 w 23"/>
                    <a:gd name="T9" fmla="*/ 13 h 65"/>
                    <a:gd name="T10" fmla="*/ 0 w 23"/>
                    <a:gd name="T11" fmla="*/ 0 h 65"/>
                  </a:gdLst>
                  <a:ahLst/>
                  <a:cxnLst>
                    <a:cxn ang="0">
                      <a:pos x="T0" y="T1"/>
                    </a:cxn>
                    <a:cxn ang="0">
                      <a:pos x="T2" y="T3"/>
                    </a:cxn>
                    <a:cxn ang="0">
                      <a:pos x="T4" y="T5"/>
                    </a:cxn>
                    <a:cxn ang="0">
                      <a:pos x="T6" y="T7"/>
                    </a:cxn>
                    <a:cxn ang="0">
                      <a:pos x="T8" y="T9"/>
                    </a:cxn>
                    <a:cxn ang="0">
                      <a:pos x="T10" y="T11"/>
                    </a:cxn>
                  </a:cxnLst>
                  <a:rect l="0" t="0" r="r" b="b"/>
                  <a:pathLst>
                    <a:path w="23" h="65">
                      <a:moveTo>
                        <a:pt x="0" y="0"/>
                      </a:moveTo>
                      <a:cubicBezTo>
                        <a:pt x="0" y="56"/>
                        <a:pt x="0" y="56"/>
                        <a:pt x="0" y="56"/>
                      </a:cubicBezTo>
                      <a:cubicBezTo>
                        <a:pt x="2" y="58"/>
                        <a:pt x="5" y="60"/>
                        <a:pt x="9" y="61"/>
                      </a:cubicBezTo>
                      <a:cubicBezTo>
                        <a:pt x="13" y="62"/>
                        <a:pt x="18" y="64"/>
                        <a:pt x="23" y="65"/>
                      </a:cubicBezTo>
                      <a:cubicBezTo>
                        <a:pt x="23" y="13"/>
                        <a:pt x="23" y="13"/>
                        <a:pt x="23" y="13"/>
                      </a:cubicBezTo>
                      <a:cubicBezTo>
                        <a:pt x="15" y="10"/>
                        <a:pt x="8" y="5"/>
                        <a:pt x="0" y="0"/>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1" name="Freeform 17"/>
                <p:cNvSpPr>
                  <a:spLocks/>
                </p:cNvSpPr>
                <p:nvPr/>
              </p:nvSpPr>
              <p:spPr bwMode="auto">
                <a:xfrm>
                  <a:off x="7621588" y="5103813"/>
                  <a:ext cx="57150" cy="222250"/>
                </a:xfrm>
                <a:custGeom>
                  <a:avLst/>
                  <a:gdLst>
                    <a:gd name="T0" fmla="*/ 17 w 26"/>
                    <a:gd name="T1" fmla="*/ 8 h 100"/>
                    <a:gd name="T2" fmla="*/ 5 w 26"/>
                    <a:gd name="T3" fmla="*/ 27 h 100"/>
                    <a:gd name="T4" fmla="*/ 0 w 26"/>
                    <a:gd name="T5" fmla="*/ 51 h 100"/>
                    <a:gd name="T6" fmla="*/ 3 w 26"/>
                    <a:gd name="T7" fmla="*/ 69 h 100"/>
                    <a:gd name="T8" fmla="*/ 12 w 26"/>
                    <a:gd name="T9" fmla="*/ 86 h 100"/>
                    <a:gd name="T10" fmla="*/ 26 w 26"/>
                    <a:gd name="T11" fmla="*/ 100 h 100"/>
                    <a:gd name="T12" fmla="*/ 26 w 26"/>
                    <a:gd name="T13" fmla="*/ 0 h 100"/>
                    <a:gd name="T14" fmla="*/ 17 w 26"/>
                    <a:gd name="T15" fmla="*/ 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0">
                      <a:moveTo>
                        <a:pt x="17" y="8"/>
                      </a:moveTo>
                      <a:cubicBezTo>
                        <a:pt x="11" y="14"/>
                        <a:pt x="7" y="20"/>
                        <a:pt x="5" y="27"/>
                      </a:cubicBezTo>
                      <a:cubicBezTo>
                        <a:pt x="2" y="34"/>
                        <a:pt x="0" y="42"/>
                        <a:pt x="0" y="51"/>
                      </a:cubicBezTo>
                      <a:cubicBezTo>
                        <a:pt x="0" y="57"/>
                        <a:pt x="1" y="63"/>
                        <a:pt x="3" y="69"/>
                      </a:cubicBezTo>
                      <a:cubicBezTo>
                        <a:pt x="5" y="75"/>
                        <a:pt x="8" y="81"/>
                        <a:pt x="12" y="86"/>
                      </a:cubicBezTo>
                      <a:cubicBezTo>
                        <a:pt x="15" y="91"/>
                        <a:pt x="20" y="96"/>
                        <a:pt x="26" y="100"/>
                      </a:cubicBezTo>
                      <a:cubicBezTo>
                        <a:pt x="26" y="0"/>
                        <a:pt x="26" y="0"/>
                        <a:pt x="26" y="0"/>
                      </a:cubicBezTo>
                      <a:cubicBezTo>
                        <a:pt x="22" y="3"/>
                        <a:pt x="19" y="5"/>
                        <a:pt x="17" y="8"/>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2" name="Freeform 18"/>
                <p:cNvSpPr>
                  <a:spLocks/>
                </p:cNvSpPr>
                <p:nvPr/>
              </p:nvSpPr>
              <p:spPr bwMode="auto">
                <a:xfrm>
                  <a:off x="7859713" y="5194301"/>
                  <a:ext cx="73025" cy="360363"/>
                </a:xfrm>
                <a:custGeom>
                  <a:avLst/>
                  <a:gdLst>
                    <a:gd name="T0" fmla="*/ 28 w 33"/>
                    <a:gd name="T1" fmla="*/ 14 h 162"/>
                    <a:gd name="T2" fmla="*/ 1 w 33"/>
                    <a:gd name="T3" fmla="*/ 0 h 162"/>
                    <a:gd name="T4" fmla="*/ 0 w 33"/>
                    <a:gd name="T5" fmla="*/ 0 h 162"/>
                    <a:gd name="T6" fmla="*/ 0 w 33"/>
                    <a:gd name="T7" fmla="*/ 162 h 162"/>
                    <a:gd name="T8" fmla="*/ 5 w 33"/>
                    <a:gd name="T9" fmla="*/ 162 h 162"/>
                    <a:gd name="T10" fmla="*/ 5 w 33"/>
                    <a:gd name="T11" fmla="*/ 127 h 162"/>
                    <a:gd name="T12" fmla="*/ 31 w 33"/>
                    <a:gd name="T13" fmla="*/ 116 h 162"/>
                    <a:gd name="T14" fmla="*/ 33 w 33"/>
                    <a:gd name="T15" fmla="*/ 114 h 162"/>
                    <a:gd name="T16" fmla="*/ 33 w 33"/>
                    <a:gd name="T17" fmla="*/ 18 h 162"/>
                    <a:gd name="T18" fmla="*/ 28 w 33"/>
                    <a:gd name="T19"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62">
                      <a:moveTo>
                        <a:pt x="28" y="14"/>
                      </a:moveTo>
                      <a:cubicBezTo>
                        <a:pt x="21" y="9"/>
                        <a:pt x="12" y="5"/>
                        <a:pt x="1" y="0"/>
                      </a:cubicBezTo>
                      <a:cubicBezTo>
                        <a:pt x="1" y="0"/>
                        <a:pt x="1" y="0"/>
                        <a:pt x="0" y="0"/>
                      </a:cubicBezTo>
                      <a:cubicBezTo>
                        <a:pt x="0" y="162"/>
                        <a:pt x="0" y="162"/>
                        <a:pt x="0" y="162"/>
                      </a:cubicBezTo>
                      <a:cubicBezTo>
                        <a:pt x="5" y="162"/>
                        <a:pt x="5" y="162"/>
                        <a:pt x="5" y="162"/>
                      </a:cubicBezTo>
                      <a:cubicBezTo>
                        <a:pt x="5" y="127"/>
                        <a:pt x="5" y="127"/>
                        <a:pt x="5" y="127"/>
                      </a:cubicBezTo>
                      <a:cubicBezTo>
                        <a:pt x="15" y="125"/>
                        <a:pt x="24" y="121"/>
                        <a:pt x="31" y="116"/>
                      </a:cubicBezTo>
                      <a:cubicBezTo>
                        <a:pt x="32" y="115"/>
                        <a:pt x="33" y="115"/>
                        <a:pt x="33" y="114"/>
                      </a:cubicBezTo>
                      <a:cubicBezTo>
                        <a:pt x="33" y="18"/>
                        <a:pt x="33" y="18"/>
                        <a:pt x="33" y="18"/>
                      </a:cubicBezTo>
                      <a:cubicBezTo>
                        <a:pt x="32" y="17"/>
                        <a:pt x="30" y="15"/>
                        <a:pt x="28" y="1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3" name="Freeform 19"/>
                <p:cNvSpPr>
                  <a:spLocks/>
                </p:cNvSpPr>
                <p:nvPr/>
              </p:nvSpPr>
              <p:spPr bwMode="auto">
                <a:xfrm>
                  <a:off x="7859713" y="4948238"/>
                  <a:ext cx="73025" cy="184150"/>
                </a:xfrm>
                <a:custGeom>
                  <a:avLst/>
                  <a:gdLst>
                    <a:gd name="T0" fmla="*/ 9 w 33"/>
                    <a:gd name="T1" fmla="*/ 76 h 83"/>
                    <a:gd name="T2" fmla="*/ 24 w 33"/>
                    <a:gd name="T3" fmla="*/ 80 h 83"/>
                    <a:gd name="T4" fmla="*/ 33 w 33"/>
                    <a:gd name="T5" fmla="*/ 83 h 83"/>
                    <a:gd name="T6" fmla="*/ 33 w 33"/>
                    <a:gd name="T7" fmla="*/ 32 h 83"/>
                    <a:gd name="T8" fmla="*/ 29 w 33"/>
                    <a:gd name="T9" fmla="*/ 31 h 83"/>
                    <a:gd name="T10" fmla="*/ 5 w 33"/>
                    <a:gd name="T11" fmla="*/ 29 h 83"/>
                    <a:gd name="T12" fmla="*/ 5 w 33"/>
                    <a:gd name="T13" fmla="*/ 0 h 83"/>
                    <a:gd name="T14" fmla="*/ 0 w 33"/>
                    <a:gd name="T15" fmla="*/ 0 h 83"/>
                    <a:gd name="T16" fmla="*/ 0 w 33"/>
                    <a:gd name="T17" fmla="*/ 75 h 83"/>
                    <a:gd name="T18" fmla="*/ 9 w 33"/>
                    <a:gd name="T19"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83">
                      <a:moveTo>
                        <a:pt x="9" y="76"/>
                      </a:moveTo>
                      <a:cubicBezTo>
                        <a:pt x="15" y="77"/>
                        <a:pt x="20" y="78"/>
                        <a:pt x="24" y="80"/>
                      </a:cubicBezTo>
                      <a:cubicBezTo>
                        <a:pt x="27" y="81"/>
                        <a:pt x="30" y="82"/>
                        <a:pt x="33" y="83"/>
                      </a:cubicBezTo>
                      <a:cubicBezTo>
                        <a:pt x="33" y="32"/>
                        <a:pt x="33" y="32"/>
                        <a:pt x="33" y="32"/>
                      </a:cubicBezTo>
                      <a:cubicBezTo>
                        <a:pt x="32" y="32"/>
                        <a:pt x="31" y="32"/>
                        <a:pt x="29" y="31"/>
                      </a:cubicBezTo>
                      <a:cubicBezTo>
                        <a:pt x="22" y="30"/>
                        <a:pt x="14" y="29"/>
                        <a:pt x="5" y="29"/>
                      </a:cubicBezTo>
                      <a:cubicBezTo>
                        <a:pt x="5" y="0"/>
                        <a:pt x="5" y="0"/>
                        <a:pt x="5" y="0"/>
                      </a:cubicBezTo>
                      <a:cubicBezTo>
                        <a:pt x="0" y="0"/>
                        <a:pt x="0" y="0"/>
                        <a:pt x="0" y="0"/>
                      </a:cubicBezTo>
                      <a:cubicBezTo>
                        <a:pt x="0" y="75"/>
                        <a:pt x="0" y="75"/>
                        <a:pt x="0" y="75"/>
                      </a:cubicBezTo>
                      <a:cubicBezTo>
                        <a:pt x="3" y="75"/>
                        <a:pt x="6" y="76"/>
                        <a:pt x="9" y="7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4" name="Freeform 20"/>
                <p:cNvSpPr>
                  <a:spLocks/>
                </p:cNvSpPr>
                <p:nvPr/>
              </p:nvSpPr>
              <p:spPr bwMode="auto">
                <a:xfrm>
                  <a:off x="7775575" y="5008563"/>
                  <a:ext cx="73025" cy="606425"/>
                </a:xfrm>
                <a:custGeom>
                  <a:avLst/>
                  <a:gdLst>
                    <a:gd name="T0" fmla="*/ 19 w 33"/>
                    <a:gd name="T1" fmla="*/ 104 h 273"/>
                    <a:gd name="T2" fmla="*/ 11 w 33"/>
                    <a:gd name="T3" fmla="*/ 98 h 273"/>
                    <a:gd name="T4" fmla="*/ 8 w 33"/>
                    <a:gd name="T5" fmla="*/ 93 h 273"/>
                    <a:gd name="T6" fmla="*/ 8 w 33"/>
                    <a:gd name="T7" fmla="*/ 88 h 273"/>
                    <a:gd name="T8" fmla="*/ 9 w 33"/>
                    <a:gd name="T9" fmla="*/ 83 h 273"/>
                    <a:gd name="T10" fmla="*/ 12 w 33"/>
                    <a:gd name="T11" fmla="*/ 78 h 273"/>
                    <a:gd name="T12" fmla="*/ 18 w 33"/>
                    <a:gd name="T13" fmla="*/ 75 h 273"/>
                    <a:gd name="T14" fmla="*/ 26 w 33"/>
                    <a:gd name="T15" fmla="*/ 74 h 273"/>
                    <a:gd name="T16" fmla="*/ 33 w 33"/>
                    <a:gd name="T17" fmla="*/ 74 h 273"/>
                    <a:gd name="T18" fmla="*/ 33 w 33"/>
                    <a:gd name="T19" fmla="*/ 0 h 273"/>
                    <a:gd name="T20" fmla="*/ 2 w 33"/>
                    <a:gd name="T21" fmla="*/ 0 h 273"/>
                    <a:gd name="T22" fmla="*/ 2 w 33"/>
                    <a:gd name="T23" fmla="*/ 30 h 273"/>
                    <a:gd name="T24" fmla="*/ 0 w 33"/>
                    <a:gd name="T25" fmla="*/ 30 h 273"/>
                    <a:gd name="T26" fmla="*/ 0 w 33"/>
                    <a:gd name="T27" fmla="*/ 160 h 273"/>
                    <a:gd name="T28" fmla="*/ 8 w 33"/>
                    <a:gd name="T29" fmla="*/ 164 h 273"/>
                    <a:gd name="T30" fmla="*/ 18 w 33"/>
                    <a:gd name="T31" fmla="*/ 170 h 273"/>
                    <a:gd name="T32" fmla="*/ 22 w 33"/>
                    <a:gd name="T33" fmla="*/ 175 h 273"/>
                    <a:gd name="T34" fmla="*/ 23 w 33"/>
                    <a:gd name="T35" fmla="*/ 181 h 273"/>
                    <a:gd name="T36" fmla="*/ 22 w 33"/>
                    <a:gd name="T37" fmla="*/ 186 h 273"/>
                    <a:gd name="T38" fmla="*/ 19 w 33"/>
                    <a:gd name="T39" fmla="*/ 191 h 273"/>
                    <a:gd name="T40" fmla="*/ 14 w 33"/>
                    <a:gd name="T41" fmla="*/ 194 h 273"/>
                    <a:gd name="T42" fmla="*/ 6 w 33"/>
                    <a:gd name="T43" fmla="*/ 196 h 273"/>
                    <a:gd name="T44" fmla="*/ 0 w 33"/>
                    <a:gd name="T45" fmla="*/ 196 h 273"/>
                    <a:gd name="T46" fmla="*/ 0 w 33"/>
                    <a:gd name="T47" fmla="*/ 242 h 273"/>
                    <a:gd name="T48" fmla="*/ 2 w 33"/>
                    <a:gd name="T49" fmla="*/ 242 h 273"/>
                    <a:gd name="T50" fmla="*/ 2 w 33"/>
                    <a:gd name="T51" fmla="*/ 273 h 273"/>
                    <a:gd name="T52" fmla="*/ 33 w 33"/>
                    <a:gd name="T53" fmla="*/ 273 h 273"/>
                    <a:gd name="T54" fmla="*/ 33 w 33"/>
                    <a:gd name="T55" fmla="*/ 111 h 273"/>
                    <a:gd name="T56" fmla="*/ 19 w 33"/>
                    <a:gd name="T57" fmla="*/ 10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273">
                      <a:moveTo>
                        <a:pt x="19" y="104"/>
                      </a:moveTo>
                      <a:cubicBezTo>
                        <a:pt x="16" y="102"/>
                        <a:pt x="13" y="100"/>
                        <a:pt x="11" y="98"/>
                      </a:cubicBezTo>
                      <a:cubicBezTo>
                        <a:pt x="10" y="96"/>
                        <a:pt x="9" y="94"/>
                        <a:pt x="8" y="93"/>
                      </a:cubicBezTo>
                      <a:cubicBezTo>
                        <a:pt x="8" y="91"/>
                        <a:pt x="8" y="89"/>
                        <a:pt x="8" y="88"/>
                      </a:cubicBezTo>
                      <a:cubicBezTo>
                        <a:pt x="8" y="86"/>
                        <a:pt x="8" y="84"/>
                        <a:pt x="9" y="83"/>
                      </a:cubicBezTo>
                      <a:cubicBezTo>
                        <a:pt x="10" y="81"/>
                        <a:pt x="11" y="80"/>
                        <a:pt x="12" y="78"/>
                      </a:cubicBezTo>
                      <a:cubicBezTo>
                        <a:pt x="14" y="77"/>
                        <a:pt x="16" y="76"/>
                        <a:pt x="18" y="75"/>
                      </a:cubicBezTo>
                      <a:cubicBezTo>
                        <a:pt x="20" y="74"/>
                        <a:pt x="23" y="74"/>
                        <a:pt x="26" y="74"/>
                      </a:cubicBezTo>
                      <a:cubicBezTo>
                        <a:pt x="28" y="74"/>
                        <a:pt x="31" y="74"/>
                        <a:pt x="33" y="74"/>
                      </a:cubicBezTo>
                      <a:cubicBezTo>
                        <a:pt x="33" y="0"/>
                        <a:pt x="33" y="0"/>
                        <a:pt x="33" y="0"/>
                      </a:cubicBezTo>
                      <a:cubicBezTo>
                        <a:pt x="2" y="0"/>
                        <a:pt x="2" y="0"/>
                        <a:pt x="2" y="0"/>
                      </a:cubicBezTo>
                      <a:cubicBezTo>
                        <a:pt x="2" y="30"/>
                        <a:pt x="2" y="30"/>
                        <a:pt x="2" y="30"/>
                      </a:cubicBezTo>
                      <a:cubicBezTo>
                        <a:pt x="1" y="30"/>
                        <a:pt x="1" y="30"/>
                        <a:pt x="0" y="30"/>
                      </a:cubicBezTo>
                      <a:cubicBezTo>
                        <a:pt x="0" y="160"/>
                        <a:pt x="0" y="160"/>
                        <a:pt x="0" y="160"/>
                      </a:cubicBezTo>
                      <a:cubicBezTo>
                        <a:pt x="3" y="161"/>
                        <a:pt x="6" y="162"/>
                        <a:pt x="8" y="164"/>
                      </a:cubicBezTo>
                      <a:cubicBezTo>
                        <a:pt x="13" y="166"/>
                        <a:pt x="16" y="168"/>
                        <a:pt x="18" y="170"/>
                      </a:cubicBezTo>
                      <a:cubicBezTo>
                        <a:pt x="20" y="172"/>
                        <a:pt x="22" y="174"/>
                        <a:pt x="22" y="175"/>
                      </a:cubicBezTo>
                      <a:cubicBezTo>
                        <a:pt x="23" y="177"/>
                        <a:pt x="23" y="179"/>
                        <a:pt x="23" y="181"/>
                      </a:cubicBezTo>
                      <a:cubicBezTo>
                        <a:pt x="23" y="183"/>
                        <a:pt x="23" y="185"/>
                        <a:pt x="22" y="186"/>
                      </a:cubicBezTo>
                      <a:cubicBezTo>
                        <a:pt x="21" y="188"/>
                        <a:pt x="20" y="190"/>
                        <a:pt x="19" y="191"/>
                      </a:cubicBezTo>
                      <a:cubicBezTo>
                        <a:pt x="18" y="192"/>
                        <a:pt x="16" y="194"/>
                        <a:pt x="14" y="194"/>
                      </a:cubicBezTo>
                      <a:cubicBezTo>
                        <a:pt x="12" y="195"/>
                        <a:pt x="9" y="196"/>
                        <a:pt x="6" y="196"/>
                      </a:cubicBezTo>
                      <a:cubicBezTo>
                        <a:pt x="4" y="196"/>
                        <a:pt x="2" y="196"/>
                        <a:pt x="0" y="196"/>
                      </a:cubicBezTo>
                      <a:cubicBezTo>
                        <a:pt x="0" y="242"/>
                        <a:pt x="0" y="242"/>
                        <a:pt x="0" y="242"/>
                      </a:cubicBezTo>
                      <a:cubicBezTo>
                        <a:pt x="1" y="242"/>
                        <a:pt x="1" y="242"/>
                        <a:pt x="2" y="242"/>
                      </a:cubicBezTo>
                      <a:cubicBezTo>
                        <a:pt x="2" y="273"/>
                        <a:pt x="2" y="273"/>
                        <a:pt x="2" y="273"/>
                      </a:cubicBezTo>
                      <a:cubicBezTo>
                        <a:pt x="33" y="273"/>
                        <a:pt x="33" y="273"/>
                        <a:pt x="33" y="273"/>
                      </a:cubicBezTo>
                      <a:cubicBezTo>
                        <a:pt x="33" y="111"/>
                        <a:pt x="33" y="111"/>
                        <a:pt x="33" y="111"/>
                      </a:cubicBezTo>
                      <a:cubicBezTo>
                        <a:pt x="27" y="108"/>
                        <a:pt x="23" y="106"/>
                        <a:pt x="19" y="10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5" name="Freeform 21"/>
                <p:cNvSpPr>
                  <a:spLocks/>
                </p:cNvSpPr>
                <p:nvPr/>
              </p:nvSpPr>
              <p:spPr bwMode="auto">
                <a:xfrm>
                  <a:off x="7945438" y="5292726"/>
                  <a:ext cx="55563" cy="214313"/>
                </a:xfrm>
                <a:custGeom>
                  <a:avLst/>
                  <a:gdLst>
                    <a:gd name="T0" fmla="*/ 12 w 25"/>
                    <a:gd name="T1" fmla="*/ 12 h 97"/>
                    <a:gd name="T2" fmla="*/ 0 w 25"/>
                    <a:gd name="T3" fmla="*/ 0 h 97"/>
                    <a:gd name="T4" fmla="*/ 0 w 25"/>
                    <a:gd name="T5" fmla="*/ 97 h 97"/>
                    <a:gd name="T6" fmla="*/ 14 w 25"/>
                    <a:gd name="T7" fmla="*/ 83 h 97"/>
                    <a:gd name="T8" fmla="*/ 22 w 25"/>
                    <a:gd name="T9" fmla="*/ 65 h 97"/>
                    <a:gd name="T10" fmla="*/ 25 w 25"/>
                    <a:gd name="T11" fmla="*/ 48 h 97"/>
                    <a:gd name="T12" fmla="*/ 22 w 25"/>
                    <a:gd name="T13" fmla="*/ 29 h 97"/>
                    <a:gd name="T14" fmla="*/ 12 w 25"/>
                    <a:gd name="T15" fmla="*/ 1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97">
                      <a:moveTo>
                        <a:pt x="12" y="12"/>
                      </a:moveTo>
                      <a:cubicBezTo>
                        <a:pt x="9" y="8"/>
                        <a:pt x="5" y="4"/>
                        <a:pt x="0" y="0"/>
                      </a:cubicBezTo>
                      <a:cubicBezTo>
                        <a:pt x="0" y="97"/>
                        <a:pt x="0" y="97"/>
                        <a:pt x="0" y="97"/>
                      </a:cubicBezTo>
                      <a:cubicBezTo>
                        <a:pt x="5" y="92"/>
                        <a:pt x="10" y="88"/>
                        <a:pt x="14" y="83"/>
                      </a:cubicBezTo>
                      <a:cubicBezTo>
                        <a:pt x="18" y="77"/>
                        <a:pt x="21" y="71"/>
                        <a:pt x="22" y="65"/>
                      </a:cubicBezTo>
                      <a:cubicBezTo>
                        <a:pt x="24" y="59"/>
                        <a:pt x="25" y="53"/>
                        <a:pt x="25" y="48"/>
                      </a:cubicBezTo>
                      <a:cubicBezTo>
                        <a:pt x="25" y="42"/>
                        <a:pt x="24" y="35"/>
                        <a:pt x="22" y="29"/>
                      </a:cubicBezTo>
                      <a:cubicBezTo>
                        <a:pt x="20" y="23"/>
                        <a:pt x="17" y="18"/>
                        <a:pt x="12" y="12"/>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6" name="Freeform 22"/>
                <p:cNvSpPr>
                  <a:spLocks/>
                </p:cNvSpPr>
                <p:nvPr/>
              </p:nvSpPr>
              <p:spPr bwMode="auto">
                <a:xfrm>
                  <a:off x="7689850" y="5362576"/>
                  <a:ext cx="74613" cy="122238"/>
                </a:xfrm>
                <a:custGeom>
                  <a:avLst/>
                  <a:gdLst>
                    <a:gd name="T0" fmla="*/ 7 w 33"/>
                    <a:gd name="T1" fmla="*/ 3 h 55"/>
                    <a:gd name="T2" fmla="*/ 0 w 33"/>
                    <a:gd name="T3" fmla="*/ 0 h 55"/>
                    <a:gd name="T4" fmla="*/ 0 w 33"/>
                    <a:gd name="T5" fmla="*/ 51 h 55"/>
                    <a:gd name="T6" fmla="*/ 1 w 33"/>
                    <a:gd name="T7" fmla="*/ 51 h 55"/>
                    <a:gd name="T8" fmla="*/ 18 w 33"/>
                    <a:gd name="T9" fmla="*/ 54 h 55"/>
                    <a:gd name="T10" fmla="*/ 33 w 33"/>
                    <a:gd name="T11" fmla="*/ 55 h 55"/>
                    <a:gd name="T12" fmla="*/ 33 w 33"/>
                    <a:gd name="T13" fmla="*/ 9 h 55"/>
                    <a:gd name="T14" fmla="*/ 7 w 33"/>
                    <a:gd name="T15" fmla="*/ 3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5">
                      <a:moveTo>
                        <a:pt x="7" y="3"/>
                      </a:moveTo>
                      <a:cubicBezTo>
                        <a:pt x="5" y="2"/>
                        <a:pt x="2" y="1"/>
                        <a:pt x="0" y="0"/>
                      </a:cubicBezTo>
                      <a:cubicBezTo>
                        <a:pt x="0" y="51"/>
                        <a:pt x="0" y="51"/>
                        <a:pt x="0" y="51"/>
                      </a:cubicBezTo>
                      <a:cubicBezTo>
                        <a:pt x="0" y="51"/>
                        <a:pt x="1" y="51"/>
                        <a:pt x="1" y="51"/>
                      </a:cubicBezTo>
                      <a:cubicBezTo>
                        <a:pt x="6" y="53"/>
                        <a:pt x="12" y="54"/>
                        <a:pt x="18" y="54"/>
                      </a:cubicBezTo>
                      <a:cubicBezTo>
                        <a:pt x="23" y="55"/>
                        <a:pt x="28" y="55"/>
                        <a:pt x="33" y="55"/>
                      </a:cubicBezTo>
                      <a:cubicBezTo>
                        <a:pt x="33" y="9"/>
                        <a:pt x="33" y="9"/>
                        <a:pt x="33" y="9"/>
                      </a:cubicBezTo>
                      <a:cubicBezTo>
                        <a:pt x="24" y="8"/>
                        <a:pt x="16" y="6"/>
                        <a:pt x="7" y="3"/>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7" name="Freeform 23"/>
                <p:cNvSpPr>
                  <a:spLocks/>
                </p:cNvSpPr>
                <p:nvPr/>
              </p:nvSpPr>
              <p:spPr bwMode="auto">
                <a:xfrm>
                  <a:off x="7689850" y="5016501"/>
                  <a:ext cx="74613" cy="287338"/>
                </a:xfrm>
                <a:custGeom>
                  <a:avLst/>
                  <a:gdLst>
                    <a:gd name="T0" fmla="*/ 24 w 33"/>
                    <a:gd name="T1" fmla="*/ 126 h 129"/>
                    <a:gd name="T2" fmla="*/ 33 w 33"/>
                    <a:gd name="T3" fmla="*/ 129 h 129"/>
                    <a:gd name="T4" fmla="*/ 33 w 33"/>
                    <a:gd name="T5" fmla="*/ 0 h 129"/>
                    <a:gd name="T6" fmla="*/ 10 w 33"/>
                    <a:gd name="T7" fmla="*/ 7 h 129"/>
                    <a:gd name="T8" fmla="*/ 0 w 33"/>
                    <a:gd name="T9" fmla="*/ 13 h 129"/>
                    <a:gd name="T10" fmla="*/ 0 w 33"/>
                    <a:gd name="T11" fmla="*/ 113 h 129"/>
                    <a:gd name="T12" fmla="*/ 1 w 33"/>
                    <a:gd name="T13" fmla="*/ 113 h 129"/>
                    <a:gd name="T14" fmla="*/ 24 w 33"/>
                    <a:gd name="T15" fmla="*/ 126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9">
                      <a:moveTo>
                        <a:pt x="24" y="126"/>
                      </a:moveTo>
                      <a:cubicBezTo>
                        <a:pt x="27" y="127"/>
                        <a:pt x="30" y="128"/>
                        <a:pt x="33" y="129"/>
                      </a:cubicBezTo>
                      <a:cubicBezTo>
                        <a:pt x="33" y="0"/>
                        <a:pt x="33" y="0"/>
                        <a:pt x="33" y="0"/>
                      </a:cubicBezTo>
                      <a:cubicBezTo>
                        <a:pt x="24" y="1"/>
                        <a:pt x="17" y="4"/>
                        <a:pt x="10" y="7"/>
                      </a:cubicBezTo>
                      <a:cubicBezTo>
                        <a:pt x="6" y="9"/>
                        <a:pt x="3" y="11"/>
                        <a:pt x="0" y="13"/>
                      </a:cubicBezTo>
                      <a:cubicBezTo>
                        <a:pt x="0" y="113"/>
                        <a:pt x="0" y="113"/>
                        <a:pt x="0" y="113"/>
                      </a:cubicBezTo>
                      <a:cubicBezTo>
                        <a:pt x="0" y="113"/>
                        <a:pt x="1" y="113"/>
                        <a:pt x="1" y="113"/>
                      </a:cubicBezTo>
                      <a:cubicBezTo>
                        <a:pt x="7" y="118"/>
                        <a:pt x="15" y="122"/>
                        <a:pt x="24" y="12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8" name="Freeform 24"/>
                <p:cNvSpPr>
                  <a:spLocks/>
                </p:cNvSpPr>
                <p:nvPr/>
              </p:nvSpPr>
              <p:spPr bwMode="auto">
                <a:xfrm>
                  <a:off x="7259638" y="4800601"/>
                  <a:ext cx="857250" cy="53975"/>
                </a:xfrm>
                <a:custGeom>
                  <a:avLst/>
                  <a:gdLst>
                    <a:gd name="T0" fmla="*/ 362 w 386"/>
                    <a:gd name="T1" fmla="*/ 0 h 24"/>
                    <a:gd name="T2" fmla="*/ 359 w 386"/>
                    <a:gd name="T3" fmla="*/ 0 h 24"/>
                    <a:gd name="T4" fmla="*/ 26 w 386"/>
                    <a:gd name="T5" fmla="*/ 0 h 24"/>
                    <a:gd name="T6" fmla="*/ 24 w 386"/>
                    <a:gd name="T7" fmla="*/ 0 h 24"/>
                    <a:gd name="T8" fmla="*/ 0 w 386"/>
                    <a:gd name="T9" fmla="*/ 24 h 24"/>
                    <a:gd name="T10" fmla="*/ 24 w 386"/>
                    <a:gd name="T11" fmla="*/ 24 h 24"/>
                    <a:gd name="T12" fmla="*/ 48 w 386"/>
                    <a:gd name="T13" fmla="*/ 24 h 24"/>
                    <a:gd name="T14" fmla="*/ 338 w 386"/>
                    <a:gd name="T15" fmla="*/ 24 h 24"/>
                    <a:gd name="T16" fmla="*/ 362 w 386"/>
                    <a:gd name="T17" fmla="*/ 24 h 24"/>
                    <a:gd name="T18" fmla="*/ 386 w 386"/>
                    <a:gd name="T19" fmla="*/ 24 h 24"/>
                    <a:gd name="T20" fmla="*/ 362 w 38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24">
                      <a:moveTo>
                        <a:pt x="362" y="0"/>
                      </a:moveTo>
                      <a:cubicBezTo>
                        <a:pt x="361" y="0"/>
                        <a:pt x="360" y="0"/>
                        <a:pt x="359" y="0"/>
                      </a:cubicBezTo>
                      <a:cubicBezTo>
                        <a:pt x="26" y="0"/>
                        <a:pt x="26" y="0"/>
                        <a:pt x="26" y="0"/>
                      </a:cubicBezTo>
                      <a:cubicBezTo>
                        <a:pt x="26" y="0"/>
                        <a:pt x="25" y="0"/>
                        <a:pt x="24" y="0"/>
                      </a:cubicBezTo>
                      <a:cubicBezTo>
                        <a:pt x="10" y="0"/>
                        <a:pt x="0" y="11"/>
                        <a:pt x="0" y="24"/>
                      </a:cubicBezTo>
                      <a:cubicBezTo>
                        <a:pt x="24" y="24"/>
                        <a:pt x="24" y="24"/>
                        <a:pt x="24" y="24"/>
                      </a:cubicBezTo>
                      <a:cubicBezTo>
                        <a:pt x="48" y="24"/>
                        <a:pt x="48" y="24"/>
                        <a:pt x="48" y="24"/>
                      </a:cubicBezTo>
                      <a:cubicBezTo>
                        <a:pt x="338" y="24"/>
                        <a:pt x="338" y="24"/>
                        <a:pt x="338" y="24"/>
                      </a:cubicBezTo>
                      <a:cubicBezTo>
                        <a:pt x="362" y="24"/>
                        <a:pt x="362" y="24"/>
                        <a:pt x="362" y="24"/>
                      </a:cubicBezTo>
                      <a:cubicBezTo>
                        <a:pt x="386" y="24"/>
                        <a:pt x="386" y="24"/>
                        <a:pt x="386" y="24"/>
                      </a:cubicBezTo>
                      <a:cubicBezTo>
                        <a:pt x="386" y="11"/>
                        <a:pt x="375" y="0"/>
                        <a:pt x="362" y="0"/>
                      </a:cubicBezTo>
                      <a:close/>
                    </a:path>
                  </a:pathLst>
                </a:custGeom>
                <a:solidFill>
                  <a:srgbClr val="823B8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9" name="Rectangle 25"/>
                <p:cNvSpPr>
                  <a:spLocks noChangeArrowheads="1"/>
                </p:cNvSpPr>
                <p:nvPr/>
              </p:nvSpPr>
              <p:spPr bwMode="auto">
                <a:xfrm>
                  <a:off x="7286625" y="5037138"/>
                  <a:ext cx="803275" cy="26988"/>
                </a:xfrm>
                <a:prstGeom prst="rect">
                  <a:avLst/>
                </a:prstGeom>
                <a:solidFill>
                  <a:srgbClr val="823B8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50" name="Rectangle 26"/>
                <p:cNvSpPr>
                  <a:spLocks noChangeArrowheads="1"/>
                </p:cNvSpPr>
                <p:nvPr/>
              </p:nvSpPr>
              <p:spPr bwMode="auto">
                <a:xfrm>
                  <a:off x="7259638" y="4854576"/>
                  <a:ext cx="857250" cy="184150"/>
                </a:xfrm>
                <a:prstGeom prst="rect">
                  <a:avLst/>
                </a:prstGeom>
                <a:solidFill>
                  <a:srgbClr val="4423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51" name="Freeform 27"/>
                <p:cNvSpPr>
                  <a:spLocks/>
                </p:cNvSpPr>
                <p:nvPr/>
              </p:nvSpPr>
              <p:spPr bwMode="auto">
                <a:xfrm>
                  <a:off x="7345363" y="5767388"/>
                  <a:ext cx="676275" cy="147638"/>
                </a:xfrm>
                <a:custGeom>
                  <a:avLst/>
                  <a:gdLst>
                    <a:gd name="T0" fmla="*/ 0 w 426"/>
                    <a:gd name="T1" fmla="*/ 53 h 93"/>
                    <a:gd name="T2" fmla="*/ 41 w 426"/>
                    <a:gd name="T3" fmla="*/ 14 h 93"/>
                    <a:gd name="T4" fmla="*/ 70 w 426"/>
                    <a:gd name="T5" fmla="*/ 44 h 93"/>
                    <a:gd name="T6" fmla="*/ 97 w 426"/>
                    <a:gd name="T7" fmla="*/ 44 h 93"/>
                    <a:gd name="T8" fmla="*/ 140 w 426"/>
                    <a:gd name="T9" fmla="*/ 0 h 93"/>
                    <a:gd name="T10" fmla="*/ 174 w 426"/>
                    <a:gd name="T11" fmla="*/ 0 h 93"/>
                    <a:gd name="T12" fmla="*/ 216 w 426"/>
                    <a:gd name="T13" fmla="*/ 0 h 93"/>
                    <a:gd name="T14" fmla="*/ 254 w 426"/>
                    <a:gd name="T15" fmla="*/ 38 h 93"/>
                    <a:gd name="T16" fmla="*/ 280 w 426"/>
                    <a:gd name="T17" fmla="*/ 11 h 93"/>
                    <a:gd name="T18" fmla="*/ 335 w 426"/>
                    <a:gd name="T19" fmla="*/ 11 h 93"/>
                    <a:gd name="T20" fmla="*/ 399 w 426"/>
                    <a:gd name="T21" fmla="*/ 11 h 93"/>
                    <a:gd name="T22" fmla="*/ 426 w 426"/>
                    <a:gd name="T23" fmla="*/ 38 h 93"/>
                    <a:gd name="T24" fmla="*/ 426 w 426"/>
                    <a:gd name="T25" fmla="*/ 93 h 93"/>
                    <a:gd name="T26" fmla="*/ 0 w 426"/>
                    <a:gd name="T27" fmla="*/ 93 h 93"/>
                    <a:gd name="T28" fmla="*/ 0 w 426"/>
                    <a:gd name="T29" fmla="*/ 5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93">
                      <a:moveTo>
                        <a:pt x="0" y="53"/>
                      </a:moveTo>
                      <a:lnTo>
                        <a:pt x="41" y="14"/>
                      </a:lnTo>
                      <a:lnTo>
                        <a:pt x="70" y="44"/>
                      </a:lnTo>
                      <a:lnTo>
                        <a:pt x="97" y="44"/>
                      </a:lnTo>
                      <a:lnTo>
                        <a:pt x="140" y="0"/>
                      </a:lnTo>
                      <a:lnTo>
                        <a:pt x="174" y="0"/>
                      </a:lnTo>
                      <a:lnTo>
                        <a:pt x="216" y="0"/>
                      </a:lnTo>
                      <a:lnTo>
                        <a:pt x="254" y="38"/>
                      </a:lnTo>
                      <a:lnTo>
                        <a:pt x="280" y="11"/>
                      </a:lnTo>
                      <a:lnTo>
                        <a:pt x="335" y="11"/>
                      </a:lnTo>
                      <a:lnTo>
                        <a:pt x="399" y="11"/>
                      </a:lnTo>
                      <a:lnTo>
                        <a:pt x="426" y="38"/>
                      </a:lnTo>
                      <a:lnTo>
                        <a:pt x="426" y="93"/>
                      </a:lnTo>
                      <a:lnTo>
                        <a:pt x="0" y="93"/>
                      </a:lnTo>
                      <a:lnTo>
                        <a:pt x="0" y="53"/>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grpSp>
        </p:grpSp>
        <p:grpSp>
          <p:nvGrpSpPr>
            <p:cNvPr id="61" name="Group 60"/>
            <p:cNvGrpSpPr/>
            <p:nvPr/>
          </p:nvGrpSpPr>
          <p:grpSpPr>
            <a:xfrm>
              <a:off x="10485437" y="4564062"/>
              <a:ext cx="1649413" cy="668338"/>
              <a:chOff x="10561637" y="4564062"/>
              <a:chExt cx="1649413" cy="668338"/>
            </a:xfrm>
          </p:grpSpPr>
          <p:sp>
            <p:nvSpPr>
              <p:cNvPr id="586" name="Freeform 3614"/>
              <p:cNvSpPr>
                <a:spLocks/>
              </p:cNvSpPr>
              <p:nvPr/>
            </p:nvSpPr>
            <p:spPr bwMode="auto">
              <a:xfrm flipH="1">
                <a:off x="10561637" y="4564062"/>
                <a:ext cx="1649413" cy="668338"/>
              </a:xfrm>
              <a:custGeom>
                <a:avLst/>
                <a:gdLst>
                  <a:gd name="T0" fmla="*/ 431 w 602"/>
                  <a:gd name="T1" fmla="*/ 421 h 421"/>
                  <a:gd name="T2" fmla="*/ 517 w 602"/>
                  <a:gd name="T3" fmla="*/ 317 h 421"/>
                  <a:gd name="T4" fmla="*/ 602 w 602"/>
                  <a:gd name="T5" fmla="*/ 211 h 421"/>
                  <a:gd name="T6" fmla="*/ 517 w 602"/>
                  <a:gd name="T7" fmla="*/ 106 h 421"/>
                  <a:gd name="T8" fmla="*/ 431 w 602"/>
                  <a:gd name="T9" fmla="*/ 0 h 421"/>
                  <a:gd name="T10" fmla="*/ 431 w 602"/>
                  <a:gd name="T11" fmla="*/ 0 h 421"/>
                  <a:gd name="T12" fmla="*/ 0 w 602"/>
                  <a:gd name="T13" fmla="*/ 0 h 421"/>
                  <a:gd name="T14" fmla="*/ 0 w 602"/>
                  <a:gd name="T15" fmla="*/ 421 h 421"/>
                  <a:gd name="T16" fmla="*/ 431 w 602"/>
                  <a:gd name="T17" fmla="*/ 421 h 421"/>
                  <a:gd name="T18" fmla="*/ 431 w 602"/>
                  <a:gd name="T19"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421">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rgbClr val="FF0000"/>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587" name="Rectangle 3620"/>
              <p:cNvSpPr>
                <a:spLocks noChangeArrowheads="1"/>
              </p:cNvSpPr>
              <p:nvPr/>
            </p:nvSpPr>
            <p:spPr bwMode="auto">
              <a:xfrm>
                <a:off x="10991850" y="4621233"/>
                <a:ext cx="1059216" cy="5540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340">
                  <a:defRPr/>
                </a:pPr>
                <a:r>
                  <a:rPr lang="en-US" altLang="en-US" sz="900" kern="0" spc="-10" dirty="0">
                    <a:solidFill>
                      <a:srgbClr val="FFFFFF"/>
                    </a:solidFill>
                    <a:latin typeface="Segoe UI" panose="020B0502040204020203" pitchFamily="34" charset="0"/>
                  </a:rPr>
                  <a:t>It takes on average </a:t>
                </a:r>
                <a:r>
                  <a:rPr lang="en-US" altLang="en-US" sz="900" b="1" kern="0" spc="50" dirty="0">
                    <a:solidFill>
                      <a:srgbClr val="FFFFFF"/>
                    </a:solidFill>
                    <a:latin typeface="Segoe UI" panose="020B0502040204020203" pitchFamily="34" charset="0"/>
                  </a:rPr>
                  <a:t>200 minutes</a:t>
                </a:r>
                <a:r>
                  <a:rPr lang="en-US" altLang="en-US" sz="900" kern="0" spc="-10" dirty="0">
                    <a:solidFill>
                      <a:srgbClr val="FFFFFF"/>
                    </a:solidFill>
                    <a:latin typeface="Segoe UI" panose="020B0502040204020203" pitchFamily="34" charset="0"/>
                  </a:rPr>
                  <a:t> to diagnose and repair a production issue</a:t>
                </a:r>
              </a:p>
            </p:txBody>
          </p:sp>
        </p:grpSp>
      </p:grpSp>
      <p:grpSp>
        <p:nvGrpSpPr>
          <p:cNvPr id="31" name="Group 30"/>
          <p:cNvGrpSpPr/>
          <p:nvPr/>
        </p:nvGrpSpPr>
        <p:grpSpPr>
          <a:xfrm>
            <a:off x="9562453" y="6011512"/>
            <a:ext cx="2476638" cy="775597"/>
            <a:chOff x="9562927" y="6011862"/>
            <a:chExt cx="2476990" cy="775707"/>
          </a:xfrm>
        </p:grpSpPr>
        <p:pic>
          <p:nvPicPr>
            <p:cNvPr id="23" name="Picture 2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562927" y="6332051"/>
              <a:ext cx="516962" cy="454926"/>
            </a:xfrm>
            <a:prstGeom prst="rect">
              <a:avLst/>
            </a:prstGeom>
          </p:spPr>
        </p:pic>
        <p:grpSp>
          <p:nvGrpSpPr>
            <p:cNvPr id="670" name="Group 669"/>
            <p:cNvGrpSpPr/>
            <p:nvPr/>
          </p:nvGrpSpPr>
          <p:grpSpPr>
            <a:xfrm>
              <a:off x="10180637" y="6011862"/>
              <a:ext cx="1859280" cy="775707"/>
              <a:chOff x="10339187" y="5938601"/>
              <a:chExt cx="1859280" cy="775707"/>
            </a:xfrm>
          </p:grpSpPr>
          <p:sp>
            <p:nvSpPr>
              <p:cNvPr id="671" name="Rectangle 3696"/>
              <p:cNvSpPr>
                <a:spLocks noChangeArrowheads="1"/>
              </p:cNvSpPr>
              <p:nvPr/>
            </p:nvSpPr>
            <p:spPr bwMode="auto">
              <a:xfrm>
                <a:off x="10339187" y="5938601"/>
                <a:ext cx="1717441" cy="7757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lnSpc>
                    <a:spcPct val="140000"/>
                  </a:lnSpc>
                  <a:defRPr/>
                </a:pPr>
                <a:r>
                  <a:rPr lang="en-US" altLang="en-US" sz="900" kern="0" dirty="0">
                    <a:solidFill>
                      <a:srgbClr val="002050"/>
                    </a:solidFill>
                    <a:latin typeface="Segoe UI" panose="020B0502040204020203" pitchFamily="34" charset="0"/>
                  </a:rPr>
                  <a:t>A bug caught in production ends up costing</a:t>
                </a:r>
              </a:p>
              <a:p>
                <a:pPr defTabSz="914340">
                  <a:lnSpc>
                    <a:spcPct val="20000"/>
                  </a:lnSpc>
                  <a:defRPr/>
                </a:pPr>
                <a:endParaRPr lang="en-US" altLang="en-US" sz="900" kern="0" dirty="0">
                  <a:solidFill>
                    <a:srgbClr val="002050"/>
                  </a:solidFill>
                  <a:latin typeface="Segoe UI" panose="020B0502040204020203" pitchFamily="34" charset="0"/>
                </a:endParaRPr>
              </a:p>
              <a:p>
                <a:pPr defTabSz="914340">
                  <a:lnSpc>
                    <a:spcPct val="130000"/>
                  </a:lnSpc>
                  <a:defRPr/>
                </a:pPr>
                <a:r>
                  <a:rPr lang="en-US" altLang="en-US" sz="900" kern="0" dirty="0">
                    <a:solidFill>
                      <a:srgbClr val="002050"/>
                    </a:solidFill>
                    <a:latin typeface="Segoe UI" panose="020B0502040204020203" pitchFamily="34" charset="0"/>
                  </a:rPr>
                  <a:t>than if the same bug was </a:t>
                </a:r>
                <a:r>
                  <a:rPr lang="en-US" altLang="en-US" sz="900" kern="0" spc="-20" dirty="0">
                    <a:solidFill>
                      <a:srgbClr val="002050"/>
                    </a:solidFill>
                    <a:latin typeface="Segoe UI" panose="020B0502040204020203" pitchFamily="34" charset="0"/>
                  </a:rPr>
                  <a:t>found earlier in the development </a:t>
                </a:r>
                <a:r>
                  <a:rPr lang="en-US" altLang="en-US" sz="900" kern="0" dirty="0">
                    <a:solidFill>
                      <a:srgbClr val="002050"/>
                    </a:solidFill>
                    <a:latin typeface="Segoe UI" panose="020B0502040204020203" pitchFamily="34" charset="0"/>
                  </a:rPr>
                  <a:t>cycle</a:t>
                </a:r>
              </a:p>
            </p:txBody>
          </p:sp>
          <p:sp>
            <p:nvSpPr>
              <p:cNvPr id="672" name="Rectangle 671"/>
              <p:cNvSpPr/>
              <p:nvPr/>
            </p:nvSpPr>
            <p:spPr>
              <a:xfrm>
                <a:off x="10816018" y="6031310"/>
                <a:ext cx="1382449" cy="400167"/>
              </a:xfrm>
              <a:prstGeom prst="rect">
                <a:avLst/>
              </a:prstGeom>
            </p:spPr>
            <p:txBody>
              <a:bodyPr wrap="square" anchor="b">
                <a:spAutoFit/>
              </a:bodyPr>
              <a:lstStyle/>
              <a:p>
                <a:pPr defTabSz="914340">
                  <a:defRPr/>
                </a:pPr>
                <a:r>
                  <a:rPr lang="en-US" altLang="en-US" sz="2000" kern="0" spc="10" dirty="0">
                    <a:solidFill>
                      <a:srgbClr val="FF0000"/>
                    </a:solidFill>
                    <a:latin typeface="Segoe UI"/>
                  </a:rPr>
                  <a:t>100x more</a:t>
                </a:r>
                <a:endParaRPr lang="en-US" sz="2000" kern="0" spc="10" dirty="0">
                  <a:solidFill>
                    <a:srgbClr val="FF0000"/>
                  </a:solidFill>
                  <a:latin typeface="Segoe UI"/>
                </a:endParaRPr>
              </a:p>
            </p:txBody>
          </p:sp>
        </p:grpSp>
      </p:grpSp>
      <p:grpSp>
        <p:nvGrpSpPr>
          <p:cNvPr id="58" name="Group 57"/>
          <p:cNvGrpSpPr/>
          <p:nvPr/>
        </p:nvGrpSpPr>
        <p:grpSpPr>
          <a:xfrm>
            <a:off x="3824628" y="4405180"/>
            <a:ext cx="1965619" cy="941293"/>
            <a:chOff x="3824287" y="4405312"/>
            <a:chExt cx="1965898" cy="941428"/>
          </a:xfrm>
        </p:grpSpPr>
        <p:sp>
          <p:nvSpPr>
            <p:cNvPr id="422" name="Rectangle 3290"/>
            <p:cNvSpPr>
              <a:spLocks noChangeArrowheads="1"/>
            </p:cNvSpPr>
            <p:nvPr/>
          </p:nvSpPr>
          <p:spPr bwMode="auto">
            <a:xfrm>
              <a:off x="4922837" y="4792663"/>
              <a:ext cx="867348" cy="5540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b="1" kern="0" dirty="0">
                  <a:solidFill>
                    <a:srgbClr val="002050"/>
                  </a:solidFill>
                  <a:latin typeface="Segoe UI" panose="020B0502040204020203" pitchFamily="34" charset="0"/>
                </a:rPr>
                <a:t>IT decision</a:t>
              </a:r>
              <a:br>
                <a:rPr lang="en-US" altLang="en-US" sz="900" b="1" kern="0" dirty="0">
                  <a:solidFill>
                    <a:srgbClr val="002050"/>
                  </a:solidFill>
                  <a:latin typeface="Segoe UI" panose="020B0502040204020203" pitchFamily="34" charset="0"/>
                </a:rPr>
              </a:br>
              <a:r>
                <a:rPr lang="en-US" altLang="en-US" sz="900" b="1" kern="0" dirty="0">
                  <a:solidFill>
                    <a:srgbClr val="002050"/>
                  </a:solidFill>
                  <a:latin typeface="Segoe UI" panose="020B0502040204020203" pitchFamily="34" charset="0"/>
                </a:rPr>
                <a:t>makers</a:t>
              </a:r>
              <a:r>
                <a:rPr lang="en-US" altLang="en-US" sz="900" kern="0" dirty="0">
                  <a:solidFill>
                    <a:srgbClr val="002050"/>
                  </a:solidFill>
                  <a:latin typeface="Segoe UI" panose="020B0502040204020203" pitchFamily="34" charset="0"/>
                </a:rPr>
                <a:t> is still</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unfamiliar with</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the term DevOps</a:t>
              </a:r>
              <a:endParaRPr lang="en-US" altLang="en-US" sz="1801" kern="0" dirty="0">
                <a:solidFill>
                  <a:srgbClr val="505050"/>
                </a:solidFill>
                <a:latin typeface="Segoe UI" panose="020B0502040204020203" pitchFamily="34" charset="0"/>
              </a:endParaRPr>
            </a:p>
          </p:txBody>
        </p:sp>
        <p:grpSp>
          <p:nvGrpSpPr>
            <p:cNvPr id="53" name="Group 52"/>
            <p:cNvGrpSpPr/>
            <p:nvPr/>
          </p:nvGrpSpPr>
          <p:grpSpPr>
            <a:xfrm>
              <a:off x="3824287" y="4405312"/>
              <a:ext cx="1022350" cy="692150"/>
              <a:chOff x="3824287" y="4405312"/>
              <a:chExt cx="1022350" cy="692150"/>
            </a:xfrm>
          </p:grpSpPr>
          <p:sp>
            <p:nvSpPr>
              <p:cNvPr id="423" name="Freeform 3296"/>
              <p:cNvSpPr>
                <a:spLocks/>
              </p:cNvSpPr>
              <p:nvPr/>
            </p:nvSpPr>
            <p:spPr bwMode="auto">
              <a:xfrm>
                <a:off x="3824287" y="4405312"/>
                <a:ext cx="719138" cy="457200"/>
              </a:xfrm>
              <a:custGeom>
                <a:avLst/>
                <a:gdLst>
                  <a:gd name="T0" fmla="*/ 288 w 348"/>
                  <a:gd name="T1" fmla="*/ 221 h 221"/>
                  <a:gd name="T2" fmla="*/ 61 w 348"/>
                  <a:gd name="T3" fmla="*/ 221 h 221"/>
                  <a:gd name="T4" fmla="*/ 0 w 348"/>
                  <a:gd name="T5" fmla="*/ 161 h 221"/>
                  <a:gd name="T6" fmla="*/ 0 w 348"/>
                  <a:gd name="T7" fmla="*/ 111 h 221"/>
                  <a:gd name="T8" fmla="*/ 61 w 348"/>
                  <a:gd name="T9" fmla="*/ 51 h 221"/>
                  <a:gd name="T10" fmla="*/ 93 w 348"/>
                  <a:gd name="T11" fmla="*/ 51 h 221"/>
                  <a:gd name="T12" fmla="*/ 93 w 348"/>
                  <a:gd name="T13" fmla="*/ 0 h 221"/>
                  <a:gd name="T14" fmla="*/ 137 w 348"/>
                  <a:gd name="T15" fmla="*/ 51 h 221"/>
                  <a:gd name="T16" fmla="*/ 288 w 348"/>
                  <a:gd name="T17" fmla="*/ 51 h 221"/>
                  <a:gd name="T18" fmla="*/ 348 w 348"/>
                  <a:gd name="T19" fmla="*/ 111 h 221"/>
                  <a:gd name="T20" fmla="*/ 348 w 348"/>
                  <a:gd name="T21" fmla="*/ 161 h 221"/>
                  <a:gd name="T22" fmla="*/ 288 w 348"/>
                  <a:gd name="T2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8" h="221">
                    <a:moveTo>
                      <a:pt x="288" y="221"/>
                    </a:moveTo>
                    <a:cubicBezTo>
                      <a:pt x="61" y="221"/>
                      <a:pt x="61" y="221"/>
                      <a:pt x="61" y="221"/>
                    </a:cubicBezTo>
                    <a:cubicBezTo>
                      <a:pt x="28" y="221"/>
                      <a:pt x="0" y="195"/>
                      <a:pt x="0" y="161"/>
                    </a:cubicBezTo>
                    <a:cubicBezTo>
                      <a:pt x="0" y="111"/>
                      <a:pt x="0" y="111"/>
                      <a:pt x="0" y="111"/>
                    </a:cubicBezTo>
                    <a:cubicBezTo>
                      <a:pt x="0" y="77"/>
                      <a:pt x="28" y="51"/>
                      <a:pt x="61" y="51"/>
                    </a:cubicBezTo>
                    <a:cubicBezTo>
                      <a:pt x="93" y="51"/>
                      <a:pt x="93" y="51"/>
                      <a:pt x="93" y="51"/>
                    </a:cubicBezTo>
                    <a:cubicBezTo>
                      <a:pt x="93" y="0"/>
                      <a:pt x="93" y="0"/>
                      <a:pt x="93" y="0"/>
                    </a:cubicBezTo>
                    <a:cubicBezTo>
                      <a:pt x="137" y="51"/>
                      <a:pt x="137" y="51"/>
                      <a:pt x="137" y="51"/>
                    </a:cubicBezTo>
                    <a:cubicBezTo>
                      <a:pt x="288" y="51"/>
                      <a:pt x="288" y="51"/>
                      <a:pt x="288" y="51"/>
                    </a:cubicBezTo>
                    <a:cubicBezTo>
                      <a:pt x="321" y="51"/>
                      <a:pt x="348" y="77"/>
                      <a:pt x="348" y="111"/>
                    </a:cubicBezTo>
                    <a:cubicBezTo>
                      <a:pt x="348" y="161"/>
                      <a:pt x="348" y="161"/>
                      <a:pt x="348" y="161"/>
                    </a:cubicBezTo>
                    <a:cubicBezTo>
                      <a:pt x="348" y="195"/>
                      <a:pt x="321" y="221"/>
                      <a:pt x="288" y="221"/>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24" name="Freeform 3297"/>
              <p:cNvSpPr>
                <a:spLocks/>
              </p:cNvSpPr>
              <p:nvPr/>
            </p:nvSpPr>
            <p:spPr bwMode="auto">
              <a:xfrm>
                <a:off x="4344987" y="4440237"/>
                <a:ext cx="501650" cy="657225"/>
              </a:xfrm>
              <a:custGeom>
                <a:avLst/>
                <a:gdLst>
                  <a:gd name="T0" fmla="*/ 243 w 243"/>
                  <a:gd name="T1" fmla="*/ 121 h 318"/>
                  <a:gd name="T2" fmla="*/ 122 w 243"/>
                  <a:gd name="T3" fmla="*/ 0 h 318"/>
                  <a:gd name="T4" fmla="*/ 0 w 243"/>
                  <a:gd name="T5" fmla="*/ 121 h 318"/>
                  <a:gd name="T6" fmla="*/ 122 w 243"/>
                  <a:gd name="T7" fmla="*/ 241 h 318"/>
                  <a:gd name="T8" fmla="*/ 168 w 243"/>
                  <a:gd name="T9" fmla="*/ 232 h 318"/>
                  <a:gd name="T10" fmla="*/ 243 w 243"/>
                  <a:gd name="T11" fmla="*/ 318 h 318"/>
                  <a:gd name="T12" fmla="*/ 243 w 243"/>
                  <a:gd name="T13" fmla="*/ 121 h 318"/>
                  <a:gd name="T14" fmla="*/ 243 w 243"/>
                  <a:gd name="T15" fmla="*/ 121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18">
                    <a:moveTo>
                      <a:pt x="243" y="121"/>
                    </a:moveTo>
                    <a:cubicBezTo>
                      <a:pt x="243" y="54"/>
                      <a:pt x="188" y="0"/>
                      <a:pt x="122" y="0"/>
                    </a:cubicBezTo>
                    <a:cubicBezTo>
                      <a:pt x="54" y="0"/>
                      <a:pt x="0" y="54"/>
                      <a:pt x="0" y="121"/>
                    </a:cubicBezTo>
                    <a:cubicBezTo>
                      <a:pt x="0" y="187"/>
                      <a:pt x="54" y="241"/>
                      <a:pt x="122" y="241"/>
                    </a:cubicBezTo>
                    <a:cubicBezTo>
                      <a:pt x="138" y="241"/>
                      <a:pt x="153" y="238"/>
                      <a:pt x="168" y="232"/>
                    </a:cubicBezTo>
                    <a:cubicBezTo>
                      <a:pt x="243" y="318"/>
                      <a:pt x="243" y="318"/>
                      <a:pt x="243" y="318"/>
                    </a:cubicBezTo>
                    <a:cubicBezTo>
                      <a:pt x="243" y="121"/>
                      <a:pt x="243" y="121"/>
                      <a:pt x="243" y="121"/>
                    </a:cubicBezTo>
                    <a:cubicBezTo>
                      <a:pt x="243" y="121"/>
                      <a:pt x="243" y="121"/>
                      <a:pt x="243" y="121"/>
                    </a:cubicBezTo>
                    <a:close/>
                  </a:path>
                </a:pathLst>
              </a:custGeom>
              <a:solidFill>
                <a:srgbClr val="00BCF2"/>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27" name="Rectangle 3300"/>
              <p:cNvSpPr>
                <a:spLocks noChangeArrowheads="1"/>
              </p:cNvSpPr>
              <p:nvPr/>
            </p:nvSpPr>
            <p:spPr bwMode="auto">
              <a:xfrm>
                <a:off x="4488092" y="4511955"/>
                <a:ext cx="149101" cy="3386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2200" kern="0" dirty="0">
                    <a:solidFill>
                      <a:srgbClr val="FFFFFF"/>
                    </a:solidFill>
                    <a:latin typeface="Segoe UI Semilight" panose="020B0402040204020203" pitchFamily="34" charset="0"/>
                  </a:rPr>
                  <a:t>6</a:t>
                </a:r>
                <a:endParaRPr lang="en-US" altLang="en-US" sz="1801" kern="0" dirty="0">
                  <a:solidFill>
                    <a:srgbClr val="505050"/>
                  </a:solidFill>
                  <a:latin typeface="Segoe UI" panose="020B0502040204020203" pitchFamily="34" charset="0"/>
                </a:endParaRPr>
              </a:p>
            </p:txBody>
          </p:sp>
          <p:sp>
            <p:nvSpPr>
              <p:cNvPr id="330" name="Rectangle 3299"/>
              <p:cNvSpPr>
                <a:spLocks noChangeArrowheads="1"/>
              </p:cNvSpPr>
              <p:nvPr/>
            </p:nvSpPr>
            <p:spPr bwMode="auto">
              <a:xfrm>
                <a:off x="3845239" y="4511955"/>
                <a:ext cx="463334" cy="3386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2200" kern="0" dirty="0">
                    <a:solidFill>
                      <a:srgbClr val="FFFFFF"/>
                    </a:solidFill>
                    <a:latin typeface="Segoe UI Light" panose="020B0502040204020203" pitchFamily="34" charset="0"/>
                  </a:rPr>
                  <a:t> 1 in</a:t>
                </a:r>
                <a:endParaRPr lang="en-US" altLang="en-US" sz="1801" kern="0" dirty="0">
                  <a:solidFill>
                    <a:srgbClr val="505050"/>
                  </a:solidFill>
                  <a:latin typeface="Segoe UI" panose="020B0502040204020203" pitchFamily="34" charset="0"/>
                </a:endParaRPr>
              </a:p>
            </p:txBody>
          </p:sp>
        </p:grpSp>
      </p:grpSp>
      <p:pic>
        <p:nvPicPr>
          <p:cNvPr id="579" name="Picture 57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88058" y="1821100"/>
            <a:ext cx="1114262" cy="604435"/>
          </a:xfrm>
          <a:prstGeom prst="rect">
            <a:avLst/>
          </a:prstGeom>
        </p:spPr>
      </p:pic>
      <p:grpSp>
        <p:nvGrpSpPr>
          <p:cNvPr id="59" name="Group 58"/>
          <p:cNvGrpSpPr/>
          <p:nvPr/>
        </p:nvGrpSpPr>
        <p:grpSpPr>
          <a:xfrm>
            <a:off x="6980130" y="1059209"/>
            <a:ext cx="2662653" cy="608659"/>
            <a:chOff x="6600092" y="1058862"/>
            <a:chExt cx="2663031" cy="608745"/>
          </a:xfrm>
        </p:grpSpPr>
        <p:grpSp>
          <p:nvGrpSpPr>
            <p:cNvPr id="7" name="Group 6"/>
            <p:cNvGrpSpPr/>
            <p:nvPr/>
          </p:nvGrpSpPr>
          <p:grpSpPr>
            <a:xfrm>
              <a:off x="6600092" y="1058862"/>
              <a:ext cx="608745" cy="608745"/>
              <a:chOff x="7777955" y="466725"/>
              <a:chExt cx="608745" cy="608745"/>
            </a:xfrm>
          </p:grpSpPr>
          <p:sp>
            <p:nvSpPr>
              <p:cNvPr id="2" name="Oval 1"/>
              <p:cNvSpPr/>
              <p:nvPr/>
            </p:nvSpPr>
            <p:spPr bwMode="auto">
              <a:xfrm>
                <a:off x="7777955" y="466725"/>
                <a:ext cx="608745" cy="608745"/>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7840660" y="586431"/>
                <a:ext cx="483357" cy="369384"/>
                <a:chOff x="7858948" y="601662"/>
                <a:chExt cx="483357" cy="369384"/>
              </a:xfrm>
            </p:grpSpPr>
            <p:sp>
              <p:nvSpPr>
                <p:cNvPr id="321" name="Rectangle 3458"/>
                <p:cNvSpPr>
                  <a:spLocks noChangeArrowheads="1"/>
                </p:cNvSpPr>
                <p:nvPr/>
              </p:nvSpPr>
              <p:spPr bwMode="auto">
                <a:xfrm>
                  <a:off x="7858948" y="601662"/>
                  <a:ext cx="322249" cy="369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2400" kern="0" dirty="0">
                      <a:solidFill>
                        <a:srgbClr val="FFFFFF"/>
                      </a:solidFill>
                      <a:latin typeface="Segoe UI Light" panose="020B0502040204020203" pitchFamily="34" charset="0"/>
                    </a:rPr>
                    <a:t>40</a:t>
                  </a:r>
                  <a:endParaRPr lang="en-US" altLang="en-US" sz="2400" kern="0" dirty="0">
                    <a:solidFill>
                      <a:srgbClr val="FFFFFF"/>
                    </a:solidFill>
                    <a:latin typeface="Segoe UI" panose="020B0502040204020203" pitchFamily="34" charset="0"/>
                  </a:endParaRPr>
                </a:p>
              </p:txBody>
            </p:sp>
            <p:sp>
              <p:nvSpPr>
                <p:cNvPr id="322" name="Rectangle 3459"/>
                <p:cNvSpPr>
                  <a:spLocks noChangeArrowheads="1"/>
                </p:cNvSpPr>
                <p:nvPr/>
              </p:nvSpPr>
              <p:spPr bwMode="auto">
                <a:xfrm>
                  <a:off x="8181982" y="609918"/>
                  <a:ext cx="160323" cy="246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599" kern="0" dirty="0">
                      <a:solidFill>
                        <a:srgbClr val="FFFFFF"/>
                      </a:solidFill>
                      <a:latin typeface="Segoe UI Light" panose="020B0502040204020203" pitchFamily="34" charset="0"/>
                    </a:rPr>
                    <a:t>%</a:t>
                  </a:r>
                  <a:endParaRPr lang="en-US" altLang="en-US" sz="1599" kern="0" dirty="0">
                    <a:solidFill>
                      <a:srgbClr val="FFFFFF"/>
                    </a:solidFill>
                    <a:latin typeface="Segoe UI" panose="020B0502040204020203" pitchFamily="34" charset="0"/>
                  </a:endParaRPr>
                </a:p>
              </p:txBody>
            </p:sp>
          </p:grpSp>
        </p:grpSp>
        <p:sp>
          <p:nvSpPr>
            <p:cNvPr id="323" name="Rectangle 3460"/>
            <p:cNvSpPr>
              <a:spLocks noChangeArrowheads="1"/>
            </p:cNvSpPr>
            <p:nvPr/>
          </p:nvSpPr>
          <p:spPr bwMode="auto">
            <a:xfrm>
              <a:off x="7285037" y="1135063"/>
              <a:ext cx="1978086" cy="498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lnSpc>
                  <a:spcPct val="120000"/>
                </a:lnSpc>
                <a:defRPr/>
              </a:pPr>
              <a:r>
                <a:rPr lang="en-US" altLang="en-US" sz="900" kern="0" dirty="0">
                  <a:solidFill>
                    <a:srgbClr val="002050"/>
                  </a:solidFill>
                  <a:latin typeface="Segoe UI" panose="020B0502040204020203" pitchFamily="34" charset="0"/>
                </a:rPr>
                <a:t>… of implementations end up </a:t>
              </a:r>
              <a:r>
                <a:rPr lang="en-US" altLang="en-US" sz="900" b="1" kern="0" dirty="0">
                  <a:solidFill>
                    <a:srgbClr val="002050"/>
                  </a:solidFill>
                  <a:latin typeface="Segoe UI" panose="020B0502040204020203" pitchFamily="34" charset="0"/>
                </a:rPr>
                <a:t>getting reworked</a:t>
              </a:r>
              <a:r>
                <a:rPr lang="en-US" altLang="en-US" sz="900" kern="0" dirty="0">
                  <a:solidFill>
                    <a:srgbClr val="002050"/>
                  </a:solidFill>
                  <a:latin typeface="Segoe UI" panose="020B0502040204020203" pitchFamily="34" charset="0"/>
                </a:rPr>
                <a:t> because they don’t meet the users’ original requirements</a:t>
              </a:r>
            </a:p>
          </p:txBody>
        </p:sp>
      </p:grpSp>
      <p:grpSp>
        <p:nvGrpSpPr>
          <p:cNvPr id="60" name="Group 59"/>
          <p:cNvGrpSpPr/>
          <p:nvPr/>
        </p:nvGrpSpPr>
        <p:grpSpPr>
          <a:xfrm>
            <a:off x="4313508" y="1668723"/>
            <a:ext cx="2912650" cy="608659"/>
            <a:chOff x="4084637" y="1423316"/>
            <a:chExt cx="2913063" cy="608745"/>
          </a:xfrm>
        </p:grpSpPr>
        <p:sp>
          <p:nvSpPr>
            <p:cNvPr id="590" name="Rectangle 3696"/>
            <p:cNvSpPr>
              <a:spLocks noChangeArrowheads="1"/>
            </p:cNvSpPr>
            <p:nvPr/>
          </p:nvSpPr>
          <p:spPr bwMode="auto">
            <a:xfrm>
              <a:off x="4768850" y="1478388"/>
              <a:ext cx="2228850" cy="498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lnSpc>
                  <a:spcPct val="120000"/>
                </a:lnSpc>
                <a:defRPr/>
              </a:pPr>
              <a:r>
                <a:rPr lang="en-US" altLang="en-US" sz="900" kern="0" dirty="0">
                  <a:solidFill>
                    <a:srgbClr val="002050"/>
                  </a:solidFill>
                  <a:latin typeface="Segoe UI" panose="020B0502040204020203" pitchFamily="34" charset="0"/>
                </a:rPr>
                <a:t>… of development budgets for software, IT staff and external professional services will be consumed by </a:t>
              </a:r>
              <a:r>
                <a:rPr lang="en-US" altLang="en-US" sz="900" b="1" kern="0" dirty="0">
                  <a:solidFill>
                    <a:srgbClr val="002050"/>
                  </a:solidFill>
                  <a:latin typeface="Segoe UI" panose="020B0502040204020203" pitchFamily="34" charset="0"/>
                </a:rPr>
                <a:t>poor requirements</a:t>
              </a:r>
            </a:p>
          </p:txBody>
        </p:sp>
        <p:grpSp>
          <p:nvGrpSpPr>
            <p:cNvPr id="688" name="Group 687"/>
            <p:cNvGrpSpPr/>
            <p:nvPr/>
          </p:nvGrpSpPr>
          <p:grpSpPr>
            <a:xfrm>
              <a:off x="4084637" y="1423316"/>
              <a:ext cx="608745" cy="608745"/>
              <a:chOff x="7777955" y="466725"/>
              <a:chExt cx="608745" cy="608745"/>
            </a:xfrm>
          </p:grpSpPr>
          <p:sp>
            <p:nvSpPr>
              <p:cNvPr id="689" name="Oval 688"/>
              <p:cNvSpPr/>
              <p:nvPr/>
            </p:nvSpPr>
            <p:spPr bwMode="auto">
              <a:xfrm>
                <a:off x="7777955" y="466725"/>
                <a:ext cx="608745" cy="608745"/>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0" name="Group 689"/>
              <p:cNvGrpSpPr/>
              <p:nvPr/>
            </p:nvGrpSpPr>
            <p:grpSpPr>
              <a:xfrm>
                <a:off x="7885590" y="586431"/>
                <a:ext cx="438427" cy="369384"/>
                <a:chOff x="7903878" y="601662"/>
                <a:chExt cx="438427" cy="369384"/>
              </a:xfrm>
            </p:grpSpPr>
            <p:sp>
              <p:nvSpPr>
                <p:cNvPr id="691" name="Rectangle 3458"/>
                <p:cNvSpPr>
                  <a:spLocks noChangeArrowheads="1"/>
                </p:cNvSpPr>
                <p:nvPr/>
              </p:nvSpPr>
              <p:spPr bwMode="auto">
                <a:xfrm>
                  <a:off x="7903878" y="601662"/>
                  <a:ext cx="272548" cy="369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2400" kern="0" dirty="0">
                      <a:solidFill>
                        <a:srgbClr val="FFFFFF"/>
                      </a:solidFill>
                      <a:latin typeface="Segoe UI Light" panose="020B0502040204020203" pitchFamily="34" charset="0"/>
                    </a:rPr>
                    <a:t>41</a:t>
                  </a:r>
                  <a:endParaRPr lang="en-US" altLang="en-US" sz="2400" kern="0" dirty="0">
                    <a:solidFill>
                      <a:srgbClr val="FFFFFF"/>
                    </a:solidFill>
                    <a:latin typeface="Segoe UI" panose="020B0502040204020203" pitchFamily="34" charset="0"/>
                  </a:endParaRPr>
                </a:p>
              </p:txBody>
            </p:sp>
            <p:sp>
              <p:nvSpPr>
                <p:cNvPr id="692" name="Rectangle 3459"/>
                <p:cNvSpPr>
                  <a:spLocks noChangeArrowheads="1"/>
                </p:cNvSpPr>
                <p:nvPr/>
              </p:nvSpPr>
              <p:spPr bwMode="auto">
                <a:xfrm>
                  <a:off x="8181982" y="609918"/>
                  <a:ext cx="160323" cy="246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599" kern="0" dirty="0">
                      <a:solidFill>
                        <a:srgbClr val="FFFFFF"/>
                      </a:solidFill>
                      <a:latin typeface="Segoe UI Light" panose="020B0502040204020203" pitchFamily="34" charset="0"/>
                    </a:rPr>
                    <a:t>%</a:t>
                  </a:r>
                  <a:endParaRPr lang="en-US" altLang="en-US" sz="1599" kern="0" dirty="0">
                    <a:solidFill>
                      <a:srgbClr val="FFFFFF"/>
                    </a:solidFill>
                    <a:latin typeface="Segoe UI" panose="020B0502040204020203" pitchFamily="34" charset="0"/>
                  </a:endParaRPr>
                </a:p>
              </p:txBody>
            </p:sp>
          </p:grpSp>
        </p:grpSp>
      </p:grpSp>
      <p:sp>
        <p:nvSpPr>
          <p:cNvPr id="3" name="Title 2"/>
          <p:cNvSpPr>
            <a:spLocks noGrp="1"/>
          </p:cNvSpPr>
          <p:nvPr>
            <p:ph type="title"/>
          </p:nvPr>
        </p:nvSpPr>
        <p:spPr/>
        <p:txBody>
          <a:bodyPr/>
          <a:lstStyle/>
          <a:p>
            <a:r>
              <a:rPr lang="en-US" sz="4800" dirty="0">
                <a:solidFill>
                  <a:srgbClr val="505050"/>
                </a:solidFill>
              </a:rPr>
              <a:t>The consequences of inefficiency</a:t>
            </a:r>
          </a:p>
        </p:txBody>
      </p:sp>
      <p:sp>
        <p:nvSpPr>
          <p:cNvPr id="128" name="Freeform 3342"/>
          <p:cNvSpPr>
            <a:spLocks/>
          </p:cNvSpPr>
          <p:nvPr/>
        </p:nvSpPr>
        <p:spPr bwMode="auto">
          <a:xfrm>
            <a:off x="5737294" y="2789338"/>
            <a:ext cx="3174" cy="1587"/>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lnTo>
                  <a:pt x="2" y="0"/>
                </a:lnTo>
                <a:lnTo>
                  <a:pt x="2"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28" name="Group 27"/>
          <p:cNvGrpSpPr/>
          <p:nvPr/>
        </p:nvGrpSpPr>
        <p:grpSpPr>
          <a:xfrm>
            <a:off x="8938829" y="730643"/>
            <a:ext cx="3374545" cy="1242954"/>
            <a:chOff x="8939214" y="730250"/>
            <a:chExt cx="3375023" cy="1243129"/>
          </a:xfrm>
        </p:grpSpPr>
        <p:grpSp>
          <p:nvGrpSpPr>
            <p:cNvPr id="14" name="Group 13"/>
            <p:cNvGrpSpPr/>
            <p:nvPr/>
          </p:nvGrpSpPr>
          <p:grpSpPr>
            <a:xfrm>
              <a:off x="9928226" y="730250"/>
              <a:ext cx="2386011" cy="1243129"/>
              <a:chOff x="9928226" y="730250"/>
              <a:chExt cx="2386011" cy="1243129"/>
            </a:xfrm>
          </p:grpSpPr>
          <p:sp>
            <p:nvSpPr>
              <p:cNvPr id="159" name="Freeform 3374"/>
              <p:cNvSpPr>
                <a:spLocks/>
              </p:cNvSpPr>
              <p:nvPr/>
            </p:nvSpPr>
            <p:spPr bwMode="auto">
              <a:xfrm>
                <a:off x="10482264" y="1819275"/>
                <a:ext cx="65088" cy="33337"/>
              </a:xfrm>
              <a:custGeom>
                <a:avLst/>
                <a:gdLst>
                  <a:gd name="T0" fmla="*/ 16 w 32"/>
                  <a:gd name="T1" fmla="*/ 0 h 16"/>
                  <a:gd name="T2" fmla="*/ 0 w 32"/>
                  <a:gd name="T3" fmla="*/ 16 h 16"/>
                  <a:gd name="T4" fmla="*/ 32 w 32"/>
                  <a:gd name="T5" fmla="*/ 16 h 16"/>
                  <a:gd name="T6" fmla="*/ 16 w 32"/>
                  <a:gd name="T7" fmla="*/ 0 h 16"/>
                </a:gdLst>
                <a:ahLst/>
                <a:cxnLst>
                  <a:cxn ang="0">
                    <a:pos x="T0" y="T1"/>
                  </a:cxn>
                  <a:cxn ang="0">
                    <a:pos x="T2" y="T3"/>
                  </a:cxn>
                  <a:cxn ang="0">
                    <a:pos x="T4" y="T5"/>
                  </a:cxn>
                  <a:cxn ang="0">
                    <a:pos x="T6" y="T7"/>
                  </a:cxn>
                </a:cxnLst>
                <a:rect l="0" t="0" r="r" b="b"/>
                <a:pathLst>
                  <a:path w="32" h="16">
                    <a:moveTo>
                      <a:pt x="16" y="0"/>
                    </a:moveTo>
                    <a:cubicBezTo>
                      <a:pt x="6" y="0"/>
                      <a:pt x="0" y="8"/>
                      <a:pt x="0" y="16"/>
                    </a:cubicBezTo>
                    <a:cubicBezTo>
                      <a:pt x="32" y="16"/>
                      <a:pt x="32" y="16"/>
                      <a:pt x="32" y="16"/>
                    </a:cubicBezTo>
                    <a:cubicBezTo>
                      <a:pt x="32" y="8"/>
                      <a:pt x="24" y="0"/>
                      <a:pt x="16" y="0"/>
                    </a:cubicBezTo>
                    <a:close/>
                  </a:path>
                </a:pathLst>
              </a:cu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60" name="Freeform 3375"/>
              <p:cNvSpPr>
                <a:spLocks/>
              </p:cNvSpPr>
              <p:nvPr/>
            </p:nvSpPr>
            <p:spPr bwMode="auto">
              <a:xfrm>
                <a:off x="10596564" y="1819275"/>
                <a:ext cx="66675" cy="33337"/>
              </a:xfrm>
              <a:custGeom>
                <a:avLst/>
                <a:gdLst>
                  <a:gd name="T0" fmla="*/ 16 w 32"/>
                  <a:gd name="T1" fmla="*/ 0 h 16"/>
                  <a:gd name="T2" fmla="*/ 32 w 32"/>
                  <a:gd name="T3" fmla="*/ 16 h 16"/>
                  <a:gd name="T4" fmla="*/ 0 w 32"/>
                  <a:gd name="T5" fmla="*/ 16 h 16"/>
                  <a:gd name="T6" fmla="*/ 16 w 32"/>
                  <a:gd name="T7" fmla="*/ 0 h 16"/>
                </a:gdLst>
                <a:ahLst/>
                <a:cxnLst>
                  <a:cxn ang="0">
                    <a:pos x="T0" y="T1"/>
                  </a:cxn>
                  <a:cxn ang="0">
                    <a:pos x="T2" y="T3"/>
                  </a:cxn>
                  <a:cxn ang="0">
                    <a:pos x="T4" y="T5"/>
                  </a:cxn>
                  <a:cxn ang="0">
                    <a:pos x="T6" y="T7"/>
                  </a:cxn>
                </a:cxnLst>
                <a:rect l="0" t="0" r="r" b="b"/>
                <a:pathLst>
                  <a:path w="32" h="16">
                    <a:moveTo>
                      <a:pt x="16" y="0"/>
                    </a:moveTo>
                    <a:cubicBezTo>
                      <a:pt x="26" y="0"/>
                      <a:pt x="32" y="8"/>
                      <a:pt x="32" y="16"/>
                    </a:cubicBezTo>
                    <a:cubicBezTo>
                      <a:pt x="0" y="16"/>
                      <a:pt x="0" y="16"/>
                      <a:pt x="0" y="16"/>
                    </a:cubicBezTo>
                    <a:cubicBezTo>
                      <a:pt x="0" y="8"/>
                      <a:pt x="8" y="0"/>
                      <a:pt x="16" y="0"/>
                    </a:cubicBezTo>
                    <a:close/>
                  </a:path>
                </a:pathLst>
              </a:cu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61" name="Freeform 3376"/>
              <p:cNvSpPr>
                <a:spLocks/>
              </p:cNvSpPr>
              <p:nvPr/>
            </p:nvSpPr>
            <p:spPr bwMode="auto">
              <a:xfrm>
                <a:off x="10334626" y="893762"/>
                <a:ext cx="465138" cy="1050925"/>
              </a:xfrm>
              <a:custGeom>
                <a:avLst/>
                <a:gdLst>
                  <a:gd name="T0" fmla="*/ 177 w 225"/>
                  <a:gd name="T1" fmla="*/ 92 h 508"/>
                  <a:gd name="T2" fmla="*/ 177 w 225"/>
                  <a:gd name="T3" fmla="*/ 92 h 508"/>
                  <a:gd name="T4" fmla="*/ 177 w 225"/>
                  <a:gd name="T5" fmla="*/ 92 h 508"/>
                  <a:gd name="T6" fmla="*/ 128 w 225"/>
                  <a:gd name="T7" fmla="*/ 88 h 508"/>
                  <a:gd name="T8" fmla="*/ 128 w 225"/>
                  <a:gd name="T9" fmla="*/ 80 h 508"/>
                  <a:gd name="T10" fmla="*/ 139 w 225"/>
                  <a:gd name="T11" fmla="*/ 68 h 508"/>
                  <a:gd name="T12" fmla="*/ 139 w 225"/>
                  <a:gd name="T13" fmla="*/ 57 h 508"/>
                  <a:gd name="T14" fmla="*/ 143 w 225"/>
                  <a:gd name="T15" fmla="*/ 52 h 508"/>
                  <a:gd name="T16" fmla="*/ 143 w 225"/>
                  <a:gd name="T17" fmla="*/ 43 h 508"/>
                  <a:gd name="T18" fmla="*/ 141 w 225"/>
                  <a:gd name="T19" fmla="*/ 38 h 508"/>
                  <a:gd name="T20" fmla="*/ 146 w 225"/>
                  <a:gd name="T21" fmla="*/ 25 h 508"/>
                  <a:gd name="T22" fmla="*/ 127 w 225"/>
                  <a:gd name="T23" fmla="*/ 7 h 508"/>
                  <a:gd name="T24" fmla="*/ 127 w 225"/>
                  <a:gd name="T25" fmla="*/ 7 h 508"/>
                  <a:gd name="T26" fmla="*/ 107 w 225"/>
                  <a:gd name="T27" fmla="*/ 0 h 508"/>
                  <a:gd name="T28" fmla="*/ 79 w 225"/>
                  <a:gd name="T29" fmla="*/ 23 h 508"/>
                  <a:gd name="T30" fmla="*/ 84 w 225"/>
                  <a:gd name="T31" fmla="*/ 38 h 508"/>
                  <a:gd name="T32" fmla="*/ 81 w 225"/>
                  <a:gd name="T33" fmla="*/ 43 h 508"/>
                  <a:gd name="T34" fmla="*/ 81 w 225"/>
                  <a:gd name="T35" fmla="*/ 52 h 508"/>
                  <a:gd name="T36" fmla="*/ 85 w 225"/>
                  <a:gd name="T37" fmla="*/ 57 h 508"/>
                  <a:gd name="T38" fmla="*/ 85 w 225"/>
                  <a:gd name="T39" fmla="*/ 68 h 508"/>
                  <a:gd name="T40" fmla="*/ 97 w 225"/>
                  <a:gd name="T41" fmla="*/ 80 h 508"/>
                  <a:gd name="T42" fmla="*/ 97 w 225"/>
                  <a:gd name="T43" fmla="*/ 88 h 508"/>
                  <a:gd name="T44" fmla="*/ 48 w 225"/>
                  <a:gd name="T45" fmla="*/ 92 h 508"/>
                  <a:gd name="T46" fmla="*/ 48 w 225"/>
                  <a:gd name="T47" fmla="*/ 93 h 508"/>
                  <a:gd name="T48" fmla="*/ 0 w 225"/>
                  <a:gd name="T49" fmla="*/ 267 h 508"/>
                  <a:gd name="T50" fmla="*/ 4 w 225"/>
                  <a:gd name="T51" fmla="*/ 267 h 508"/>
                  <a:gd name="T52" fmla="*/ 4 w 225"/>
                  <a:gd name="T53" fmla="*/ 279 h 508"/>
                  <a:gd name="T54" fmla="*/ 14 w 225"/>
                  <a:gd name="T55" fmla="*/ 289 h 508"/>
                  <a:gd name="T56" fmla="*/ 25 w 225"/>
                  <a:gd name="T57" fmla="*/ 279 h 508"/>
                  <a:gd name="T58" fmla="*/ 25 w 225"/>
                  <a:gd name="T59" fmla="*/ 267 h 508"/>
                  <a:gd name="T60" fmla="*/ 28 w 225"/>
                  <a:gd name="T61" fmla="*/ 267 h 508"/>
                  <a:gd name="T62" fmla="*/ 48 w 225"/>
                  <a:gd name="T63" fmla="*/ 170 h 508"/>
                  <a:gd name="T64" fmla="*/ 48 w 225"/>
                  <a:gd name="T65" fmla="*/ 308 h 508"/>
                  <a:gd name="T66" fmla="*/ 65 w 225"/>
                  <a:gd name="T67" fmla="*/ 308 h 508"/>
                  <a:gd name="T68" fmla="*/ 71 w 225"/>
                  <a:gd name="T69" fmla="*/ 493 h 508"/>
                  <a:gd name="T70" fmla="*/ 77 w 225"/>
                  <a:gd name="T71" fmla="*/ 493 h 508"/>
                  <a:gd name="T72" fmla="*/ 69 w 225"/>
                  <a:gd name="T73" fmla="*/ 508 h 508"/>
                  <a:gd name="T74" fmla="*/ 108 w 225"/>
                  <a:gd name="T75" fmla="*/ 508 h 508"/>
                  <a:gd name="T76" fmla="*/ 99 w 225"/>
                  <a:gd name="T77" fmla="*/ 493 h 508"/>
                  <a:gd name="T78" fmla="*/ 105 w 225"/>
                  <a:gd name="T79" fmla="*/ 493 h 508"/>
                  <a:gd name="T80" fmla="*/ 112 w 225"/>
                  <a:gd name="T81" fmla="*/ 308 h 508"/>
                  <a:gd name="T82" fmla="*/ 113 w 225"/>
                  <a:gd name="T83" fmla="*/ 308 h 508"/>
                  <a:gd name="T84" fmla="*/ 120 w 225"/>
                  <a:gd name="T85" fmla="*/ 493 h 508"/>
                  <a:gd name="T86" fmla="*/ 126 w 225"/>
                  <a:gd name="T87" fmla="*/ 493 h 508"/>
                  <a:gd name="T88" fmla="*/ 117 w 225"/>
                  <a:gd name="T89" fmla="*/ 508 h 508"/>
                  <a:gd name="T90" fmla="*/ 156 w 225"/>
                  <a:gd name="T91" fmla="*/ 508 h 508"/>
                  <a:gd name="T92" fmla="*/ 148 w 225"/>
                  <a:gd name="T93" fmla="*/ 493 h 508"/>
                  <a:gd name="T94" fmla="*/ 154 w 225"/>
                  <a:gd name="T95" fmla="*/ 493 h 508"/>
                  <a:gd name="T96" fmla="*/ 160 w 225"/>
                  <a:gd name="T97" fmla="*/ 308 h 508"/>
                  <a:gd name="T98" fmla="*/ 177 w 225"/>
                  <a:gd name="T99" fmla="*/ 308 h 508"/>
                  <a:gd name="T100" fmla="*/ 177 w 225"/>
                  <a:gd name="T101" fmla="*/ 167 h 508"/>
                  <a:gd name="T102" fmla="*/ 198 w 225"/>
                  <a:gd name="T103" fmla="*/ 267 h 508"/>
                  <a:gd name="T104" fmla="*/ 201 w 225"/>
                  <a:gd name="T105" fmla="*/ 267 h 508"/>
                  <a:gd name="T106" fmla="*/ 201 w 225"/>
                  <a:gd name="T107" fmla="*/ 279 h 508"/>
                  <a:gd name="T108" fmla="*/ 211 w 225"/>
                  <a:gd name="T109" fmla="*/ 289 h 508"/>
                  <a:gd name="T110" fmla="*/ 222 w 225"/>
                  <a:gd name="T111" fmla="*/ 279 h 508"/>
                  <a:gd name="T112" fmla="*/ 222 w 225"/>
                  <a:gd name="T113" fmla="*/ 267 h 508"/>
                  <a:gd name="T114" fmla="*/ 225 w 225"/>
                  <a:gd name="T115" fmla="*/ 267 h 508"/>
                  <a:gd name="T116" fmla="*/ 177 w 225"/>
                  <a:gd name="T117" fmla="*/ 9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508">
                    <a:moveTo>
                      <a:pt x="177" y="92"/>
                    </a:moveTo>
                    <a:cubicBezTo>
                      <a:pt x="177" y="92"/>
                      <a:pt x="177" y="92"/>
                      <a:pt x="177" y="92"/>
                    </a:cubicBezTo>
                    <a:cubicBezTo>
                      <a:pt x="177" y="92"/>
                      <a:pt x="177" y="92"/>
                      <a:pt x="177" y="92"/>
                    </a:cubicBezTo>
                    <a:cubicBezTo>
                      <a:pt x="128" y="88"/>
                      <a:pt x="128" y="88"/>
                      <a:pt x="128" y="88"/>
                    </a:cubicBezTo>
                    <a:cubicBezTo>
                      <a:pt x="128" y="80"/>
                      <a:pt x="128" y="80"/>
                      <a:pt x="128" y="80"/>
                    </a:cubicBezTo>
                    <a:cubicBezTo>
                      <a:pt x="134" y="79"/>
                      <a:pt x="139" y="74"/>
                      <a:pt x="139" y="68"/>
                    </a:cubicBezTo>
                    <a:cubicBezTo>
                      <a:pt x="139" y="57"/>
                      <a:pt x="139" y="57"/>
                      <a:pt x="139" y="57"/>
                    </a:cubicBezTo>
                    <a:cubicBezTo>
                      <a:pt x="141" y="57"/>
                      <a:pt x="143" y="55"/>
                      <a:pt x="143" y="52"/>
                    </a:cubicBezTo>
                    <a:cubicBezTo>
                      <a:pt x="143" y="43"/>
                      <a:pt x="143" y="43"/>
                      <a:pt x="143" y="43"/>
                    </a:cubicBezTo>
                    <a:cubicBezTo>
                      <a:pt x="143" y="41"/>
                      <a:pt x="142" y="39"/>
                      <a:pt x="141" y="38"/>
                    </a:cubicBezTo>
                    <a:cubicBezTo>
                      <a:pt x="144" y="36"/>
                      <a:pt x="146" y="31"/>
                      <a:pt x="146" y="25"/>
                    </a:cubicBezTo>
                    <a:cubicBezTo>
                      <a:pt x="146" y="15"/>
                      <a:pt x="138" y="7"/>
                      <a:pt x="127" y="7"/>
                    </a:cubicBezTo>
                    <a:cubicBezTo>
                      <a:pt x="127" y="7"/>
                      <a:pt x="127" y="7"/>
                      <a:pt x="127" y="7"/>
                    </a:cubicBezTo>
                    <a:cubicBezTo>
                      <a:pt x="122" y="3"/>
                      <a:pt x="115" y="0"/>
                      <a:pt x="107" y="0"/>
                    </a:cubicBezTo>
                    <a:cubicBezTo>
                      <a:pt x="91" y="0"/>
                      <a:pt x="79" y="10"/>
                      <a:pt x="79" y="23"/>
                    </a:cubicBezTo>
                    <a:cubicBezTo>
                      <a:pt x="79" y="29"/>
                      <a:pt x="81" y="35"/>
                      <a:pt x="84" y="38"/>
                    </a:cubicBezTo>
                    <a:cubicBezTo>
                      <a:pt x="83" y="38"/>
                      <a:pt x="81" y="40"/>
                      <a:pt x="81" y="43"/>
                    </a:cubicBezTo>
                    <a:cubicBezTo>
                      <a:pt x="81" y="52"/>
                      <a:pt x="81" y="52"/>
                      <a:pt x="81" y="52"/>
                    </a:cubicBezTo>
                    <a:cubicBezTo>
                      <a:pt x="81" y="55"/>
                      <a:pt x="83" y="57"/>
                      <a:pt x="85" y="57"/>
                    </a:cubicBezTo>
                    <a:cubicBezTo>
                      <a:pt x="85" y="68"/>
                      <a:pt x="85" y="68"/>
                      <a:pt x="85" y="68"/>
                    </a:cubicBezTo>
                    <a:cubicBezTo>
                      <a:pt x="85" y="75"/>
                      <a:pt x="90" y="80"/>
                      <a:pt x="97" y="80"/>
                    </a:cubicBezTo>
                    <a:cubicBezTo>
                      <a:pt x="97" y="88"/>
                      <a:pt x="97" y="88"/>
                      <a:pt x="97" y="88"/>
                    </a:cubicBezTo>
                    <a:cubicBezTo>
                      <a:pt x="48" y="92"/>
                      <a:pt x="48" y="92"/>
                      <a:pt x="48" y="92"/>
                    </a:cubicBezTo>
                    <a:cubicBezTo>
                      <a:pt x="48" y="93"/>
                      <a:pt x="48" y="93"/>
                      <a:pt x="48" y="93"/>
                    </a:cubicBezTo>
                    <a:cubicBezTo>
                      <a:pt x="22" y="149"/>
                      <a:pt x="6" y="205"/>
                      <a:pt x="0" y="267"/>
                    </a:cubicBezTo>
                    <a:cubicBezTo>
                      <a:pt x="4" y="267"/>
                      <a:pt x="4" y="267"/>
                      <a:pt x="4" y="267"/>
                    </a:cubicBezTo>
                    <a:cubicBezTo>
                      <a:pt x="4" y="279"/>
                      <a:pt x="4" y="279"/>
                      <a:pt x="4" y="279"/>
                    </a:cubicBezTo>
                    <a:cubicBezTo>
                      <a:pt x="4" y="285"/>
                      <a:pt x="9" y="289"/>
                      <a:pt x="14" y="289"/>
                    </a:cubicBezTo>
                    <a:cubicBezTo>
                      <a:pt x="20" y="289"/>
                      <a:pt x="25" y="285"/>
                      <a:pt x="25" y="279"/>
                    </a:cubicBezTo>
                    <a:cubicBezTo>
                      <a:pt x="25" y="267"/>
                      <a:pt x="25" y="267"/>
                      <a:pt x="25" y="267"/>
                    </a:cubicBezTo>
                    <a:cubicBezTo>
                      <a:pt x="28" y="267"/>
                      <a:pt x="28" y="267"/>
                      <a:pt x="28" y="267"/>
                    </a:cubicBezTo>
                    <a:cubicBezTo>
                      <a:pt x="31" y="233"/>
                      <a:pt x="39" y="202"/>
                      <a:pt x="48" y="170"/>
                    </a:cubicBezTo>
                    <a:cubicBezTo>
                      <a:pt x="48" y="308"/>
                      <a:pt x="48" y="308"/>
                      <a:pt x="48" y="308"/>
                    </a:cubicBezTo>
                    <a:cubicBezTo>
                      <a:pt x="65" y="308"/>
                      <a:pt x="65" y="308"/>
                      <a:pt x="65" y="308"/>
                    </a:cubicBezTo>
                    <a:cubicBezTo>
                      <a:pt x="71" y="493"/>
                      <a:pt x="71" y="493"/>
                      <a:pt x="71" y="493"/>
                    </a:cubicBezTo>
                    <a:cubicBezTo>
                      <a:pt x="77" y="493"/>
                      <a:pt x="77" y="493"/>
                      <a:pt x="77" y="493"/>
                    </a:cubicBezTo>
                    <a:cubicBezTo>
                      <a:pt x="71" y="495"/>
                      <a:pt x="69" y="502"/>
                      <a:pt x="69" y="508"/>
                    </a:cubicBezTo>
                    <a:cubicBezTo>
                      <a:pt x="108" y="508"/>
                      <a:pt x="108" y="508"/>
                      <a:pt x="108" y="508"/>
                    </a:cubicBezTo>
                    <a:cubicBezTo>
                      <a:pt x="108" y="502"/>
                      <a:pt x="105" y="495"/>
                      <a:pt x="99" y="493"/>
                    </a:cubicBezTo>
                    <a:cubicBezTo>
                      <a:pt x="105" y="493"/>
                      <a:pt x="105" y="493"/>
                      <a:pt x="105" y="493"/>
                    </a:cubicBezTo>
                    <a:cubicBezTo>
                      <a:pt x="112" y="308"/>
                      <a:pt x="112" y="308"/>
                      <a:pt x="112" y="308"/>
                    </a:cubicBezTo>
                    <a:cubicBezTo>
                      <a:pt x="113" y="308"/>
                      <a:pt x="113" y="308"/>
                      <a:pt x="113" y="308"/>
                    </a:cubicBezTo>
                    <a:cubicBezTo>
                      <a:pt x="120" y="493"/>
                      <a:pt x="120" y="493"/>
                      <a:pt x="120" y="493"/>
                    </a:cubicBezTo>
                    <a:cubicBezTo>
                      <a:pt x="126" y="493"/>
                      <a:pt x="126" y="493"/>
                      <a:pt x="126" y="493"/>
                    </a:cubicBezTo>
                    <a:cubicBezTo>
                      <a:pt x="120" y="495"/>
                      <a:pt x="117" y="502"/>
                      <a:pt x="117" y="508"/>
                    </a:cubicBezTo>
                    <a:cubicBezTo>
                      <a:pt x="156" y="508"/>
                      <a:pt x="156" y="508"/>
                      <a:pt x="156" y="508"/>
                    </a:cubicBezTo>
                    <a:cubicBezTo>
                      <a:pt x="156" y="502"/>
                      <a:pt x="154" y="495"/>
                      <a:pt x="148" y="493"/>
                    </a:cubicBezTo>
                    <a:cubicBezTo>
                      <a:pt x="154" y="493"/>
                      <a:pt x="154" y="493"/>
                      <a:pt x="154" y="493"/>
                    </a:cubicBezTo>
                    <a:cubicBezTo>
                      <a:pt x="160" y="308"/>
                      <a:pt x="160" y="308"/>
                      <a:pt x="160" y="308"/>
                    </a:cubicBezTo>
                    <a:cubicBezTo>
                      <a:pt x="177" y="308"/>
                      <a:pt x="177" y="308"/>
                      <a:pt x="177" y="308"/>
                    </a:cubicBezTo>
                    <a:cubicBezTo>
                      <a:pt x="177" y="167"/>
                      <a:pt x="177" y="167"/>
                      <a:pt x="177" y="167"/>
                    </a:cubicBezTo>
                    <a:cubicBezTo>
                      <a:pt x="187" y="200"/>
                      <a:pt x="195" y="232"/>
                      <a:pt x="198" y="267"/>
                    </a:cubicBezTo>
                    <a:cubicBezTo>
                      <a:pt x="201" y="267"/>
                      <a:pt x="201" y="267"/>
                      <a:pt x="201" y="267"/>
                    </a:cubicBezTo>
                    <a:cubicBezTo>
                      <a:pt x="201" y="279"/>
                      <a:pt x="201" y="279"/>
                      <a:pt x="201" y="279"/>
                    </a:cubicBezTo>
                    <a:cubicBezTo>
                      <a:pt x="201" y="285"/>
                      <a:pt x="206" y="289"/>
                      <a:pt x="211" y="289"/>
                    </a:cubicBezTo>
                    <a:cubicBezTo>
                      <a:pt x="217" y="289"/>
                      <a:pt x="222" y="285"/>
                      <a:pt x="222" y="279"/>
                    </a:cubicBezTo>
                    <a:cubicBezTo>
                      <a:pt x="222" y="267"/>
                      <a:pt x="222" y="267"/>
                      <a:pt x="222" y="267"/>
                    </a:cubicBezTo>
                    <a:cubicBezTo>
                      <a:pt x="225" y="267"/>
                      <a:pt x="225" y="267"/>
                      <a:pt x="225" y="267"/>
                    </a:cubicBezTo>
                    <a:cubicBezTo>
                      <a:pt x="220" y="205"/>
                      <a:pt x="203" y="148"/>
                      <a:pt x="177" y="92"/>
                    </a:cubicBezTo>
                    <a:close/>
                  </a:path>
                </a:pathLst>
              </a:cu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62" name="Freeform 3377"/>
              <p:cNvSpPr>
                <a:spLocks/>
              </p:cNvSpPr>
              <p:nvPr/>
            </p:nvSpPr>
            <p:spPr bwMode="auto">
              <a:xfrm>
                <a:off x="10199689" y="949325"/>
                <a:ext cx="333375" cy="995362"/>
              </a:xfrm>
              <a:custGeom>
                <a:avLst/>
                <a:gdLst>
                  <a:gd name="T0" fmla="*/ 133 w 161"/>
                  <a:gd name="T1" fmla="*/ 97 h 481"/>
                  <a:gd name="T2" fmla="*/ 95 w 161"/>
                  <a:gd name="T3" fmla="*/ 93 h 481"/>
                  <a:gd name="T4" fmla="*/ 93 w 161"/>
                  <a:gd name="T5" fmla="*/ 89 h 481"/>
                  <a:gd name="T6" fmla="*/ 121 w 161"/>
                  <a:gd name="T7" fmla="*/ 76 h 481"/>
                  <a:gd name="T8" fmla="*/ 109 w 161"/>
                  <a:gd name="T9" fmla="*/ 71 h 481"/>
                  <a:gd name="T10" fmla="*/ 114 w 161"/>
                  <a:gd name="T11" fmla="*/ 56 h 481"/>
                  <a:gd name="T12" fmla="*/ 114 w 161"/>
                  <a:gd name="T13" fmla="*/ 55 h 481"/>
                  <a:gd name="T14" fmla="*/ 99 w 161"/>
                  <a:gd name="T15" fmla="*/ 14 h 481"/>
                  <a:gd name="T16" fmla="*/ 47 w 161"/>
                  <a:gd name="T17" fmla="*/ 36 h 481"/>
                  <a:gd name="T18" fmla="*/ 51 w 161"/>
                  <a:gd name="T19" fmla="*/ 55 h 481"/>
                  <a:gd name="T20" fmla="*/ 48 w 161"/>
                  <a:gd name="T21" fmla="*/ 71 h 481"/>
                  <a:gd name="T22" fmla="*/ 56 w 161"/>
                  <a:gd name="T23" fmla="*/ 89 h 481"/>
                  <a:gd name="T24" fmla="*/ 70 w 161"/>
                  <a:gd name="T25" fmla="*/ 93 h 481"/>
                  <a:gd name="T26" fmla="*/ 29 w 161"/>
                  <a:gd name="T27" fmla="*/ 97 h 481"/>
                  <a:gd name="T28" fmla="*/ 29 w 161"/>
                  <a:gd name="T29" fmla="*/ 97 h 481"/>
                  <a:gd name="T30" fmla="*/ 3 w 161"/>
                  <a:gd name="T31" fmla="*/ 221 h 481"/>
                  <a:gd name="T32" fmla="*/ 10 w 161"/>
                  <a:gd name="T33" fmla="*/ 237 h 481"/>
                  <a:gd name="T34" fmla="*/ 18 w 161"/>
                  <a:gd name="T35" fmla="*/ 221 h 481"/>
                  <a:gd name="T36" fmla="*/ 32 w 161"/>
                  <a:gd name="T37" fmla="*/ 149 h 481"/>
                  <a:gd name="T38" fmla="*/ 38 w 161"/>
                  <a:gd name="T39" fmla="*/ 364 h 481"/>
                  <a:gd name="T40" fmla="*/ 55 w 161"/>
                  <a:gd name="T41" fmla="*/ 474 h 481"/>
                  <a:gd name="T42" fmla="*/ 55 w 161"/>
                  <a:gd name="T43" fmla="*/ 481 h 481"/>
                  <a:gd name="T44" fmla="*/ 80 w 161"/>
                  <a:gd name="T45" fmla="*/ 481 h 481"/>
                  <a:gd name="T46" fmla="*/ 80 w 161"/>
                  <a:gd name="T47" fmla="*/ 364 h 481"/>
                  <a:gd name="T48" fmla="*/ 89 w 161"/>
                  <a:gd name="T49" fmla="*/ 474 h 481"/>
                  <a:gd name="T50" fmla="*/ 89 w 161"/>
                  <a:gd name="T51" fmla="*/ 481 h 481"/>
                  <a:gd name="T52" fmla="*/ 112 w 161"/>
                  <a:gd name="T53" fmla="*/ 481 h 481"/>
                  <a:gd name="T54" fmla="*/ 112 w 161"/>
                  <a:gd name="T55" fmla="*/ 364 h 481"/>
                  <a:gd name="T56" fmla="*/ 124 w 161"/>
                  <a:gd name="T57" fmla="*/ 253 h 481"/>
                  <a:gd name="T58" fmla="*/ 141 w 161"/>
                  <a:gd name="T59" fmla="*/ 221 h 481"/>
                  <a:gd name="T60" fmla="*/ 144 w 161"/>
                  <a:gd name="T61" fmla="*/ 230 h 481"/>
                  <a:gd name="T62" fmla="*/ 159 w 161"/>
                  <a:gd name="T63" fmla="*/ 230 h 481"/>
                  <a:gd name="T64" fmla="*/ 161 w 161"/>
                  <a:gd name="T65" fmla="*/ 22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481">
                    <a:moveTo>
                      <a:pt x="133" y="97"/>
                    </a:moveTo>
                    <a:cubicBezTo>
                      <a:pt x="133" y="97"/>
                      <a:pt x="133" y="97"/>
                      <a:pt x="133" y="97"/>
                    </a:cubicBezTo>
                    <a:cubicBezTo>
                      <a:pt x="95" y="93"/>
                      <a:pt x="95" y="93"/>
                      <a:pt x="95" y="93"/>
                    </a:cubicBezTo>
                    <a:cubicBezTo>
                      <a:pt x="95" y="93"/>
                      <a:pt x="95" y="93"/>
                      <a:pt x="95" y="93"/>
                    </a:cubicBezTo>
                    <a:cubicBezTo>
                      <a:pt x="92" y="93"/>
                      <a:pt x="92" y="93"/>
                      <a:pt x="92" y="93"/>
                    </a:cubicBezTo>
                    <a:cubicBezTo>
                      <a:pt x="93" y="89"/>
                      <a:pt x="93" y="89"/>
                      <a:pt x="93" y="89"/>
                    </a:cubicBezTo>
                    <a:cubicBezTo>
                      <a:pt x="97" y="89"/>
                      <a:pt x="101" y="89"/>
                      <a:pt x="108" y="89"/>
                    </a:cubicBezTo>
                    <a:cubicBezTo>
                      <a:pt x="119" y="87"/>
                      <a:pt x="121" y="80"/>
                      <a:pt x="121" y="76"/>
                    </a:cubicBezTo>
                    <a:cubicBezTo>
                      <a:pt x="121" y="72"/>
                      <a:pt x="118" y="65"/>
                      <a:pt x="117" y="71"/>
                    </a:cubicBezTo>
                    <a:cubicBezTo>
                      <a:pt x="115" y="76"/>
                      <a:pt x="110" y="75"/>
                      <a:pt x="109" y="71"/>
                    </a:cubicBezTo>
                    <a:cubicBezTo>
                      <a:pt x="108" y="69"/>
                      <a:pt x="110" y="63"/>
                      <a:pt x="112" y="60"/>
                    </a:cubicBezTo>
                    <a:cubicBezTo>
                      <a:pt x="112" y="58"/>
                      <a:pt x="113" y="57"/>
                      <a:pt x="114" y="56"/>
                    </a:cubicBezTo>
                    <a:cubicBezTo>
                      <a:pt x="114" y="55"/>
                      <a:pt x="114" y="55"/>
                      <a:pt x="114" y="55"/>
                    </a:cubicBezTo>
                    <a:cubicBezTo>
                      <a:pt x="114" y="55"/>
                      <a:pt x="114" y="55"/>
                      <a:pt x="114" y="55"/>
                    </a:cubicBezTo>
                    <a:cubicBezTo>
                      <a:pt x="115" y="51"/>
                      <a:pt x="116" y="47"/>
                      <a:pt x="116" y="42"/>
                    </a:cubicBezTo>
                    <a:cubicBezTo>
                      <a:pt x="116" y="29"/>
                      <a:pt x="109" y="18"/>
                      <a:pt x="99" y="14"/>
                    </a:cubicBezTo>
                    <a:cubicBezTo>
                      <a:pt x="94" y="6"/>
                      <a:pt x="85" y="0"/>
                      <a:pt x="76" y="0"/>
                    </a:cubicBezTo>
                    <a:cubicBezTo>
                      <a:pt x="60" y="0"/>
                      <a:pt x="47" y="16"/>
                      <a:pt x="47" y="36"/>
                    </a:cubicBezTo>
                    <a:cubicBezTo>
                      <a:pt x="47" y="44"/>
                      <a:pt x="48" y="49"/>
                      <a:pt x="51" y="55"/>
                    </a:cubicBezTo>
                    <a:cubicBezTo>
                      <a:pt x="51" y="55"/>
                      <a:pt x="51" y="55"/>
                      <a:pt x="51" y="55"/>
                    </a:cubicBezTo>
                    <a:cubicBezTo>
                      <a:pt x="51" y="55"/>
                      <a:pt x="57" y="67"/>
                      <a:pt x="55" y="71"/>
                    </a:cubicBezTo>
                    <a:cubicBezTo>
                      <a:pt x="54" y="75"/>
                      <a:pt x="50" y="76"/>
                      <a:pt x="48" y="71"/>
                    </a:cubicBezTo>
                    <a:cubicBezTo>
                      <a:pt x="46" y="65"/>
                      <a:pt x="43" y="72"/>
                      <a:pt x="44" y="76"/>
                    </a:cubicBezTo>
                    <a:cubicBezTo>
                      <a:pt x="44" y="80"/>
                      <a:pt x="46" y="87"/>
                      <a:pt x="56" y="89"/>
                    </a:cubicBezTo>
                    <a:cubicBezTo>
                      <a:pt x="62" y="89"/>
                      <a:pt x="66" y="89"/>
                      <a:pt x="70" y="89"/>
                    </a:cubicBezTo>
                    <a:cubicBezTo>
                      <a:pt x="70" y="93"/>
                      <a:pt x="70" y="93"/>
                      <a:pt x="70" y="93"/>
                    </a:cubicBezTo>
                    <a:cubicBezTo>
                      <a:pt x="66" y="93"/>
                      <a:pt x="66" y="93"/>
                      <a:pt x="66" y="93"/>
                    </a:cubicBezTo>
                    <a:cubicBezTo>
                      <a:pt x="29" y="97"/>
                      <a:pt x="29" y="97"/>
                      <a:pt x="29" y="97"/>
                    </a:cubicBezTo>
                    <a:cubicBezTo>
                      <a:pt x="29" y="97"/>
                      <a:pt x="29" y="97"/>
                      <a:pt x="29" y="97"/>
                    </a:cubicBezTo>
                    <a:cubicBezTo>
                      <a:pt x="29" y="97"/>
                      <a:pt x="29" y="97"/>
                      <a:pt x="29" y="97"/>
                    </a:cubicBezTo>
                    <a:cubicBezTo>
                      <a:pt x="10" y="138"/>
                      <a:pt x="4" y="177"/>
                      <a:pt x="0" y="221"/>
                    </a:cubicBezTo>
                    <a:cubicBezTo>
                      <a:pt x="3" y="221"/>
                      <a:pt x="3" y="221"/>
                      <a:pt x="3" y="221"/>
                    </a:cubicBezTo>
                    <a:cubicBezTo>
                      <a:pt x="3" y="230"/>
                      <a:pt x="3" y="230"/>
                      <a:pt x="3" y="230"/>
                    </a:cubicBezTo>
                    <a:cubicBezTo>
                      <a:pt x="3" y="234"/>
                      <a:pt x="6" y="237"/>
                      <a:pt x="10" y="237"/>
                    </a:cubicBezTo>
                    <a:cubicBezTo>
                      <a:pt x="14" y="237"/>
                      <a:pt x="18" y="234"/>
                      <a:pt x="18" y="230"/>
                    </a:cubicBezTo>
                    <a:cubicBezTo>
                      <a:pt x="18" y="221"/>
                      <a:pt x="18" y="221"/>
                      <a:pt x="18" y="221"/>
                    </a:cubicBezTo>
                    <a:cubicBezTo>
                      <a:pt x="20" y="221"/>
                      <a:pt x="20" y="221"/>
                      <a:pt x="20" y="221"/>
                    </a:cubicBezTo>
                    <a:cubicBezTo>
                      <a:pt x="23" y="196"/>
                      <a:pt x="26" y="173"/>
                      <a:pt x="32" y="149"/>
                    </a:cubicBezTo>
                    <a:cubicBezTo>
                      <a:pt x="38" y="253"/>
                      <a:pt x="38" y="253"/>
                      <a:pt x="38" y="253"/>
                    </a:cubicBezTo>
                    <a:cubicBezTo>
                      <a:pt x="38" y="364"/>
                      <a:pt x="38" y="364"/>
                      <a:pt x="38" y="364"/>
                    </a:cubicBezTo>
                    <a:cubicBezTo>
                      <a:pt x="52" y="364"/>
                      <a:pt x="52" y="364"/>
                      <a:pt x="52" y="364"/>
                    </a:cubicBezTo>
                    <a:cubicBezTo>
                      <a:pt x="55" y="474"/>
                      <a:pt x="55" y="474"/>
                      <a:pt x="55" y="474"/>
                    </a:cubicBezTo>
                    <a:cubicBezTo>
                      <a:pt x="53" y="476"/>
                      <a:pt x="52" y="479"/>
                      <a:pt x="52" y="481"/>
                    </a:cubicBezTo>
                    <a:cubicBezTo>
                      <a:pt x="55" y="481"/>
                      <a:pt x="55" y="481"/>
                      <a:pt x="55" y="481"/>
                    </a:cubicBezTo>
                    <a:cubicBezTo>
                      <a:pt x="77" y="481"/>
                      <a:pt x="77" y="481"/>
                      <a:pt x="77" y="481"/>
                    </a:cubicBezTo>
                    <a:cubicBezTo>
                      <a:pt x="80" y="481"/>
                      <a:pt x="80" y="481"/>
                      <a:pt x="80" y="481"/>
                    </a:cubicBezTo>
                    <a:cubicBezTo>
                      <a:pt x="80" y="479"/>
                      <a:pt x="79" y="476"/>
                      <a:pt x="77" y="474"/>
                    </a:cubicBezTo>
                    <a:cubicBezTo>
                      <a:pt x="80" y="364"/>
                      <a:pt x="80" y="364"/>
                      <a:pt x="80" y="364"/>
                    </a:cubicBezTo>
                    <a:cubicBezTo>
                      <a:pt x="86" y="364"/>
                      <a:pt x="86" y="364"/>
                      <a:pt x="86" y="364"/>
                    </a:cubicBezTo>
                    <a:cubicBezTo>
                      <a:pt x="89" y="474"/>
                      <a:pt x="89" y="474"/>
                      <a:pt x="89" y="474"/>
                    </a:cubicBezTo>
                    <a:cubicBezTo>
                      <a:pt x="87" y="476"/>
                      <a:pt x="86" y="479"/>
                      <a:pt x="86" y="481"/>
                    </a:cubicBezTo>
                    <a:cubicBezTo>
                      <a:pt x="89" y="481"/>
                      <a:pt x="89" y="481"/>
                      <a:pt x="89" y="481"/>
                    </a:cubicBezTo>
                    <a:cubicBezTo>
                      <a:pt x="109" y="481"/>
                      <a:pt x="109" y="481"/>
                      <a:pt x="109" y="481"/>
                    </a:cubicBezTo>
                    <a:cubicBezTo>
                      <a:pt x="112" y="481"/>
                      <a:pt x="112" y="481"/>
                      <a:pt x="112" y="481"/>
                    </a:cubicBezTo>
                    <a:cubicBezTo>
                      <a:pt x="112" y="479"/>
                      <a:pt x="111" y="476"/>
                      <a:pt x="109" y="474"/>
                    </a:cubicBezTo>
                    <a:cubicBezTo>
                      <a:pt x="112" y="364"/>
                      <a:pt x="112" y="364"/>
                      <a:pt x="112" y="364"/>
                    </a:cubicBezTo>
                    <a:cubicBezTo>
                      <a:pt x="124" y="364"/>
                      <a:pt x="124" y="364"/>
                      <a:pt x="124" y="364"/>
                    </a:cubicBezTo>
                    <a:cubicBezTo>
                      <a:pt x="124" y="253"/>
                      <a:pt x="124" y="253"/>
                      <a:pt x="124" y="253"/>
                    </a:cubicBezTo>
                    <a:cubicBezTo>
                      <a:pt x="130" y="149"/>
                      <a:pt x="130" y="149"/>
                      <a:pt x="130" y="149"/>
                    </a:cubicBezTo>
                    <a:cubicBezTo>
                      <a:pt x="136" y="173"/>
                      <a:pt x="138" y="196"/>
                      <a:pt x="141" y="221"/>
                    </a:cubicBezTo>
                    <a:cubicBezTo>
                      <a:pt x="144" y="221"/>
                      <a:pt x="144" y="221"/>
                      <a:pt x="144" y="221"/>
                    </a:cubicBezTo>
                    <a:cubicBezTo>
                      <a:pt x="144" y="230"/>
                      <a:pt x="144" y="230"/>
                      <a:pt x="144" y="230"/>
                    </a:cubicBezTo>
                    <a:cubicBezTo>
                      <a:pt x="144" y="234"/>
                      <a:pt x="147" y="237"/>
                      <a:pt x="151" y="237"/>
                    </a:cubicBezTo>
                    <a:cubicBezTo>
                      <a:pt x="155" y="237"/>
                      <a:pt x="159" y="234"/>
                      <a:pt x="159" y="230"/>
                    </a:cubicBezTo>
                    <a:cubicBezTo>
                      <a:pt x="159" y="221"/>
                      <a:pt x="159" y="221"/>
                      <a:pt x="159" y="221"/>
                    </a:cubicBezTo>
                    <a:cubicBezTo>
                      <a:pt x="161" y="221"/>
                      <a:pt x="161" y="221"/>
                      <a:pt x="161" y="221"/>
                    </a:cubicBezTo>
                    <a:cubicBezTo>
                      <a:pt x="157" y="177"/>
                      <a:pt x="151" y="138"/>
                      <a:pt x="133" y="97"/>
                    </a:cubicBezTo>
                    <a:close/>
                  </a:path>
                </a:pathLst>
              </a:cu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63" name="Freeform 3378"/>
              <p:cNvSpPr>
                <a:spLocks/>
              </p:cNvSpPr>
              <p:nvPr/>
            </p:nvSpPr>
            <p:spPr bwMode="auto">
              <a:xfrm>
                <a:off x="10710864" y="933450"/>
                <a:ext cx="463550" cy="1011237"/>
              </a:xfrm>
              <a:custGeom>
                <a:avLst/>
                <a:gdLst>
                  <a:gd name="T0" fmla="*/ 176 w 224"/>
                  <a:gd name="T1" fmla="*/ 92 h 489"/>
                  <a:gd name="T2" fmla="*/ 176 w 224"/>
                  <a:gd name="T3" fmla="*/ 92 h 489"/>
                  <a:gd name="T4" fmla="*/ 176 w 224"/>
                  <a:gd name="T5" fmla="*/ 92 h 489"/>
                  <a:gd name="T6" fmla="*/ 128 w 224"/>
                  <a:gd name="T7" fmla="*/ 88 h 489"/>
                  <a:gd name="T8" fmla="*/ 128 w 224"/>
                  <a:gd name="T9" fmla="*/ 88 h 489"/>
                  <a:gd name="T10" fmla="*/ 128 w 224"/>
                  <a:gd name="T11" fmla="*/ 88 h 489"/>
                  <a:gd name="T12" fmla="*/ 128 w 224"/>
                  <a:gd name="T13" fmla="*/ 88 h 489"/>
                  <a:gd name="T14" fmla="*/ 128 w 224"/>
                  <a:gd name="T15" fmla="*/ 81 h 489"/>
                  <a:gd name="T16" fmla="*/ 138 w 224"/>
                  <a:gd name="T17" fmla="*/ 67 h 489"/>
                  <a:gd name="T18" fmla="*/ 138 w 224"/>
                  <a:gd name="T19" fmla="*/ 57 h 489"/>
                  <a:gd name="T20" fmla="*/ 142 w 224"/>
                  <a:gd name="T21" fmla="*/ 53 h 489"/>
                  <a:gd name="T22" fmla="*/ 142 w 224"/>
                  <a:gd name="T23" fmla="*/ 42 h 489"/>
                  <a:gd name="T24" fmla="*/ 140 w 224"/>
                  <a:gd name="T25" fmla="*/ 39 h 489"/>
                  <a:gd name="T26" fmla="*/ 145 w 224"/>
                  <a:gd name="T27" fmla="*/ 25 h 489"/>
                  <a:gd name="T28" fmla="*/ 128 w 224"/>
                  <a:gd name="T29" fmla="*/ 7 h 489"/>
                  <a:gd name="T30" fmla="*/ 127 w 224"/>
                  <a:gd name="T31" fmla="*/ 7 h 489"/>
                  <a:gd name="T32" fmla="*/ 107 w 224"/>
                  <a:gd name="T33" fmla="*/ 0 h 489"/>
                  <a:gd name="T34" fmla="*/ 78 w 224"/>
                  <a:gd name="T35" fmla="*/ 24 h 489"/>
                  <a:gd name="T36" fmla="*/ 84 w 224"/>
                  <a:gd name="T37" fmla="*/ 38 h 489"/>
                  <a:gd name="T38" fmla="*/ 80 w 224"/>
                  <a:gd name="T39" fmla="*/ 42 h 489"/>
                  <a:gd name="T40" fmla="*/ 80 w 224"/>
                  <a:gd name="T41" fmla="*/ 53 h 489"/>
                  <a:gd name="T42" fmla="*/ 85 w 224"/>
                  <a:gd name="T43" fmla="*/ 57 h 489"/>
                  <a:gd name="T44" fmla="*/ 85 w 224"/>
                  <a:gd name="T45" fmla="*/ 67 h 489"/>
                  <a:gd name="T46" fmla="*/ 96 w 224"/>
                  <a:gd name="T47" fmla="*/ 81 h 489"/>
                  <a:gd name="T48" fmla="*/ 96 w 224"/>
                  <a:gd name="T49" fmla="*/ 88 h 489"/>
                  <a:gd name="T50" fmla="*/ 48 w 224"/>
                  <a:gd name="T51" fmla="*/ 92 h 489"/>
                  <a:gd name="T52" fmla="*/ 48 w 224"/>
                  <a:gd name="T53" fmla="*/ 94 h 489"/>
                  <a:gd name="T54" fmla="*/ 0 w 224"/>
                  <a:gd name="T55" fmla="*/ 267 h 489"/>
                  <a:gd name="T56" fmla="*/ 4 w 224"/>
                  <a:gd name="T57" fmla="*/ 267 h 489"/>
                  <a:gd name="T58" fmla="*/ 4 w 224"/>
                  <a:gd name="T59" fmla="*/ 279 h 489"/>
                  <a:gd name="T60" fmla="*/ 14 w 224"/>
                  <a:gd name="T61" fmla="*/ 290 h 489"/>
                  <a:gd name="T62" fmla="*/ 24 w 224"/>
                  <a:gd name="T63" fmla="*/ 279 h 489"/>
                  <a:gd name="T64" fmla="*/ 24 w 224"/>
                  <a:gd name="T65" fmla="*/ 267 h 489"/>
                  <a:gd name="T66" fmla="*/ 28 w 224"/>
                  <a:gd name="T67" fmla="*/ 267 h 489"/>
                  <a:gd name="T68" fmla="*/ 48 w 224"/>
                  <a:gd name="T69" fmla="*/ 170 h 489"/>
                  <a:gd name="T70" fmla="*/ 48 w 224"/>
                  <a:gd name="T71" fmla="*/ 308 h 489"/>
                  <a:gd name="T72" fmla="*/ 64 w 224"/>
                  <a:gd name="T73" fmla="*/ 308 h 489"/>
                  <a:gd name="T74" fmla="*/ 71 w 224"/>
                  <a:gd name="T75" fmla="*/ 474 h 489"/>
                  <a:gd name="T76" fmla="*/ 76 w 224"/>
                  <a:gd name="T77" fmla="*/ 474 h 489"/>
                  <a:gd name="T78" fmla="*/ 68 w 224"/>
                  <a:gd name="T79" fmla="*/ 489 h 489"/>
                  <a:gd name="T80" fmla="*/ 107 w 224"/>
                  <a:gd name="T81" fmla="*/ 489 h 489"/>
                  <a:gd name="T82" fmla="*/ 99 w 224"/>
                  <a:gd name="T83" fmla="*/ 474 h 489"/>
                  <a:gd name="T84" fmla="*/ 104 w 224"/>
                  <a:gd name="T85" fmla="*/ 474 h 489"/>
                  <a:gd name="T86" fmla="*/ 111 w 224"/>
                  <a:gd name="T87" fmla="*/ 308 h 489"/>
                  <a:gd name="T88" fmla="*/ 113 w 224"/>
                  <a:gd name="T89" fmla="*/ 308 h 489"/>
                  <a:gd name="T90" fmla="*/ 119 w 224"/>
                  <a:gd name="T91" fmla="*/ 474 h 489"/>
                  <a:gd name="T92" fmla="*/ 125 w 224"/>
                  <a:gd name="T93" fmla="*/ 474 h 489"/>
                  <a:gd name="T94" fmla="*/ 116 w 224"/>
                  <a:gd name="T95" fmla="*/ 489 h 489"/>
                  <a:gd name="T96" fmla="*/ 156 w 224"/>
                  <a:gd name="T97" fmla="*/ 489 h 489"/>
                  <a:gd name="T98" fmla="*/ 147 w 224"/>
                  <a:gd name="T99" fmla="*/ 474 h 489"/>
                  <a:gd name="T100" fmla="*/ 153 w 224"/>
                  <a:gd name="T101" fmla="*/ 474 h 489"/>
                  <a:gd name="T102" fmla="*/ 159 w 224"/>
                  <a:gd name="T103" fmla="*/ 308 h 489"/>
                  <a:gd name="T104" fmla="*/ 176 w 224"/>
                  <a:gd name="T105" fmla="*/ 308 h 489"/>
                  <a:gd name="T106" fmla="*/ 176 w 224"/>
                  <a:gd name="T107" fmla="*/ 167 h 489"/>
                  <a:gd name="T108" fmla="*/ 197 w 224"/>
                  <a:gd name="T109" fmla="*/ 267 h 489"/>
                  <a:gd name="T110" fmla="*/ 201 w 224"/>
                  <a:gd name="T111" fmla="*/ 267 h 489"/>
                  <a:gd name="T112" fmla="*/ 201 w 224"/>
                  <a:gd name="T113" fmla="*/ 279 h 489"/>
                  <a:gd name="T114" fmla="*/ 210 w 224"/>
                  <a:gd name="T115" fmla="*/ 290 h 489"/>
                  <a:gd name="T116" fmla="*/ 221 w 224"/>
                  <a:gd name="T117" fmla="*/ 279 h 489"/>
                  <a:gd name="T118" fmla="*/ 221 w 224"/>
                  <a:gd name="T119" fmla="*/ 267 h 489"/>
                  <a:gd name="T120" fmla="*/ 224 w 224"/>
                  <a:gd name="T121" fmla="*/ 267 h 489"/>
                  <a:gd name="T122" fmla="*/ 176 w 224"/>
                  <a:gd name="T123" fmla="*/ 9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4" h="489">
                    <a:moveTo>
                      <a:pt x="176" y="92"/>
                    </a:moveTo>
                    <a:cubicBezTo>
                      <a:pt x="176" y="92"/>
                      <a:pt x="176" y="92"/>
                      <a:pt x="176" y="92"/>
                    </a:cubicBezTo>
                    <a:cubicBezTo>
                      <a:pt x="176" y="92"/>
                      <a:pt x="176" y="92"/>
                      <a:pt x="176" y="92"/>
                    </a:cubicBezTo>
                    <a:cubicBezTo>
                      <a:pt x="128" y="88"/>
                      <a:pt x="128" y="88"/>
                      <a:pt x="128" y="88"/>
                    </a:cubicBezTo>
                    <a:cubicBezTo>
                      <a:pt x="128" y="88"/>
                      <a:pt x="128" y="88"/>
                      <a:pt x="128" y="88"/>
                    </a:cubicBezTo>
                    <a:cubicBezTo>
                      <a:pt x="128" y="88"/>
                      <a:pt x="128" y="88"/>
                      <a:pt x="128" y="88"/>
                    </a:cubicBezTo>
                    <a:cubicBezTo>
                      <a:pt x="128" y="88"/>
                      <a:pt x="128" y="88"/>
                      <a:pt x="128" y="88"/>
                    </a:cubicBezTo>
                    <a:cubicBezTo>
                      <a:pt x="128" y="81"/>
                      <a:pt x="128" y="81"/>
                      <a:pt x="128" y="81"/>
                    </a:cubicBezTo>
                    <a:cubicBezTo>
                      <a:pt x="134" y="80"/>
                      <a:pt x="138" y="74"/>
                      <a:pt x="138" y="67"/>
                    </a:cubicBezTo>
                    <a:cubicBezTo>
                      <a:pt x="138" y="57"/>
                      <a:pt x="138" y="57"/>
                      <a:pt x="138" y="57"/>
                    </a:cubicBezTo>
                    <a:cubicBezTo>
                      <a:pt x="141" y="57"/>
                      <a:pt x="142" y="54"/>
                      <a:pt x="142" y="53"/>
                    </a:cubicBezTo>
                    <a:cubicBezTo>
                      <a:pt x="142" y="42"/>
                      <a:pt x="142" y="42"/>
                      <a:pt x="142" y="42"/>
                    </a:cubicBezTo>
                    <a:cubicBezTo>
                      <a:pt x="142" y="40"/>
                      <a:pt x="142" y="39"/>
                      <a:pt x="140" y="39"/>
                    </a:cubicBezTo>
                    <a:cubicBezTo>
                      <a:pt x="143" y="35"/>
                      <a:pt x="145" y="30"/>
                      <a:pt x="145" y="25"/>
                    </a:cubicBezTo>
                    <a:cubicBezTo>
                      <a:pt x="145" y="15"/>
                      <a:pt x="138" y="7"/>
                      <a:pt x="128" y="7"/>
                    </a:cubicBezTo>
                    <a:cubicBezTo>
                      <a:pt x="127" y="7"/>
                      <a:pt x="127" y="7"/>
                      <a:pt x="127" y="7"/>
                    </a:cubicBezTo>
                    <a:cubicBezTo>
                      <a:pt x="122" y="2"/>
                      <a:pt x="115" y="0"/>
                      <a:pt x="107" y="0"/>
                    </a:cubicBezTo>
                    <a:cubicBezTo>
                      <a:pt x="91" y="0"/>
                      <a:pt x="78" y="11"/>
                      <a:pt x="78" y="24"/>
                    </a:cubicBezTo>
                    <a:cubicBezTo>
                      <a:pt x="78" y="29"/>
                      <a:pt x="80" y="34"/>
                      <a:pt x="84" y="38"/>
                    </a:cubicBezTo>
                    <a:cubicBezTo>
                      <a:pt x="82" y="39"/>
                      <a:pt x="80" y="40"/>
                      <a:pt x="80" y="42"/>
                    </a:cubicBezTo>
                    <a:cubicBezTo>
                      <a:pt x="80" y="53"/>
                      <a:pt x="80" y="53"/>
                      <a:pt x="80" y="53"/>
                    </a:cubicBezTo>
                    <a:cubicBezTo>
                      <a:pt x="80" y="54"/>
                      <a:pt x="82" y="57"/>
                      <a:pt x="85" y="57"/>
                    </a:cubicBezTo>
                    <a:cubicBezTo>
                      <a:pt x="85" y="67"/>
                      <a:pt x="85" y="67"/>
                      <a:pt x="85" y="67"/>
                    </a:cubicBezTo>
                    <a:cubicBezTo>
                      <a:pt x="85" y="74"/>
                      <a:pt x="89" y="80"/>
                      <a:pt x="96" y="81"/>
                    </a:cubicBezTo>
                    <a:cubicBezTo>
                      <a:pt x="96" y="88"/>
                      <a:pt x="96" y="88"/>
                      <a:pt x="96" y="88"/>
                    </a:cubicBezTo>
                    <a:cubicBezTo>
                      <a:pt x="48" y="92"/>
                      <a:pt x="48" y="92"/>
                      <a:pt x="48" y="92"/>
                    </a:cubicBezTo>
                    <a:cubicBezTo>
                      <a:pt x="48" y="94"/>
                      <a:pt x="48" y="94"/>
                      <a:pt x="48" y="94"/>
                    </a:cubicBezTo>
                    <a:cubicBezTo>
                      <a:pt x="22" y="150"/>
                      <a:pt x="6" y="206"/>
                      <a:pt x="0" y="267"/>
                    </a:cubicBezTo>
                    <a:cubicBezTo>
                      <a:pt x="4" y="267"/>
                      <a:pt x="4" y="267"/>
                      <a:pt x="4" y="267"/>
                    </a:cubicBezTo>
                    <a:cubicBezTo>
                      <a:pt x="4" y="279"/>
                      <a:pt x="4" y="279"/>
                      <a:pt x="4" y="279"/>
                    </a:cubicBezTo>
                    <a:cubicBezTo>
                      <a:pt x="4" y="285"/>
                      <a:pt x="8" y="290"/>
                      <a:pt x="14" y="290"/>
                    </a:cubicBezTo>
                    <a:cubicBezTo>
                      <a:pt x="20" y="290"/>
                      <a:pt x="24" y="285"/>
                      <a:pt x="24" y="279"/>
                    </a:cubicBezTo>
                    <a:cubicBezTo>
                      <a:pt x="24" y="267"/>
                      <a:pt x="24" y="267"/>
                      <a:pt x="24" y="267"/>
                    </a:cubicBezTo>
                    <a:cubicBezTo>
                      <a:pt x="28" y="267"/>
                      <a:pt x="28" y="267"/>
                      <a:pt x="28" y="267"/>
                    </a:cubicBezTo>
                    <a:cubicBezTo>
                      <a:pt x="32" y="234"/>
                      <a:pt x="38" y="201"/>
                      <a:pt x="48" y="170"/>
                    </a:cubicBezTo>
                    <a:cubicBezTo>
                      <a:pt x="48" y="308"/>
                      <a:pt x="48" y="308"/>
                      <a:pt x="48" y="308"/>
                    </a:cubicBezTo>
                    <a:cubicBezTo>
                      <a:pt x="64" y="308"/>
                      <a:pt x="64" y="308"/>
                      <a:pt x="64" y="308"/>
                    </a:cubicBezTo>
                    <a:cubicBezTo>
                      <a:pt x="71" y="474"/>
                      <a:pt x="71" y="474"/>
                      <a:pt x="71" y="474"/>
                    </a:cubicBezTo>
                    <a:cubicBezTo>
                      <a:pt x="76" y="474"/>
                      <a:pt x="76" y="474"/>
                      <a:pt x="76" y="474"/>
                    </a:cubicBezTo>
                    <a:cubicBezTo>
                      <a:pt x="72" y="476"/>
                      <a:pt x="68" y="483"/>
                      <a:pt x="68" y="489"/>
                    </a:cubicBezTo>
                    <a:cubicBezTo>
                      <a:pt x="107" y="489"/>
                      <a:pt x="107" y="489"/>
                      <a:pt x="107" y="489"/>
                    </a:cubicBezTo>
                    <a:cubicBezTo>
                      <a:pt x="107" y="483"/>
                      <a:pt x="104" y="476"/>
                      <a:pt x="99" y="474"/>
                    </a:cubicBezTo>
                    <a:cubicBezTo>
                      <a:pt x="104" y="474"/>
                      <a:pt x="104" y="474"/>
                      <a:pt x="104" y="474"/>
                    </a:cubicBezTo>
                    <a:cubicBezTo>
                      <a:pt x="111" y="308"/>
                      <a:pt x="111" y="308"/>
                      <a:pt x="111" y="308"/>
                    </a:cubicBezTo>
                    <a:cubicBezTo>
                      <a:pt x="113" y="308"/>
                      <a:pt x="113" y="308"/>
                      <a:pt x="113" y="308"/>
                    </a:cubicBezTo>
                    <a:cubicBezTo>
                      <a:pt x="119" y="474"/>
                      <a:pt x="119" y="474"/>
                      <a:pt x="119" y="474"/>
                    </a:cubicBezTo>
                    <a:cubicBezTo>
                      <a:pt x="125" y="474"/>
                      <a:pt x="125" y="474"/>
                      <a:pt x="125" y="474"/>
                    </a:cubicBezTo>
                    <a:cubicBezTo>
                      <a:pt x="120" y="476"/>
                      <a:pt x="116" y="483"/>
                      <a:pt x="116" y="489"/>
                    </a:cubicBezTo>
                    <a:cubicBezTo>
                      <a:pt x="156" y="489"/>
                      <a:pt x="156" y="489"/>
                      <a:pt x="156" y="489"/>
                    </a:cubicBezTo>
                    <a:cubicBezTo>
                      <a:pt x="156" y="483"/>
                      <a:pt x="153" y="476"/>
                      <a:pt x="147" y="474"/>
                    </a:cubicBezTo>
                    <a:cubicBezTo>
                      <a:pt x="153" y="474"/>
                      <a:pt x="153" y="474"/>
                      <a:pt x="153" y="474"/>
                    </a:cubicBezTo>
                    <a:cubicBezTo>
                      <a:pt x="159" y="308"/>
                      <a:pt x="159" y="308"/>
                      <a:pt x="159" y="308"/>
                    </a:cubicBezTo>
                    <a:cubicBezTo>
                      <a:pt x="176" y="308"/>
                      <a:pt x="176" y="308"/>
                      <a:pt x="176" y="308"/>
                    </a:cubicBezTo>
                    <a:cubicBezTo>
                      <a:pt x="176" y="167"/>
                      <a:pt x="176" y="167"/>
                      <a:pt x="176" y="167"/>
                    </a:cubicBezTo>
                    <a:cubicBezTo>
                      <a:pt x="186" y="199"/>
                      <a:pt x="194" y="233"/>
                      <a:pt x="197" y="267"/>
                    </a:cubicBezTo>
                    <a:cubicBezTo>
                      <a:pt x="201" y="267"/>
                      <a:pt x="201" y="267"/>
                      <a:pt x="201" y="267"/>
                    </a:cubicBezTo>
                    <a:cubicBezTo>
                      <a:pt x="201" y="279"/>
                      <a:pt x="201" y="279"/>
                      <a:pt x="201" y="279"/>
                    </a:cubicBezTo>
                    <a:cubicBezTo>
                      <a:pt x="201" y="285"/>
                      <a:pt x="205" y="290"/>
                      <a:pt x="210" y="290"/>
                    </a:cubicBezTo>
                    <a:cubicBezTo>
                      <a:pt x="216" y="290"/>
                      <a:pt x="221" y="285"/>
                      <a:pt x="221" y="279"/>
                    </a:cubicBezTo>
                    <a:cubicBezTo>
                      <a:pt x="221" y="267"/>
                      <a:pt x="221" y="267"/>
                      <a:pt x="221" y="267"/>
                    </a:cubicBezTo>
                    <a:cubicBezTo>
                      <a:pt x="224" y="267"/>
                      <a:pt x="224" y="267"/>
                      <a:pt x="224" y="267"/>
                    </a:cubicBezTo>
                    <a:cubicBezTo>
                      <a:pt x="219" y="205"/>
                      <a:pt x="203" y="149"/>
                      <a:pt x="176" y="92"/>
                    </a:cubicBezTo>
                    <a:close/>
                  </a:path>
                </a:pathLst>
              </a:cu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64" name="Freeform 3379"/>
              <p:cNvSpPr>
                <a:spLocks/>
              </p:cNvSpPr>
              <p:nvPr/>
            </p:nvSpPr>
            <p:spPr bwMode="auto">
              <a:xfrm>
                <a:off x="10129839" y="730250"/>
                <a:ext cx="153988" cy="130175"/>
              </a:xfrm>
              <a:custGeom>
                <a:avLst/>
                <a:gdLst>
                  <a:gd name="T0" fmla="*/ 7 w 74"/>
                  <a:gd name="T1" fmla="*/ 57 h 63"/>
                  <a:gd name="T2" fmla="*/ 7 w 74"/>
                  <a:gd name="T3" fmla="*/ 54 h 63"/>
                  <a:gd name="T4" fmla="*/ 7 w 74"/>
                  <a:gd name="T5" fmla="*/ 54 h 63"/>
                  <a:gd name="T6" fmla="*/ 7 w 74"/>
                  <a:gd name="T7" fmla="*/ 52 h 63"/>
                  <a:gd name="T8" fmla="*/ 7 w 74"/>
                  <a:gd name="T9" fmla="*/ 51 h 63"/>
                  <a:gd name="T10" fmla="*/ 7 w 74"/>
                  <a:gd name="T11" fmla="*/ 49 h 63"/>
                  <a:gd name="T12" fmla="*/ 7 w 74"/>
                  <a:gd name="T13" fmla="*/ 49 h 63"/>
                  <a:gd name="T14" fmla="*/ 8 w 74"/>
                  <a:gd name="T15" fmla="*/ 47 h 63"/>
                  <a:gd name="T16" fmla="*/ 8 w 74"/>
                  <a:gd name="T17" fmla="*/ 47 h 63"/>
                  <a:gd name="T18" fmla="*/ 9 w 74"/>
                  <a:gd name="T19" fmla="*/ 45 h 63"/>
                  <a:gd name="T20" fmla="*/ 9 w 74"/>
                  <a:gd name="T21" fmla="*/ 45 h 63"/>
                  <a:gd name="T22" fmla="*/ 11 w 74"/>
                  <a:gd name="T23" fmla="*/ 41 h 63"/>
                  <a:gd name="T24" fmla="*/ 31 w 74"/>
                  <a:gd name="T25" fmla="*/ 44 h 63"/>
                  <a:gd name="T26" fmla="*/ 48 w 74"/>
                  <a:gd name="T27" fmla="*/ 41 h 63"/>
                  <a:gd name="T28" fmla="*/ 59 w 74"/>
                  <a:gd name="T29" fmla="*/ 44 h 63"/>
                  <a:gd name="T30" fmla="*/ 63 w 74"/>
                  <a:gd name="T31" fmla="*/ 43 h 63"/>
                  <a:gd name="T32" fmla="*/ 63 w 74"/>
                  <a:gd name="T33" fmla="*/ 43 h 63"/>
                  <a:gd name="T34" fmla="*/ 63 w 74"/>
                  <a:gd name="T35" fmla="*/ 43 h 63"/>
                  <a:gd name="T36" fmla="*/ 64 w 74"/>
                  <a:gd name="T37" fmla="*/ 44 h 63"/>
                  <a:gd name="T38" fmla="*/ 64 w 74"/>
                  <a:gd name="T39" fmla="*/ 45 h 63"/>
                  <a:gd name="T40" fmla="*/ 65 w 74"/>
                  <a:gd name="T41" fmla="*/ 46 h 63"/>
                  <a:gd name="T42" fmla="*/ 65 w 74"/>
                  <a:gd name="T43" fmla="*/ 46 h 63"/>
                  <a:gd name="T44" fmla="*/ 65 w 74"/>
                  <a:gd name="T45" fmla="*/ 49 h 63"/>
                  <a:gd name="T46" fmla="*/ 66 w 74"/>
                  <a:gd name="T47" fmla="*/ 49 h 63"/>
                  <a:gd name="T48" fmla="*/ 66 w 74"/>
                  <a:gd name="T49" fmla="*/ 50 h 63"/>
                  <a:gd name="T50" fmla="*/ 66 w 74"/>
                  <a:gd name="T51" fmla="*/ 51 h 63"/>
                  <a:gd name="T52" fmla="*/ 66 w 74"/>
                  <a:gd name="T53" fmla="*/ 52 h 63"/>
                  <a:gd name="T54" fmla="*/ 66 w 74"/>
                  <a:gd name="T55" fmla="*/ 54 h 63"/>
                  <a:gd name="T56" fmla="*/ 66 w 74"/>
                  <a:gd name="T57" fmla="*/ 54 h 63"/>
                  <a:gd name="T58" fmla="*/ 66 w 74"/>
                  <a:gd name="T59" fmla="*/ 57 h 63"/>
                  <a:gd name="T60" fmla="*/ 66 w 74"/>
                  <a:gd name="T61" fmla="*/ 63 h 63"/>
                  <a:gd name="T62" fmla="*/ 68 w 74"/>
                  <a:gd name="T63" fmla="*/ 63 h 63"/>
                  <a:gd name="T64" fmla="*/ 74 w 74"/>
                  <a:gd name="T65" fmla="*/ 41 h 63"/>
                  <a:gd name="T66" fmla="*/ 54 w 74"/>
                  <a:gd name="T67" fmla="*/ 10 h 63"/>
                  <a:gd name="T68" fmla="*/ 54 w 74"/>
                  <a:gd name="T69" fmla="*/ 10 h 63"/>
                  <a:gd name="T70" fmla="*/ 31 w 74"/>
                  <a:gd name="T71" fmla="*/ 0 h 63"/>
                  <a:gd name="T72" fmla="*/ 0 w 74"/>
                  <a:gd name="T73" fmla="*/ 39 h 63"/>
                  <a:gd name="T74" fmla="*/ 6 w 74"/>
                  <a:gd name="T75" fmla="*/ 63 h 63"/>
                  <a:gd name="T76" fmla="*/ 7 w 74"/>
                  <a:gd name="T77" fmla="*/ 63 h 63"/>
                  <a:gd name="T78" fmla="*/ 7 w 74"/>
                  <a:gd name="T79" fmla="*/ 57 h 63"/>
                  <a:gd name="T80" fmla="*/ 7 w 74"/>
                  <a:gd name="T81" fmla="*/ 5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63">
                    <a:moveTo>
                      <a:pt x="7" y="57"/>
                    </a:moveTo>
                    <a:cubicBezTo>
                      <a:pt x="7" y="56"/>
                      <a:pt x="7" y="55"/>
                      <a:pt x="7" y="54"/>
                    </a:cubicBezTo>
                    <a:cubicBezTo>
                      <a:pt x="7" y="54"/>
                      <a:pt x="7" y="54"/>
                      <a:pt x="7" y="54"/>
                    </a:cubicBezTo>
                    <a:cubicBezTo>
                      <a:pt x="7" y="53"/>
                      <a:pt x="7" y="52"/>
                      <a:pt x="7" y="52"/>
                    </a:cubicBezTo>
                    <a:cubicBezTo>
                      <a:pt x="7" y="51"/>
                      <a:pt x="7" y="51"/>
                      <a:pt x="7" y="51"/>
                    </a:cubicBezTo>
                    <a:cubicBezTo>
                      <a:pt x="7" y="51"/>
                      <a:pt x="7" y="50"/>
                      <a:pt x="7" y="49"/>
                    </a:cubicBezTo>
                    <a:cubicBezTo>
                      <a:pt x="7" y="49"/>
                      <a:pt x="7" y="49"/>
                      <a:pt x="7" y="49"/>
                    </a:cubicBezTo>
                    <a:cubicBezTo>
                      <a:pt x="7" y="48"/>
                      <a:pt x="8" y="48"/>
                      <a:pt x="8" y="47"/>
                    </a:cubicBezTo>
                    <a:cubicBezTo>
                      <a:pt x="8" y="47"/>
                      <a:pt x="8" y="47"/>
                      <a:pt x="8" y="47"/>
                    </a:cubicBezTo>
                    <a:cubicBezTo>
                      <a:pt x="8" y="46"/>
                      <a:pt x="8" y="46"/>
                      <a:pt x="9" y="45"/>
                    </a:cubicBezTo>
                    <a:cubicBezTo>
                      <a:pt x="9" y="45"/>
                      <a:pt x="9" y="45"/>
                      <a:pt x="9" y="45"/>
                    </a:cubicBezTo>
                    <a:cubicBezTo>
                      <a:pt x="9" y="43"/>
                      <a:pt x="10" y="42"/>
                      <a:pt x="11" y="41"/>
                    </a:cubicBezTo>
                    <a:cubicBezTo>
                      <a:pt x="16" y="43"/>
                      <a:pt x="22" y="44"/>
                      <a:pt x="31" y="44"/>
                    </a:cubicBezTo>
                    <a:cubicBezTo>
                      <a:pt x="37" y="44"/>
                      <a:pt x="44" y="43"/>
                      <a:pt x="48" y="41"/>
                    </a:cubicBezTo>
                    <a:cubicBezTo>
                      <a:pt x="50" y="43"/>
                      <a:pt x="54" y="44"/>
                      <a:pt x="59" y="44"/>
                    </a:cubicBezTo>
                    <a:cubicBezTo>
                      <a:pt x="60" y="44"/>
                      <a:pt x="62" y="44"/>
                      <a:pt x="63" y="43"/>
                    </a:cubicBezTo>
                    <a:cubicBezTo>
                      <a:pt x="63" y="43"/>
                      <a:pt x="63" y="43"/>
                      <a:pt x="63" y="43"/>
                    </a:cubicBezTo>
                    <a:cubicBezTo>
                      <a:pt x="63" y="43"/>
                      <a:pt x="63" y="43"/>
                      <a:pt x="63" y="43"/>
                    </a:cubicBezTo>
                    <a:cubicBezTo>
                      <a:pt x="64" y="43"/>
                      <a:pt x="64" y="44"/>
                      <a:pt x="64" y="44"/>
                    </a:cubicBezTo>
                    <a:cubicBezTo>
                      <a:pt x="64" y="44"/>
                      <a:pt x="64" y="44"/>
                      <a:pt x="64" y="45"/>
                    </a:cubicBezTo>
                    <a:cubicBezTo>
                      <a:pt x="64" y="45"/>
                      <a:pt x="64" y="45"/>
                      <a:pt x="65" y="46"/>
                    </a:cubicBezTo>
                    <a:cubicBezTo>
                      <a:pt x="65" y="46"/>
                      <a:pt x="65" y="46"/>
                      <a:pt x="65" y="46"/>
                    </a:cubicBezTo>
                    <a:cubicBezTo>
                      <a:pt x="65" y="47"/>
                      <a:pt x="65" y="48"/>
                      <a:pt x="65" y="49"/>
                    </a:cubicBezTo>
                    <a:cubicBezTo>
                      <a:pt x="65" y="49"/>
                      <a:pt x="65" y="49"/>
                      <a:pt x="66" y="49"/>
                    </a:cubicBezTo>
                    <a:cubicBezTo>
                      <a:pt x="66" y="50"/>
                      <a:pt x="66" y="50"/>
                      <a:pt x="66" y="50"/>
                    </a:cubicBezTo>
                    <a:cubicBezTo>
                      <a:pt x="66" y="51"/>
                      <a:pt x="66" y="51"/>
                      <a:pt x="66" y="51"/>
                    </a:cubicBezTo>
                    <a:cubicBezTo>
                      <a:pt x="66" y="52"/>
                      <a:pt x="66" y="52"/>
                      <a:pt x="66" y="52"/>
                    </a:cubicBezTo>
                    <a:cubicBezTo>
                      <a:pt x="66" y="53"/>
                      <a:pt x="66" y="53"/>
                      <a:pt x="66" y="54"/>
                    </a:cubicBezTo>
                    <a:cubicBezTo>
                      <a:pt x="66" y="54"/>
                      <a:pt x="66" y="54"/>
                      <a:pt x="66" y="54"/>
                    </a:cubicBezTo>
                    <a:cubicBezTo>
                      <a:pt x="66" y="55"/>
                      <a:pt x="66" y="56"/>
                      <a:pt x="66" y="57"/>
                    </a:cubicBezTo>
                    <a:cubicBezTo>
                      <a:pt x="66" y="63"/>
                      <a:pt x="66" y="63"/>
                      <a:pt x="66" y="63"/>
                    </a:cubicBezTo>
                    <a:cubicBezTo>
                      <a:pt x="67" y="63"/>
                      <a:pt x="68" y="63"/>
                      <a:pt x="68" y="63"/>
                    </a:cubicBezTo>
                    <a:cubicBezTo>
                      <a:pt x="73" y="57"/>
                      <a:pt x="74" y="49"/>
                      <a:pt x="74" y="41"/>
                    </a:cubicBezTo>
                    <a:cubicBezTo>
                      <a:pt x="74" y="24"/>
                      <a:pt x="65" y="10"/>
                      <a:pt x="54" y="10"/>
                    </a:cubicBezTo>
                    <a:cubicBezTo>
                      <a:pt x="54" y="10"/>
                      <a:pt x="54" y="10"/>
                      <a:pt x="54" y="10"/>
                    </a:cubicBezTo>
                    <a:cubicBezTo>
                      <a:pt x="48" y="2"/>
                      <a:pt x="40" y="0"/>
                      <a:pt x="31" y="0"/>
                    </a:cubicBezTo>
                    <a:cubicBezTo>
                      <a:pt x="14" y="0"/>
                      <a:pt x="0" y="16"/>
                      <a:pt x="0" y="39"/>
                    </a:cubicBezTo>
                    <a:cubicBezTo>
                      <a:pt x="0" y="47"/>
                      <a:pt x="2" y="56"/>
                      <a:pt x="6" y="63"/>
                    </a:cubicBezTo>
                    <a:cubicBezTo>
                      <a:pt x="6" y="63"/>
                      <a:pt x="6" y="63"/>
                      <a:pt x="7" y="63"/>
                    </a:cubicBezTo>
                    <a:cubicBezTo>
                      <a:pt x="7" y="57"/>
                      <a:pt x="7" y="57"/>
                      <a:pt x="7" y="57"/>
                    </a:cubicBezTo>
                    <a:cubicBezTo>
                      <a:pt x="7" y="57"/>
                      <a:pt x="7" y="57"/>
                      <a:pt x="7" y="57"/>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65" name="Freeform 3380"/>
              <p:cNvSpPr>
                <a:spLocks/>
              </p:cNvSpPr>
              <p:nvPr/>
            </p:nvSpPr>
            <p:spPr bwMode="auto">
              <a:xfrm>
                <a:off x="10167939" y="881062"/>
                <a:ext cx="76200" cy="84137"/>
              </a:xfrm>
              <a:custGeom>
                <a:avLst/>
                <a:gdLst>
                  <a:gd name="T0" fmla="*/ 48 w 48"/>
                  <a:gd name="T1" fmla="*/ 40 h 53"/>
                  <a:gd name="T2" fmla="*/ 24 w 48"/>
                  <a:gd name="T3" fmla="*/ 53 h 53"/>
                  <a:gd name="T4" fmla="*/ 0 w 48"/>
                  <a:gd name="T5" fmla="*/ 40 h 53"/>
                  <a:gd name="T6" fmla="*/ 0 w 48"/>
                  <a:gd name="T7" fmla="*/ 0 h 53"/>
                  <a:gd name="T8" fmla="*/ 48 w 48"/>
                  <a:gd name="T9" fmla="*/ 0 h 53"/>
                  <a:gd name="T10" fmla="*/ 48 w 48"/>
                  <a:gd name="T11" fmla="*/ 40 h 53"/>
                  <a:gd name="T12" fmla="*/ 48 w 48"/>
                  <a:gd name="T13" fmla="*/ 40 h 53"/>
                  <a:gd name="T14" fmla="*/ 48 w 48"/>
                  <a:gd name="T15" fmla="*/ 4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3">
                    <a:moveTo>
                      <a:pt x="48" y="40"/>
                    </a:moveTo>
                    <a:lnTo>
                      <a:pt x="24" y="53"/>
                    </a:lnTo>
                    <a:lnTo>
                      <a:pt x="0" y="40"/>
                    </a:lnTo>
                    <a:lnTo>
                      <a:pt x="0" y="0"/>
                    </a:lnTo>
                    <a:lnTo>
                      <a:pt x="48" y="0"/>
                    </a:lnTo>
                    <a:lnTo>
                      <a:pt x="48" y="40"/>
                    </a:lnTo>
                    <a:lnTo>
                      <a:pt x="48" y="40"/>
                    </a:lnTo>
                    <a:lnTo>
                      <a:pt x="48" y="40"/>
                    </a:ln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66" name="Freeform 3381"/>
              <p:cNvSpPr>
                <a:spLocks/>
              </p:cNvSpPr>
              <p:nvPr/>
            </p:nvSpPr>
            <p:spPr bwMode="auto">
              <a:xfrm>
                <a:off x="10171114" y="965200"/>
                <a:ext cx="73025" cy="366712"/>
              </a:xfrm>
              <a:custGeom>
                <a:avLst/>
                <a:gdLst>
                  <a:gd name="T0" fmla="*/ 28 w 46"/>
                  <a:gd name="T1" fmla="*/ 25 h 231"/>
                  <a:gd name="T2" fmla="*/ 41 w 46"/>
                  <a:gd name="T3" fmla="*/ 13 h 231"/>
                  <a:gd name="T4" fmla="*/ 22 w 46"/>
                  <a:gd name="T5" fmla="*/ 0 h 231"/>
                  <a:gd name="T6" fmla="*/ 3 w 46"/>
                  <a:gd name="T7" fmla="*/ 13 h 231"/>
                  <a:gd name="T8" fmla="*/ 17 w 46"/>
                  <a:gd name="T9" fmla="*/ 25 h 231"/>
                  <a:gd name="T10" fmla="*/ 0 w 46"/>
                  <a:gd name="T11" fmla="*/ 213 h 231"/>
                  <a:gd name="T12" fmla="*/ 22 w 46"/>
                  <a:gd name="T13" fmla="*/ 231 h 231"/>
                  <a:gd name="T14" fmla="*/ 46 w 46"/>
                  <a:gd name="T15" fmla="*/ 213 h 231"/>
                  <a:gd name="T16" fmla="*/ 28 w 46"/>
                  <a:gd name="T17" fmla="*/ 25 h 231"/>
                  <a:gd name="T18" fmla="*/ 28 w 46"/>
                  <a:gd name="T19" fmla="*/ 25 h 231"/>
                  <a:gd name="T20" fmla="*/ 28 w 46"/>
                  <a:gd name="T21" fmla="*/ 2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231">
                    <a:moveTo>
                      <a:pt x="28" y="25"/>
                    </a:moveTo>
                    <a:lnTo>
                      <a:pt x="41" y="13"/>
                    </a:lnTo>
                    <a:lnTo>
                      <a:pt x="22" y="0"/>
                    </a:lnTo>
                    <a:lnTo>
                      <a:pt x="3" y="13"/>
                    </a:lnTo>
                    <a:lnTo>
                      <a:pt x="17" y="25"/>
                    </a:lnTo>
                    <a:lnTo>
                      <a:pt x="0" y="213"/>
                    </a:lnTo>
                    <a:lnTo>
                      <a:pt x="22" y="231"/>
                    </a:lnTo>
                    <a:lnTo>
                      <a:pt x="46" y="213"/>
                    </a:lnTo>
                    <a:lnTo>
                      <a:pt x="28" y="25"/>
                    </a:lnTo>
                    <a:lnTo>
                      <a:pt x="28" y="25"/>
                    </a:lnTo>
                    <a:lnTo>
                      <a:pt x="28" y="25"/>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67" name="Freeform 3382"/>
              <p:cNvSpPr>
                <a:spLocks/>
              </p:cNvSpPr>
              <p:nvPr/>
            </p:nvSpPr>
            <p:spPr bwMode="auto">
              <a:xfrm>
                <a:off x="9928226" y="954087"/>
                <a:ext cx="185738" cy="434975"/>
              </a:xfrm>
              <a:custGeom>
                <a:avLst/>
                <a:gdLst>
                  <a:gd name="T0" fmla="*/ 90 w 90"/>
                  <a:gd name="T1" fmla="*/ 9 h 211"/>
                  <a:gd name="T2" fmla="*/ 58 w 90"/>
                  <a:gd name="T3" fmla="*/ 0 h 211"/>
                  <a:gd name="T4" fmla="*/ 0 w 90"/>
                  <a:gd name="T5" fmla="*/ 211 h 211"/>
                  <a:gd name="T6" fmla="*/ 33 w 90"/>
                  <a:gd name="T7" fmla="*/ 211 h 211"/>
                  <a:gd name="T8" fmla="*/ 90 w 90"/>
                  <a:gd name="T9" fmla="*/ 9 h 211"/>
                </a:gdLst>
                <a:ahLst/>
                <a:cxnLst>
                  <a:cxn ang="0">
                    <a:pos x="T0" y="T1"/>
                  </a:cxn>
                  <a:cxn ang="0">
                    <a:pos x="T2" y="T3"/>
                  </a:cxn>
                  <a:cxn ang="0">
                    <a:pos x="T4" y="T5"/>
                  </a:cxn>
                  <a:cxn ang="0">
                    <a:pos x="T6" y="T7"/>
                  </a:cxn>
                  <a:cxn ang="0">
                    <a:pos x="T8" y="T9"/>
                  </a:cxn>
                </a:cxnLst>
                <a:rect l="0" t="0" r="r" b="b"/>
                <a:pathLst>
                  <a:path w="90" h="211">
                    <a:moveTo>
                      <a:pt x="90" y="9"/>
                    </a:moveTo>
                    <a:cubicBezTo>
                      <a:pt x="80" y="6"/>
                      <a:pt x="69" y="3"/>
                      <a:pt x="58" y="0"/>
                    </a:cubicBezTo>
                    <a:cubicBezTo>
                      <a:pt x="27" y="69"/>
                      <a:pt x="7" y="137"/>
                      <a:pt x="0" y="211"/>
                    </a:cubicBezTo>
                    <a:cubicBezTo>
                      <a:pt x="33" y="211"/>
                      <a:pt x="33" y="211"/>
                      <a:pt x="33" y="211"/>
                    </a:cubicBezTo>
                    <a:cubicBezTo>
                      <a:pt x="41" y="140"/>
                      <a:pt x="60" y="74"/>
                      <a:pt x="90" y="9"/>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68" name="Freeform 3383"/>
              <p:cNvSpPr>
                <a:spLocks/>
              </p:cNvSpPr>
              <p:nvPr/>
            </p:nvSpPr>
            <p:spPr bwMode="auto">
              <a:xfrm>
                <a:off x="10301289" y="954087"/>
                <a:ext cx="188913" cy="434975"/>
              </a:xfrm>
              <a:custGeom>
                <a:avLst/>
                <a:gdLst>
                  <a:gd name="T0" fmla="*/ 0 w 91"/>
                  <a:gd name="T1" fmla="*/ 9 h 211"/>
                  <a:gd name="T2" fmla="*/ 32 w 91"/>
                  <a:gd name="T3" fmla="*/ 0 h 211"/>
                  <a:gd name="T4" fmla="*/ 91 w 91"/>
                  <a:gd name="T5" fmla="*/ 211 h 211"/>
                  <a:gd name="T6" fmla="*/ 57 w 91"/>
                  <a:gd name="T7" fmla="*/ 211 h 211"/>
                  <a:gd name="T8" fmla="*/ 0 w 91"/>
                  <a:gd name="T9" fmla="*/ 9 h 211"/>
                </a:gdLst>
                <a:ahLst/>
                <a:cxnLst>
                  <a:cxn ang="0">
                    <a:pos x="T0" y="T1"/>
                  </a:cxn>
                  <a:cxn ang="0">
                    <a:pos x="T2" y="T3"/>
                  </a:cxn>
                  <a:cxn ang="0">
                    <a:pos x="T4" y="T5"/>
                  </a:cxn>
                  <a:cxn ang="0">
                    <a:pos x="T6" y="T7"/>
                  </a:cxn>
                  <a:cxn ang="0">
                    <a:pos x="T8" y="T9"/>
                  </a:cxn>
                </a:cxnLst>
                <a:rect l="0" t="0" r="r" b="b"/>
                <a:pathLst>
                  <a:path w="91" h="211">
                    <a:moveTo>
                      <a:pt x="0" y="9"/>
                    </a:moveTo>
                    <a:cubicBezTo>
                      <a:pt x="10" y="6"/>
                      <a:pt x="21" y="3"/>
                      <a:pt x="32" y="0"/>
                    </a:cubicBezTo>
                    <a:cubicBezTo>
                      <a:pt x="63" y="69"/>
                      <a:pt x="83" y="137"/>
                      <a:pt x="91" y="211"/>
                    </a:cubicBezTo>
                    <a:cubicBezTo>
                      <a:pt x="57" y="211"/>
                      <a:pt x="57" y="211"/>
                      <a:pt x="57" y="211"/>
                    </a:cubicBezTo>
                    <a:cubicBezTo>
                      <a:pt x="49" y="140"/>
                      <a:pt x="30" y="74"/>
                      <a:pt x="0" y="9"/>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69" name="Freeform 3384"/>
              <p:cNvSpPr>
                <a:spLocks/>
              </p:cNvSpPr>
              <p:nvPr/>
            </p:nvSpPr>
            <p:spPr bwMode="auto">
              <a:xfrm>
                <a:off x="10090151" y="1493837"/>
                <a:ext cx="112713" cy="409575"/>
              </a:xfrm>
              <a:custGeom>
                <a:avLst/>
                <a:gdLst>
                  <a:gd name="T0" fmla="*/ 62 w 71"/>
                  <a:gd name="T1" fmla="*/ 258 h 258"/>
                  <a:gd name="T2" fmla="*/ 10 w 71"/>
                  <a:gd name="T3" fmla="*/ 258 h 258"/>
                  <a:gd name="T4" fmla="*/ 0 w 71"/>
                  <a:gd name="T5" fmla="*/ 0 h 258"/>
                  <a:gd name="T6" fmla="*/ 71 w 71"/>
                  <a:gd name="T7" fmla="*/ 0 h 258"/>
                  <a:gd name="T8" fmla="*/ 62 w 71"/>
                  <a:gd name="T9" fmla="*/ 258 h 258"/>
                  <a:gd name="T10" fmla="*/ 62 w 71"/>
                  <a:gd name="T11" fmla="*/ 258 h 258"/>
                  <a:gd name="T12" fmla="*/ 62 w 71"/>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71" h="258">
                    <a:moveTo>
                      <a:pt x="62" y="258"/>
                    </a:moveTo>
                    <a:lnTo>
                      <a:pt x="10" y="258"/>
                    </a:lnTo>
                    <a:lnTo>
                      <a:pt x="0" y="0"/>
                    </a:lnTo>
                    <a:lnTo>
                      <a:pt x="71" y="0"/>
                    </a:lnTo>
                    <a:lnTo>
                      <a:pt x="62" y="258"/>
                    </a:lnTo>
                    <a:lnTo>
                      <a:pt x="62" y="258"/>
                    </a:lnTo>
                    <a:lnTo>
                      <a:pt x="62" y="258"/>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70" name="Freeform 3385"/>
              <p:cNvSpPr>
                <a:spLocks/>
              </p:cNvSpPr>
              <p:nvPr/>
            </p:nvSpPr>
            <p:spPr bwMode="auto">
              <a:xfrm>
                <a:off x="10209214" y="1493837"/>
                <a:ext cx="115888" cy="409575"/>
              </a:xfrm>
              <a:custGeom>
                <a:avLst/>
                <a:gdLst>
                  <a:gd name="T0" fmla="*/ 63 w 73"/>
                  <a:gd name="T1" fmla="*/ 258 h 258"/>
                  <a:gd name="T2" fmla="*/ 9 w 73"/>
                  <a:gd name="T3" fmla="*/ 258 h 258"/>
                  <a:gd name="T4" fmla="*/ 0 w 73"/>
                  <a:gd name="T5" fmla="*/ 0 h 258"/>
                  <a:gd name="T6" fmla="*/ 73 w 73"/>
                  <a:gd name="T7" fmla="*/ 0 h 258"/>
                  <a:gd name="T8" fmla="*/ 63 w 73"/>
                  <a:gd name="T9" fmla="*/ 258 h 258"/>
                  <a:gd name="T10" fmla="*/ 63 w 73"/>
                  <a:gd name="T11" fmla="*/ 258 h 258"/>
                  <a:gd name="T12" fmla="*/ 63 w 73"/>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73" h="258">
                    <a:moveTo>
                      <a:pt x="63" y="258"/>
                    </a:moveTo>
                    <a:lnTo>
                      <a:pt x="9" y="258"/>
                    </a:lnTo>
                    <a:lnTo>
                      <a:pt x="0" y="0"/>
                    </a:lnTo>
                    <a:lnTo>
                      <a:pt x="73" y="0"/>
                    </a:lnTo>
                    <a:lnTo>
                      <a:pt x="63" y="258"/>
                    </a:lnTo>
                    <a:lnTo>
                      <a:pt x="63" y="258"/>
                    </a:lnTo>
                    <a:lnTo>
                      <a:pt x="63" y="258"/>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71" name="Freeform 3386"/>
              <p:cNvSpPr>
                <a:spLocks/>
              </p:cNvSpPr>
              <p:nvPr/>
            </p:nvSpPr>
            <p:spPr bwMode="auto">
              <a:xfrm>
                <a:off x="10096501" y="1892300"/>
                <a:ext cx="100013" cy="52387"/>
              </a:xfrm>
              <a:custGeom>
                <a:avLst/>
                <a:gdLst>
                  <a:gd name="T0" fmla="*/ 24 w 48"/>
                  <a:gd name="T1" fmla="*/ 0 h 25"/>
                  <a:gd name="T2" fmla="*/ 0 w 48"/>
                  <a:gd name="T3" fmla="*/ 25 h 25"/>
                  <a:gd name="T4" fmla="*/ 48 w 48"/>
                  <a:gd name="T5" fmla="*/ 25 h 25"/>
                  <a:gd name="T6" fmla="*/ 24 w 48"/>
                  <a:gd name="T7" fmla="*/ 0 h 25"/>
                </a:gdLst>
                <a:ahLst/>
                <a:cxnLst>
                  <a:cxn ang="0">
                    <a:pos x="T0" y="T1"/>
                  </a:cxn>
                  <a:cxn ang="0">
                    <a:pos x="T2" y="T3"/>
                  </a:cxn>
                  <a:cxn ang="0">
                    <a:pos x="T4" y="T5"/>
                  </a:cxn>
                  <a:cxn ang="0">
                    <a:pos x="T6" y="T7"/>
                  </a:cxn>
                </a:cxnLst>
                <a:rect l="0" t="0" r="r" b="b"/>
                <a:pathLst>
                  <a:path w="48" h="25">
                    <a:moveTo>
                      <a:pt x="24" y="0"/>
                    </a:moveTo>
                    <a:cubicBezTo>
                      <a:pt x="11" y="0"/>
                      <a:pt x="0" y="12"/>
                      <a:pt x="0" y="25"/>
                    </a:cubicBezTo>
                    <a:cubicBezTo>
                      <a:pt x="48" y="25"/>
                      <a:pt x="48" y="25"/>
                      <a:pt x="48" y="25"/>
                    </a:cubicBezTo>
                    <a:cubicBezTo>
                      <a:pt x="48" y="12"/>
                      <a:pt x="37" y="0"/>
                      <a:pt x="2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72" name="Freeform 3387"/>
              <p:cNvSpPr>
                <a:spLocks/>
              </p:cNvSpPr>
              <p:nvPr/>
            </p:nvSpPr>
            <p:spPr bwMode="auto">
              <a:xfrm>
                <a:off x="10218739" y="1892300"/>
                <a:ext cx="96838" cy="52387"/>
              </a:xfrm>
              <a:custGeom>
                <a:avLst/>
                <a:gdLst>
                  <a:gd name="T0" fmla="*/ 23 w 47"/>
                  <a:gd name="T1" fmla="*/ 0 h 25"/>
                  <a:gd name="T2" fmla="*/ 0 w 47"/>
                  <a:gd name="T3" fmla="*/ 25 h 25"/>
                  <a:gd name="T4" fmla="*/ 47 w 47"/>
                  <a:gd name="T5" fmla="*/ 25 h 25"/>
                  <a:gd name="T6" fmla="*/ 23 w 47"/>
                  <a:gd name="T7" fmla="*/ 0 h 25"/>
                </a:gdLst>
                <a:ahLst/>
                <a:cxnLst>
                  <a:cxn ang="0">
                    <a:pos x="T0" y="T1"/>
                  </a:cxn>
                  <a:cxn ang="0">
                    <a:pos x="T2" y="T3"/>
                  </a:cxn>
                  <a:cxn ang="0">
                    <a:pos x="T4" y="T5"/>
                  </a:cxn>
                  <a:cxn ang="0">
                    <a:pos x="T6" y="T7"/>
                  </a:cxn>
                </a:cxnLst>
                <a:rect l="0" t="0" r="r" b="b"/>
                <a:pathLst>
                  <a:path w="47" h="25">
                    <a:moveTo>
                      <a:pt x="23" y="0"/>
                    </a:moveTo>
                    <a:cubicBezTo>
                      <a:pt x="10" y="0"/>
                      <a:pt x="0" y="12"/>
                      <a:pt x="0" y="25"/>
                    </a:cubicBezTo>
                    <a:cubicBezTo>
                      <a:pt x="47" y="25"/>
                      <a:pt x="47" y="25"/>
                      <a:pt x="47" y="25"/>
                    </a:cubicBezTo>
                    <a:cubicBezTo>
                      <a:pt x="47" y="12"/>
                      <a:pt x="36" y="0"/>
                      <a:pt x="23"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73" name="Freeform 3388"/>
              <p:cNvSpPr>
                <a:spLocks/>
              </p:cNvSpPr>
              <p:nvPr/>
            </p:nvSpPr>
            <p:spPr bwMode="auto">
              <a:xfrm>
                <a:off x="9936164" y="1389062"/>
                <a:ext cx="50800" cy="58737"/>
              </a:xfrm>
              <a:custGeom>
                <a:avLst/>
                <a:gdLst>
                  <a:gd name="T0" fmla="*/ 0 w 25"/>
                  <a:gd name="T1" fmla="*/ 0 h 28"/>
                  <a:gd name="T2" fmla="*/ 0 w 25"/>
                  <a:gd name="T3" fmla="*/ 16 h 28"/>
                  <a:gd name="T4" fmla="*/ 13 w 25"/>
                  <a:gd name="T5" fmla="*/ 28 h 28"/>
                  <a:gd name="T6" fmla="*/ 25 w 25"/>
                  <a:gd name="T7" fmla="*/ 16 h 28"/>
                  <a:gd name="T8" fmla="*/ 25 w 25"/>
                  <a:gd name="T9" fmla="*/ 0 h 28"/>
                  <a:gd name="T10" fmla="*/ 0 w 25"/>
                  <a:gd name="T11" fmla="*/ 0 h 28"/>
                  <a:gd name="T12" fmla="*/ 0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0" y="0"/>
                    </a:moveTo>
                    <a:cubicBezTo>
                      <a:pt x="0" y="16"/>
                      <a:pt x="0" y="16"/>
                      <a:pt x="0" y="16"/>
                    </a:cubicBezTo>
                    <a:cubicBezTo>
                      <a:pt x="0" y="22"/>
                      <a:pt x="6" y="28"/>
                      <a:pt x="13" y="28"/>
                    </a:cubicBezTo>
                    <a:cubicBezTo>
                      <a:pt x="20" y="28"/>
                      <a:pt x="25" y="22"/>
                      <a:pt x="25" y="16"/>
                    </a:cubicBezTo>
                    <a:cubicBezTo>
                      <a:pt x="25" y="0"/>
                      <a:pt x="25" y="0"/>
                      <a:pt x="25" y="0"/>
                    </a:cubicBezTo>
                    <a:cubicBezTo>
                      <a:pt x="0" y="0"/>
                      <a:pt x="0" y="0"/>
                      <a:pt x="0" y="0"/>
                    </a:cubicBezTo>
                    <a:cubicBezTo>
                      <a:pt x="0" y="0"/>
                      <a:pt x="0" y="0"/>
                      <a:pt x="0" y="0"/>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74" name="Freeform 3389"/>
              <p:cNvSpPr>
                <a:spLocks/>
              </p:cNvSpPr>
              <p:nvPr/>
            </p:nvSpPr>
            <p:spPr bwMode="auto">
              <a:xfrm>
                <a:off x="10428289" y="1389062"/>
                <a:ext cx="50800" cy="58737"/>
              </a:xfrm>
              <a:custGeom>
                <a:avLst/>
                <a:gdLst>
                  <a:gd name="T0" fmla="*/ 0 w 25"/>
                  <a:gd name="T1" fmla="*/ 0 h 28"/>
                  <a:gd name="T2" fmla="*/ 0 w 25"/>
                  <a:gd name="T3" fmla="*/ 16 h 28"/>
                  <a:gd name="T4" fmla="*/ 13 w 25"/>
                  <a:gd name="T5" fmla="*/ 28 h 28"/>
                  <a:gd name="T6" fmla="*/ 25 w 25"/>
                  <a:gd name="T7" fmla="*/ 16 h 28"/>
                  <a:gd name="T8" fmla="*/ 25 w 25"/>
                  <a:gd name="T9" fmla="*/ 0 h 28"/>
                  <a:gd name="T10" fmla="*/ 0 w 25"/>
                  <a:gd name="T11" fmla="*/ 0 h 28"/>
                  <a:gd name="T12" fmla="*/ 0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0" y="0"/>
                    </a:moveTo>
                    <a:cubicBezTo>
                      <a:pt x="0" y="16"/>
                      <a:pt x="0" y="16"/>
                      <a:pt x="0" y="16"/>
                    </a:cubicBezTo>
                    <a:cubicBezTo>
                      <a:pt x="0" y="22"/>
                      <a:pt x="6" y="28"/>
                      <a:pt x="13" y="28"/>
                    </a:cubicBezTo>
                    <a:cubicBezTo>
                      <a:pt x="19" y="28"/>
                      <a:pt x="25" y="22"/>
                      <a:pt x="25" y="16"/>
                    </a:cubicBezTo>
                    <a:cubicBezTo>
                      <a:pt x="25" y="0"/>
                      <a:pt x="25" y="0"/>
                      <a:pt x="25" y="0"/>
                    </a:cubicBezTo>
                    <a:cubicBezTo>
                      <a:pt x="0" y="0"/>
                      <a:pt x="0" y="0"/>
                      <a:pt x="0" y="0"/>
                    </a:cubicBezTo>
                    <a:cubicBezTo>
                      <a:pt x="0" y="0"/>
                      <a:pt x="0" y="0"/>
                      <a:pt x="0" y="0"/>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75" name="Freeform 3390"/>
              <p:cNvSpPr>
                <a:spLocks/>
              </p:cNvSpPr>
              <p:nvPr/>
            </p:nvSpPr>
            <p:spPr bwMode="auto">
              <a:xfrm>
                <a:off x="10045701" y="942975"/>
                <a:ext cx="322263" cy="550862"/>
              </a:xfrm>
              <a:custGeom>
                <a:avLst/>
                <a:gdLst>
                  <a:gd name="T0" fmla="*/ 125 w 203"/>
                  <a:gd name="T1" fmla="*/ 0 h 347"/>
                  <a:gd name="T2" fmla="*/ 101 w 203"/>
                  <a:gd name="T3" fmla="*/ 198 h 347"/>
                  <a:gd name="T4" fmla="*/ 77 w 203"/>
                  <a:gd name="T5" fmla="*/ 0 h 347"/>
                  <a:gd name="T6" fmla="*/ 0 w 203"/>
                  <a:gd name="T7" fmla="*/ 7 h 347"/>
                  <a:gd name="T8" fmla="*/ 0 w 203"/>
                  <a:gd name="T9" fmla="*/ 347 h 347"/>
                  <a:gd name="T10" fmla="*/ 203 w 203"/>
                  <a:gd name="T11" fmla="*/ 347 h 347"/>
                  <a:gd name="T12" fmla="*/ 203 w 203"/>
                  <a:gd name="T13" fmla="*/ 7 h 347"/>
                  <a:gd name="T14" fmla="*/ 125 w 203"/>
                  <a:gd name="T15" fmla="*/ 0 h 347"/>
                  <a:gd name="T16" fmla="*/ 125 w 203"/>
                  <a:gd name="T17" fmla="*/ 0 h 347"/>
                  <a:gd name="T18" fmla="*/ 125 w 203"/>
                  <a:gd name="T19"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347">
                    <a:moveTo>
                      <a:pt x="125" y="0"/>
                    </a:moveTo>
                    <a:lnTo>
                      <a:pt x="101" y="198"/>
                    </a:lnTo>
                    <a:lnTo>
                      <a:pt x="77" y="0"/>
                    </a:lnTo>
                    <a:lnTo>
                      <a:pt x="0" y="7"/>
                    </a:lnTo>
                    <a:lnTo>
                      <a:pt x="0" y="347"/>
                    </a:lnTo>
                    <a:lnTo>
                      <a:pt x="203" y="347"/>
                    </a:lnTo>
                    <a:lnTo>
                      <a:pt x="203" y="7"/>
                    </a:lnTo>
                    <a:lnTo>
                      <a:pt x="125" y="0"/>
                    </a:lnTo>
                    <a:lnTo>
                      <a:pt x="125" y="0"/>
                    </a:lnTo>
                    <a:lnTo>
                      <a:pt x="125"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76" name="Freeform 3391"/>
              <p:cNvSpPr>
                <a:spLocks/>
              </p:cNvSpPr>
              <p:nvPr/>
            </p:nvSpPr>
            <p:spPr bwMode="auto">
              <a:xfrm>
                <a:off x="10128251" y="787400"/>
                <a:ext cx="155575" cy="136525"/>
              </a:xfrm>
              <a:custGeom>
                <a:avLst/>
                <a:gdLst>
                  <a:gd name="T0" fmla="*/ 72 w 75"/>
                  <a:gd name="T1" fmla="*/ 17 h 66"/>
                  <a:gd name="T2" fmla="*/ 70 w 75"/>
                  <a:gd name="T3" fmla="*/ 16 h 66"/>
                  <a:gd name="T4" fmla="*/ 70 w 75"/>
                  <a:gd name="T5" fmla="*/ 12 h 66"/>
                  <a:gd name="T6" fmla="*/ 70 w 75"/>
                  <a:gd name="T7" fmla="*/ 10 h 66"/>
                  <a:gd name="T8" fmla="*/ 70 w 75"/>
                  <a:gd name="T9" fmla="*/ 9 h 66"/>
                  <a:gd name="T10" fmla="*/ 70 w 75"/>
                  <a:gd name="T11" fmla="*/ 8 h 66"/>
                  <a:gd name="T12" fmla="*/ 69 w 75"/>
                  <a:gd name="T13" fmla="*/ 8 h 66"/>
                  <a:gd name="T14" fmla="*/ 69 w 75"/>
                  <a:gd name="T15" fmla="*/ 7 h 66"/>
                  <a:gd name="T16" fmla="*/ 69 w 75"/>
                  <a:gd name="T17" fmla="*/ 6 h 66"/>
                  <a:gd name="T18" fmla="*/ 69 w 75"/>
                  <a:gd name="T19" fmla="*/ 6 h 66"/>
                  <a:gd name="T20" fmla="*/ 68 w 75"/>
                  <a:gd name="T21" fmla="*/ 5 h 66"/>
                  <a:gd name="T22" fmla="*/ 68 w 75"/>
                  <a:gd name="T23" fmla="*/ 5 h 66"/>
                  <a:gd name="T24" fmla="*/ 67 w 75"/>
                  <a:gd name="T25" fmla="*/ 4 h 66"/>
                  <a:gd name="T26" fmla="*/ 67 w 75"/>
                  <a:gd name="T27" fmla="*/ 4 h 66"/>
                  <a:gd name="T28" fmla="*/ 67 w 75"/>
                  <a:gd name="T29" fmla="*/ 3 h 66"/>
                  <a:gd name="T30" fmla="*/ 67 w 75"/>
                  <a:gd name="T31" fmla="*/ 3 h 66"/>
                  <a:gd name="T32" fmla="*/ 61 w 75"/>
                  <a:gd name="T33" fmla="*/ 4 h 66"/>
                  <a:gd name="T34" fmla="*/ 50 w 75"/>
                  <a:gd name="T35" fmla="*/ 1 h 66"/>
                  <a:gd name="T36" fmla="*/ 31 w 75"/>
                  <a:gd name="T37" fmla="*/ 4 h 66"/>
                  <a:gd name="T38" fmla="*/ 10 w 75"/>
                  <a:gd name="T39" fmla="*/ 0 h 66"/>
                  <a:gd name="T40" fmla="*/ 8 w 75"/>
                  <a:gd name="T41" fmla="*/ 4 h 66"/>
                  <a:gd name="T42" fmla="*/ 8 w 75"/>
                  <a:gd name="T43" fmla="*/ 4 h 66"/>
                  <a:gd name="T44" fmla="*/ 7 w 75"/>
                  <a:gd name="T45" fmla="*/ 5 h 66"/>
                  <a:gd name="T46" fmla="*/ 7 w 75"/>
                  <a:gd name="T47" fmla="*/ 5 h 66"/>
                  <a:gd name="T48" fmla="*/ 7 w 75"/>
                  <a:gd name="T49" fmla="*/ 6 h 66"/>
                  <a:gd name="T50" fmla="*/ 7 w 75"/>
                  <a:gd name="T51" fmla="*/ 6 h 66"/>
                  <a:gd name="T52" fmla="*/ 6 w 75"/>
                  <a:gd name="T53" fmla="*/ 8 h 66"/>
                  <a:gd name="T54" fmla="*/ 6 w 75"/>
                  <a:gd name="T55" fmla="*/ 8 h 66"/>
                  <a:gd name="T56" fmla="*/ 6 w 75"/>
                  <a:gd name="T57" fmla="*/ 9 h 66"/>
                  <a:gd name="T58" fmla="*/ 6 w 75"/>
                  <a:gd name="T59" fmla="*/ 10 h 66"/>
                  <a:gd name="T60" fmla="*/ 6 w 75"/>
                  <a:gd name="T61" fmla="*/ 12 h 66"/>
                  <a:gd name="T62" fmla="*/ 6 w 75"/>
                  <a:gd name="T63" fmla="*/ 16 h 66"/>
                  <a:gd name="T64" fmla="*/ 5 w 75"/>
                  <a:gd name="T65" fmla="*/ 17 h 66"/>
                  <a:gd name="T66" fmla="*/ 0 w 75"/>
                  <a:gd name="T67" fmla="*/ 21 h 66"/>
                  <a:gd name="T68" fmla="*/ 0 w 75"/>
                  <a:gd name="T69" fmla="*/ 33 h 66"/>
                  <a:gd name="T70" fmla="*/ 6 w 75"/>
                  <a:gd name="T71" fmla="*/ 39 h 66"/>
                  <a:gd name="T72" fmla="*/ 6 w 75"/>
                  <a:gd name="T73" fmla="*/ 52 h 66"/>
                  <a:gd name="T74" fmla="*/ 21 w 75"/>
                  <a:gd name="T75" fmla="*/ 66 h 66"/>
                  <a:gd name="T76" fmla="*/ 54 w 75"/>
                  <a:gd name="T77" fmla="*/ 66 h 66"/>
                  <a:gd name="T78" fmla="*/ 70 w 75"/>
                  <a:gd name="T79" fmla="*/ 52 h 66"/>
                  <a:gd name="T80" fmla="*/ 70 w 75"/>
                  <a:gd name="T81" fmla="*/ 39 h 66"/>
                  <a:gd name="T82" fmla="*/ 75 w 75"/>
                  <a:gd name="T83" fmla="*/ 33 h 66"/>
                  <a:gd name="T84" fmla="*/ 75 w 75"/>
                  <a:gd name="T85" fmla="*/ 21 h 66"/>
                  <a:gd name="T86" fmla="*/ 72 w 75"/>
                  <a:gd name="T87"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66">
                    <a:moveTo>
                      <a:pt x="72" y="17"/>
                    </a:moveTo>
                    <a:cubicBezTo>
                      <a:pt x="71" y="17"/>
                      <a:pt x="71" y="16"/>
                      <a:pt x="70" y="16"/>
                    </a:cubicBezTo>
                    <a:cubicBezTo>
                      <a:pt x="70" y="12"/>
                      <a:pt x="70" y="12"/>
                      <a:pt x="70" y="12"/>
                    </a:cubicBezTo>
                    <a:cubicBezTo>
                      <a:pt x="70" y="11"/>
                      <a:pt x="70" y="10"/>
                      <a:pt x="70" y="10"/>
                    </a:cubicBezTo>
                    <a:cubicBezTo>
                      <a:pt x="70" y="10"/>
                      <a:pt x="70" y="10"/>
                      <a:pt x="70" y="9"/>
                    </a:cubicBezTo>
                    <a:cubicBezTo>
                      <a:pt x="70" y="9"/>
                      <a:pt x="70" y="9"/>
                      <a:pt x="70" y="8"/>
                    </a:cubicBezTo>
                    <a:cubicBezTo>
                      <a:pt x="69" y="8"/>
                      <a:pt x="69" y="8"/>
                      <a:pt x="69" y="8"/>
                    </a:cubicBezTo>
                    <a:cubicBezTo>
                      <a:pt x="69" y="7"/>
                      <a:pt x="69" y="7"/>
                      <a:pt x="69" y="7"/>
                    </a:cubicBezTo>
                    <a:cubicBezTo>
                      <a:pt x="69" y="7"/>
                      <a:pt x="69" y="7"/>
                      <a:pt x="69" y="6"/>
                    </a:cubicBezTo>
                    <a:cubicBezTo>
                      <a:pt x="69" y="6"/>
                      <a:pt x="69" y="6"/>
                      <a:pt x="69" y="6"/>
                    </a:cubicBezTo>
                    <a:cubicBezTo>
                      <a:pt x="69" y="5"/>
                      <a:pt x="68" y="5"/>
                      <a:pt x="68" y="5"/>
                    </a:cubicBezTo>
                    <a:cubicBezTo>
                      <a:pt x="68" y="5"/>
                      <a:pt x="68" y="5"/>
                      <a:pt x="68" y="5"/>
                    </a:cubicBezTo>
                    <a:cubicBezTo>
                      <a:pt x="68" y="5"/>
                      <a:pt x="68" y="4"/>
                      <a:pt x="67" y="4"/>
                    </a:cubicBezTo>
                    <a:cubicBezTo>
                      <a:pt x="67" y="4"/>
                      <a:pt x="67" y="4"/>
                      <a:pt x="67" y="4"/>
                    </a:cubicBezTo>
                    <a:cubicBezTo>
                      <a:pt x="67" y="3"/>
                      <a:pt x="67" y="3"/>
                      <a:pt x="67" y="3"/>
                    </a:cubicBezTo>
                    <a:cubicBezTo>
                      <a:pt x="67" y="3"/>
                      <a:pt x="67" y="3"/>
                      <a:pt x="67" y="3"/>
                    </a:cubicBezTo>
                    <a:cubicBezTo>
                      <a:pt x="65" y="3"/>
                      <a:pt x="63" y="4"/>
                      <a:pt x="61" y="4"/>
                    </a:cubicBezTo>
                    <a:cubicBezTo>
                      <a:pt x="57" y="4"/>
                      <a:pt x="52" y="2"/>
                      <a:pt x="50" y="1"/>
                    </a:cubicBezTo>
                    <a:cubicBezTo>
                      <a:pt x="46" y="2"/>
                      <a:pt x="38" y="4"/>
                      <a:pt x="31" y="4"/>
                    </a:cubicBezTo>
                    <a:cubicBezTo>
                      <a:pt x="22" y="4"/>
                      <a:pt x="15" y="2"/>
                      <a:pt x="10" y="0"/>
                    </a:cubicBezTo>
                    <a:cubicBezTo>
                      <a:pt x="9" y="2"/>
                      <a:pt x="8" y="3"/>
                      <a:pt x="8" y="4"/>
                    </a:cubicBezTo>
                    <a:cubicBezTo>
                      <a:pt x="8" y="4"/>
                      <a:pt x="8" y="4"/>
                      <a:pt x="8" y="4"/>
                    </a:cubicBezTo>
                    <a:cubicBezTo>
                      <a:pt x="8" y="5"/>
                      <a:pt x="8" y="5"/>
                      <a:pt x="7" y="5"/>
                    </a:cubicBezTo>
                    <a:cubicBezTo>
                      <a:pt x="7" y="5"/>
                      <a:pt x="7" y="5"/>
                      <a:pt x="7" y="5"/>
                    </a:cubicBezTo>
                    <a:cubicBezTo>
                      <a:pt x="7" y="6"/>
                      <a:pt x="7" y="6"/>
                      <a:pt x="7" y="6"/>
                    </a:cubicBezTo>
                    <a:cubicBezTo>
                      <a:pt x="7" y="6"/>
                      <a:pt x="7" y="6"/>
                      <a:pt x="7" y="6"/>
                    </a:cubicBezTo>
                    <a:cubicBezTo>
                      <a:pt x="7" y="7"/>
                      <a:pt x="6" y="7"/>
                      <a:pt x="6" y="8"/>
                    </a:cubicBezTo>
                    <a:cubicBezTo>
                      <a:pt x="6" y="8"/>
                      <a:pt x="6" y="8"/>
                      <a:pt x="6" y="8"/>
                    </a:cubicBezTo>
                    <a:cubicBezTo>
                      <a:pt x="6" y="9"/>
                      <a:pt x="6" y="9"/>
                      <a:pt x="6" y="9"/>
                    </a:cubicBezTo>
                    <a:cubicBezTo>
                      <a:pt x="6" y="10"/>
                      <a:pt x="6" y="10"/>
                      <a:pt x="6" y="10"/>
                    </a:cubicBezTo>
                    <a:cubicBezTo>
                      <a:pt x="6" y="10"/>
                      <a:pt x="6" y="11"/>
                      <a:pt x="6" y="12"/>
                    </a:cubicBezTo>
                    <a:cubicBezTo>
                      <a:pt x="6" y="16"/>
                      <a:pt x="6" y="16"/>
                      <a:pt x="6" y="16"/>
                    </a:cubicBezTo>
                    <a:cubicBezTo>
                      <a:pt x="6" y="16"/>
                      <a:pt x="5" y="16"/>
                      <a:pt x="5" y="17"/>
                    </a:cubicBezTo>
                    <a:cubicBezTo>
                      <a:pt x="2" y="17"/>
                      <a:pt x="0" y="18"/>
                      <a:pt x="0" y="21"/>
                    </a:cubicBezTo>
                    <a:cubicBezTo>
                      <a:pt x="0" y="33"/>
                      <a:pt x="0" y="33"/>
                      <a:pt x="0" y="33"/>
                    </a:cubicBezTo>
                    <a:cubicBezTo>
                      <a:pt x="0" y="36"/>
                      <a:pt x="3" y="39"/>
                      <a:pt x="6" y="39"/>
                    </a:cubicBezTo>
                    <a:cubicBezTo>
                      <a:pt x="6" y="52"/>
                      <a:pt x="6" y="52"/>
                      <a:pt x="6" y="52"/>
                    </a:cubicBezTo>
                    <a:cubicBezTo>
                      <a:pt x="6" y="60"/>
                      <a:pt x="12" y="66"/>
                      <a:pt x="21" y="66"/>
                    </a:cubicBezTo>
                    <a:cubicBezTo>
                      <a:pt x="54" y="66"/>
                      <a:pt x="54" y="66"/>
                      <a:pt x="54" y="66"/>
                    </a:cubicBezTo>
                    <a:cubicBezTo>
                      <a:pt x="62" y="66"/>
                      <a:pt x="70" y="60"/>
                      <a:pt x="70" y="52"/>
                    </a:cubicBezTo>
                    <a:cubicBezTo>
                      <a:pt x="70" y="39"/>
                      <a:pt x="70" y="39"/>
                      <a:pt x="70" y="39"/>
                    </a:cubicBezTo>
                    <a:cubicBezTo>
                      <a:pt x="73" y="39"/>
                      <a:pt x="75" y="36"/>
                      <a:pt x="75" y="33"/>
                    </a:cubicBezTo>
                    <a:cubicBezTo>
                      <a:pt x="75" y="21"/>
                      <a:pt x="75" y="21"/>
                      <a:pt x="75" y="21"/>
                    </a:cubicBezTo>
                    <a:cubicBezTo>
                      <a:pt x="75" y="19"/>
                      <a:pt x="74" y="17"/>
                      <a:pt x="72" y="17"/>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77" name="Freeform 3392"/>
              <p:cNvSpPr>
                <a:spLocks/>
              </p:cNvSpPr>
              <p:nvPr/>
            </p:nvSpPr>
            <p:spPr bwMode="auto">
              <a:xfrm>
                <a:off x="10883901" y="1347787"/>
                <a:ext cx="38100" cy="41275"/>
              </a:xfrm>
              <a:custGeom>
                <a:avLst/>
                <a:gdLst>
                  <a:gd name="T0" fmla="*/ 0 w 18"/>
                  <a:gd name="T1" fmla="*/ 0 h 20"/>
                  <a:gd name="T2" fmla="*/ 0 w 18"/>
                  <a:gd name="T3" fmla="*/ 11 h 20"/>
                  <a:gd name="T4" fmla="*/ 10 w 18"/>
                  <a:gd name="T5" fmla="*/ 20 h 20"/>
                  <a:gd name="T6" fmla="*/ 18 w 18"/>
                  <a:gd name="T7" fmla="*/ 11 h 20"/>
                  <a:gd name="T8" fmla="*/ 18 w 18"/>
                  <a:gd name="T9" fmla="*/ 0 h 20"/>
                  <a:gd name="T10" fmla="*/ 0 w 18"/>
                  <a:gd name="T11" fmla="*/ 0 h 20"/>
                  <a:gd name="T12" fmla="*/ 0 w 1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8" h="20">
                    <a:moveTo>
                      <a:pt x="0" y="0"/>
                    </a:moveTo>
                    <a:cubicBezTo>
                      <a:pt x="0" y="11"/>
                      <a:pt x="0" y="11"/>
                      <a:pt x="0" y="11"/>
                    </a:cubicBezTo>
                    <a:cubicBezTo>
                      <a:pt x="0" y="16"/>
                      <a:pt x="4" y="20"/>
                      <a:pt x="10" y="20"/>
                    </a:cubicBezTo>
                    <a:cubicBezTo>
                      <a:pt x="15" y="20"/>
                      <a:pt x="18" y="16"/>
                      <a:pt x="18" y="11"/>
                    </a:cubicBezTo>
                    <a:cubicBezTo>
                      <a:pt x="18" y="0"/>
                      <a:pt x="18" y="0"/>
                      <a:pt x="18" y="0"/>
                    </a:cubicBezTo>
                    <a:cubicBezTo>
                      <a:pt x="0" y="0"/>
                      <a:pt x="0" y="0"/>
                      <a:pt x="0" y="0"/>
                    </a:cubicBezTo>
                    <a:cubicBezTo>
                      <a:pt x="0" y="0"/>
                      <a:pt x="0" y="0"/>
                      <a:pt x="0" y="0"/>
                    </a:cubicBez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78" name="Freeform 3393"/>
              <p:cNvSpPr>
                <a:spLocks/>
              </p:cNvSpPr>
              <p:nvPr/>
            </p:nvSpPr>
            <p:spPr bwMode="auto">
              <a:xfrm>
                <a:off x="10644189" y="798512"/>
                <a:ext cx="174625" cy="223837"/>
              </a:xfrm>
              <a:custGeom>
                <a:avLst/>
                <a:gdLst>
                  <a:gd name="T0" fmla="*/ 84 w 84"/>
                  <a:gd name="T1" fmla="*/ 51 h 108"/>
                  <a:gd name="T2" fmla="*/ 62 w 84"/>
                  <a:gd name="T3" fmla="*/ 16 h 108"/>
                  <a:gd name="T4" fmla="*/ 35 w 84"/>
                  <a:gd name="T5" fmla="*/ 0 h 108"/>
                  <a:gd name="T6" fmla="*/ 0 w 84"/>
                  <a:gd name="T7" fmla="*/ 44 h 108"/>
                  <a:gd name="T8" fmla="*/ 3 w 84"/>
                  <a:gd name="T9" fmla="*/ 103 h 108"/>
                  <a:gd name="T10" fmla="*/ 35 w 84"/>
                  <a:gd name="T11" fmla="*/ 108 h 108"/>
                  <a:gd name="T12" fmla="*/ 36 w 84"/>
                  <a:gd name="T13" fmla="*/ 108 h 108"/>
                  <a:gd name="T14" fmla="*/ 38 w 84"/>
                  <a:gd name="T15" fmla="*/ 108 h 108"/>
                  <a:gd name="T16" fmla="*/ 38 w 84"/>
                  <a:gd name="T17" fmla="*/ 108 h 108"/>
                  <a:gd name="T18" fmla="*/ 42 w 84"/>
                  <a:gd name="T19" fmla="*/ 108 h 108"/>
                  <a:gd name="T20" fmla="*/ 43 w 84"/>
                  <a:gd name="T21" fmla="*/ 108 h 108"/>
                  <a:gd name="T22" fmla="*/ 44 w 84"/>
                  <a:gd name="T23" fmla="*/ 108 h 108"/>
                  <a:gd name="T24" fmla="*/ 47 w 84"/>
                  <a:gd name="T25" fmla="*/ 108 h 108"/>
                  <a:gd name="T26" fmla="*/ 47 w 84"/>
                  <a:gd name="T27" fmla="*/ 108 h 108"/>
                  <a:gd name="T28" fmla="*/ 48 w 84"/>
                  <a:gd name="T29" fmla="*/ 108 h 108"/>
                  <a:gd name="T30" fmla="*/ 49 w 84"/>
                  <a:gd name="T31" fmla="*/ 108 h 108"/>
                  <a:gd name="T32" fmla="*/ 80 w 84"/>
                  <a:gd name="T33" fmla="*/ 103 h 108"/>
                  <a:gd name="T34" fmla="*/ 84 w 84"/>
                  <a:gd name="T35" fmla="*/ 5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08">
                    <a:moveTo>
                      <a:pt x="84" y="51"/>
                    </a:moveTo>
                    <a:cubicBezTo>
                      <a:pt x="84" y="34"/>
                      <a:pt x="75" y="21"/>
                      <a:pt x="62" y="16"/>
                    </a:cubicBezTo>
                    <a:cubicBezTo>
                      <a:pt x="56" y="6"/>
                      <a:pt x="47" y="0"/>
                      <a:pt x="35" y="0"/>
                    </a:cubicBezTo>
                    <a:cubicBezTo>
                      <a:pt x="16" y="0"/>
                      <a:pt x="0" y="20"/>
                      <a:pt x="0" y="44"/>
                    </a:cubicBezTo>
                    <a:cubicBezTo>
                      <a:pt x="0" y="48"/>
                      <a:pt x="2" y="79"/>
                      <a:pt x="3" y="103"/>
                    </a:cubicBezTo>
                    <a:cubicBezTo>
                      <a:pt x="13" y="106"/>
                      <a:pt x="24" y="108"/>
                      <a:pt x="35" y="108"/>
                    </a:cubicBezTo>
                    <a:cubicBezTo>
                      <a:pt x="36" y="108"/>
                      <a:pt x="36" y="108"/>
                      <a:pt x="36" y="108"/>
                    </a:cubicBezTo>
                    <a:cubicBezTo>
                      <a:pt x="37" y="108"/>
                      <a:pt x="38" y="108"/>
                      <a:pt x="38" y="108"/>
                    </a:cubicBezTo>
                    <a:cubicBezTo>
                      <a:pt x="38" y="108"/>
                      <a:pt x="38" y="108"/>
                      <a:pt x="38" y="108"/>
                    </a:cubicBezTo>
                    <a:cubicBezTo>
                      <a:pt x="39" y="108"/>
                      <a:pt x="41" y="108"/>
                      <a:pt x="42" y="108"/>
                    </a:cubicBezTo>
                    <a:cubicBezTo>
                      <a:pt x="42" y="108"/>
                      <a:pt x="42" y="108"/>
                      <a:pt x="43" y="108"/>
                    </a:cubicBezTo>
                    <a:cubicBezTo>
                      <a:pt x="43" y="108"/>
                      <a:pt x="43" y="108"/>
                      <a:pt x="44" y="108"/>
                    </a:cubicBezTo>
                    <a:cubicBezTo>
                      <a:pt x="45" y="108"/>
                      <a:pt x="46" y="108"/>
                      <a:pt x="47" y="108"/>
                    </a:cubicBezTo>
                    <a:cubicBezTo>
                      <a:pt x="47" y="108"/>
                      <a:pt x="47" y="108"/>
                      <a:pt x="47" y="108"/>
                    </a:cubicBezTo>
                    <a:cubicBezTo>
                      <a:pt x="47" y="108"/>
                      <a:pt x="48" y="108"/>
                      <a:pt x="48" y="108"/>
                    </a:cubicBezTo>
                    <a:cubicBezTo>
                      <a:pt x="49" y="108"/>
                      <a:pt x="49" y="108"/>
                      <a:pt x="49" y="108"/>
                    </a:cubicBezTo>
                    <a:cubicBezTo>
                      <a:pt x="61" y="108"/>
                      <a:pt x="71" y="106"/>
                      <a:pt x="80" y="103"/>
                    </a:cubicBezTo>
                    <a:cubicBezTo>
                      <a:pt x="81" y="81"/>
                      <a:pt x="84" y="54"/>
                      <a:pt x="84" y="5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79" name="Freeform 3394"/>
              <p:cNvSpPr>
                <a:spLocks/>
              </p:cNvSpPr>
              <p:nvPr/>
            </p:nvSpPr>
            <p:spPr bwMode="auto">
              <a:xfrm>
                <a:off x="10696576" y="1050925"/>
                <a:ext cx="68263" cy="338137"/>
              </a:xfrm>
              <a:custGeom>
                <a:avLst/>
                <a:gdLst>
                  <a:gd name="T0" fmla="*/ 26 w 43"/>
                  <a:gd name="T1" fmla="*/ 22 h 213"/>
                  <a:gd name="T2" fmla="*/ 39 w 43"/>
                  <a:gd name="T3" fmla="*/ 12 h 213"/>
                  <a:gd name="T4" fmla="*/ 21 w 43"/>
                  <a:gd name="T5" fmla="*/ 0 h 213"/>
                  <a:gd name="T6" fmla="*/ 4 w 43"/>
                  <a:gd name="T7" fmla="*/ 12 h 213"/>
                  <a:gd name="T8" fmla="*/ 16 w 43"/>
                  <a:gd name="T9" fmla="*/ 22 h 213"/>
                  <a:gd name="T10" fmla="*/ 0 w 43"/>
                  <a:gd name="T11" fmla="*/ 197 h 213"/>
                  <a:gd name="T12" fmla="*/ 21 w 43"/>
                  <a:gd name="T13" fmla="*/ 213 h 213"/>
                  <a:gd name="T14" fmla="*/ 43 w 43"/>
                  <a:gd name="T15" fmla="*/ 197 h 213"/>
                  <a:gd name="T16" fmla="*/ 26 w 43"/>
                  <a:gd name="T17" fmla="*/ 22 h 213"/>
                  <a:gd name="T18" fmla="*/ 26 w 43"/>
                  <a:gd name="T19" fmla="*/ 22 h 213"/>
                  <a:gd name="T20" fmla="*/ 26 w 43"/>
                  <a:gd name="T21" fmla="*/ 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213">
                    <a:moveTo>
                      <a:pt x="26" y="22"/>
                    </a:moveTo>
                    <a:lnTo>
                      <a:pt x="39" y="12"/>
                    </a:lnTo>
                    <a:lnTo>
                      <a:pt x="21" y="0"/>
                    </a:lnTo>
                    <a:lnTo>
                      <a:pt x="4" y="12"/>
                    </a:lnTo>
                    <a:lnTo>
                      <a:pt x="16" y="22"/>
                    </a:lnTo>
                    <a:lnTo>
                      <a:pt x="0" y="197"/>
                    </a:lnTo>
                    <a:lnTo>
                      <a:pt x="21" y="213"/>
                    </a:lnTo>
                    <a:lnTo>
                      <a:pt x="43" y="197"/>
                    </a:lnTo>
                    <a:lnTo>
                      <a:pt x="26" y="22"/>
                    </a:lnTo>
                    <a:lnTo>
                      <a:pt x="26" y="22"/>
                    </a:lnTo>
                    <a:lnTo>
                      <a:pt x="26" y="22"/>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80" name="Freeform 3395"/>
              <p:cNvSpPr>
                <a:spLocks/>
              </p:cNvSpPr>
              <p:nvPr/>
            </p:nvSpPr>
            <p:spPr bwMode="auto">
              <a:xfrm>
                <a:off x="10812464" y="1038225"/>
                <a:ext cx="117475" cy="309562"/>
              </a:xfrm>
              <a:custGeom>
                <a:avLst/>
                <a:gdLst>
                  <a:gd name="T0" fmla="*/ 0 w 57"/>
                  <a:gd name="T1" fmla="*/ 7 h 150"/>
                  <a:gd name="T2" fmla="*/ 23 w 57"/>
                  <a:gd name="T3" fmla="*/ 0 h 150"/>
                  <a:gd name="T4" fmla="*/ 57 w 57"/>
                  <a:gd name="T5" fmla="*/ 150 h 150"/>
                  <a:gd name="T6" fmla="*/ 33 w 57"/>
                  <a:gd name="T7" fmla="*/ 150 h 150"/>
                  <a:gd name="T8" fmla="*/ 0 w 57"/>
                  <a:gd name="T9" fmla="*/ 7 h 150"/>
                </a:gdLst>
                <a:ahLst/>
                <a:cxnLst>
                  <a:cxn ang="0">
                    <a:pos x="T0" y="T1"/>
                  </a:cxn>
                  <a:cxn ang="0">
                    <a:pos x="T2" y="T3"/>
                  </a:cxn>
                  <a:cxn ang="0">
                    <a:pos x="T4" y="T5"/>
                  </a:cxn>
                  <a:cxn ang="0">
                    <a:pos x="T6" y="T7"/>
                  </a:cxn>
                  <a:cxn ang="0">
                    <a:pos x="T8" y="T9"/>
                  </a:cxn>
                </a:cxnLst>
                <a:rect l="0" t="0" r="r" b="b"/>
                <a:pathLst>
                  <a:path w="57" h="150">
                    <a:moveTo>
                      <a:pt x="0" y="7"/>
                    </a:moveTo>
                    <a:cubicBezTo>
                      <a:pt x="7" y="5"/>
                      <a:pt x="14" y="3"/>
                      <a:pt x="23" y="0"/>
                    </a:cubicBezTo>
                    <a:cubicBezTo>
                      <a:pt x="45" y="49"/>
                      <a:pt x="52" y="97"/>
                      <a:pt x="57" y="150"/>
                    </a:cubicBezTo>
                    <a:cubicBezTo>
                      <a:pt x="33" y="150"/>
                      <a:pt x="33" y="150"/>
                      <a:pt x="33" y="150"/>
                    </a:cubicBezTo>
                    <a:cubicBezTo>
                      <a:pt x="27" y="100"/>
                      <a:pt x="21" y="54"/>
                      <a:pt x="0" y="7"/>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81" name="Freeform 3396"/>
              <p:cNvSpPr>
                <a:spLocks/>
              </p:cNvSpPr>
              <p:nvPr/>
            </p:nvSpPr>
            <p:spPr bwMode="auto">
              <a:xfrm>
                <a:off x="10621964" y="1487487"/>
                <a:ext cx="114300" cy="423862"/>
              </a:xfrm>
              <a:custGeom>
                <a:avLst/>
                <a:gdLst>
                  <a:gd name="T0" fmla="*/ 55 w 72"/>
                  <a:gd name="T1" fmla="*/ 267 h 267"/>
                  <a:gd name="T2" fmla="*/ 8 w 72"/>
                  <a:gd name="T3" fmla="*/ 267 h 267"/>
                  <a:gd name="T4" fmla="*/ 0 w 72"/>
                  <a:gd name="T5" fmla="*/ 0 h 267"/>
                  <a:gd name="T6" fmla="*/ 72 w 72"/>
                  <a:gd name="T7" fmla="*/ 0 h 267"/>
                  <a:gd name="T8" fmla="*/ 55 w 72"/>
                  <a:gd name="T9" fmla="*/ 267 h 267"/>
                  <a:gd name="T10" fmla="*/ 55 w 72"/>
                  <a:gd name="T11" fmla="*/ 267 h 267"/>
                  <a:gd name="T12" fmla="*/ 55 w 72"/>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72" h="267">
                    <a:moveTo>
                      <a:pt x="55" y="267"/>
                    </a:moveTo>
                    <a:lnTo>
                      <a:pt x="8" y="267"/>
                    </a:lnTo>
                    <a:lnTo>
                      <a:pt x="0" y="0"/>
                    </a:lnTo>
                    <a:lnTo>
                      <a:pt x="72" y="0"/>
                    </a:lnTo>
                    <a:lnTo>
                      <a:pt x="55" y="267"/>
                    </a:lnTo>
                    <a:lnTo>
                      <a:pt x="55" y="267"/>
                    </a:lnTo>
                    <a:lnTo>
                      <a:pt x="55" y="267"/>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82" name="Freeform 3397"/>
              <p:cNvSpPr>
                <a:spLocks/>
              </p:cNvSpPr>
              <p:nvPr/>
            </p:nvSpPr>
            <p:spPr bwMode="auto">
              <a:xfrm>
                <a:off x="10723564" y="1487487"/>
                <a:ext cx="112713" cy="423862"/>
              </a:xfrm>
              <a:custGeom>
                <a:avLst/>
                <a:gdLst>
                  <a:gd name="T0" fmla="*/ 17 w 71"/>
                  <a:gd name="T1" fmla="*/ 267 h 267"/>
                  <a:gd name="T2" fmla="*/ 64 w 71"/>
                  <a:gd name="T3" fmla="*/ 267 h 267"/>
                  <a:gd name="T4" fmla="*/ 71 w 71"/>
                  <a:gd name="T5" fmla="*/ 0 h 267"/>
                  <a:gd name="T6" fmla="*/ 0 w 71"/>
                  <a:gd name="T7" fmla="*/ 0 h 267"/>
                  <a:gd name="T8" fmla="*/ 17 w 71"/>
                  <a:gd name="T9" fmla="*/ 267 h 267"/>
                  <a:gd name="T10" fmla="*/ 17 w 71"/>
                  <a:gd name="T11" fmla="*/ 267 h 267"/>
                  <a:gd name="T12" fmla="*/ 17 w 71"/>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71" h="267">
                    <a:moveTo>
                      <a:pt x="17" y="267"/>
                    </a:moveTo>
                    <a:lnTo>
                      <a:pt x="64" y="267"/>
                    </a:lnTo>
                    <a:lnTo>
                      <a:pt x="71" y="0"/>
                    </a:lnTo>
                    <a:lnTo>
                      <a:pt x="0" y="0"/>
                    </a:lnTo>
                    <a:lnTo>
                      <a:pt x="17" y="267"/>
                    </a:lnTo>
                    <a:lnTo>
                      <a:pt x="17" y="267"/>
                    </a:lnTo>
                    <a:lnTo>
                      <a:pt x="17" y="267"/>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83" name="Freeform 3398"/>
              <p:cNvSpPr>
                <a:spLocks/>
              </p:cNvSpPr>
              <p:nvPr/>
            </p:nvSpPr>
            <p:spPr bwMode="auto">
              <a:xfrm>
                <a:off x="10528301" y="1038225"/>
                <a:ext cx="122238" cy="309562"/>
              </a:xfrm>
              <a:custGeom>
                <a:avLst/>
                <a:gdLst>
                  <a:gd name="T0" fmla="*/ 59 w 59"/>
                  <a:gd name="T1" fmla="*/ 7 h 150"/>
                  <a:gd name="T2" fmla="*/ 35 w 59"/>
                  <a:gd name="T3" fmla="*/ 0 h 150"/>
                  <a:gd name="T4" fmla="*/ 0 w 59"/>
                  <a:gd name="T5" fmla="*/ 150 h 150"/>
                  <a:gd name="T6" fmla="*/ 24 w 59"/>
                  <a:gd name="T7" fmla="*/ 150 h 150"/>
                  <a:gd name="T8" fmla="*/ 59 w 59"/>
                  <a:gd name="T9" fmla="*/ 7 h 150"/>
                </a:gdLst>
                <a:ahLst/>
                <a:cxnLst>
                  <a:cxn ang="0">
                    <a:pos x="T0" y="T1"/>
                  </a:cxn>
                  <a:cxn ang="0">
                    <a:pos x="T2" y="T3"/>
                  </a:cxn>
                  <a:cxn ang="0">
                    <a:pos x="T4" y="T5"/>
                  </a:cxn>
                  <a:cxn ang="0">
                    <a:pos x="T6" y="T7"/>
                  </a:cxn>
                  <a:cxn ang="0">
                    <a:pos x="T8" y="T9"/>
                  </a:cxn>
                </a:cxnLst>
                <a:rect l="0" t="0" r="r" b="b"/>
                <a:pathLst>
                  <a:path w="59" h="150">
                    <a:moveTo>
                      <a:pt x="59" y="7"/>
                    </a:moveTo>
                    <a:cubicBezTo>
                      <a:pt x="51" y="5"/>
                      <a:pt x="43" y="3"/>
                      <a:pt x="35" y="0"/>
                    </a:cubicBezTo>
                    <a:cubicBezTo>
                      <a:pt x="12" y="49"/>
                      <a:pt x="5" y="97"/>
                      <a:pt x="0" y="150"/>
                    </a:cubicBezTo>
                    <a:cubicBezTo>
                      <a:pt x="24" y="150"/>
                      <a:pt x="24" y="150"/>
                      <a:pt x="24" y="150"/>
                    </a:cubicBezTo>
                    <a:cubicBezTo>
                      <a:pt x="30" y="100"/>
                      <a:pt x="37" y="54"/>
                      <a:pt x="59" y="7"/>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84" name="Freeform 3399"/>
              <p:cNvSpPr>
                <a:spLocks/>
              </p:cNvSpPr>
              <p:nvPr/>
            </p:nvSpPr>
            <p:spPr bwMode="auto">
              <a:xfrm>
                <a:off x="10533064" y="1347787"/>
                <a:ext cx="38100" cy="41275"/>
              </a:xfrm>
              <a:custGeom>
                <a:avLst/>
                <a:gdLst>
                  <a:gd name="T0" fmla="*/ 18 w 18"/>
                  <a:gd name="T1" fmla="*/ 0 h 20"/>
                  <a:gd name="T2" fmla="*/ 18 w 18"/>
                  <a:gd name="T3" fmla="*/ 11 h 20"/>
                  <a:gd name="T4" fmla="*/ 10 w 18"/>
                  <a:gd name="T5" fmla="*/ 20 h 20"/>
                  <a:gd name="T6" fmla="*/ 0 w 18"/>
                  <a:gd name="T7" fmla="*/ 11 h 20"/>
                  <a:gd name="T8" fmla="*/ 0 w 18"/>
                  <a:gd name="T9" fmla="*/ 0 h 20"/>
                  <a:gd name="T10" fmla="*/ 18 w 18"/>
                  <a:gd name="T11" fmla="*/ 0 h 20"/>
                  <a:gd name="T12" fmla="*/ 18 w 1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8" h="20">
                    <a:moveTo>
                      <a:pt x="18" y="0"/>
                    </a:moveTo>
                    <a:cubicBezTo>
                      <a:pt x="18" y="11"/>
                      <a:pt x="18" y="11"/>
                      <a:pt x="18" y="11"/>
                    </a:cubicBezTo>
                    <a:cubicBezTo>
                      <a:pt x="18" y="16"/>
                      <a:pt x="14" y="20"/>
                      <a:pt x="10" y="20"/>
                    </a:cubicBezTo>
                    <a:cubicBezTo>
                      <a:pt x="5" y="20"/>
                      <a:pt x="0" y="16"/>
                      <a:pt x="0" y="11"/>
                    </a:cubicBezTo>
                    <a:cubicBezTo>
                      <a:pt x="0" y="0"/>
                      <a:pt x="0" y="0"/>
                      <a:pt x="0" y="0"/>
                    </a:cubicBezTo>
                    <a:cubicBezTo>
                      <a:pt x="18" y="0"/>
                      <a:pt x="18" y="0"/>
                      <a:pt x="18" y="0"/>
                    </a:cubicBezTo>
                    <a:cubicBezTo>
                      <a:pt x="18" y="0"/>
                      <a:pt x="18" y="0"/>
                      <a:pt x="18" y="0"/>
                    </a:cubicBez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85" name="Freeform 3400"/>
              <p:cNvSpPr>
                <a:spLocks/>
              </p:cNvSpPr>
              <p:nvPr/>
            </p:nvSpPr>
            <p:spPr bwMode="auto">
              <a:xfrm>
                <a:off x="10602914" y="1030287"/>
                <a:ext cx="257175" cy="457200"/>
              </a:xfrm>
              <a:custGeom>
                <a:avLst/>
                <a:gdLst>
                  <a:gd name="T0" fmla="*/ 103 w 162"/>
                  <a:gd name="T1" fmla="*/ 0 h 288"/>
                  <a:gd name="T2" fmla="*/ 80 w 162"/>
                  <a:gd name="T3" fmla="*/ 182 h 288"/>
                  <a:gd name="T4" fmla="*/ 56 w 162"/>
                  <a:gd name="T5" fmla="*/ 0 h 288"/>
                  <a:gd name="T6" fmla="*/ 0 w 162"/>
                  <a:gd name="T7" fmla="*/ 6 h 288"/>
                  <a:gd name="T8" fmla="*/ 12 w 162"/>
                  <a:gd name="T9" fmla="*/ 288 h 288"/>
                  <a:gd name="T10" fmla="*/ 149 w 162"/>
                  <a:gd name="T11" fmla="*/ 288 h 288"/>
                  <a:gd name="T12" fmla="*/ 162 w 162"/>
                  <a:gd name="T13" fmla="*/ 6 h 288"/>
                  <a:gd name="T14" fmla="*/ 103 w 162"/>
                  <a:gd name="T15" fmla="*/ 0 h 288"/>
                  <a:gd name="T16" fmla="*/ 103 w 162"/>
                  <a:gd name="T17" fmla="*/ 0 h 288"/>
                  <a:gd name="T18" fmla="*/ 103 w 162"/>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288">
                    <a:moveTo>
                      <a:pt x="103" y="0"/>
                    </a:moveTo>
                    <a:lnTo>
                      <a:pt x="80" y="182"/>
                    </a:lnTo>
                    <a:lnTo>
                      <a:pt x="56" y="0"/>
                    </a:lnTo>
                    <a:lnTo>
                      <a:pt x="0" y="6"/>
                    </a:lnTo>
                    <a:lnTo>
                      <a:pt x="12" y="288"/>
                    </a:lnTo>
                    <a:lnTo>
                      <a:pt x="149" y="288"/>
                    </a:lnTo>
                    <a:lnTo>
                      <a:pt x="162" y="6"/>
                    </a:lnTo>
                    <a:lnTo>
                      <a:pt x="103" y="0"/>
                    </a:lnTo>
                    <a:lnTo>
                      <a:pt x="103" y="0"/>
                    </a:lnTo>
                    <a:lnTo>
                      <a:pt x="103"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86" name="Freeform 3401"/>
              <p:cNvSpPr>
                <a:spLocks/>
              </p:cNvSpPr>
              <p:nvPr/>
            </p:nvSpPr>
            <p:spPr bwMode="auto">
              <a:xfrm>
                <a:off x="10656889" y="874712"/>
                <a:ext cx="142875" cy="176212"/>
              </a:xfrm>
              <a:custGeom>
                <a:avLst/>
                <a:gdLst>
                  <a:gd name="T0" fmla="*/ 66 w 69"/>
                  <a:gd name="T1" fmla="*/ 15 h 85"/>
                  <a:gd name="T2" fmla="*/ 64 w 69"/>
                  <a:gd name="T3" fmla="*/ 15 h 85"/>
                  <a:gd name="T4" fmla="*/ 64 w 69"/>
                  <a:gd name="T5" fmla="*/ 10 h 85"/>
                  <a:gd name="T6" fmla="*/ 64 w 69"/>
                  <a:gd name="T7" fmla="*/ 9 h 85"/>
                  <a:gd name="T8" fmla="*/ 64 w 69"/>
                  <a:gd name="T9" fmla="*/ 9 h 85"/>
                  <a:gd name="T10" fmla="*/ 64 w 69"/>
                  <a:gd name="T11" fmla="*/ 8 h 85"/>
                  <a:gd name="T12" fmla="*/ 64 w 69"/>
                  <a:gd name="T13" fmla="*/ 8 h 85"/>
                  <a:gd name="T14" fmla="*/ 64 w 69"/>
                  <a:gd name="T15" fmla="*/ 7 h 85"/>
                  <a:gd name="T16" fmla="*/ 64 w 69"/>
                  <a:gd name="T17" fmla="*/ 6 h 85"/>
                  <a:gd name="T18" fmla="*/ 64 w 69"/>
                  <a:gd name="T19" fmla="*/ 6 h 85"/>
                  <a:gd name="T20" fmla="*/ 63 w 69"/>
                  <a:gd name="T21" fmla="*/ 4 h 85"/>
                  <a:gd name="T22" fmla="*/ 63 w 69"/>
                  <a:gd name="T23" fmla="*/ 4 h 85"/>
                  <a:gd name="T24" fmla="*/ 62 w 69"/>
                  <a:gd name="T25" fmla="*/ 3 h 85"/>
                  <a:gd name="T26" fmla="*/ 62 w 69"/>
                  <a:gd name="T27" fmla="*/ 3 h 85"/>
                  <a:gd name="T28" fmla="*/ 62 w 69"/>
                  <a:gd name="T29" fmla="*/ 2 h 85"/>
                  <a:gd name="T30" fmla="*/ 62 w 69"/>
                  <a:gd name="T31" fmla="*/ 2 h 85"/>
                  <a:gd name="T32" fmla="*/ 56 w 69"/>
                  <a:gd name="T33" fmla="*/ 3 h 85"/>
                  <a:gd name="T34" fmla="*/ 46 w 69"/>
                  <a:gd name="T35" fmla="*/ 0 h 85"/>
                  <a:gd name="T36" fmla="*/ 29 w 69"/>
                  <a:gd name="T37" fmla="*/ 3 h 85"/>
                  <a:gd name="T38" fmla="*/ 10 w 69"/>
                  <a:gd name="T39" fmla="*/ 0 h 85"/>
                  <a:gd name="T40" fmla="*/ 7 w 69"/>
                  <a:gd name="T41" fmla="*/ 3 h 85"/>
                  <a:gd name="T42" fmla="*/ 7 w 69"/>
                  <a:gd name="T43" fmla="*/ 3 h 85"/>
                  <a:gd name="T44" fmla="*/ 6 w 69"/>
                  <a:gd name="T45" fmla="*/ 5 h 85"/>
                  <a:gd name="T46" fmla="*/ 6 w 69"/>
                  <a:gd name="T47" fmla="*/ 5 h 85"/>
                  <a:gd name="T48" fmla="*/ 6 w 69"/>
                  <a:gd name="T49" fmla="*/ 6 h 85"/>
                  <a:gd name="T50" fmla="*/ 6 w 69"/>
                  <a:gd name="T51" fmla="*/ 6 h 85"/>
                  <a:gd name="T52" fmla="*/ 5 w 69"/>
                  <a:gd name="T53" fmla="*/ 8 h 85"/>
                  <a:gd name="T54" fmla="*/ 5 w 69"/>
                  <a:gd name="T55" fmla="*/ 8 h 85"/>
                  <a:gd name="T56" fmla="*/ 5 w 69"/>
                  <a:gd name="T57" fmla="*/ 9 h 85"/>
                  <a:gd name="T58" fmla="*/ 5 w 69"/>
                  <a:gd name="T59" fmla="*/ 9 h 85"/>
                  <a:gd name="T60" fmla="*/ 5 w 69"/>
                  <a:gd name="T61" fmla="*/ 10 h 85"/>
                  <a:gd name="T62" fmla="*/ 5 w 69"/>
                  <a:gd name="T63" fmla="*/ 15 h 85"/>
                  <a:gd name="T64" fmla="*/ 4 w 69"/>
                  <a:gd name="T65" fmla="*/ 15 h 85"/>
                  <a:gd name="T66" fmla="*/ 0 w 69"/>
                  <a:gd name="T67" fmla="*/ 20 h 85"/>
                  <a:gd name="T68" fmla="*/ 0 w 69"/>
                  <a:gd name="T69" fmla="*/ 31 h 85"/>
                  <a:gd name="T70" fmla="*/ 5 w 69"/>
                  <a:gd name="T71" fmla="*/ 36 h 85"/>
                  <a:gd name="T72" fmla="*/ 10 w 69"/>
                  <a:gd name="T73" fmla="*/ 48 h 85"/>
                  <a:gd name="T74" fmla="*/ 20 w 69"/>
                  <a:gd name="T75" fmla="*/ 62 h 85"/>
                  <a:gd name="T76" fmla="*/ 22 w 69"/>
                  <a:gd name="T77" fmla="*/ 75 h 85"/>
                  <a:gd name="T78" fmla="*/ 35 w 69"/>
                  <a:gd name="T79" fmla="*/ 85 h 85"/>
                  <a:gd name="T80" fmla="*/ 48 w 69"/>
                  <a:gd name="T81" fmla="*/ 75 h 85"/>
                  <a:gd name="T82" fmla="*/ 50 w 69"/>
                  <a:gd name="T83" fmla="*/ 62 h 85"/>
                  <a:gd name="T84" fmla="*/ 59 w 69"/>
                  <a:gd name="T85" fmla="*/ 48 h 85"/>
                  <a:gd name="T86" fmla="*/ 64 w 69"/>
                  <a:gd name="T87" fmla="*/ 36 h 85"/>
                  <a:gd name="T88" fmla="*/ 69 w 69"/>
                  <a:gd name="T89" fmla="*/ 31 h 85"/>
                  <a:gd name="T90" fmla="*/ 69 w 69"/>
                  <a:gd name="T91" fmla="*/ 20 h 85"/>
                  <a:gd name="T92" fmla="*/ 66 w 69"/>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 h="85">
                    <a:moveTo>
                      <a:pt x="66" y="15"/>
                    </a:moveTo>
                    <a:cubicBezTo>
                      <a:pt x="66" y="15"/>
                      <a:pt x="65" y="15"/>
                      <a:pt x="64" y="15"/>
                    </a:cubicBezTo>
                    <a:cubicBezTo>
                      <a:pt x="64" y="10"/>
                      <a:pt x="64" y="10"/>
                      <a:pt x="64" y="10"/>
                    </a:cubicBezTo>
                    <a:cubicBezTo>
                      <a:pt x="64" y="9"/>
                      <a:pt x="64" y="9"/>
                      <a:pt x="64" y="9"/>
                    </a:cubicBezTo>
                    <a:cubicBezTo>
                      <a:pt x="64" y="9"/>
                      <a:pt x="64" y="9"/>
                      <a:pt x="64" y="9"/>
                    </a:cubicBezTo>
                    <a:cubicBezTo>
                      <a:pt x="64" y="9"/>
                      <a:pt x="64" y="9"/>
                      <a:pt x="64" y="8"/>
                    </a:cubicBezTo>
                    <a:cubicBezTo>
                      <a:pt x="64" y="8"/>
                      <a:pt x="64" y="8"/>
                      <a:pt x="64" y="8"/>
                    </a:cubicBezTo>
                    <a:cubicBezTo>
                      <a:pt x="64" y="7"/>
                      <a:pt x="64" y="7"/>
                      <a:pt x="64" y="7"/>
                    </a:cubicBezTo>
                    <a:cubicBezTo>
                      <a:pt x="64" y="7"/>
                      <a:pt x="64" y="7"/>
                      <a:pt x="64" y="6"/>
                    </a:cubicBezTo>
                    <a:cubicBezTo>
                      <a:pt x="64" y="6"/>
                      <a:pt x="64" y="6"/>
                      <a:pt x="64" y="6"/>
                    </a:cubicBezTo>
                    <a:cubicBezTo>
                      <a:pt x="63" y="5"/>
                      <a:pt x="63" y="5"/>
                      <a:pt x="63" y="4"/>
                    </a:cubicBezTo>
                    <a:cubicBezTo>
                      <a:pt x="63" y="4"/>
                      <a:pt x="63" y="4"/>
                      <a:pt x="63" y="4"/>
                    </a:cubicBezTo>
                    <a:cubicBezTo>
                      <a:pt x="62" y="3"/>
                      <a:pt x="62" y="3"/>
                      <a:pt x="62" y="3"/>
                    </a:cubicBezTo>
                    <a:cubicBezTo>
                      <a:pt x="62" y="3"/>
                      <a:pt x="62" y="3"/>
                      <a:pt x="62" y="3"/>
                    </a:cubicBezTo>
                    <a:cubicBezTo>
                      <a:pt x="62" y="2"/>
                      <a:pt x="62" y="2"/>
                      <a:pt x="62" y="2"/>
                    </a:cubicBezTo>
                    <a:cubicBezTo>
                      <a:pt x="62" y="2"/>
                      <a:pt x="62" y="2"/>
                      <a:pt x="62" y="2"/>
                    </a:cubicBezTo>
                    <a:cubicBezTo>
                      <a:pt x="60" y="3"/>
                      <a:pt x="58" y="3"/>
                      <a:pt x="56" y="3"/>
                    </a:cubicBezTo>
                    <a:cubicBezTo>
                      <a:pt x="52" y="3"/>
                      <a:pt x="48" y="2"/>
                      <a:pt x="46" y="0"/>
                    </a:cubicBezTo>
                    <a:cubicBezTo>
                      <a:pt x="43" y="2"/>
                      <a:pt x="36" y="3"/>
                      <a:pt x="29" y="3"/>
                    </a:cubicBezTo>
                    <a:cubicBezTo>
                      <a:pt x="21" y="3"/>
                      <a:pt x="14" y="2"/>
                      <a:pt x="10" y="0"/>
                    </a:cubicBezTo>
                    <a:cubicBezTo>
                      <a:pt x="9" y="1"/>
                      <a:pt x="8" y="2"/>
                      <a:pt x="7" y="3"/>
                    </a:cubicBezTo>
                    <a:cubicBezTo>
                      <a:pt x="7" y="3"/>
                      <a:pt x="7" y="3"/>
                      <a:pt x="7" y="3"/>
                    </a:cubicBezTo>
                    <a:cubicBezTo>
                      <a:pt x="7" y="4"/>
                      <a:pt x="6" y="4"/>
                      <a:pt x="6" y="5"/>
                    </a:cubicBezTo>
                    <a:cubicBezTo>
                      <a:pt x="6" y="5"/>
                      <a:pt x="6" y="5"/>
                      <a:pt x="6" y="5"/>
                    </a:cubicBezTo>
                    <a:cubicBezTo>
                      <a:pt x="6" y="6"/>
                      <a:pt x="6" y="6"/>
                      <a:pt x="6" y="6"/>
                    </a:cubicBezTo>
                    <a:cubicBezTo>
                      <a:pt x="6" y="6"/>
                      <a:pt x="6" y="6"/>
                      <a:pt x="6" y="6"/>
                    </a:cubicBezTo>
                    <a:cubicBezTo>
                      <a:pt x="5" y="7"/>
                      <a:pt x="5" y="7"/>
                      <a:pt x="5" y="8"/>
                    </a:cubicBezTo>
                    <a:cubicBezTo>
                      <a:pt x="5" y="8"/>
                      <a:pt x="5" y="8"/>
                      <a:pt x="5" y="8"/>
                    </a:cubicBezTo>
                    <a:cubicBezTo>
                      <a:pt x="5" y="9"/>
                      <a:pt x="5" y="9"/>
                      <a:pt x="5" y="9"/>
                    </a:cubicBezTo>
                    <a:cubicBezTo>
                      <a:pt x="5" y="9"/>
                      <a:pt x="5" y="9"/>
                      <a:pt x="5" y="9"/>
                    </a:cubicBezTo>
                    <a:cubicBezTo>
                      <a:pt x="5" y="9"/>
                      <a:pt x="5" y="10"/>
                      <a:pt x="5" y="10"/>
                    </a:cubicBezTo>
                    <a:cubicBezTo>
                      <a:pt x="5" y="15"/>
                      <a:pt x="5" y="15"/>
                      <a:pt x="5" y="15"/>
                    </a:cubicBezTo>
                    <a:cubicBezTo>
                      <a:pt x="4" y="15"/>
                      <a:pt x="4" y="15"/>
                      <a:pt x="4" y="15"/>
                    </a:cubicBezTo>
                    <a:cubicBezTo>
                      <a:pt x="2" y="15"/>
                      <a:pt x="0" y="17"/>
                      <a:pt x="0" y="20"/>
                    </a:cubicBezTo>
                    <a:cubicBezTo>
                      <a:pt x="0" y="31"/>
                      <a:pt x="0" y="31"/>
                      <a:pt x="0" y="31"/>
                    </a:cubicBezTo>
                    <a:cubicBezTo>
                      <a:pt x="0" y="34"/>
                      <a:pt x="3" y="36"/>
                      <a:pt x="5" y="36"/>
                    </a:cubicBezTo>
                    <a:cubicBezTo>
                      <a:pt x="10" y="48"/>
                      <a:pt x="10" y="48"/>
                      <a:pt x="10" y="48"/>
                    </a:cubicBezTo>
                    <a:cubicBezTo>
                      <a:pt x="12" y="55"/>
                      <a:pt x="16" y="60"/>
                      <a:pt x="20" y="62"/>
                    </a:cubicBezTo>
                    <a:cubicBezTo>
                      <a:pt x="22" y="75"/>
                      <a:pt x="22" y="75"/>
                      <a:pt x="22" y="75"/>
                    </a:cubicBezTo>
                    <a:cubicBezTo>
                      <a:pt x="35" y="85"/>
                      <a:pt x="35" y="85"/>
                      <a:pt x="35" y="85"/>
                    </a:cubicBezTo>
                    <a:cubicBezTo>
                      <a:pt x="48" y="75"/>
                      <a:pt x="48" y="75"/>
                      <a:pt x="48" y="75"/>
                    </a:cubicBezTo>
                    <a:cubicBezTo>
                      <a:pt x="50" y="62"/>
                      <a:pt x="50" y="62"/>
                      <a:pt x="50" y="62"/>
                    </a:cubicBezTo>
                    <a:cubicBezTo>
                      <a:pt x="55" y="60"/>
                      <a:pt x="56" y="55"/>
                      <a:pt x="59" y="48"/>
                    </a:cubicBezTo>
                    <a:cubicBezTo>
                      <a:pt x="64" y="36"/>
                      <a:pt x="64" y="36"/>
                      <a:pt x="64" y="36"/>
                    </a:cubicBezTo>
                    <a:cubicBezTo>
                      <a:pt x="68" y="36"/>
                      <a:pt x="69" y="34"/>
                      <a:pt x="69" y="31"/>
                    </a:cubicBezTo>
                    <a:cubicBezTo>
                      <a:pt x="69" y="20"/>
                      <a:pt x="69" y="20"/>
                      <a:pt x="69" y="20"/>
                    </a:cubicBezTo>
                    <a:cubicBezTo>
                      <a:pt x="69" y="18"/>
                      <a:pt x="68" y="16"/>
                      <a:pt x="66" y="15"/>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88" name="Freeform 3403"/>
              <p:cNvSpPr>
                <a:spLocks/>
              </p:cNvSpPr>
              <p:nvPr/>
            </p:nvSpPr>
            <p:spPr bwMode="auto">
              <a:xfrm>
                <a:off x="10047289" y="1223962"/>
                <a:ext cx="881062" cy="749300"/>
              </a:xfrm>
              <a:custGeom>
                <a:avLst/>
                <a:gdLst>
                  <a:gd name="T0" fmla="*/ 0 w 552"/>
                  <a:gd name="T1" fmla="*/ 472 h 472"/>
                  <a:gd name="T2" fmla="*/ 552 w 552"/>
                  <a:gd name="T3" fmla="*/ 472 h 472"/>
                  <a:gd name="T4" fmla="*/ 552 w 552"/>
                  <a:gd name="T5" fmla="*/ 0 h 472"/>
                  <a:gd name="T6" fmla="*/ 364 w 552"/>
                  <a:gd name="T7" fmla="*/ 46 h 472"/>
                  <a:gd name="T8" fmla="*/ 178 w 552"/>
                  <a:gd name="T9" fmla="*/ 158 h 472"/>
                  <a:gd name="T10" fmla="*/ 0 w 552"/>
                  <a:gd name="T11" fmla="*/ 150 h 472"/>
                  <a:gd name="T12" fmla="*/ 0 w 552"/>
                  <a:gd name="T13" fmla="*/ 472 h 472"/>
                </a:gdLst>
                <a:ahLst/>
                <a:cxnLst>
                  <a:cxn ang="0">
                    <a:pos x="T0" y="T1"/>
                  </a:cxn>
                  <a:cxn ang="0">
                    <a:pos x="T2" y="T3"/>
                  </a:cxn>
                  <a:cxn ang="0">
                    <a:pos x="T4" y="T5"/>
                  </a:cxn>
                  <a:cxn ang="0">
                    <a:pos x="T6" y="T7"/>
                  </a:cxn>
                  <a:cxn ang="0">
                    <a:pos x="T8" y="T9"/>
                  </a:cxn>
                  <a:cxn ang="0">
                    <a:pos x="T10" y="T11"/>
                  </a:cxn>
                  <a:cxn ang="0">
                    <a:pos x="T12" y="T13"/>
                  </a:cxn>
                </a:cxnLst>
                <a:rect l="0" t="0" r="r" b="b"/>
                <a:pathLst>
                  <a:path w="552" h="472">
                    <a:moveTo>
                      <a:pt x="0" y="472"/>
                    </a:moveTo>
                    <a:lnTo>
                      <a:pt x="552" y="472"/>
                    </a:lnTo>
                    <a:lnTo>
                      <a:pt x="552" y="0"/>
                    </a:lnTo>
                    <a:lnTo>
                      <a:pt x="364" y="46"/>
                    </a:lnTo>
                    <a:lnTo>
                      <a:pt x="178" y="158"/>
                    </a:lnTo>
                    <a:lnTo>
                      <a:pt x="0" y="150"/>
                    </a:lnTo>
                    <a:lnTo>
                      <a:pt x="0" y="472"/>
                    </a:lnTo>
                    <a:close/>
                  </a:path>
                </a:pathLst>
              </a:custGeom>
              <a:solidFill>
                <a:srgbClr val="002050"/>
              </a:solidFill>
              <a:ln>
                <a:noFill/>
              </a:ln>
            </p:spPr>
            <p:txBody>
              <a:bodyPr vert="horz" wrap="square" lIns="91427" tIns="45714" rIns="91427" bIns="45714" numCol="1" anchor="b" anchorCtr="0" compatLnSpc="1">
                <a:prstTxWarp prst="textNoShape">
                  <a:avLst/>
                </a:prstTxWarp>
              </a:bodyPr>
              <a:lstStyle/>
              <a:p>
                <a:pPr algn="r" defTabSz="914340">
                  <a:defRPr/>
                </a:pPr>
                <a:r>
                  <a:rPr lang="en-US" altLang="en-US" sz="900" b="1" kern="0" dirty="0">
                    <a:solidFill>
                      <a:srgbClr val="FFFFFF"/>
                    </a:solidFill>
                    <a:latin typeface="Segoe UI"/>
                  </a:rPr>
                  <a:t>IT drives business</a:t>
                </a:r>
              </a:p>
              <a:p>
                <a:pPr algn="r" defTabSz="914340">
                  <a:defRPr/>
                </a:pPr>
                <a:r>
                  <a:rPr lang="en-US" altLang="en-US" sz="900" b="1" kern="0" spc="20" dirty="0">
                    <a:solidFill>
                      <a:srgbClr val="FFFFFF"/>
                    </a:solidFill>
                    <a:latin typeface="Segoe UI"/>
                  </a:rPr>
                  <a:t>success!</a:t>
                </a:r>
                <a:endParaRPr lang="en-US" altLang="en-US" sz="1801" kern="0" spc="20" dirty="0">
                  <a:solidFill>
                    <a:srgbClr val="505050"/>
                  </a:solidFill>
                  <a:latin typeface="Segoe UI"/>
                </a:endParaRPr>
              </a:p>
            </p:txBody>
          </p:sp>
          <p:sp>
            <p:nvSpPr>
              <p:cNvPr id="190" name="Rectangle 3408"/>
              <p:cNvSpPr>
                <a:spLocks noChangeArrowheads="1"/>
              </p:cNvSpPr>
              <p:nvPr/>
            </p:nvSpPr>
            <p:spPr bwMode="auto">
              <a:xfrm>
                <a:off x="11068861" y="1142265"/>
                <a:ext cx="1245376" cy="8311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lnSpc>
                    <a:spcPct val="120000"/>
                  </a:lnSpc>
                  <a:defRPr/>
                </a:pPr>
                <a:r>
                  <a:rPr lang="en-US" altLang="en-US" sz="900" b="1" kern="0" dirty="0">
                    <a:solidFill>
                      <a:srgbClr val="002050"/>
                    </a:solidFill>
                    <a:latin typeface="Segoe UI" panose="020B0502040204020203" pitchFamily="34" charset="0"/>
                  </a:rPr>
                  <a:t>High IT performance</a:t>
                </a:r>
                <a:r>
                  <a:rPr lang="en-US" altLang="en-US" sz="900" kern="0" dirty="0">
                    <a:solidFill>
                      <a:srgbClr val="002050"/>
                    </a:solidFill>
                    <a:latin typeface="Segoe UI" panose="020B0502040204020203" pitchFamily="34" charset="0"/>
                  </a:rPr>
                  <a:t> correlates with strong business performance,</a:t>
                </a:r>
                <a:br>
                  <a:rPr lang="en-US" altLang="en-US" sz="900" kern="0" dirty="0">
                    <a:solidFill>
                      <a:srgbClr val="002050"/>
                    </a:solidFill>
                    <a:latin typeface="Segoe UI" panose="020B0502040204020203" pitchFamily="34" charset="0"/>
                  </a:rPr>
                </a:br>
                <a:r>
                  <a:rPr lang="en-US" altLang="en-US" sz="900" kern="0" spc="-30" dirty="0">
                    <a:solidFill>
                      <a:srgbClr val="002050"/>
                    </a:solidFill>
                    <a:latin typeface="Segoe UI" panose="020B0502040204020203" pitchFamily="34" charset="0"/>
                  </a:rPr>
                  <a:t>helps boost productivity,</a:t>
                </a:r>
                <a:br>
                  <a:rPr lang="en-US" altLang="en-US" sz="900" kern="0" dirty="0">
                    <a:solidFill>
                      <a:srgbClr val="002050"/>
                    </a:solidFill>
                    <a:latin typeface="Segoe UI" panose="020B0502040204020203" pitchFamily="34" charset="0"/>
                  </a:rPr>
                </a:br>
                <a:r>
                  <a:rPr lang="en-US" altLang="en-US" sz="900" kern="0" spc="-20" dirty="0">
                    <a:solidFill>
                      <a:srgbClr val="002050"/>
                    </a:solidFill>
                    <a:latin typeface="Segoe UI" panose="020B0502040204020203" pitchFamily="34" charset="0"/>
                  </a:rPr>
                  <a:t>market share and profit.</a:t>
                </a:r>
                <a:endParaRPr lang="en-US" altLang="en-US" sz="1801" kern="0" spc="-20" dirty="0">
                  <a:solidFill>
                    <a:srgbClr val="505050"/>
                  </a:solidFill>
                  <a:latin typeface="Segoe UI" panose="020B0502040204020203" pitchFamily="34" charset="0"/>
                </a:endParaRPr>
              </a:p>
            </p:txBody>
          </p:sp>
        </p:grpSp>
        <p:sp>
          <p:nvSpPr>
            <p:cNvPr id="187" name="Freeform 3402"/>
            <p:cNvSpPr>
              <a:spLocks/>
            </p:cNvSpPr>
            <p:nvPr/>
          </p:nvSpPr>
          <p:spPr bwMode="auto">
            <a:xfrm>
              <a:off x="8939214" y="1462087"/>
              <a:ext cx="1112838" cy="511175"/>
            </a:xfrm>
            <a:custGeom>
              <a:avLst/>
              <a:gdLst>
                <a:gd name="T0" fmla="*/ 0 w 701"/>
                <a:gd name="T1" fmla="*/ 322 h 322"/>
                <a:gd name="T2" fmla="*/ 701 w 701"/>
                <a:gd name="T3" fmla="*/ 322 h 322"/>
                <a:gd name="T4" fmla="*/ 701 w 701"/>
                <a:gd name="T5" fmla="*/ 0 h 322"/>
                <a:gd name="T6" fmla="*/ 560 w 701"/>
                <a:gd name="T7" fmla="*/ 82 h 322"/>
                <a:gd name="T8" fmla="*/ 419 w 701"/>
                <a:gd name="T9" fmla="*/ 123 h 322"/>
                <a:gd name="T10" fmla="*/ 280 w 701"/>
                <a:gd name="T11" fmla="*/ 259 h 322"/>
                <a:gd name="T12" fmla="*/ 140 w 701"/>
                <a:gd name="T13" fmla="*/ 236 h 322"/>
                <a:gd name="T14" fmla="*/ 0 w 701"/>
                <a:gd name="T15" fmla="*/ 322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1" h="322">
                  <a:moveTo>
                    <a:pt x="0" y="322"/>
                  </a:moveTo>
                  <a:lnTo>
                    <a:pt x="701" y="322"/>
                  </a:lnTo>
                  <a:lnTo>
                    <a:pt x="701" y="0"/>
                  </a:lnTo>
                  <a:lnTo>
                    <a:pt x="560" y="82"/>
                  </a:lnTo>
                  <a:lnTo>
                    <a:pt x="419" y="123"/>
                  </a:lnTo>
                  <a:lnTo>
                    <a:pt x="280" y="259"/>
                  </a:lnTo>
                  <a:lnTo>
                    <a:pt x="140" y="236"/>
                  </a:lnTo>
                  <a:lnTo>
                    <a:pt x="0" y="322"/>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grpSp>
        <p:nvGrpSpPr>
          <p:cNvPr id="50" name="Group 49"/>
          <p:cNvGrpSpPr/>
          <p:nvPr/>
        </p:nvGrpSpPr>
        <p:grpSpPr>
          <a:xfrm>
            <a:off x="4426569" y="5325801"/>
            <a:ext cx="3600985" cy="1250772"/>
            <a:chOff x="4426312" y="5326062"/>
            <a:chExt cx="3601495" cy="1250950"/>
          </a:xfrm>
        </p:grpSpPr>
        <p:sp>
          <p:nvSpPr>
            <p:cNvPr id="434" name="Rectangle 3725"/>
            <p:cNvSpPr>
              <a:spLocks noChangeArrowheads="1"/>
            </p:cNvSpPr>
            <p:nvPr/>
          </p:nvSpPr>
          <p:spPr bwMode="auto">
            <a:xfrm>
              <a:off x="4426312" y="6143794"/>
              <a:ext cx="1187994" cy="4155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340">
                <a:defRPr/>
              </a:pPr>
              <a:r>
                <a:rPr lang="en-US" altLang="en-US" sz="900" kern="0" dirty="0">
                  <a:solidFill>
                    <a:srgbClr val="002050"/>
                  </a:solidFill>
                  <a:latin typeface="Segoe UI" panose="020B0502040204020203" pitchFamily="34" charset="0"/>
                </a:rPr>
                <a:t>Responding to</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ongoing needs for</a:t>
              </a:r>
              <a:br>
                <a:rPr lang="en-US" altLang="en-US" sz="900" kern="0" dirty="0">
                  <a:solidFill>
                    <a:srgbClr val="002050"/>
                  </a:solidFill>
                  <a:latin typeface="Segoe UI" panose="020B0502040204020203" pitchFamily="34" charset="0"/>
                </a:rPr>
              </a:br>
              <a:r>
                <a:rPr lang="en-US" altLang="en-US" sz="900" b="1" kern="0" dirty="0">
                  <a:solidFill>
                    <a:srgbClr val="002050"/>
                  </a:solidFill>
                  <a:latin typeface="Segoe UI" panose="020B0502040204020203" pitchFamily="34" charset="0"/>
                </a:rPr>
                <a:t>efficiency and growth</a:t>
              </a:r>
              <a:endParaRPr lang="en-US" altLang="en-US" sz="1801" b="1" kern="0" dirty="0">
                <a:solidFill>
                  <a:srgbClr val="505050"/>
                </a:solidFill>
                <a:latin typeface="Segoe UI" panose="020B0502040204020203" pitchFamily="34" charset="0"/>
              </a:endParaRPr>
            </a:p>
          </p:txBody>
        </p:sp>
        <p:sp>
          <p:nvSpPr>
            <p:cNvPr id="435" name="Rectangle 3731"/>
            <p:cNvSpPr>
              <a:spLocks noChangeArrowheads="1"/>
            </p:cNvSpPr>
            <p:nvPr/>
          </p:nvSpPr>
          <p:spPr bwMode="auto">
            <a:xfrm>
              <a:off x="6751636" y="6282294"/>
              <a:ext cx="1276171" cy="27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kern="0" dirty="0">
                  <a:solidFill>
                    <a:srgbClr val="002050"/>
                  </a:solidFill>
                  <a:latin typeface="Segoe UI" panose="020B0502040204020203" pitchFamily="34" charset="0"/>
                </a:rPr>
                <a:t>Always keeping all</a:t>
              </a:r>
              <a:br>
                <a:rPr lang="en-US" altLang="en-US" sz="900" kern="0" dirty="0">
                  <a:solidFill>
                    <a:srgbClr val="002050"/>
                  </a:solidFill>
                  <a:latin typeface="Segoe UI" panose="020B0502040204020203" pitchFamily="34" charset="0"/>
                </a:rPr>
              </a:br>
              <a:r>
                <a:rPr lang="en-US" altLang="en-US" sz="900" kern="0" dirty="0">
                  <a:solidFill>
                    <a:srgbClr val="002050"/>
                  </a:solidFill>
                  <a:latin typeface="Segoe UI" panose="020B0502040204020203" pitchFamily="34" charset="0"/>
                </a:rPr>
                <a:t>systems </a:t>
              </a:r>
              <a:r>
                <a:rPr lang="en-US" altLang="en-US" sz="900" b="1" kern="0" dirty="0">
                  <a:solidFill>
                    <a:srgbClr val="002050"/>
                  </a:solidFill>
                  <a:latin typeface="Segoe UI" panose="020B0502040204020203" pitchFamily="34" charset="0"/>
                </a:rPr>
                <a:t>safe and secure</a:t>
              </a:r>
              <a:endParaRPr lang="en-US" altLang="en-US" sz="1801" b="1" kern="0" dirty="0">
                <a:solidFill>
                  <a:srgbClr val="505050"/>
                </a:solidFill>
                <a:latin typeface="Segoe UI" panose="020B0502040204020203" pitchFamily="34" charset="0"/>
              </a:endParaRPr>
            </a:p>
          </p:txBody>
        </p:sp>
        <p:grpSp>
          <p:nvGrpSpPr>
            <p:cNvPr id="47" name="Group 46"/>
            <p:cNvGrpSpPr/>
            <p:nvPr/>
          </p:nvGrpSpPr>
          <p:grpSpPr>
            <a:xfrm>
              <a:off x="5383670" y="5326062"/>
              <a:ext cx="1901367" cy="1250950"/>
              <a:chOff x="5383670" y="5326062"/>
              <a:chExt cx="1901367" cy="1250950"/>
            </a:xfrm>
          </p:grpSpPr>
          <p:sp>
            <p:nvSpPr>
              <p:cNvPr id="676" name="Freeform 12"/>
              <p:cNvSpPr>
                <a:spLocks/>
              </p:cNvSpPr>
              <p:nvPr/>
            </p:nvSpPr>
            <p:spPr bwMode="auto">
              <a:xfrm>
                <a:off x="6179717" y="5650388"/>
                <a:ext cx="121723" cy="129526"/>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CEA578"/>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74" name="Freeform 10"/>
              <p:cNvSpPr>
                <a:spLocks/>
              </p:cNvSpPr>
              <p:nvPr/>
            </p:nvSpPr>
            <p:spPr bwMode="auto">
              <a:xfrm>
                <a:off x="6140811" y="5400162"/>
                <a:ext cx="237203" cy="288702"/>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75" name="Freeform 11"/>
              <p:cNvSpPr>
                <a:spLocks/>
              </p:cNvSpPr>
              <p:nvPr/>
            </p:nvSpPr>
            <p:spPr bwMode="auto">
              <a:xfrm>
                <a:off x="6101689" y="5402262"/>
                <a:ext cx="237203" cy="268414"/>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73" name="Freeform 5"/>
              <p:cNvSpPr>
                <a:spLocks/>
              </p:cNvSpPr>
              <p:nvPr/>
            </p:nvSpPr>
            <p:spPr bwMode="auto">
              <a:xfrm>
                <a:off x="5923787" y="5792399"/>
                <a:ext cx="599250" cy="76689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79" name="Freeform 19"/>
              <p:cNvSpPr>
                <a:spLocks/>
              </p:cNvSpPr>
              <p:nvPr/>
            </p:nvSpPr>
            <p:spPr bwMode="auto">
              <a:xfrm>
                <a:off x="6118856" y="5503697"/>
                <a:ext cx="241885" cy="216916"/>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80" name="Freeform 27"/>
              <p:cNvSpPr>
                <a:spLocks/>
              </p:cNvSpPr>
              <p:nvPr/>
            </p:nvSpPr>
            <p:spPr bwMode="auto">
              <a:xfrm>
                <a:off x="6009618" y="5764309"/>
                <a:ext cx="452559" cy="603932"/>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grpSp>
            <p:nvGrpSpPr>
              <p:cNvPr id="49" name="Group 48"/>
              <p:cNvGrpSpPr/>
              <p:nvPr/>
            </p:nvGrpSpPr>
            <p:grpSpPr>
              <a:xfrm>
                <a:off x="5383670" y="5450198"/>
                <a:ext cx="325437" cy="354012"/>
                <a:chOff x="5395100" y="5514975"/>
                <a:chExt cx="325437" cy="354012"/>
              </a:xfrm>
            </p:grpSpPr>
            <p:sp>
              <p:nvSpPr>
                <p:cNvPr id="428" name="Freeform 3763"/>
                <p:cNvSpPr>
                  <a:spLocks/>
                </p:cNvSpPr>
                <p:nvPr/>
              </p:nvSpPr>
              <p:spPr bwMode="auto">
                <a:xfrm>
                  <a:off x="5395100" y="5748337"/>
                  <a:ext cx="100013" cy="42863"/>
                </a:xfrm>
                <a:custGeom>
                  <a:avLst/>
                  <a:gdLst>
                    <a:gd name="T0" fmla="*/ 17 w 49"/>
                    <a:gd name="T1" fmla="*/ 13 h 21"/>
                    <a:gd name="T2" fmla="*/ 0 w 49"/>
                    <a:gd name="T3" fmla="*/ 5 h 21"/>
                    <a:gd name="T4" fmla="*/ 30 w 49"/>
                    <a:gd name="T5" fmla="*/ 1 h 21"/>
                    <a:gd name="T6" fmla="*/ 49 w 49"/>
                    <a:gd name="T7" fmla="*/ 21 h 21"/>
                    <a:gd name="T8" fmla="*/ 17 w 49"/>
                    <a:gd name="T9" fmla="*/ 13 h 21"/>
                  </a:gdLst>
                  <a:ahLst/>
                  <a:cxnLst>
                    <a:cxn ang="0">
                      <a:pos x="T0" y="T1"/>
                    </a:cxn>
                    <a:cxn ang="0">
                      <a:pos x="T2" y="T3"/>
                    </a:cxn>
                    <a:cxn ang="0">
                      <a:pos x="T4" y="T5"/>
                    </a:cxn>
                    <a:cxn ang="0">
                      <a:pos x="T6" y="T7"/>
                    </a:cxn>
                    <a:cxn ang="0">
                      <a:pos x="T8" y="T9"/>
                    </a:cxn>
                  </a:cxnLst>
                  <a:rect l="0" t="0" r="r" b="b"/>
                  <a:pathLst>
                    <a:path w="49" h="21">
                      <a:moveTo>
                        <a:pt x="17" y="13"/>
                      </a:moveTo>
                      <a:cubicBezTo>
                        <a:pt x="9" y="13"/>
                        <a:pt x="2" y="7"/>
                        <a:pt x="0" y="5"/>
                      </a:cubicBezTo>
                      <a:cubicBezTo>
                        <a:pt x="10" y="13"/>
                        <a:pt x="16" y="2"/>
                        <a:pt x="30" y="1"/>
                      </a:cubicBezTo>
                      <a:cubicBezTo>
                        <a:pt x="48" y="0"/>
                        <a:pt x="49" y="21"/>
                        <a:pt x="49" y="21"/>
                      </a:cubicBezTo>
                      <a:cubicBezTo>
                        <a:pt x="39" y="8"/>
                        <a:pt x="26" y="12"/>
                        <a:pt x="17" y="13"/>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29" name="Freeform 3764"/>
                <p:cNvSpPr>
                  <a:spLocks/>
                </p:cNvSpPr>
                <p:nvPr/>
              </p:nvSpPr>
              <p:spPr bwMode="auto">
                <a:xfrm>
                  <a:off x="5395100" y="5757862"/>
                  <a:ext cx="100013" cy="38100"/>
                </a:xfrm>
                <a:custGeom>
                  <a:avLst/>
                  <a:gdLst>
                    <a:gd name="T0" fmla="*/ 0 w 49"/>
                    <a:gd name="T1" fmla="*/ 0 h 18"/>
                    <a:gd name="T2" fmla="*/ 0 w 49"/>
                    <a:gd name="T3" fmla="*/ 0 h 18"/>
                    <a:gd name="T4" fmla="*/ 17 w 49"/>
                    <a:gd name="T5" fmla="*/ 8 h 18"/>
                    <a:gd name="T6" fmla="*/ 49 w 49"/>
                    <a:gd name="T7" fmla="*/ 16 h 18"/>
                    <a:gd name="T8" fmla="*/ 24 w 49"/>
                    <a:gd name="T9" fmla="*/ 18 h 18"/>
                    <a:gd name="T10" fmla="*/ 0 w 49"/>
                    <a:gd name="T11" fmla="*/ 0 h 18"/>
                  </a:gdLst>
                  <a:ahLst/>
                  <a:cxnLst>
                    <a:cxn ang="0">
                      <a:pos x="T0" y="T1"/>
                    </a:cxn>
                    <a:cxn ang="0">
                      <a:pos x="T2" y="T3"/>
                    </a:cxn>
                    <a:cxn ang="0">
                      <a:pos x="T4" y="T5"/>
                    </a:cxn>
                    <a:cxn ang="0">
                      <a:pos x="T6" y="T7"/>
                    </a:cxn>
                    <a:cxn ang="0">
                      <a:pos x="T8" y="T9"/>
                    </a:cxn>
                    <a:cxn ang="0">
                      <a:pos x="T10" y="T11"/>
                    </a:cxn>
                  </a:cxnLst>
                  <a:rect l="0" t="0" r="r" b="b"/>
                  <a:pathLst>
                    <a:path w="49" h="18">
                      <a:moveTo>
                        <a:pt x="0" y="0"/>
                      </a:moveTo>
                      <a:cubicBezTo>
                        <a:pt x="0" y="0"/>
                        <a:pt x="0" y="0"/>
                        <a:pt x="0" y="0"/>
                      </a:cubicBezTo>
                      <a:cubicBezTo>
                        <a:pt x="2" y="2"/>
                        <a:pt x="9" y="8"/>
                        <a:pt x="17" y="8"/>
                      </a:cubicBezTo>
                      <a:cubicBezTo>
                        <a:pt x="26" y="7"/>
                        <a:pt x="39" y="3"/>
                        <a:pt x="49" y="16"/>
                      </a:cubicBezTo>
                      <a:cubicBezTo>
                        <a:pt x="38" y="13"/>
                        <a:pt x="36" y="18"/>
                        <a:pt x="24" y="18"/>
                      </a:cubicBezTo>
                      <a:cubicBezTo>
                        <a:pt x="11" y="17"/>
                        <a:pt x="0" y="0"/>
                        <a:pt x="0"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30" name="Freeform 3766"/>
                <p:cNvSpPr>
                  <a:spLocks/>
                </p:cNvSpPr>
                <p:nvPr/>
              </p:nvSpPr>
              <p:spPr bwMode="auto">
                <a:xfrm>
                  <a:off x="5484000" y="5597525"/>
                  <a:ext cx="23813" cy="241300"/>
                </a:xfrm>
                <a:custGeom>
                  <a:avLst/>
                  <a:gdLst>
                    <a:gd name="T0" fmla="*/ 15 w 15"/>
                    <a:gd name="T1" fmla="*/ 152 h 152"/>
                    <a:gd name="T2" fmla="*/ 7 w 15"/>
                    <a:gd name="T3" fmla="*/ 152 h 152"/>
                    <a:gd name="T4" fmla="*/ 0 w 15"/>
                    <a:gd name="T5" fmla="*/ 0 h 152"/>
                    <a:gd name="T6" fmla="*/ 7 w 15"/>
                    <a:gd name="T7" fmla="*/ 0 h 152"/>
                    <a:gd name="T8" fmla="*/ 15 w 15"/>
                    <a:gd name="T9" fmla="*/ 152 h 152"/>
                  </a:gdLst>
                  <a:ahLst/>
                  <a:cxnLst>
                    <a:cxn ang="0">
                      <a:pos x="T0" y="T1"/>
                    </a:cxn>
                    <a:cxn ang="0">
                      <a:pos x="T2" y="T3"/>
                    </a:cxn>
                    <a:cxn ang="0">
                      <a:pos x="T4" y="T5"/>
                    </a:cxn>
                    <a:cxn ang="0">
                      <a:pos x="T6" y="T7"/>
                    </a:cxn>
                    <a:cxn ang="0">
                      <a:pos x="T8" y="T9"/>
                    </a:cxn>
                  </a:cxnLst>
                  <a:rect l="0" t="0" r="r" b="b"/>
                  <a:pathLst>
                    <a:path w="15" h="152">
                      <a:moveTo>
                        <a:pt x="15" y="152"/>
                      </a:moveTo>
                      <a:lnTo>
                        <a:pt x="7" y="152"/>
                      </a:lnTo>
                      <a:lnTo>
                        <a:pt x="0" y="0"/>
                      </a:lnTo>
                      <a:lnTo>
                        <a:pt x="7" y="0"/>
                      </a:lnTo>
                      <a:lnTo>
                        <a:pt x="15" y="152"/>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31" name="Oval 3774"/>
                <p:cNvSpPr>
                  <a:spLocks noChangeArrowheads="1"/>
                </p:cNvSpPr>
                <p:nvPr/>
              </p:nvSpPr>
              <p:spPr bwMode="auto">
                <a:xfrm>
                  <a:off x="5422087" y="5565775"/>
                  <a:ext cx="134938" cy="139700"/>
                </a:xfrm>
                <a:prstGeom prst="ellipse">
                  <a:avLst/>
                </a:pr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3" name="Freeform 3767"/>
                <p:cNvSpPr>
                  <a:spLocks/>
                </p:cNvSpPr>
                <p:nvPr/>
              </p:nvSpPr>
              <p:spPr bwMode="auto">
                <a:xfrm>
                  <a:off x="5615762" y="5535612"/>
                  <a:ext cx="22225" cy="314325"/>
                </a:xfrm>
                <a:custGeom>
                  <a:avLst/>
                  <a:gdLst>
                    <a:gd name="T0" fmla="*/ 0 w 14"/>
                    <a:gd name="T1" fmla="*/ 198 h 198"/>
                    <a:gd name="T2" fmla="*/ 8 w 14"/>
                    <a:gd name="T3" fmla="*/ 198 h 198"/>
                    <a:gd name="T4" fmla="*/ 14 w 14"/>
                    <a:gd name="T5" fmla="*/ 1 h 198"/>
                    <a:gd name="T6" fmla="*/ 5 w 14"/>
                    <a:gd name="T7" fmla="*/ 0 h 198"/>
                    <a:gd name="T8" fmla="*/ 0 w 14"/>
                    <a:gd name="T9" fmla="*/ 198 h 198"/>
                  </a:gdLst>
                  <a:ahLst/>
                  <a:cxnLst>
                    <a:cxn ang="0">
                      <a:pos x="T0" y="T1"/>
                    </a:cxn>
                    <a:cxn ang="0">
                      <a:pos x="T2" y="T3"/>
                    </a:cxn>
                    <a:cxn ang="0">
                      <a:pos x="T4" y="T5"/>
                    </a:cxn>
                    <a:cxn ang="0">
                      <a:pos x="T6" y="T7"/>
                    </a:cxn>
                    <a:cxn ang="0">
                      <a:pos x="T8" y="T9"/>
                    </a:cxn>
                  </a:cxnLst>
                  <a:rect l="0" t="0" r="r" b="b"/>
                  <a:pathLst>
                    <a:path w="14" h="198">
                      <a:moveTo>
                        <a:pt x="0" y="198"/>
                      </a:moveTo>
                      <a:lnTo>
                        <a:pt x="8" y="198"/>
                      </a:lnTo>
                      <a:lnTo>
                        <a:pt x="14" y="1"/>
                      </a:lnTo>
                      <a:lnTo>
                        <a:pt x="5" y="0"/>
                      </a:lnTo>
                      <a:lnTo>
                        <a:pt x="0" y="198"/>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4" name="Oval 3768"/>
                <p:cNvSpPr>
                  <a:spLocks noChangeArrowheads="1"/>
                </p:cNvSpPr>
                <p:nvPr/>
              </p:nvSpPr>
              <p:spPr bwMode="auto">
                <a:xfrm>
                  <a:off x="5555437" y="5514975"/>
                  <a:ext cx="150813" cy="150812"/>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5" name="Freeform 3769"/>
                <p:cNvSpPr>
                  <a:spLocks/>
                </p:cNvSpPr>
                <p:nvPr/>
              </p:nvSpPr>
              <p:spPr bwMode="auto">
                <a:xfrm>
                  <a:off x="5499875" y="5710237"/>
                  <a:ext cx="90488" cy="47625"/>
                </a:xfrm>
                <a:custGeom>
                  <a:avLst/>
                  <a:gdLst>
                    <a:gd name="T0" fmla="*/ 31 w 44"/>
                    <a:gd name="T1" fmla="*/ 10 h 23"/>
                    <a:gd name="T2" fmla="*/ 44 w 44"/>
                    <a:gd name="T3" fmla="*/ 0 h 23"/>
                    <a:gd name="T4" fmla="*/ 16 w 44"/>
                    <a:gd name="T5" fmla="*/ 2 h 23"/>
                    <a:gd name="T6" fmla="*/ 2 w 44"/>
                    <a:gd name="T7" fmla="*/ 23 h 23"/>
                    <a:gd name="T8" fmla="*/ 31 w 44"/>
                    <a:gd name="T9" fmla="*/ 10 h 23"/>
                  </a:gdLst>
                  <a:ahLst/>
                  <a:cxnLst>
                    <a:cxn ang="0">
                      <a:pos x="T0" y="T1"/>
                    </a:cxn>
                    <a:cxn ang="0">
                      <a:pos x="T2" y="T3"/>
                    </a:cxn>
                    <a:cxn ang="0">
                      <a:pos x="T4" y="T5"/>
                    </a:cxn>
                    <a:cxn ang="0">
                      <a:pos x="T6" y="T7"/>
                    </a:cxn>
                    <a:cxn ang="0">
                      <a:pos x="T8" y="T9"/>
                    </a:cxn>
                  </a:cxnLst>
                  <a:rect l="0" t="0" r="r" b="b"/>
                  <a:pathLst>
                    <a:path w="44" h="23">
                      <a:moveTo>
                        <a:pt x="31" y="10"/>
                      </a:moveTo>
                      <a:cubicBezTo>
                        <a:pt x="38" y="9"/>
                        <a:pt x="43" y="2"/>
                        <a:pt x="44" y="0"/>
                      </a:cubicBezTo>
                      <a:cubicBezTo>
                        <a:pt x="37" y="9"/>
                        <a:pt x="29" y="0"/>
                        <a:pt x="16" y="2"/>
                      </a:cubicBezTo>
                      <a:cubicBezTo>
                        <a:pt x="0" y="4"/>
                        <a:pt x="2" y="23"/>
                        <a:pt x="2" y="23"/>
                      </a:cubicBezTo>
                      <a:cubicBezTo>
                        <a:pt x="10" y="9"/>
                        <a:pt x="22" y="11"/>
                        <a:pt x="31" y="10"/>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6" name="Freeform 3770"/>
                <p:cNvSpPr>
                  <a:spLocks/>
                </p:cNvSpPr>
                <p:nvPr/>
              </p:nvSpPr>
              <p:spPr bwMode="auto">
                <a:xfrm>
                  <a:off x="5504637" y="5710237"/>
                  <a:ext cx="85725" cy="47625"/>
                </a:xfrm>
                <a:custGeom>
                  <a:avLst/>
                  <a:gdLst>
                    <a:gd name="T0" fmla="*/ 42 w 42"/>
                    <a:gd name="T1" fmla="*/ 0 h 23"/>
                    <a:gd name="T2" fmla="*/ 42 w 42"/>
                    <a:gd name="T3" fmla="*/ 0 h 23"/>
                    <a:gd name="T4" fmla="*/ 28 w 42"/>
                    <a:gd name="T5" fmla="*/ 10 h 23"/>
                    <a:gd name="T6" fmla="*/ 0 w 42"/>
                    <a:gd name="T7" fmla="*/ 23 h 23"/>
                    <a:gd name="T8" fmla="*/ 24 w 42"/>
                    <a:gd name="T9" fmla="*/ 21 h 23"/>
                    <a:gd name="T10" fmla="*/ 42 w 42"/>
                    <a:gd name="T11" fmla="*/ 0 h 23"/>
                  </a:gdLst>
                  <a:ahLst/>
                  <a:cxnLst>
                    <a:cxn ang="0">
                      <a:pos x="T0" y="T1"/>
                    </a:cxn>
                    <a:cxn ang="0">
                      <a:pos x="T2" y="T3"/>
                    </a:cxn>
                    <a:cxn ang="0">
                      <a:pos x="T4" y="T5"/>
                    </a:cxn>
                    <a:cxn ang="0">
                      <a:pos x="T6" y="T7"/>
                    </a:cxn>
                    <a:cxn ang="0">
                      <a:pos x="T8" y="T9"/>
                    </a:cxn>
                    <a:cxn ang="0">
                      <a:pos x="T10" y="T11"/>
                    </a:cxn>
                  </a:cxnLst>
                  <a:rect l="0" t="0" r="r" b="b"/>
                  <a:pathLst>
                    <a:path w="42" h="23">
                      <a:moveTo>
                        <a:pt x="42" y="0"/>
                      </a:moveTo>
                      <a:cubicBezTo>
                        <a:pt x="42" y="0"/>
                        <a:pt x="42" y="0"/>
                        <a:pt x="42" y="0"/>
                      </a:cubicBezTo>
                      <a:cubicBezTo>
                        <a:pt x="41" y="2"/>
                        <a:pt x="36" y="9"/>
                        <a:pt x="28" y="10"/>
                      </a:cubicBezTo>
                      <a:cubicBezTo>
                        <a:pt x="20" y="11"/>
                        <a:pt x="7" y="9"/>
                        <a:pt x="0" y="23"/>
                      </a:cubicBezTo>
                      <a:cubicBezTo>
                        <a:pt x="10" y="19"/>
                        <a:pt x="13" y="23"/>
                        <a:pt x="24" y="21"/>
                      </a:cubicBezTo>
                      <a:cubicBezTo>
                        <a:pt x="36" y="18"/>
                        <a:pt x="42" y="0"/>
                        <a:pt x="42"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7" name="Freeform 3771"/>
                <p:cNvSpPr>
                  <a:spLocks/>
                </p:cNvSpPr>
                <p:nvPr/>
              </p:nvSpPr>
              <p:spPr bwMode="auto">
                <a:xfrm>
                  <a:off x="5628462" y="5715000"/>
                  <a:ext cx="92075" cy="41275"/>
                </a:xfrm>
                <a:custGeom>
                  <a:avLst/>
                  <a:gdLst>
                    <a:gd name="T0" fmla="*/ 30 w 45"/>
                    <a:gd name="T1" fmla="*/ 11 h 20"/>
                    <a:gd name="T2" fmla="*/ 45 w 45"/>
                    <a:gd name="T3" fmla="*/ 3 h 20"/>
                    <a:gd name="T4" fmla="*/ 17 w 45"/>
                    <a:gd name="T5" fmla="*/ 1 h 20"/>
                    <a:gd name="T6" fmla="*/ 0 w 45"/>
                    <a:gd name="T7" fmla="*/ 20 h 20"/>
                    <a:gd name="T8" fmla="*/ 30 w 45"/>
                    <a:gd name="T9" fmla="*/ 11 h 20"/>
                  </a:gdLst>
                  <a:ahLst/>
                  <a:cxnLst>
                    <a:cxn ang="0">
                      <a:pos x="T0" y="T1"/>
                    </a:cxn>
                    <a:cxn ang="0">
                      <a:pos x="T2" y="T3"/>
                    </a:cxn>
                    <a:cxn ang="0">
                      <a:pos x="T4" y="T5"/>
                    </a:cxn>
                    <a:cxn ang="0">
                      <a:pos x="T6" y="T7"/>
                    </a:cxn>
                    <a:cxn ang="0">
                      <a:pos x="T8" y="T9"/>
                    </a:cxn>
                  </a:cxnLst>
                  <a:rect l="0" t="0" r="r" b="b"/>
                  <a:pathLst>
                    <a:path w="45" h="20">
                      <a:moveTo>
                        <a:pt x="30" y="11"/>
                      </a:moveTo>
                      <a:cubicBezTo>
                        <a:pt x="37" y="11"/>
                        <a:pt x="43" y="5"/>
                        <a:pt x="45" y="3"/>
                      </a:cubicBezTo>
                      <a:cubicBezTo>
                        <a:pt x="36" y="11"/>
                        <a:pt x="30" y="1"/>
                        <a:pt x="17" y="1"/>
                      </a:cubicBezTo>
                      <a:cubicBezTo>
                        <a:pt x="0" y="0"/>
                        <a:pt x="0" y="20"/>
                        <a:pt x="0" y="20"/>
                      </a:cubicBezTo>
                      <a:cubicBezTo>
                        <a:pt x="9" y="8"/>
                        <a:pt x="21" y="11"/>
                        <a:pt x="30" y="11"/>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8" name="Freeform 3772"/>
                <p:cNvSpPr>
                  <a:spLocks/>
                </p:cNvSpPr>
                <p:nvPr/>
              </p:nvSpPr>
              <p:spPr bwMode="auto">
                <a:xfrm>
                  <a:off x="5628462" y="5721350"/>
                  <a:ext cx="92075" cy="39687"/>
                </a:xfrm>
                <a:custGeom>
                  <a:avLst/>
                  <a:gdLst>
                    <a:gd name="T0" fmla="*/ 45 w 45"/>
                    <a:gd name="T1" fmla="*/ 0 h 19"/>
                    <a:gd name="T2" fmla="*/ 45 w 45"/>
                    <a:gd name="T3" fmla="*/ 0 h 19"/>
                    <a:gd name="T4" fmla="*/ 30 w 45"/>
                    <a:gd name="T5" fmla="*/ 8 h 19"/>
                    <a:gd name="T6" fmla="*/ 0 w 45"/>
                    <a:gd name="T7" fmla="*/ 17 h 19"/>
                    <a:gd name="T8" fmla="*/ 24 w 45"/>
                    <a:gd name="T9" fmla="*/ 18 h 19"/>
                    <a:gd name="T10" fmla="*/ 45 w 45"/>
                    <a:gd name="T11" fmla="*/ 0 h 19"/>
                  </a:gdLst>
                  <a:ahLst/>
                  <a:cxnLst>
                    <a:cxn ang="0">
                      <a:pos x="T0" y="T1"/>
                    </a:cxn>
                    <a:cxn ang="0">
                      <a:pos x="T2" y="T3"/>
                    </a:cxn>
                    <a:cxn ang="0">
                      <a:pos x="T4" y="T5"/>
                    </a:cxn>
                    <a:cxn ang="0">
                      <a:pos x="T6" y="T7"/>
                    </a:cxn>
                    <a:cxn ang="0">
                      <a:pos x="T8" y="T9"/>
                    </a:cxn>
                    <a:cxn ang="0">
                      <a:pos x="T10" y="T11"/>
                    </a:cxn>
                  </a:cxnLst>
                  <a:rect l="0" t="0" r="r" b="b"/>
                  <a:pathLst>
                    <a:path w="45" h="19">
                      <a:moveTo>
                        <a:pt x="45" y="0"/>
                      </a:moveTo>
                      <a:cubicBezTo>
                        <a:pt x="45" y="0"/>
                        <a:pt x="45" y="0"/>
                        <a:pt x="45" y="0"/>
                      </a:cubicBezTo>
                      <a:cubicBezTo>
                        <a:pt x="43" y="2"/>
                        <a:pt x="37" y="8"/>
                        <a:pt x="30" y="8"/>
                      </a:cubicBezTo>
                      <a:cubicBezTo>
                        <a:pt x="21" y="8"/>
                        <a:pt x="9" y="5"/>
                        <a:pt x="0" y="17"/>
                      </a:cubicBezTo>
                      <a:cubicBezTo>
                        <a:pt x="10" y="14"/>
                        <a:pt x="12" y="19"/>
                        <a:pt x="24" y="18"/>
                      </a:cubicBezTo>
                      <a:cubicBezTo>
                        <a:pt x="36" y="17"/>
                        <a:pt x="45" y="0"/>
                        <a:pt x="45"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9" name="Freeform 3773"/>
                <p:cNvSpPr>
                  <a:spLocks/>
                </p:cNvSpPr>
                <p:nvPr/>
              </p:nvSpPr>
              <p:spPr bwMode="auto">
                <a:xfrm>
                  <a:off x="5404625" y="5805487"/>
                  <a:ext cx="301625" cy="63500"/>
                </a:xfrm>
                <a:custGeom>
                  <a:avLst/>
                  <a:gdLst>
                    <a:gd name="T0" fmla="*/ 73 w 146"/>
                    <a:gd name="T1" fmla="*/ 0 h 30"/>
                    <a:gd name="T2" fmla="*/ 35 w 146"/>
                    <a:gd name="T3" fmla="*/ 14 h 30"/>
                    <a:gd name="T4" fmla="*/ 0 w 146"/>
                    <a:gd name="T5" fmla="*/ 30 h 30"/>
                    <a:gd name="T6" fmla="*/ 146 w 146"/>
                    <a:gd name="T7" fmla="*/ 30 h 30"/>
                    <a:gd name="T8" fmla="*/ 111 w 146"/>
                    <a:gd name="T9" fmla="*/ 14 h 30"/>
                    <a:gd name="T10" fmla="*/ 73 w 146"/>
                    <a:gd name="T11" fmla="*/ 0 h 30"/>
                  </a:gdLst>
                  <a:ahLst/>
                  <a:cxnLst>
                    <a:cxn ang="0">
                      <a:pos x="T0" y="T1"/>
                    </a:cxn>
                    <a:cxn ang="0">
                      <a:pos x="T2" y="T3"/>
                    </a:cxn>
                    <a:cxn ang="0">
                      <a:pos x="T4" y="T5"/>
                    </a:cxn>
                    <a:cxn ang="0">
                      <a:pos x="T6" y="T7"/>
                    </a:cxn>
                    <a:cxn ang="0">
                      <a:pos x="T8" y="T9"/>
                    </a:cxn>
                    <a:cxn ang="0">
                      <a:pos x="T10" y="T11"/>
                    </a:cxn>
                  </a:cxnLst>
                  <a:rect l="0" t="0" r="r" b="b"/>
                  <a:pathLst>
                    <a:path w="146" h="30">
                      <a:moveTo>
                        <a:pt x="73" y="0"/>
                      </a:moveTo>
                      <a:cubicBezTo>
                        <a:pt x="59" y="5"/>
                        <a:pt x="47" y="9"/>
                        <a:pt x="35" y="14"/>
                      </a:cubicBezTo>
                      <a:cubicBezTo>
                        <a:pt x="22" y="19"/>
                        <a:pt x="11" y="24"/>
                        <a:pt x="0" y="30"/>
                      </a:cubicBezTo>
                      <a:cubicBezTo>
                        <a:pt x="25" y="30"/>
                        <a:pt x="122" y="30"/>
                        <a:pt x="146" y="30"/>
                      </a:cubicBezTo>
                      <a:cubicBezTo>
                        <a:pt x="134" y="24"/>
                        <a:pt x="123" y="19"/>
                        <a:pt x="111" y="14"/>
                      </a:cubicBezTo>
                      <a:cubicBezTo>
                        <a:pt x="98" y="9"/>
                        <a:pt x="86" y="5"/>
                        <a:pt x="73" y="0"/>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sp>
            <p:nvSpPr>
              <p:cNvPr id="470" name="Freeform 3775"/>
              <p:cNvSpPr>
                <a:spLocks/>
              </p:cNvSpPr>
              <p:nvPr/>
            </p:nvSpPr>
            <p:spPr bwMode="auto">
              <a:xfrm>
                <a:off x="5738000" y="6242050"/>
                <a:ext cx="906463" cy="334962"/>
              </a:xfrm>
              <a:custGeom>
                <a:avLst/>
                <a:gdLst>
                  <a:gd name="T0" fmla="*/ 372 w 439"/>
                  <a:gd name="T1" fmla="*/ 162 h 162"/>
                  <a:gd name="T2" fmla="*/ 67 w 439"/>
                  <a:gd name="T3" fmla="*/ 162 h 162"/>
                  <a:gd name="T4" fmla="*/ 0 w 439"/>
                  <a:gd name="T5" fmla="*/ 81 h 162"/>
                  <a:gd name="T6" fmla="*/ 0 w 439"/>
                  <a:gd name="T7" fmla="*/ 80 h 162"/>
                  <a:gd name="T8" fmla="*/ 67 w 439"/>
                  <a:gd name="T9" fmla="*/ 0 h 162"/>
                  <a:gd name="T10" fmla="*/ 372 w 439"/>
                  <a:gd name="T11" fmla="*/ 0 h 162"/>
                  <a:gd name="T12" fmla="*/ 439 w 439"/>
                  <a:gd name="T13" fmla="*/ 80 h 162"/>
                  <a:gd name="T14" fmla="*/ 439 w 439"/>
                  <a:gd name="T15" fmla="*/ 81 h 162"/>
                  <a:gd name="T16" fmla="*/ 372 w 439"/>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9" h="162">
                    <a:moveTo>
                      <a:pt x="372" y="162"/>
                    </a:moveTo>
                    <a:cubicBezTo>
                      <a:pt x="67" y="162"/>
                      <a:pt x="67" y="162"/>
                      <a:pt x="67" y="162"/>
                    </a:cubicBezTo>
                    <a:cubicBezTo>
                      <a:pt x="30" y="162"/>
                      <a:pt x="0" y="126"/>
                      <a:pt x="0" y="81"/>
                    </a:cubicBezTo>
                    <a:cubicBezTo>
                      <a:pt x="0" y="80"/>
                      <a:pt x="0" y="80"/>
                      <a:pt x="0" y="80"/>
                    </a:cubicBezTo>
                    <a:cubicBezTo>
                      <a:pt x="0" y="36"/>
                      <a:pt x="30" y="0"/>
                      <a:pt x="67" y="0"/>
                    </a:cubicBezTo>
                    <a:cubicBezTo>
                      <a:pt x="372" y="0"/>
                      <a:pt x="372" y="0"/>
                      <a:pt x="372" y="0"/>
                    </a:cubicBezTo>
                    <a:cubicBezTo>
                      <a:pt x="409" y="0"/>
                      <a:pt x="439" y="36"/>
                      <a:pt x="439" y="80"/>
                    </a:cubicBezTo>
                    <a:cubicBezTo>
                      <a:pt x="439" y="81"/>
                      <a:pt x="439" y="81"/>
                      <a:pt x="439" y="81"/>
                    </a:cubicBezTo>
                    <a:cubicBezTo>
                      <a:pt x="439" y="126"/>
                      <a:pt x="409" y="162"/>
                      <a:pt x="372" y="162"/>
                    </a:cubicBezTo>
                    <a:close/>
                  </a:path>
                </a:pathLst>
              </a:custGeom>
              <a:solidFill>
                <a:srgbClr val="00BCF2"/>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51" name="Group 50"/>
              <p:cNvGrpSpPr/>
              <p:nvPr/>
            </p:nvGrpSpPr>
            <p:grpSpPr>
              <a:xfrm>
                <a:off x="6599237" y="5326062"/>
                <a:ext cx="685800" cy="482600"/>
                <a:chOff x="6476187" y="5402262"/>
                <a:chExt cx="685800" cy="482600"/>
              </a:xfrm>
            </p:grpSpPr>
            <p:sp>
              <p:nvSpPr>
                <p:cNvPr id="433" name="Freeform 3463"/>
                <p:cNvSpPr>
                  <a:spLocks/>
                </p:cNvSpPr>
                <p:nvPr/>
              </p:nvSpPr>
              <p:spPr bwMode="auto">
                <a:xfrm>
                  <a:off x="7025462" y="5789612"/>
                  <a:ext cx="25400" cy="7937"/>
                </a:xfrm>
                <a:custGeom>
                  <a:avLst/>
                  <a:gdLst>
                    <a:gd name="T0" fmla="*/ 12 w 12"/>
                    <a:gd name="T1" fmla="*/ 1 h 4"/>
                    <a:gd name="T2" fmla="*/ 9 w 12"/>
                    <a:gd name="T3" fmla="*/ 4 h 4"/>
                    <a:gd name="T4" fmla="*/ 4 w 12"/>
                    <a:gd name="T5" fmla="*/ 4 h 4"/>
                    <a:gd name="T6" fmla="*/ 0 w 12"/>
                    <a:gd name="T7" fmla="*/ 1 h 4"/>
                    <a:gd name="T8" fmla="*/ 0 w 12"/>
                    <a:gd name="T9" fmla="*/ 1 h 4"/>
                    <a:gd name="T10" fmla="*/ 4 w 12"/>
                    <a:gd name="T11" fmla="*/ 0 h 4"/>
                    <a:gd name="T12" fmla="*/ 9 w 12"/>
                    <a:gd name="T13" fmla="*/ 0 h 4"/>
                    <a:gd name="T14" fmla="*/ 12 w 12"/>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2" y="1"/>
                      </a:moveTo>
                      <a:cubicBezTo>
                        <a:pt x="12" y="2"/>
                        <a:pt x="10" y="4"/>
                        <a:pt x="9" y="4"/>
                      </a:cubicBezTo>
                      <a:cubicBezTo>
                        <a:pt x="4" y="4"/>
                        <a:pt x="4" y="4"/>
                        <a:pt x="4" y="4"/>
                      </a:cubicBezTo>
                      <a:cubicBezTo>
                        <a:pt x="2" y="4"/>
                        <a:pt x="0" y="2"/>
                        <a:pt x="0" y="1"/>
                      </a:cubicBezTo>
                      <a:cubicBezTo>
                        <a:pt x="0" y="1"/>
                        <a:pt x="0" y="1"/>
                        <a:pt x="0" y="1"/>
                      </a:cubicBezTo>
                      <a:cubicBezTo>
                        <a:pt x="0" y="0"/>
                        <a:pt x="2" y="0"/>
                        <a:pt x="4" y="0"/>
                      </a:cubicBezTo>
                      <a:cubicBezTo>
                        <a:pt x="9" y="0"/>
                        <a:pt x="9" y="0"/>
                        <a:pt x="9" y="0"/>
                      </a:cubicBezTo>
                      <a:cubicBezTo>
                        <a:pt x="10" y="0"/>
                        <a:pt x="12" y="0"/>
                        <a:pt x="12" y="1"/>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5" name="Freeform 3745"/>
                <p:cNvSpPr>
                  <a:spLocks/>
                </p:cNvSpPr>
                <p:nvPr/>
              </p:nvSpPr>
              <p:spPr bwMode="auto">
                <a:xfrm>
                  <a:off x="6476187" y="5402262"/>
                  <a:ext cx="685800" cy="454025"/>
                </a:xfrm>
                <a:custGeom>
                  <a:avLst/>
                  <a:gdLst>
                    <a:gd name="T0" fmla="*/ 279 w 332"/>
                    <a:gd name="T1" fmla="*/ 94 h 219"/>
                    <a:gd name="T2" fmla="*/ 279 w 332"/>
                    <a:gd name="T3" fmla="*/ 89 h 219"/>
                    <a:gd name="T4" fmla="*/ 186 w 332"/>
                    <a:gd name="T5" fmla="*/ 0 h 219"/>
                    <a:gd name="T6" fmla="*/ 111 w 332"/>
                    <a:gd name="T7" fmla="*/ 40 h 219"/>
                    <a:gd name="T8" fmla="*/ 84 w 332"/>
                    <a:gd name="T9" fmla="*/ 31 h 219"/>
                    <a:gd name="T10" fmla="*/ 58 w 332"/>
                    <a:gd name="T11" fmla="*/ 40 h 219"/>
                    <a:gd name="T12" fmla="*/ 31 w 332"/>
                    <a:gd name="T13" fmla="*/ 85 h 219"/>
                    <a:gd name="T14" fmla="*/ 0 w 332"/>
                    <a:gd name="T15" fmla="*/ 147 h 219"/>
                    <a:gd name="T16" fmla="*/ 62 w 332"/>
                    <a:gd name="T17" fmla="*/ 219 h 219"/>
                    <a:gd name="T18" fmla="*/ 71 w 332"/>
                    <a:gd name="T19" fmla="*/ 219 h 219"/>
                    <a:gd name="T20" fmla="*/ 80 w 332"/>
                    <a:gd name="T21" fmla="*/ 219 h 219"/>
                    <a:gd name="T22" fmla="*/ 226 w 332"/>
                    <a:gd name="T23" fmla="*/ 219 h 219"/>
                    <a:gd name="T24" fmla="*/ 230 w 332"/>
                    <a:gd name="T25" fmla="*/ 219 h 219"/>
                    <a:gd name="T26" fmla="*/ 235 w 332"/>
                    <a:gd name="T27" fmla="*/ 219 h 219"/>
                    <a:gd name="T28" fmla="*/ 244 w 332"/>
                    <a:gd name="T29" fmla="*/ 219 h 219"/>
                    <a:gd name="T30" fmla="*/ 270 w 332"/>
                    <a:gd name="T31" fmla="*/ 219 h 219"/>
                    <a:gd name="T32" fmla="*/ 332 w 332"/>
                    <a:gd name="T33" fmla="*/ 156 h 219"/>
                    <a:gd name="T34" fmla="*/ 279 w 332"/>
                    <a:gd name="T35" fmla="*/ 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2" h="219">
                      <a:moveTo>
                        <a:pt x="279" y="94"/>
                      </a:moveTo>
                      <a:cubicBezTo>
                        <a:pt x="279" y="94"/>
                        <a:pt x="279" y="94"/>
                        <a:pt x="279" y="89"/>
                      </a:cubicBezTo>
                      <a:cubicBezTo>
                        <a:pt x="279" y="40"/>
                        <a:pt x="239" y="0"/>
                        <a:pt x="186" y="0"/>
                      </a:cubicBezTo>
                      <a:cubicBezTo>
                        <a:pt x="155" y="0"/>
                        <a:pt x="129" y="13"/>
                        <a:pt x="111" y="40"/>
                      </a:cubicBezTo>
                      <a:cubicBezTo>
                        <a:pt x="102" y="36"/>
                        <a:pt x="93" y="31"/>
                        <a:pt x="84" y="31"/>
                      </a:cubicBezTo>
                      <a:cubicBezTo>
                        <a:pt x="76" y="31"/>
                        <a:pt x="67" y="36"/>
                        <a:pt x="58" y="40"/>
                      </a:cubicBezTo>
                      <a:cubicBezTo>
                        <a:pt x="40" y="54"/>
                        <a:pt x="31" y="67"/>
                        <a:pt x="31" y="85"/>
                      </a:cubicBezTo>
                      <a:cubicBezTo>
                        <a:pt x="14" y="98"/>
                        <a:pt x="0" y="121"/>
                        <a:pt x="0" y="147"/>
                      </a:cubicBezTo>
                      <a:cubicBezTo>
                        <a:pt x="0" y="183"/>
                        <a:pt x="27" y="214"/>
                        <a:pt x="62" y="219"/>
                      </a:cubicBezTo>
                      <a:cubicBezTo>
                        <a:pt x="67" y="219"/>
                        <a:pt x="71" y="219"/>
                        <a:pt x="71" y="219"/>
                      </a:cubicBezTo>
                      <a:cubicBezTo>
                        <a:pt x="76" y="219"/>
                        <a:pt x="76" y="219"/>
                        <a:pt x="80" y="219"/>
                      </a:cubicBezTo>
                      <a:cubicBezTo>
                        <a:pt x="111" y="219"/>
                        <a:pt x="191" y="219"/>
                        <a:pt x="226" y="219"/>
                      </a:cubicBezTo>
                      <a:cubicBezTo>
                        <a:pt x="230" y="219"/>
                        <a:pt x="230" y="219"/>
                        <a:pt x="230" y="219"/>
                      </a:cubicBezTo>
                      <a:cubicBezTo>
                        <a:pt x="235" y="219"/>
                        <a:pt x="235" y="219"/>
                        <a:pt x="235" y="219"/>
                      </a:cubicBezTo>
                      <a:cubicBezTo>
                        <a:pt x="244" y="219"/>
                        <a:pt x="244" y="219"/>
                        <a:pt x="244" y="219"/>
                      </a:cubicBezTo>
                      <a:cubicBezTo>
                        <a:pt x="270" y="219"/>
                        <a:pt x="270" y="219"/>
                        <a:pt x="270" y="219"/>
                      </a:cubicBezTo>
                      <a:cubicBezTo>
                        <a:pt x="305" y="219"/>
                        <a:pt x="332" y="192"/>
                        <a:pt x="332" y="156"/>
                      </a:cubicBezTo>
                      <a:cubicBezTo>
                        <a:pt x="332" y="125"/>
                        <a:pt x="305" y="98"/>
                        <a:pt x="279" y="94"/>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6" name="Freeform 3746"/>
                <p:cNvSpPr>
                  <a:spLocks/>
                </p:cNvSpPr>
                <p:nvPr/>
              </p:nvSpPr>
              <p:spPr bwMode="auto">
                <a:xfrm>
                  <a:off x="6780987" y="5735637"/>
                  <a:ext cx="142875" cy="17463"/>
                </a:xfrm>
                <a:custGeom>
                  <a:avLst/>
                  <a:gdLst>
                    <a:gd name="T0" fmla="*/ 0 w 90"/>
                    <a:gd name="T1" fmla="*/ 0 h 11"/>
                    <a:gd name="T2" fmla="*/ 90 w 90"/>
                    <a:gd name="T3" fmla="*/ 0 h 11"/>
                    <a:gd name="T4" fmla="*/ 90 w 90"/>
                    <a:gd name="T5" fmla="*/ 11 h 11"/>
                    <a:gd name="T6" fmla="*/ 0 w 90"/>
                    <a:gd name="T7" fmla="*/ 11 h 11"/>
                    <a:gd name="T8" fmla="*/ 0 w 90"/>
                    <a:gd name="T9" fmla="*/ 0 h 11"/>
                    <a:gd name="T10" fmla="*/ 0 w 90"/>
                    <a:gd name="T11" fmla="*/ 0 h 11"/>
                  </a:gdLst>
                  <a:ahLst/>
                  <a:cxnLst>
                    <a:cxn ang="0">
                      <a:pos x="T0" y="T1"/>
                    </a:cxn>
                    <a:cxn ang="0">
                      <a:pos x="T2" y="T3"/>
                    </a:cxn>
                    <a:cxn ang="0">
                      <a:pos x="T4" y="T5"/>
                    </a:cxn>
                    <a:cxn ang="0">
                      <a:pos x="T6" y="T7"/>
                    </a:cxn>
                    <a:cxn ang="0">
                      <a:pos x="T8" y="T9"/>
                    </a:cxn>
                    <a:cxn ang="0">
                      <a:pos x="T10" y="T11"/>
                    </a:cxn>
                  </a:cxnLst>
                  <a:rect l="0" t="0" r="r" b="b"/>
                  <a:pathLst>
                    <a:path w="90" h="11">
                      <a:moveTo>
                        <a:pt x="0" y="0"/>
                      </a:moveTo>
                      <a:lnTo>
                        <a:pt x="90" y="0"/>
                      </a:lnTo>
                      <a:lnTo>
                        <a:pt x="90" y="11"/>
                      </a:lnTo>
                      <a:lnTo>
                        <a:pt x="0" y="11"/>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7" name="Freeform 3747"/>
                <p:cNvSpPr>
                  <a:spLocks/>
                </p:cNvSpPr>
                <p:nvPr/>
              </p:nvSpPr>
              <p:spPr bwMode="auto">
                <a:xfrm>
                  <a:off x="6709550" y="5518150"/>
                  <a:ext cx="287338" cy="174625"/>
                </a:xfrm>
                <a:custGeom>
                  <a:avLst/>
                  <a:gdLst>
                    <a:gd name="T0" fmla="*/ 139 w 139"/>
                    <a:gd name="T1" fmla="*/ 79 h 84"/>
                    <a:gd name="T2" fmla="*/ 135 w 139"/>
                    <a:gd name="T3" fmla="*/ 84 h 84"/>
                    <a:gd name="T4" fmla="*/ 4 w 139"/>
                    <a:gd name="T5" fmla="*/ 84 h 84"/>
                    <a:gd name="T6" fmla="*/ 0 w 139"/>
                    <a:gd name="T7" fmla="*/ 79 h 84"/>
                    <a:gd name="T8" fmla="*/ 0 w 139"/>
                    <a:gd name="T9" fmla="*/ 4 h 84"/>
                    <a:gd name="T10" fmla="*/ 4 w 139"/>
                    <a:gd name="T11" fmla="*/ 0 h 84"/>
                    <a:gd name="T12" fmla="*/ 135 w 139"/>
                    <a:gd name="T13" fmla="*/ 0 h 84"/>
                    <a:gd name="T14" fmla="*/ 139 w 139"/>
                    <a:gd name="T15" fmla="*/ 4 h 84"/>
                    <a:gd name="T16" fmla="*/ 139 w 139"/>
                    <a:gd name="T17" fmla="*/ 79 h 84"/>
                    <a:gd name="T18" fmla="*/ 139 w 139"/>
                    <a:gd name="T19"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84">
                      <a:moveTo>
                        <a:pt x="139" y="79"/>
                      </a:moveTo>
                      <a:cubicBezTo>
                        <a:pt x="139" y="82"/>
                        <a:pt x="137" y="84"/>
                        <a:pt x="135" y="84"/>
                      </a:cubicBezTo>
                      <a:cubicBezTo>
                        <a:pt x="4" y="84"/>
                        <a:pt x="4" y="84"/>
                        <a:pt x="4" y="84"/>
                      </a:cubicBezTo>
                      <a:cubicBezTo>
                        <a:pt x="1" y="84"/>
                        <a:pt x="0" y="82"/>
                        <a:pt x="0" y="79"/>
                      </a:cubicBezTo>
                      <a:cubicBezTo>
                        <a:pt x="0" y="4"/>
                        <a:pt x="0" y="4"/>
                        <a:pt x="0" y="4"/>
                      </a:cubicBezTo>
                      <a:cubicBezTo>
                        <a:pt x="0" y="1"/>
                        <a:pt x="1" y="0"/>
                        <a:pt x="4" y="0"/>
                      </a:cubicBezTo>
                      <a:cubicBezTo>
                        <a:pt x="135" y="0"/>
                        <a:pt x="135" y="0"/>
                        <a:pt x="135" y="0"/>
                      </a:cubicBezTo>
                      <a:cubicBezTo>
                        <a:pt x="137" y="0"/>
                        <a:pt x="139" y="1"/>
                        <a:pt x="139" y="4"/>
                      </a:cubicBezTo>
                      <a:cubicBezTo>
                        <a:pt x="139" y="79"/>
                        <a:pt x="139" y="79"/>
                        <a:pt x="139" y="79"/>
                      </a:cubicBezTo>
                      <a:cubicBezTo>
                        <a:pt x="139" y="79"/>
                        <a:pt x="139" y="79"/>
                        <a:pt x="139" y="79"/>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8" name="Freeform 3748"/>
                <p:cNvSpPr>
                  <a:spLocks/>
                </p:cNvSpPr>
                <p:nvPr/>
              </p:nvSpPr>
              <p:spPr bwMode="auto">
                <a:xfrm>
                  <a:off x="6736537" y="5537200"/>
                  <a:ext cx="233363" cy="130175"/>
                </a:xfrm>
                <a:custGeom>
                  <a:avLst/>
                  <a:gdLst>
                    <a:gd name="T0" fmla="*/ 113 w 113"/>
                    <a:gd name="T1" fmla="*/ 60 h 63"/>
                    <a:gd name="T2" fmla="*/ 112 w 113"/>
                    <a:gd name="T3" fmla="*/ 63 h 63"/>
                    <a:gd name="T4" fmla="*/ 1 w 113"/>
                    <a:gd name="T5" fmla="*/ 63 h 63"/>
                    <a:gd name="T6" fmla="*/ 0 w 113"/>
                    <a:gd name="T7" fmla="*/ 60 h 63"/>
                    <a:gd name="T8" fmla="*/ 0 w 113"/>
                    <a:gd name="T9" fmla="*/ 1 h 63"/>
                    <a:gd name="T10" fmla="*/ 1 w 113"/>
                    <a:gd name="T11" fmla="*/ 0 h 63"/>
                    <a:gd name="T12" fmla="*/ 112 w 113"/>
                    <a:gd name="T13" fmla="*/ 0 h 63"/>
                    <a:gd name="T14" fmla="*/ 113 w 113"/>
                    <a:gd name="T15" fmla="*/ 1 h 63"/>
                    <a:gd name="T16" fmla="*/ 113 w 113"/>
                    <a:gd name="T17" fmla="*/ 60 h 63"/>
                    <a:gd name="T18" fmla="*/ 113 w 113"/>
                    <a:gd name="T19"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63">
                      <a:moveTo>
                        <a:pt x="113" y="60"/>
                      </a:moveTo>
                      <a:cubicBezTo>
                        <a:pt x="113" y="61"/>
                        <a:pt x="112" y="63"/>
                        <a:pt x="112" y="63"/>
                      </a:cubicBezTo>
                      <a:cubicBezTo>
                        <a:pt x="1" y="63"/>
                        <a:pt x="1" y="63"/>
                        <a:pt x="1" y="63"/>
                      </a:cubicBezTo>
                      <a:cubicBezTo>
                        <a:pt x="0" y="63"/>
                        <a:pt x="0" y="61"/>
                        <a:pt x="0" y="60"/>
                      </a:cubicBezTo>
                      <a:cubicBezTo>
                        <a:pt x="0" y="1"/>
                        <a:pt x="0" y="1"/>
                        <a:pt x="0" y="1"/>
                      </a:cubicBezTo>
                      <a:cubicBezTo>
                        <a:pt x="0" y="0"/>
                        <a:pt x="0" y="0"/>
                        <a:pt x="1" y="0"/>
                      </a:cubicBezTo>
                      <a:cubicBezTo>
                        <a:pt x="112" y="0"/>
                        <a:pt x="112" y="0"/>
                        <a:pt x="112" y="0"/>
                      </a:cubicBezTo>
                      <a:cubicBezTo>
                        <a:pt x="112" y="0"/>
                        <a:pt x="113" y="0"/>
                        <a:pt x="113" y="1"/>
                      </a:cubicBezTo>
                      <a:cubicBezTo>
                        <a:pt x="113" y="60"/>
                        <a:pt x="113" y="60"/>
                        <a:pt x="113" y="60"/>
                      </a:cubicBezTo>
                      <a:cubicBezTo>
                        <a:pt x="113" y="60"/>
                        <a:pt x="113" y="60"/>
                        <a:pt x="113" y="6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9" name="Freeform 3749"/>
                <p:cNvSpPr>
                  <a:spLocks/>
                </p:cNvSpPr>
                <p:nvPr/>
              </p:nvSpPr>
              <p:spPr bwMode="auto">
                <a:xfrm>
                  <a:off x="6836550" y="5688012"/>
                  <a:ext cx="33338" cy="47625"/>
                </a:xfrm>
                <a:custGeom>
                  <a:avLst/>
                  <a:gdLst>
                    <a:gd name="T0" fmla="*/ 0 w 21"/>
                    <a:gd name="T1" fmla="*/ 0 h 30"/>
                    <a:gd name="T2" fmla="*/ 21 w 21"/>
                    <a:gd name="T3" fmla="*/ 0 h 30"/>
                    <a:gd name="T4" fmla="*/ 21 w 21"/>
                    <a:gd name="T5" fmla="*/ 30 h 30"/>
                    <a:gd name="T6" fmla="*/ 0 w 21"/>
                    <a:gd name="T7" fmla="*/ 30 h 30"/>
                    <a:gd name="T8" fmla="*/ 0 w 21"/>
                    <a:gd name="T9" fmla="*/ 0 h 30"/>
                    <a:gd name="T10" fmla="*/ 0 w 21"/>
                    <a:gd name="T11" fmla="*/ 0 h 30"/>
                  </a:gdLst>
                  <a:ahLst/>
                  <a:cxnLst>
                    <a:cxn ang="0">
                      <a:pos x="T0" y="T1"/>
                    </a:cxn>
                    <a:cxn ang="0">
                      <a:pos x="T2" y="T3"/>
                    </a:cxn>
                    <a:cxn ang="0">
                      <a:pos x="T4" y="T5"/>
                    </a:cxn>
                    <a:cxn ang="0">
                      <a:pos x="T6" y="T7"/>
                    </a:cxn>
                    <a:cxn ang="0">
                      <a:pos x="T8" y="T9"/>
                    </a:cxn>
                    <a:cxn ang="0">
                      <a:pos x="T10" y="T11"/>
                    </a:cxn>
                  </a:cxnLst>
                  <a:rect l="0" t="0" r="r" b="b"/>
                  <a:pathLst>
                    <a:path w="21" h="30">
                      <a:moveTo>
                        <a:pt x="0" y="0"/>
                      </a:moveTo>
                      <a:lnTo>
                        <a:pt x="21" y="0"/>
                      </a:lnTo>
                      <a:lnTo>
                        <a:pt x="21" y="30"/>
                      </a:lnTo>
                      <a:lnTo>
                        <a:pt x="0" y="30"/>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0" name="Freeform 3750"/>
                <p:cNvSpPr>
                  <a:spLocks/>
                </p:cNvSpPr>
                <p:nvPr/>
              </p:nvSpPr>
              <p:spPr bwMode="auto">
                <a:xfrm>
                  <a:off x="6917512" y="5619750"/>
                  <a:ext cx="103188" cy="184150"/>
                </a:xfrm>
                <a:custGeom>
                  <a:avLst/>
                  <a:gdLst>
                    <a:gd name="T0" fmla="*/ 50 w 50"/>
                    <a:gd name="T1" fmla="*/ 86 h 89"/>
                    <a:gd name="T2" fmla="*/ 47 w 50"/>
                    <a:gd name="T3" fmla="*/ 89 h 89"/>
                    <a:gd name="T4" fmla="*/ 5 w 50"/>
                    <a:gd name="T5" fmla="*/ 89 h 89"/>
                    <a:gd name="T6" fmla="*/ 0 w 50"/>
                    <a:gd name="T7" fmla="*/ 86 h 89"/>
                    <a:gd name="T8" fmla="*/ 0 w 50"/>
                    <a:gd name="T9" fmla="*/ 5 h 89"/>
                    <a:gd name="T10" fmla="*/ 5 w 50"/>
                    <a:gd name="T11" fmla="*/ 0 h 89"/>
                    <a:gd name="T12" fmla="*/ 47 w 50"/>
                    <a:gd name="T13" fmla="*/ 0 h 89"/>
                    <a:gd name="T14" fmla="*/ 50 w 50"/>
                    <a:gd name="T15" fmla="*/ 5 h 89"/>
                    <a:gd name="T16" fmla="*/ 50 w 50"/>
                    <a:gd name="T17" fmla="*/ 86 h 89"/>
                    <a:gd name="T18" fmla="*/ 50 w 50"/>
                    <a:gd name="T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89">
                      <a:moveTo>
                        <a:pt x="50" y="86"/>
                      </a:moveTo>
                      <a:cubicBezTo>
                        <a:pt x="50" y="88"/>
                        <a:pt x="49" y="89"/>
                        <a:pt x="47" y="89"/>
                      </a:cubicBezTo>
                      <a:cubicBezTo>
                        <a:pt x="5" y="89"/>
                        <a:pt x="5" y="89"/>
                        <a:pt x="5" y="89"/>
                      </a:cubicBezTo>
                      <a:cubicBezTo>
                        <a:pt x="2" y="89"/>
                        <a:pt x="0" y="88"/>
                        <a:pt x="0" y="86"/>
                      </a:cubicBezTo>
                      <a:cubicBezTo>
                        <a:pt x="0" y="5"/>
                        <a:pt x="0" y="5"/>
                        <a:pt x="0" y="5"/>
                      </a:cubicBezTo>
                      <a:cubicBezTo>
                        <a:pt x="0" y="2"/>
                        <a:pt x="2" y="0"/>
                        <a:pt x="5" y="0"/>
                      </a:cubicBezTo>
                      <a:cubicBezTo>
                        <a:pt x="47" y="0"/>
                        <a:pt x="47" y="0"/>
                        <a:pt x="47" y="0"/>
                      </a:cubicBezTo>
                      <a:cubicBezTo>
                        <a:pt x="49" y="0"/>
                        <a:pt x="50" y="2"/>
                        <a:pt x="50" y="5"/>
                      </a:cubicBezTo>
                      <a:cubicBezTo>
                        <a:pt x="50" y="86"/>
                        <a:pt x="50" y="86"/>
                        <a:pt x="50" y="86"/>
                      </a:cubicBezTo>
                      <a:cubicBezTo>
                        <a:pt x="50" y="86"/>
                        <a:pt x="50" y="86"/>
                        <a:pt x="50" y="8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1" name="Freeform 3751"/>
                <p:cNvSpPr>
                  <a:spLocks/>
                </p:cNvSpPr>
                <p:nvPr/>
              </p:nvSpPr>
              <p:spPr bwMode="auto">
                <a:xfrm>
                  <a:off x="6558737" y="5603875"/>
                  <a:ext cx="230188" cy="160338"/>
                </a:xfrm>
                <a:custGeom>
                  <a:avLst/>
                  <a:gdLst>
                    <a:gd name="T0" fmla="*/ 0 w 145"/>
                    <a:gd name="T1" fmla="*/ 0 h 101"/>
                    <a:gd name="T2" fmla="*/ 145 w 145"/>
                    <a:gd name="T3" fmla="*/ 0 h 101"/>
                    <a:gd name="T4" fmla="*/ 145 w 145"/>
                    <a:gd name="T5" fmla="*/ 101 h 101"/>
                    <a:gd name="T6" fmla="*/ 0 w 145"/>
                    <a:gd name="T7" fmla="*/ 101 h 101"/>
                    <a:gd name="T8" fmla="*/ 0 w 145"/>
                    <a:gd name="T9" fmla="*/ 0 h 101"/>
                    <a:gd name="T10" fmla="*/ 0 w 145"/>
                    <a:gd name="T11" fmla="*/ 0 h 101"/>
                  </a:gdLst>
                  <a:ahLst/>
                  <a:cxnLst>
                    <a:cxn ang="0">
                      <a:pos x="T0" y="T1"/>
                    </a:cxn>
                    <a:cxn ang="0">
                      <a:pos x="T2" y="T3"/>
                    </a:cxn>
                    <a:cxn ang="0">
                      <a:pos x="T4" y="T5"/>
                    </a:cxn>
                    <a:cxn ang="0">
                      <a:pos x="T6" y="T7"/>
                    </a:cxn>
                    <a:cxn ang="0">
                      <a:pos x="T8" y="T9"/>
                    </a:cxn>
                    <a:cxn ang="0">
                      <a:pos x="T10" y="T11"/>
                    </a:cxn>
                  </a:cxnLst>
                  <a:rect l="0" t="0" r="r" b="b"/>
                  <a:pathLst>
                    <a:path w="145" h="101">
                      <a:moveTo>
                        <a:pt x="0" y="0"/>
                      </a:moveTo>
                      <a:lnTo>
                        <a:pt x="145" y="0"/>
                      </a:lnTo>
                      <a:lnTo>
                        <a:pt x="145" y="101"/>
                      </a:lnTo>
                      <a:lnTo>
                        <a:pt x="0" y="101"/>
                      </a:lnTo>
                      <a:lnTo>
                        <a:pt x="0"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2" name="Freeform 3752"/>
                <p:cNvSpPr>
                  <a:spLocks/>
                </p:cNvSpPr>
                <p:nvPr/>
              </p:nvSpPr>
              <p:spPr bwMode="auto">
                <a:xfrm>
                  <a:off x="6566675" y="5618162"/>
                  <a:ext cx="217488" cy="139700"/>
                </a:xfrm>
                <a:custGeom>
                  <a:avLst/>
                  <a:gdLst>
                    <a:gd name="T0" fmla="*/ 0 w 137"/>
                    <a:gd name="T1" fmla="*/ 0 h 88"/>
                    <a:gd name="T2" fmla="*/ 137 w 137"/>
                    <a:gd name="T3" fmla="*/ 0 h 88"/>
                    <a:gd name="T4" fmla="*/ 137 w 137"/>
                    <a:gd name="T5" fmla="*/ 88 h 88"/>
                    <a:gd name="T6" fmla="*/ 0 w 137"/>
                    <a:gd name="T7" fmla="*/ 88 h 88"/>
                    <a:gd name="T8" fmla="*/ 0 w 137"/>
                    <a:gd name="T9" fmla="*/ 0 h 88"/>
                    <a:gd name="T10" fmla="*/ 0 w 137"/>
                    <a:gd name="T11" fmla="*/ 0 h 88"/>
                  </a:gdLst>
                  <a:ahLst/>
                  <a:cxnLst>
                    <a:cxn ang="0">
                      <a:pos x="T0" y="T1"/>
                    </a:cxn>
                    <a:cxn ang="0">
                      <a:pos x="T2" y="T3"/>
                    </a:cxn>
                    <a:cxn ang="0">
                      <a:pos x="T4" y="T5"/>
                    </a:cxn>
                    <a:cxn ang="0">
                      <a:pos x="T6" y="T7"/>
                    </a:cxn>
                    <a:cxn ang="0">
                      <a:pos x="T8" y="T9"/>
                    </a:cxn>
                    <a:cxn ang="0">
                      <a:pos x="T10" y="T11"/>
                    </a:cxn>
                  </a:cxnLst>
                  <a:rect l="0" t="0" r="r" b="b"/>
                  <a:pathLst>
                    <a:path w="137" h="88">
                      <a:moveTo>
                        <a:pt x="0" y="0"/>
                      </a:moveTo>
                      <a:lnTo>
                        <a:pt x="137" y="0"/>
                      </a:lnTo>
                      <a:lnTo>
                        <a:pt x="137" y="88"/>
                      </a:lnTo>
                      <a:lnTo>
                        <a:pt x="0" y="88"/>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3" name="Freeform 3753"/>
                <p:cNvSpPr>
                  <a:spLocks/>
                </p:cNvSpPr>
                <p:nvPr/>
              </p:nvSpPr>
              <p:spPr bwMode="auto">
                <a:xfrm>
                  <a:off x="6520637" y="5767387"/>
                  <a:ext cx="301625" cy="11113"/>
                </a:xfrm>
                <a:custGeom>
                  <a:avLst/>
                  <a:gdLst>
                    <a:gd name="T0" fmla="*/ 0 w 146"/>
                    <a:gd name="T1" fmla="*/ 0 h 6"/>
                    <a:gd name="T2" fmla="*/ 0 w 146"/>
                    <a:gd name="T3" fmla="*/ 0 h 6"/>
                    <a:gd name="T4" fmla="*/ 6 w 146"/>
                    <a:gd name="T5" fmla="*/ 6 h 6"/>
                    <a:gd name="T6" fmla="*/ 140 w 146"/>
                    <a:gd name="T7" fmla="*/ 6 h 6"/>
                    <a:gd name="T8" fmla="*/ 146 w 146"/>
                    <a:gd name="T9" fmla="*/ 0 h 6"/>
                    <a:gd name="T10" fmla="*/ 146 w 146"/>
                    <a:gd name="T11" fmla="*/ 0 h 6"/>
                    <a:gd name="T12" fmla="*/ 0 w 146"/>
                    <a:gd name="T13" fmla="*/ 0 h 6"/>
                    <a:gd name="T14" fmla="*/ 0 w 14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6">
                      <a:moveTo>
                        <a:pt x="0" y="0"/>
                      </a:moveTo>
                      <a:cubicBezTo>
                        <a:pt x="0" y="0"/>
                        <a:pt x="0" y="0"/>
                        <a:pt x="0" y="0"/>
                      </a:cubicBezTo>
                      <a:cubicBezTo>
                        <a:pt x="0" y="3"/>
                        <a:pt x="3" y="6"/>
                        <a:pt x="6" y="6"/>
                      </a:cubicBezTo>
                      <a:cubicBezTo>
                        <a:pt x="140" y="6"/>
                        <a:pt x="140" y="6"/>
                        <a:pt x="140" y="6"/>
                      </a:cubicBezTo>
                      <a:cubicBezTo>
                        <a:pt x="144" y="6"/>
                        <a:pt x="146" y="3"/>
                        <a:pt x="146" y="0"/>
                      </a:cubicBezTo>
                      <a:cubicBezTo>
                        <a:pt x="146" y="0"/>
                        <a:pt x="146" y="0"/>
                        <a:pt x="146" y="0"/>
                      </a:cubicBezTo>
                      <a:cubicBezTo>
                        <a:pt x="0" y="0"/>
                        <a:pt x="0" y="0"/>
                        <a:pt x="0" y="0"/>
                      </a:cubicBezTo>
                      <a:cubicBezTo>
                        <a:pt x="0" y="0"/>
                        <a:pt x="0" y="0"/>
                        <a:pt x="0" y="0"/>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4" name="Freeform 3754"/>
                <p:cNvSpPr>
                  <a:spLocks/>
                </p:cNvSpPr>
                <p:nvPr/>
              </p:nvSpPr>
              <p:spPr bwMode="auto">
                <a:xfrm>
                  <a:off x="6653987" y="5710237"/>
                  <a:ext cx="271463" cy="174625"/>
                </a:xfrm>
                <a:custGeom>
                  <a:avLst/>
                  <a:gdLst>
                    <a:gd name="T0" fmla="*/ 132 w 132"/>
                    <a:gd name="T1" fmla="*/ 75 h 84"/>
                    <a:gd name="T2" fmla="*/ 122 w 132"/>
                    <a:gd name="T3" fmla="*/ 26 h 84"/>
                    <a:gd name="T4" fmla="*/ 122 w 132"/>
                    <a:gd name="T5" fmla="*/ 5 h 84"/>
                    <a:gd name="T6" fmla="*/ 117 w 132"/>
                    <a:gd name="T7" fmla="*/ 0 h 84"/>
                    <a:gd name="T8" fmla="*/ 84 w 132"/>
                    <a:gd name="T9" fmla="*/ 0 h 84"/>
                    <a:gd name="T10" fmla="*/ 66 w 132"/>
                    <a:gd name="T11" fmla="*/ 0 h 84"/>
                    <a:gd name="T12" fmla="*/ 6 w 132"/>
                    <a:gd name="T13" fmla="*/ 0 h 84"/>
                    <a:gd name="T14" fmla="*/ 0 w 132"/>
                    <a:gd name="T15" fmla="*/ 5 h 84"/>
                    <a:gd name="T16" fmla="*/ 0 w 132"/>
                    <a:gd name="T17" fmla="*/ 79 h 84"/>
                    <a:gd name="T18" fmla="*/ 6 w 132"/>
                    <a:gd name="T19" fmla="*/ 84 h 84"/>
                    <a:gd name="T20" fmla="*/ 117 w 132"/>
                    <a:gd name="T21" fmla="*/ 84 h 84"/>
                    <a:gd name="T22" fmla="*/ 122 w 132"/>
                    <a:gd name="T23" fmla="*/ 79 h 84"/>
                    <a:gd name="T24" fmla="*/ 122 w 132"/>
                    <a:gd name="T25" fmla="*/ 78 h 84"/>
                    <a:gd name="T26" fmla="*/ 130 w 132"/>
                    <a:gd name="T27" fmla="*/ 78 h 84"/>
                    <a:gd name="T28" fmla="*/ 132 w 132"/>
                    <a:gd name="T29" fmla="*/ 76 h 84"/>
                    <a:gd name="T30" fmla="*/ 132 w 132"/>
                    <a:gd name="T31" fmla="*/ 7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84">
                      <a:moveTo>
                        <a:pt x="132" y="75"/>
                      </a:moveTo>
                      <a:cubicBezTo>
                        <a:pt x="122" y="26"/>
                        <a:pt x="122" y="26"/>
                        <a:pt x="122" y="26"/>
                      </a:cubicBezTo>
                      <a:cubicBezTo>
                        <a:pt x="122" y="5"/>
                        <a:pt x="122" y="5"/>
                        <a:pt x="122" y="5"/>
                      </a:cubicBezTo>
                      <a:cubicBezTo>
                        <a:pt x="122" y="2"/>
                        <a:pt x="120" y="0"/>
                        <a:pt x="117" y="0"/>
                      </a:cubicBezTo>
                      <a:cubicBezTo>
                        <a:pt x="84" y="0"/>
                        <a:pt x="84" y="0"/>
                        <a:pt x="84" y="0"/>
                      </a:cubicBezTo>
                      <a:cubicBezTo>
                        <a:pt x="66" y="0"/>
                        <a:pt x="66" y="0"/>
                        <a:pt x="66" y="0"/>
                      </a:cubicBezTo>
                      <a:cubicBezTo>
                        <a:pt x="6" y="0"/>
                        <a:pt x="6" y="0"/>
                        <a:pt x="6" y="0"/>
                      </a:cubicBezTo>
                      <a:cubicBezTo>
                        <a:pt x="2" y="0"/>
                        <a:pt x="0" y="2"/>
                        <a:pt x="0" y="5"/>
                      </a:cubicBezTo>
                      <a:cubicBezTo>
                        <a:pt x="0" y="79"/>
                        <a:pt x="0" y="79"/>
                        <a:pt x="0" y="79"/>
                      </a:cubicBezTo>
                      <a:cubicBezTo>
                        <a:pt x="0" y="82"/>
                        <a:pt x="2" y="84"/>
                        <a:pt x="6" y="84"/>
                      </a:cubicBezTo>
                      <a:cubicBezTo>
                        <a:pt x="117" y="84"/>
                        <a:pt x="117" y="84"/>
                        <a:pt x="117" y="84"/>
                      </a:cubicBezTo>
                      <a:cubicBezTo>
                        <a:pt x="120" y="84"/>
                        <a:pt x="122" y="82"/>
                        <a:pt x="122" y="79"/>
                      </a:cubicBezTo>
                      <a:cubicBezTo>
                        <a:pt x="122" y="78"/>
                        <a:pt x="122" y="78"/>
                        <a:pt x="122" y="78"/>
                      </a:cubicBezTo>
                      <a:cubicBezTo>
                        <a:pt x="130" y="78"/>
                        <a:pt x="130" y="78"/>
                        <a:pt x="130" y="78"/>
                      </a:cubicBezTo>
                      <a:cubicBezTo>
                        <a:pt x="132" y="78"/>
                        <a:pt x="132" y="77"/>
                        <a:pt x="132" y="76"/>
                      </a:cubicBezTo>
                      <a:cubicBezTo>
                        <a:pt x="132" y="76"/>
                        <a:pt x="132" y="75"/>
                        <a:pt x="132" y="75"/>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5" name="Freeform 3755"/>
                <p:cNvSpPr>
                  <a:spLocks/>
                </p:cNvSpPr>
                <p:nvPr/>
              </p:nvSpPr>
              <p:spPr bwMode="auto">
                <a:xfrm>
                  <a:off x="6669862" y="5727700"/>
                  <a:ext cx="219075" cy="141288"/>
                </a:xfrm>
                <a:custGeom>
                  <a:avLst/>
                  <a:gdLst>
                    <a:gd name="T0" fmla="*/ 0 w 138"/>
                    <a:gd name="T1" fmla="*/ 0 h 89"/>
                    <a:gd name="T2" fmla="*/ 138 w 138"/>
                    <a:gd name="T3" fmla="*/ 0 h 89"/>
                    <a:gd name="T4" fmla="*/ 138 w 138"/>
                    <a:gd name="T5" fmla="*/ 89 h 89"/>
                    <a:gd name="T6" fmla="*/ 0 w 138"/>
                    <a:gd name="T7" fmla="*/ 89 h 89"/>
                    <a:gd name="T8" fmla="*/ 0 w 138"/>
                    <a:gd name="T9" fmla="*/ 0 h 89"/>
                    <a:gd name="T10" fmla="*/ 0 w 138"/>
                    <a:gd name="T11" fmla="*/ 0 h 89"/>
                  </a:gdLst>
                  <a:ahLst/>
                  <a:cxnLst>
                    <a:cxn ang="0">
                      <a:pos x="T0" y="T1"/>
                    </a:cxn>
                    <a:cxn ang="0">
                      <a:pos x="T2" y="T3"/>
                    </a:cxn>
                    <a:cxn ang="0">
                      <a:pos x="T4" y="T5"/>
                    </a:cxn>
                    <a:cxn ang="0">
                      <a:pos x="T6" y="T7"/>
                    </a:cxn>
                    <a:cxn ang="0">
                      <a:pos x="T8" y="T9"/>
                    </a:cxn>
                    <a:cxn ang="0">
                      <a:pos x="T10" y="T11"/>
                    </a:cxn>
                  </a:cxnLst>
                  <a:rect l="0" t="0" r="r" b="b"/>
                  <a:pathLst>
                    <a:path w="138" h="89">
                      <a:moveTo>
                        <a:pt x="0" y="0"/>
                      </a:moveTo>
                      <a:lnTo>
                        <a:pt x="138" y="0"/>
                      </a:lnTo>
                      <a:lnTo>
                        <a:pt x="138" y="89"/>
                      </a:lnTo>
                      <a:lnTo>
                        <a:pt x="0" y="89"/>
                      </a:lnTo>
                      <a:lnTo>
                        <a:pt x="0" y="0"/>
                      </a:lnTo>
                      <a:lnTo>
                        <a:pt x="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72" name="Freeform 3777"/>
                <p:cNvSpPr>
                  <a:spLocks/>
                </p:cNvSpPr>
                <p:nvPr/>
              </p:nvSpPr>
              <p:spPr bwMode="auto">
                <a:xfrm>
                  <a:off x="6928625" y="5645150"/>
                  <a:ext cx="82550" cy="131762"/>
                </a:xfrm>
                <a:custGeom>
                  <a:avLst/>
                  <a:gdLst>
                    <a:gd name="T0" fmla="*/ 0 w 52"/>
                    <a:gd name="T1" fmla="*/ 0 h 83"/>
                    <a:gd name="T2" fmla="*/ 52 w 52"/>
                    <a:gd name="T3" fmla="*/ 0 h 83"/>
                    <a:gd name="T4" fmla="*/ 52 w 52"/>
                    <a:gd name="T5" fmla="*/ 83 h 83"/>
                    <a:gd name="T6" fmla="*/ 0 w 52"/>
                    <a:gd name="T7" fmla="*/ 83 h 83"/>
                    <a:gd name="T8" fmla="*/ 0 w 52"/>
                    <a:gd name="T9" fmla="*/ 0 h 83"/>
                    <a:gd name="T10" fmla="*/ 0 w 52"/>
                    <a:gd name="T11" fmla="*/ 0 h 83"/>
                  </a:gdLst>
                  <a:ahLst/>
                  <a:cxnLst>
                    <a:cxn ang="0">
                      <a:pos x="T0" y="T1"/>
                    </a:cxn>
                    <a:cxn ang="0">
                      <a:pos x="T2" y="T3"/>
                    </a:cxn>
                    <a:cxn ang="0">
                      <a:pos x="T4" y="T5"/>
                    </a:cxn>
                    <a:cxn ang="0">
                      <a:pos x="T6" y="T7"/>
                    </a:cxn>
                    <a:cxn ang="0">
                      <a:pos x="T8" y="T9"/>
                    </a:cxn>
                    <a:cxn ang="0">
                      <a:pos x="T10" y="T11"/>
                    </a:cxn>
                  </a:cxnLst>
                  <a:rect l="0" t="0" r="r" b="b"/>
                  <a:pathLst>
                    <a:path w="52" h="83">
                      <a:moveTo>
                        <a:pt x="0" y="0"/>
                      </a:moveTo>
                      <a:lnTo>
                        <a:pt x="52" y="0"/>
                      </a:lnTo>
                      <a:lnTo>
                        <a:pt x="52" y="83"/>
                      </a:lnTo>
                      <a:lnTo>
                        <a:pt x="0" y="83"/>
                      </a:lnTo>
                      <a:lnTo>
                        <a:pt x="0" y="0"/>
                      </a:lnTo>
                      <a:lnTo>
                        <a:pt x="0" y="0"/>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grpSp>
            <p:nvGrpSpPr>
              <p:cNvPr id="54" name="Group 53"/>
              <p:cNvGrpSpPr/>
              <p:nvPr/>
            </p:nvGrpSpPr>
            <p:grpSpPr>
              <a:xfrm>
                <a:off x="6108699" y="5893739"/>
                <a:ext cx="237203" cy="273096"/>
                <a:chOff x="6123537" y="5918802"/>
                <a:chExt cx="237203" cy="273096"/>
              </a:xfrm>
            </p:grpSpPr>
            <p:sp>
              <p:nvSpPr>
                <p:cNvPr id="682" name="Rectangle 29"/>
                <p:cNvSpPr>
                  <a:spLocks noChangeArrowheads="1"/>
                </p:cNvSpPr>
                <p:nvPr/>
              </p:nvSpPr>
              <p:spPr bwMode="auto">
                <a:xfrm>
                  <a:off x="6189080" y="6004633"/>
                  <a:ext cx="21848" cy="10455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83" name="Freeform 30"/>
                <p:cNvSpPr>
                  <a:spLocks/>
                </p:cNvSpPr>
                <p:nvPr/>
              </p:nvSpPr>
              <p:spPr bwMode="auto">
                <a:xfrm>
                  <a:off x="6224973" y="6004633"/>
                  <a:ext cx="84270" cy="104557"/>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84" name="Freeform 31"/>
                <p:cNvSpPr>
                  <a:spLocks noEditPoints="1"/>
                </p:cNvSpPr>
                <p:nvPr/>
              </p:nvSpPr>
              <p:spPr bwMode="auto">
                <a:xfrm>
                  <a:off x="6123537" y="5918802"/>
                  <a:ext cx="237203" cy="273096"/>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grpSp>
          <p:sp>
            <p:nvSpPr>
              <p:cNvPr id="432" name="Freeform 3462"/>
              <p:cNvSpPr>
                <a:spLocks/>
              </p:cNvSpPr>
              <p:nvPr/>
            </p:nvSpPr>
            <p:spPr bwMode="auto">
              <a:xfrm>
                <a:off x="6074550" y="5575299"/>
                <a:ext cx="1588" cy="1587"/>
              </a:xfrm>
              <a:custGeom>
                <a:avLst/>
                <a:gdLst>
                  <a:gd name="T0" fmla="*/ 0 w 1"/>
                  <a:gd name="T1" fmla="*/ 0 h 1"/>
                  <a:gd name="T2" fmla="*/ 1 w 1"/>
                  <a:gd name="T3" fmla="*/ 0 h 1"/>
                  <a:gd name="T4" fmla="*/ 1 w 1"/>
                  <a:gd name="T5" fmla="*/ 1 h 1"/>
                  <a:gd name="T6" fmla="*/ 0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lnTo>
                      <a:pt x="1" y="0"/>
                    </a:lnTo>
                    <a:lnTo>
                      <a:pt x="1"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43" name="Freeform 3743"/>
              <p:cNvSpPr>
                <a:spLocks/>
              </p:cNvSpPr>
              <p:nvPr/>
            </p:nvSpPr>
            <p:spPr bwMode="auto">
              <a:xfrm>
                <a:off x="6131700" y="5702300"/>
                <a:ext cx="112713" cy="122238"/>
              </a:xfrm>
              <a:custGeom>
                <a:avLst/>
                <a:gdLst>
                  <a:gd name="T0" fmla="*/ 71 w 71"/>
                  <a:gd name="T1" fmla="*/ 59 h 77"/>
                  <a:gd name="T2" fmla="*/ 71 w 71"/>
                  <a:gd name="T3" fmla="*/ 59 h 77"/>
                  <a:gd name="T4" fmla="*/ 36 w 71"/>
                  <a:gd name="T5" fmla="*/ 77 h 77"/>
                  <a:gd name="T6" fmla="*/ 0 w 71"/>
                  <a:gd name="T7" fmla="*/ 59 h 77"/>
                  <a:gd name="T8" fmla="*/ 0 w 71"/>
                  <a:gd name="T9" fmla="*/ 0 h 77"/>
                  <a:gd name="T10" fmla="*/ 71 w 71"/>
                  <a:gd name="T11" fmla="*/ 0 h 77"/>
                  <a:gd name="T12" fmla="*/ 71 w 71"/>
                  <a:gd name="T13" fmla="*/ 59 h 77"/>
                </a:gdLst>
                <a:ahLst/>
                <a:cxnLst>
                  <a:cxn ang="0">
                    <a:pos x="T0" y="T1"/>
                  </a:cxn>
                  <a:cxn ang="0">
                    <a:pos x="T2" y="T3"/>
                  </a:cxn>
                  <a:cxn ang="0">
                    <a:pos x="T4" y="T5"/>
                  </a:cxn>
                  <a:cxn ang="0">
                    <a:pos x="T6" y="T7"/>
                  </a:cxn>
                  <a:cxn ang="0">
                    <a:pos x="T8" y="T9"/>
                  </a:cxn>
                  <a:cxn ang="0">
                    <a:pos x="T10" y="T11"/>
                  </a:cxn>
                  <a:cxn ang="0">
                    <a:pos x="T12" y="T13"/>
                  </a:cxn>
                </a:cxnLst>
                <a:rect l="0" t="0" r="r" b="b"/>
                <a:pathLst>
                  <a:path w="71" h="77">
                    <a:moveTo>
                      <a:pt x="71" y="59"/>
                    </a:moveTo>
                    <a:lnTo>
                      <a:pt x="71" y="59"/>
                    </a:lnTo>
                    <a:lnTo>
                      <a:pt x="36" y="77"/>
                    </a:lnTo>
                    <a:lnTo>
                      <a:pt x="0" y="59"/>
                    </a:lnTo>
                    <a:lnTo>
                      <a:pt x="0" y="0"/>
                    </a:lnTo>
                    <a:lnTo>
                      <a:pt x="71" y="0"/>
                    </a:lnTo>
                    <a:lnTo>
                      <a:pt x="71" y="59"/>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6" name="Freeform 3756"/>
              <p:cNvSpPr>
                <a:spLocks/>
              </p:cNvSpPr>
              <p:nvPr/>
            </p:nvSpPr>
            <p:spPr bwMode="auto">
              <a:xfrm>
                <a:off x="5615762" y="5903912"/>
                <a:ext cx="28575" cy="79375"/>
              </a:xfrm>
              <a:custGeom>
                <a:avLst/>
                <a:gdLst>
                  <a:gd name="T0" fmla="*/ 12 w 18"/>
                  <a:gd name="T1" fmla="*/ 0 h 50"/>
                  <a:gd name="T2" fmla="*/ 0 w 18"/>
                  <a:gd name="T3" fmla="*/ 49 h 50"/>
                  <a:gd name="T4" fmla="*/ 6 w 18"/>
                  <a:gd name="T5" fmla="*/ 50 h 50"/>
                  <a:gd name="T6" fmla="*/ 18 w 18"/>
                  <a:gd name="T7" fmla="*/ 1 h 50"/>
                  <a:gd name="T8" fmla="*/ 12 w 18"/>
                  <a:gd name="T9" fmla="*/ 0 h 50"/>
                  <a:gd name="T10" fmla="*/ 12 w 18"/>
                  <a:gd name="T11" fmla="*/ 0 h 50"/>
                  <a:gd name="T12" fmla="*/ 12 w 1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8" h="50">
                    <a:moveTo>
                      <a:pt x="12" y="0"/>
                    </a:moveTo>
                    <a:lnTo>
                      <a:pt x="0" y="49"/>
                    </a:lnTo>
                    <a:lnTo>
                      <a:pt x="6" y="50"/>
                    </a:lnTo>
                    <a:lnTo>
                      <a:pt x="18" y="1"/>
                    </a:lnTo>
                    <a:lnTo>
                      <a:pt x="12" y="0"/>
                    </a:lnTo>
                    <a:lnTo>
                      <a:pt x="12" y="0"/>
                    </a:lnTo>
                    <a:lnTo>
                      <a:pt x="12" y="0"/>
                    </a:lnTo>
                    <a:close/>
                  </a:path>
                </a:pathLst>
              </a:custGeom>
              <a:solidFill>
                <a:srgbClr val="F3F3F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58" name="Freeform 3758"/>
              <p:cNvSpPr>
                <a:spLocks/>
              </p:cNvSpPr>
              <p:nvPr/>
            </p:nvSpPr>
            <p:spPr bwMode="auto">
              <a:xfrm>
                <a:off x="6731775" y="5903912"/>
                <a:ext cx="25400" cy="79375"/>
              </a:xfrm>
              <a:custGeom>
                <a:avLst/>
                <a:gdLst>
                  <a:gd name="T0" fmla="*/ 7 w 16"/>
                  <a:gd name="T1" fmla="*/ 0 h 50"/>
                  <a:gd name="T2" fmla="*/ 16 w 16"/>
                  <a:gd name="T3" fmla="*/ 49 h 50"/>
                  <a:gd name="T4" fmla="*/ 9 w 16"/>
                  <a:gd name="T5" fmla="*/ 50 h 50"/>
                  <a:gd name="T6" fmla="*/ 0 w 16"/>
                  <a:gd name="T7" fmla="*/ 1 h 50"/>
                  <a:gd name="T8" fmla="*/ 7 w 16"/>
                  <a:gd name="T9" fmla="*/ 0 h 50"/>
                  <a:gd name="T10" fmla="*/ 7 w 16"/>
                  <a:gd name="T11" fmla="*/ 0 h 50"/>
                  <a:gd name="T12" fmla="*/ 7 w 16"/>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6" h="50">
                    <a:moveTo>
                      <a:pt x="7" y="0"/>
                    </a:moveTo>
                    <a:lnTo>
                      <a:pt x="16" y="49"/>
                    </a:lnTo>
                    <a:lnTo>
                      <a:pt x="9" y="50"/>
                    </a:lnTo>
                    <a:lnTo>
                      <a:pt x="0" y="1"/>
                    </a:lnTo>
                    <a:lnTo>
                      <a:pt x="7" y="0"/>
                    </a:lnTo>
                    <a:lnTo>
                      <a:pt x="7" y="0"/>
                    </a:lnTo>
                    <a:lnTo>
                      <a:pt x="7" y="0"/>
                    </a:lnTo>
                    <a:close/>
                  </a:path>
                </a:pathLst>
              </a:custGeom>
              <a:solidFill>
                <a:srgbClr val="F3F3F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nvGrpSpPr>
              <p:cNvPr id="52" name="Group 51"/>
              <p:cNvGrpSpPr/>
              <p:nvPr/>
            </p:nvGrpSpPr>
            <p:grpSpPr>
              <a:xfrm>
                <a:off x="6445427" y="5784418"/>
                <a:ext cx="545913" cy="192088"/>
                <a:chOff x="6446837" y="5783262"/>
                <a:chExt cx="545913" cy="192088"/>
              </a:xfrm>
            </p:grpSpPr>
            <p:sp>
              <p:nvSpPr>
                <p:cNvPr id="459" name="Freeform 3759"/>
                <p:cNvSpPr>
                  <a:spLocks/>
                </p:cNvSpPr>
                <p:nvPr/>
              </p:nvSpPr>
              <p:spPr bwMode="auto">
                <a:xfrm>
                  <a:off x="6446837" y="5783262"/>
                  <a:ext cx="370358" cy="192088"/>
                </a:xfrm>
                <a:custGeom>
                  <a:avLst/>
                  <a:gdLst>
                    <a:gd name="T0" fmla="*/ 94 w 234"/>
                    <a:gd name="T1" fmla="*/ 61 h 121"/>
                    <a:gd name="T2" fmla="*/ 223 w 234"/>
                    <a:gd name="T3" fmla="*/ 34 h 121"/>
                    <a:gd name="T4" fmla="*/ 234 w 234"/>
                    <a:gd name="T5" fmla="*/ 90 h 121"/>
                    <a:gd name="T6" fmla="*/ 80 w 234"/>
                    <a:gd name="T7" fmla="*/ 121 h 121"/>
                    <a:gd name="T8" fmla="*/ 80 w 234"/>
                    <a:gd name="T9" fmla="*/ 121 h 121"/>
                    <a:gd name="T10" fmla="*/ 80 w 234"/>
                    <a:gd name="T11" fmla="*/ 121 h 121"/>
                    <a:gd name="T12" fmla="*/ 0 w 234"/>
                    <a:gd name="T13" fmla="*/ 63 h 121"/>
                    <a:gd name="T14" fmla="*/ 10 w 234"/>
                    <a:gd name="T15" fmla="*/ 0 h 121"/>
                    <a:gd name="T16" fmla="*/ 94 w 234"/>
                    <a:gd name="T17" fmla="*/ 61 h 121"/>
                    <a:gd name="T18" fmla="*/ 94 w 234"/>
                    <a:gd name="T19" fmla="*/ 61 h 121"/>
                    <a:gd name="T20" fmla="*/ 94 w 234"/>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121">
                      <a:moveTo>
                        <a:pt x="94" y="61"/>
                      </a:moveTo>
                      <a:lnTo>
                        <a:pt x="223" y="34"/>
                      </a:lnTo>
                      <a:lnTo>
                        <a:pt x="234" y="90"/>
                      </a:lnTo>
                      <a:lnTo>
                        <a:pt x="80" y="121"/>
                      </a:lnTo>
                      <a:lnTo>
                        <a:pt x="80" y="121"/>
                      </a:lnTo>
                      <a:lnTo>
                        <a:pt x="80" y="121"/>
                      </a:lnTo>
                      <a:lnTo>
                        <a:pt x="0" y="63"/>
                      </a:lnTo>
                      <a:lnTo>
                        <a:pt x="10" y="0"/>
                      </a:lnTo>
                      <a:lnTo>
                        <a:pt x="94" y="61"/>
                      </a:lnTo>
                      <a:lnTo>
                        <a:pt x="94" y="61"/>
                      </a:lnTo>
                      <a:lnTo>
                        <a:pt x="94" y="61"/>
                      </a:lnTo>
                      <a:close/>
                    </a:path>
                  </a:pathLst>
                </a:custGeom>
                <a:solidFill>
                  <a:srgbClr val="0072C6"/>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0" name="Freeform 3760"/>
                <p:cNvSpPr>
                  <a:spLocks/>
                </p:cNvSpPr>
                <p:nvPr/>
              </p:nvSpPr>
              <p:spPr bwMode="auto">
                <a:xfrm>
                  <a:off x="6807012" y="5830886"/>
                  <a:ext cx="185738" cy="82550"/>
                </a:xfrm>
                <a:custGeom>
                  <a:avLst/>
                  <a:gdLst>
                    <a:gd name="T0" fmla="*/ 0 w 90"/>
                    <a:gd name="T1" fmla="*/ 11 h 40"/>
                    <a:gd name="T2" fmla="*/ 19 w 90"/>
                    <a:gd name="T3" fmla="*/ 4 h 40"/>
                    <a:gd name="T4" fmla="*/ 27 w 90"/>
                    <a:gd name="T5" fmla="*/ 6 h 40"/>
                    <a:gd name="T6" fmla="*/ 47 w 90"/>
                    <a:gd name="T7" fmla="*/ 1 h 40"/>
                    <a:gd name="T8" fmla="*/ 60 w 90"/>
                    <a:gd name="T9" fmla="*/ 9 h 40"/>
                    <a:gd name="T10" fmla="*/ 60 w 90"/>
                    <a:gd name="T11" fmla="*/ 10 h 40"/>
                    <a:gd name="T12" fmla="*/ 50 w 90"/>
                    <a:gd name="T13" fmla="*/ 12 h 40"/>
                    <a:gd name="T14" fmla="*/ 39 w 90"/>
                    <a:gd name="T15" fmla="*/ 14 h 40"/>
                    <a:gd name="T16" fmla="*/ 53 w 90"/>
                    <a:gd name="T17" fmla="*/ 20 h 40"/>
                    <a:gd name="T18" fmla="*/ 77 w 90"/>
                    <a:gd name="T19" fmla="*/ 3 h 40"/>
                    <a:gd name="T20" fmla="*/ 90 w 90"/>
                    <a:gd name="T21" fmla="*/ 5 h 40"/>
                    <a:gd name="T22" fmla="*/ 90 w 90"/>
                    <a:gd name="T23" fmla="*/ 5 h 40"/>
                    <a:gd name="T24" fmla="*/ 83 w 90"/>
                    <a:gd name="T25" fmla="*/ 11 h 40"/>
                    <a:gd name="T26" fmla="*/ 75 w 90"/>
                    <a:gd name="T27" fmla="*/ 16 h 40"/>
                    <a:gd name="T28" fmla="*/ 43 w 90"/>
                    <a:gd name="T29" fmla="*/ 40 h 40"/>
                    <a:gd name="T30" fmla="*/ 43 w 90"/>
                    <a:gd name="T31" fmla="*/ 40 h 40"/>
                    <a:gd name="T32" fmla="*/ 43 w 90"/>
                    <a:gd name="T33" fmla="*/ 40 h 40"/>
                    <a:gd name="T34" fmla="*/ 38 w 90"/>
                    <a:gd name="T35" fmla="*/ 39 h 40"/>
                    <a:gd name="T36" fmla="*/ 30 w 90"/>
                    <a:gd name="T37" fmla="*/ 38 h 40"/>
                    <a:gd name="T38" fmla="*/ 30 w 90"/>
                    <a:gd name="T39" fmla="*/ 38 h 40"/>
                    <a:gd name="T40" fmla="*/ 14 w 90"/>
                    <a:gd name="T41" fmla="*/ 35 h 40"/>
                    <a:gd name="T42" fmla="*/ 5 w 90"/>
                    <a:gd name="T43" fmla="*/ 37 h 40"/>
                    <a:gd name="T44" fmla="*/ 0 w 90"/>
                    <a:gd name="T45" fmla="*/ 11 h 40"/>
                    <a:gd name="T46" fmla="*/ 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0" y="11"/>
                      </a:moveTo>
                      <a:cubicBezTo>
                        <a:pt x="0" y="11"/>
                        <a:pt x="14" y="4"/>
                        <a:pt x="19" y="4"/>
                      </a:cubicBezTo>
                      <a:cubicBezTo>
                        <a:pt x="22" y="4"/>
                        <a:pt x="25" y="5"/>
                        <a:pt x="27" y="6"/>
                      </a:cubicBezTo>
                      <a:cubicBezTo>
                        <a:pt x="47" y="1"/>
                        <a:pt x="47" y="1"/>
                        <a:pt x="47" y="1"/>
                      </a:cubicBezTo>
                      <a:cubicBezTo>
                        <a:pt x="53" y="0"/>
                        <a:pt x="59" y="3"/>
                        <a:pt x="60" y="9"/>
                      </a:cubicBezTo>
                      <a:cubicBezTo>
                        <a:pt x="60" y="10"/>
                        <a:pt x="60" y="10"/>
                        <a:pt x="60" y="10"/>
                      </a:cubicBezTo>
                      <a:cubicBezTo>
                        <a:pt x="50" y="12"/>
                        <a:pt x="50" y="12"/>
                        <a:pt x="50" y="12"/>
                      </a:cubicBezTo>
                      <a:cubicBezTo>
                        <a:pt x="39" y="14"/>
                        <a:pt x="39" y="14"/>
                        <a:pt x="39" y="14"/>
                      </a:cubicBezTo>
                      <a:cubicBezTo>
                        <a:pt x="53" y="20"/>
                        <a:pt x="53" y="20"/>
                        <a:pt x="53" y="20"/>
                      </a:cubicBezTo>
                      <a:cubicBezTo>
                        <a:pt x="77" y="3"/>
                        <a:pt x="77" y="3"/>
                        <a:pt x="77" y="3"/>
                      </a:cubicBezTo>
                      <a:cubicBezTo>
                        <a:pt x="81" y="0"/>
                        <a:pt x="87" y="0"/>
                        <a:pt x="90" y="5"/>
                      </a:cubicBezTo>
                      <a:cubicBezTo>
                        <a:pt x="90" y="5"/>
                        <a:pt x="90" y="5"/>
                        <a:pt x="90" y="5"/>
                      </a:cubicBezTo>
                      <a:cubicBezTo>
                        <a:pt x="83" y="11"/>
                        <a:pt x="83" y="11"/>
                        <a:pt x="83" y="11"/>
                      </a:cubicBezTo>
                      <a:cubicBezTo>
                        <a:pt x="75" y="16"/>
                        <a:pt x="75" y="16"/>
                        <a:pt x="75" y="16"/>
                      </a:cubicBezTo>
                      <a:cubicBezTo>
                        <a:pt x="43" y="40"/>
                        <a:pt x="43" y="40"/>
                        <a:pt x="43" y="40"/>
                      </a:cubicBezTo>
                      <a:cubicBezTo>
                        <a:pt x="43" y="40"/>
                        <a:pt x="43" y="40"/>
                        <a:pt x="43" y="40"/>
                      </a:cubicBezTo>
                      <a:cubicBezTo>
                        <a:pt x="43" y="40"/>
                        <a:pt x="43" y="40"/>
                        <a:pt x="43" y="40"/>
                      </a:cubicBezTo>
                      <a:cubicBezTo>
                        <a:pt x="38" y="39"/>
                        <a:pt x="38" y="39"/>
                        <a:pt x="38" y="39"/>
                      </a:cubicBezTo>
                      <a:cubicBezTo>
                        <a:pt x="30" y="38"/>
                        <a:pt x="30" y="38"/>
                        <a:pt x="30" y="38"/>
                      </a:cubicBezTo>
                      <a:cubicBezTo>
                        <a:pt x="30" y="38"/>
                        <a:pt x="30" y="38"/>
                        <a:pt x="30" y="38"/>
                      </a:cubicBezTo>
                      <a:cubicBezTo>
                        <a:pt x="14" y="35"/>
                        <a:pt x="14" y="35"/>
                        <a:pt x="14" y="35"/>
                      </a:cubicBezTo>
                      <a:cubicBezTo>
                        <a:pt x="5" y="37"/>
                        <a:pt x="5" y="37"/>
                        <a:pt x="5" y="37"/>
                      </a:cubicBezTo>
                      <a:cubicBezTo>
                        <a:pt x="0" y="11"/>
                        <a:pt x="0" y="11"/>
                        <a:pt x="0" y="11"/>
                      </a:cubicBezTo>
                      <a:cubicBezTo>
                        <a:pt x="0" y="11"/>
                        <a:pt x="0" y="11"/>
                        <a:pt x="0" y="11"/>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grpSp>
            <p:nvGrpSpPr>
              <p:cNvPr id="48" name="Group 47"/>
              <p:cNvGrpSpPr/>
              <p:nvPr/>
            </p:nvGrpSpPr>
            <p:grpSpPr>
              <a:xfrm>
                <a:off x="5475714" y="5791993"/>
                <a:ext cx="552450" cy="192088"/>
                <a:chOff x="5513387" y="5783262"/>
                <a:chExt cx="552450" cy="192088"/>
              </a:xfrm>
            </p:grpSpPr>
            <p:sp>
              <p:nvSpPr>
                <p:cNvPr id="457" name="Freeform 3757"/>
                <p:cNvSpPr>
                  <a:spLocks/>
                </p:cNvSpPr>
                <p:nvPr/>
              </p:nvSpPr>
              <p:spPr bwMode="auto">
                <a:xfrm>
                  <a:off x="5692774" y="5783262"/>
                  <a:ext cx="373063" cy="192088"/>
                </a:xfrm>
                <a:custGeom>
                  <a:avLst/>
                  <a:gdLst>
                    <a:gd name="T0" fmla="*/ 142 w 235"/>
                    <a:gd name="T1" fmla="*/ 61 h 121"/>
                    <a:gd name="T2" fmla="*/ 11 w 235"/>
                    <a:gd name="T3" fmla="*/ 34 h 121"/>
                    <a:gd name="T4" fmla="*/ 0 w 235"/>
                    <a:gd name="T5" fmla="*/ 90 h 121"/>
                    <a:gd name="T6" fmla="*/ 155 w 235"/>
                    <a:gd name="T7" fmla="*/ 121 h 121"/>
                    <a:gd name="T8" fmla="*/ 155 w 235"/>
                    <a:gd name="T9" fmla="*/ 121 h 121"/>
                    <a:gd name="T10" fmla="*/ 155 w 235"/>
                    <a:gd name="T11" fmla="*/ 121 h 121"/>
                    <a:gd name="T12" fmla="*/ 235 w 235"/>
                    <a:gd name="T13" fmla="*/ 63 h 121"/>
                    <a:gd name="T14" fmla="*/ 224 w 235"/>
                    <a:gd name="T15" fmla="*/ 0 h 121"/>
                    <a:gd name="T16" fmla="*/ 142 w 235"/>
                    <a:gd name="T17" fmla="*/ 61 h 121"/>
                    <a:gd name="T18" fmla="*/ 142 w 235"/>
                    <a:gd name="T19" fmla="*/ 61 h 121"/>
                    <a:gd name="T20" fmla="*/ 142 w 235"/>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21">
                      <a:moveTo>
                        <a:pt x="142" y="61"/>
                      </a:moveTo>
                      <a:lnTo>
                        <a:pt x="11" y="34"/>
                      </a:lnTo>
                      <a:lnTo>
                        <a:pt x="0" y="90"/>
                      </a:lnTo>
                      <a:lnTo>
                        <a:pt x="155" y="121"/>
                      </a:lnTo>
                      <a:lnTo>
                        <a:pt x="155" y="121"/>
                      </a:lnTo>
                      <a:lnTo>
                        <a:pt x="155" y="121"/>
                      </a:lnTo>
                      <a:lnTo>
                        <a:pt x="235" y="63"/>
                      </a:lnTo>
                      <a:lnTo>
                        <a:pt x="224" y="0"/>
                      </a:lnTo>
                      <a:lnTo>
                        <a:pt x="142" y="61"/>
                      </a:lnTo>
                      <a:lnTo>
                        <a:pt x="142" y="61"/>
                      </a:lnTo>
                      <a:lnTo>
                        <a:pt x="142" y="61"/>
                      </a:lnTo>
                      <a:close/>
                    </a:path>
                  </a:pathLst>
                </a:custGeom>
                <a:solidFill>
                  <a:srgbClr val="0072C6"/>
                </a:solidFill>
                <a:ln>
                  <a:noFill/>
                </a:ln>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61" name="Freeform 3761"/>
                <p:cNvSpPr>
                  <a:spLocks/>
                </p:cNvSpPr>
                <p:nvPr/>
              </p:nvSpPr>
              <p:spPr bwMode="auto">
                <a:xfrm>
                  <a:off x="5513387" y="5829299"/>
                  <a:ext cx="185738" cy="82550"/>
                </a:xfrm>
                <a:custGeom>
                  <a:avLst/>
                  <a:gdLst>
                    <a:gd name="T0" fmla="*/ 90 w 90"/>
                    <a:gd name="T1" fmla="*/ 11 h 40"/>
                    <a:gd name="T2" fmla="*/ 71 w 90"/>
                    <a:gd name="T3" fmla="*/ 4 h 40"/>
                    <a:gd name="T4" fmla="*/ 63 w 90"/>
                    <a:gd name="T5" fmla="*/ 6 h 40"/>
                    <a:gd name="T6" fmla="*/ 43 w 90"/>
                    <a:gd name="T7" fmla="*/ 1 h 40"/>
                    <a:gd name="T8" fmla="*/ 30 w 90"/>
                    <a:gd name="T9" fmla="*/ 9 h 40"/>
                    <a:gd name="T10" fmla="*/ 30 w 90"/>
                    <a:gd name="T11" fmla="*/ 10 h 40"/>
                    <a:gd name="T12" fmla="*/ 40 w 90"/>
                    <a:gd name="T13" fmla="*/ 12 h 40"/>
                    <a:gd name="T14" fmla="*/ 51 w 90"/>
                    <a:gd name="T15" fmla="*/ 14 h 40"/>
                    <a:gd name="T16" fmla="*/ 37 w 90"/>
                    <a:gd name="T17" fmla="*/ 20 h 40"/>
                    <a:gd name="T18" fmla="*/ 13 w 90"/>
                    <a:gd name="T19" fmla="*/ 3 h 40"/>
                    <a:gd name="T20" fmla="*/ 0 w 90"/>
                    <a:gd name="T21" fmla="*/ 5 h 40"/>
                    <a:gd name="T22" fmla="*/ 0 w 90"/>
                    <a:gd name="T23" fmla="*/ 5 h 40"/>
                    <a:gd name="T24" fmla="*/ 7 w 90"/>
                    <a:gd name="T25" fmla="*/ 11 h 40"/>
                    <a:gd name="T26" fmla="*/ 15 w 90"/>
                    <a:gd name="T27" fmla="*/ 16 h 40"/>
                    <a:gd name="T28" fmla="*/ 47 w 90"/>
                    <a:gd name="T29" fmla="*/ 40 h 40"/>
                    <a:gd name="T30" fmla="*/ 47 w 90"/>
                    <a:gd name="T31" fmla="*/ 40 h 40"/>
                    <a:gd name="T32" fmla="*/ 47 w 90"/>
                    <a:gd name="T33" fmla="*/ 40 h 40"/>
                    <a:gd name="T34" fmla="*/ 52 w 90"/>
                    <a:gd name="T35" fmla="*/ 39 h 40"/>
                    <a:gd name="T36" fmla="*/ 60 w 90"/>
                    <a:gd name="T37" fmla="*/ 38 h 40"/>
                    <a:gd name="T38" fmla="*/ 60 w 90"/>
                    <a:gd name="T39" fmla="*/ 38 h 40"/>
                    <a:gd name="T40" fmla="*/ 76 w 90"/>
                    <a:gd name="T41" fmla="*/ 35 h 40"/>
                    <a:gd name="T42" fmla="*/ 85 w 90"/>
                    <a:gd name="T43" fmla="*/ 37 h 40"/>
                    <a:gd name="T44" fmla="*/ 90 w 90"/>
                    <a:gd name="T45" fmla="*/ 11 h 40"/>
                    <a:gd name="T46" fmla="*/ 9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90" y="11"/>
                      </a:moveTo>
                      <a:cubicBezTo>
                        <a:pt x="90" y="11"/>
                        <a:pt x="76" y="4"/>
                        <a:pt x="71" y="4"/>
                      </a:cubicBezTo>
                      <a:cubicBezTo>
                        <a:pt x="68" y="4"/>
                        <a:pt x="65" y="5"/>
                        <a:pt x="63" y="6"/>
                      </a:cubicBezTo>
                      <a:cubicBezTo>
                        <a:pt x="43" y="1"/>
                        <a:pt x="43" y="1"/>
                        <a:pt x="43" y="1"/>
                      </a:cubicBezTo>
                      <a:cubicBezTo>
                        <a:pt x="37" y="0"/>
                        <a:pt x="31" y="3"/>
                        <a:pt x="30" y="9"/>
                      </a:cubicBezTo>
                      <a:cubicBezTo>
                        <a:pt x="30" y="10"/>
                        <a:pt x="30" y="10"/>
                        <a:pt x="30" y="10"/>
                      </a:cubicBezTo>
                      <a:cubicBezTo>
                        <a:pt x="40" y="12"/>
                        <a:pt x="40" y="12"/>
                        <a:pt x="40" y="12"/>
                      </a:cubicBezTo>
                      <a:cubicBezTo>
                        <a:pt x="51" y="14"/>
                        <a:pt x="51" y="14"/>
                        <a:pt x="51" y="14"/>
                      </a:cubicBezTo>
                      <a:cubicBezTo>
                        <a:pt x="37" y="20"/>
                        <a:pt x="37" y="20"/>
                        <a:pt x="37" y="20"/>
                      </a:cubicBezTo>
                      <a:cubicBezTo>
                        <a:pt x="13" y="3"/>
                        <a:pt x="13" y="3"/>
                        <a:pt x="13" y="3"/>
                      </a:cubicBezTo>
                      <a:cubicBezTo>
                        <a:pt x="9" y="0"/>
                        <a:pt x="3" y="0"/>
                        <a:pt x="0" y="5"/>
                      </a:cubicBezTo>
                      <a:cubicBezTo>
                        <a:pt x="0" y="5"/>
                        <a:pt x="0" y="5"/>
                        <a:pt x="0" y="5"/>
                      </a:cubicBezTo>
                      <a:cubicBezTo>
                        <a:pt x="7" y="11"/>
                        <a:pt x="7" y="11"/>
                        <a:pt x="7" y="11"/>
                      </a:cubicBezTo>
                      <a:cubicBezTo>
                        <a:pt x="15" y="16"/>
                        <a:pt x="15" y="16"/>
                        <a:pt x="15" y="16"/>
                      </a:cubicBezTo>
                      <a:cubicBezTo>
                        <a:pt x="47" y="40"/>
                        <a:pt x="47" y="40"/>
                        <a:pt x="47" y="40"/>
                      </a:cubicBezTo>
                      <a:cubicBezTo>
                        <a:pt x="47" y="40"/>
                        <a:pt x="47" y="40"/>
                        <a:pt x="47" y="40"/>
                      </a:cubicBezTo>
                      <a:cubicBezTo>
                        <a:pt x="47" y="40"/>
                        <a:pt x="47" y="40"/>
                        <a:pt x="47" y="40"/>
                      </a:cubicBezTo>
                      <a:cubicBezTo>
                        <a:pt x="52" y="39"/>
                        <a:pt x="52" y="39"/>
                        <a:pt x="52" y="39"/>
                      </a:cubicBezTo>
                      <a:cubicBezTo>
                        <a:pt x="60" y="38"/>
                        <a:pt x="60" y="38"/>
                        <a:pt x="60" y="38"/>
                      </a:cubicBezTo>
                      <a:cubicBezTo>
                        <a:pt x="60" y="38"/>
                        <a:pt x="60" y="38"/>
                        <a:pt x="60" y="38"/>
                      </a:cubicBezTo>
                      <a:cubicBezTo>
                        <a:pt x="76" y="35"/>
                        <a:pt x="76" y="35"/>
                        <a:pt x="76" y="35"/>
                      </a:cubicBezTo>
                      <a:cubicBezTo>
                        <a:pt x="85" y="37"/>
                        <a:pt x="85" y="37"/>
                        <a:pt x="85" y="37"/>
                      </a:cubicBezTo>
                      <a:cubicBezTo>
                        <a:pt x="90" y="11"/>
                        <a:pt x="90" y="11"/>
                        <a:pt x="90" y="11"/>
                      </a:cubicBezTo>
                      <a:cubicBezTo>
                        <a:pt x="90" y="11"/>
                        <a:pt x="90" y="11"/>
                        <a:pt x="90" y="11"/>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sp>
            <p:nvSpPr>
              <p:cNvPr id="471" name="Rectangle 3776"/>
              <p:cNvSpPr>
                <a:spLocks noChangeArrowheads="1"/>
              </p:cNvSpPr>
              <p:nvPr/>
            </p:nvSpPr>
            <p:spPr bwMode="auto">
              <a:xfrm>
                <a:off x="5906686" y="6320450"/>
                <a:ext cx="618847" cy="153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000" b="1" kern="0" dirty="0">
                    <a:solidFill>
                      <a:srgbClr val="FFFFFF"/>
                    </a:solidFill>
                    <a:latin typeface="Segoe UI" panose="020B0502040204020203" pitchFamily="34" charset="0"/>
                  </a:rPr>
                  <a:t>dual goals</a:t>
                </a:r>
                <a:endParaRPr lang="en-US" altLang="en-US" sz="1801" kern="0" dirty="0">
                  <a:solidFill>
                    <a:srgbClr val="505050"/>
                  </a:solidFill>
                  <a:latin typeface="Segoe UI" panose="020B0502040204020203" pitchFamily="34" charset="0"/>
                </a:endParaRPr>
              </a:p>
            </p:txBody>
          </p:sp>
        </p:grpSp>
      </p:grpSp>
      <p:pic>
        <p:nvPicPr>
          <p:cNvPr id="526" name="Picture 52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75426" y="3125132"/>
            <a:ext cx="1988726" cy="1057833"/>
          </a:xfrm>
          <a:prstGeom prst="rect">
            <a:avLst/>
          </a:prstGeom>
        </p:spPr>
      </p:pic>
      <p:pic>
        <p:nvPicPr>
          <p:cNvPr id="687" name="Picture 68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251276" y="3114974"/>
            <a:ext cx="1576261" cy="855048"/>
          </a:xfrm>
          <a:prstGeom prst="rect">
            <a:avLst/>
          </a:prstGeom>
        </p:spPr>
      </p:pic>
      <p:grpSp>
        <p:nvGrpSpPr>
          <p:cNvPr id="69" name="Group 68"/>
          <p:cNvGrpSpPr/>
          <p:nvPr/>
        </p:nvGrpSpPr>
        <p:grpSpPr>
          <a:xfrm>
            <a:off x="7176952" y="1923956"/>
            <a:ext cx="1707908" cy="1152554"/>
            <a:chOff x="7177087" y="1923733"/>
            <a:chExt cx="1708150" cy="1152719"/>
          </a:xfrm>
        </p:grpSpPr>
        <p:grpSp>
          <p:nvGrpSpPr>
            <p:cNvPr id="66" name="Group 65"/>
            <p:cNvGrpSpPr/>
            <p:nvPr/>
          </p:nvGrpSpPr>
          <p:grpSpPr>
            <a:xfrm>
              <a:off x="7177087" y="1923733"/>
              <a:ext cx="1708150" cy="1152719"/>
              <a:chOff x="7177087" y="1923733"/>
              <a:chExt cx="1708150" cy="1152719"/>
            </a:xfrm>
          </p:grpSpPr>
          <p:grpSp>
            <p:nvGrpSpPr>
              <p:cNvPr id="32" name="Group 31"/>
              <p:cNvGrpSpPr/>
              <p:nvPr/>
            </p:nvGrpSpPr>
            <p:grpSpPr>
              <a:xfrm>
                <a:off x="7286624" y="1923733"/>
                <a:ext cx="1571626" cy="1152719"/>
                <a:chOff x="7286624" y="1923733"/>
                <a:chExt cx="1571626" cy="1152719"/>
              </a:xfrm>
            </p:grpSpPr>
            <p:sp>
              <p:nvSpPr>
                <p:cNvPr id="197" name="Freeform 3448"/>
                <p:cNvSpPr>
                  <a:spLocks/>
                </p:cNvSpPr>
                <p:nvPr/>
              </p:nvSpPr>
              <p:spPr bwMode="auto">
                <a:xfrm>
                  <a:off x="7599362" y="1923733"/>
                  <a:ext cx="481013" cy="179387"/>
                </a:xfrm>
                <a:custGeom>
                  <a:avLst/>
                  <a:gdLst>
                    <a:gd name="T0" fmla="*/ 246 w 303"/>
                    <a:gd name="T1" fmla="*/ 85 h 113"/>
                    <a:gd name="T2" fmla="*/ 0 w 303"/>
                    <a:gd name="T3" fmla="*/ 85 h 113"/>
                    <a:gd name="T4" fmla="*/ 0 w 303"/>
                    <a:gd name="T5" fmla="*/ 29 h 113"/>
                    <a:gd name="T6" fmla="*/ 246 w 303"/>
                    <a:gd name="T7" fmla="*/ 29 h 113"/>
                    <a:gd name="T8" fmla="*/ 246 w 303"/>
                    <a:gd name="T9" fmla="*/ 0 h 113"/>
                    <a:gd name="T10" fmla="*/ 303 w 303"/>
                    <a:gd name="T11" fmla="*/ 56 h 113"/>
                    <a:gd name="T12" fmla="*/ 246 w 303"/>
                    <a:gd name="T13" fmla="*/ 113 h 113"/>
                    <a:gd name="T14" fmla="*/ 246 w 303"/>
                    <a:gd name="T15" fmla="*/ 85 h 113"/>
                    <a:gd name="T16" fmla="*/ 246 w 303"/>
                    <a:gd name="T17" fmla="*/ 85 h 113"/>
                    <a:gd name="T18" fmla="*/ 246 w 303"/>
                    <a:gd name="T19" fmla="*/ 8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113">
                      <a:moveTo>
                        <a:pt x="246" y="85"/>
                      </a:moveTo>
                      <a:lnTo>
                        <a:pt x="0" y="85"/>
                      </a:lnTo>
                      <a:lnTo>
                        <a:pt x="0" y="29"/>
                      </a:lnTo>
                      <a:lnTo>
                        <a:pt x="246" y="29"/>
                      </a:lnTo>
                      <a:lnTo>
                        <a:pt x="246" y="0"/>
                      </a:lnTo>
                      <a:lnTo>
                        <a:pt x="303" y="56"/>
                      </a:lnTo>
                      <a:lnTo>
                        <a:pt x="246" y="113"/>
                      </a:lnTo>
                      <a:lnTo>
                        <a:pt x="246" y="85"/>
                      </a:lnTo>
                      <a:lnTo>
                        <a:pt x="246" y="85"/>
                      </a:lnTo>
                      <a:lnTo>
                        <a:pt x="246" y="85"/>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198" name="Rectangle 3449"/>
                <p:cNvSpPr>
                  <a:spLocks noChangeArrowheads="1"/>
                </p:cNvSpPr>
                <p:nvPr/>
              </p:nvSpPr>
              <p:spPr bwMode="auto">
                <a:xfrm>
                  <a:off x="7286624" y="2577783"/>
                  <a:ext cx="1571626" cy="498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lnSpc>
                      <a:spcPct val="120000"/>
                    </a:lnSpc>
                    <a:defRPr/>
                  </a:pPr>
                  <a:r>
                    <a:rPr lang="en-US" altLang="en-US" sz="900" kern="0" dirty="0">
                      <a:solidFill>
                        <a:srgbClr val="002050"/>
                      </a:solidFill>
                      <a:latin typeface="Segoe UI" panose="020B0502040204020203" pitchFamily="34" charset="0"/>
                    </a:rPr>
                    <a:t>… for companies that try</a:t>
                  </a:r>
                  <a:r>
                    <a:rPr lang="en-US" altLang="en-US" sz="900" kern="0" spc="-39" dirty="0">
                      <a:solidFill>
                        <a:srgbClr val="002050"/>
                      </a:solidFill>
                      <a:latin typeface="Segoe UI" panose="020B0502040204020203" pitchFamily="34" charset="0"/>
                    </a:rPr>
                    <a:t> to adapt their existing</a:t>
                  </a:r>
                  <a:r>
                    <a:rPr lang="en-US" altLang="en-US" sz="900" kern="0" dirty="0">
                      <a:solidFill>
                        <a:srgbClr val="002050"/>
                      </a:solidFill>
                      <a:latin typeface="Segoe UI" panose="020B0502040204020203" pitchFamily="34" charset="0"/>
                    </a:rPr>
                    <a:t> </a:t>
                  </a:r>
                  <a:r>
                    <a:rPr lang="en-US" altLang="en-US" sz="900" kern="0" spc="-39" dirty="0">
                      <a:solidFill>
                        <a:srgbClr val="002050"/>
                      </a:solidFill>
                      <a:latin typeface="Segoe UI" panose="020B0502040204020203" pitchFamily="34" charset="0"/>
                    </a:rPr>
                    <a:t>tools </a:t>
                  </a:r>
                  <a:r>
                    <a:rPr lang="en-US" altLang="en-US" sz="900" kern="0" dirty="0">
                      <a:solidFill>
                        <a:srgbClr val="002050"/>
                      </a:solidFill>
                      <a:latin typeface="Segoe UI" panose="020B0502040204020203" pitchFamily="34" charset="0"/>
                    </a:rPr>
                    <a:t>for </a:t>
                  </a:r>
                  <a:r>
                    <a:rPr lang="en-US" altLang="en-US" sz="900" b="1" kern="0" dirty="0">
                      <a:solidFill>
                        <a:srgbClr val="002050"/>
                      </a:solidFill>
                      <a:latin typeface="Segoe UI" panose="020B0502040204020203" pitchFamily="34" charset="0"/>
                    </a:rPr>
                    <a:t>DevOps practices</a:t>
                  </a:r>
                  <a:endParaRPr lang="en-US" altLang="en-US" sz="1801" b="1" kern="0" dirty="0">
                    <a:solidFill>
                      <a:srgbClr val="505050"/>
                    </a:solidFill>
                    <a:latin typeface="Segoe UI" panose="020B0502040204020203" pitchFamily="34" charset="0"/>
                  </a:endParaRPr>
                </a:p>
              </p:txBody>
            </p:sp>
            <p:sp>
              <p:nvSpPr>
                <p:cNvPr id="199" name="Freeform 3455"/>
                <p:cNvSpPr>
                  <a:spLocks/>
                </p:cNvSpPr>
                <p:nvPr/>
              </p:nvSpPr>
              <p:spPr bwMode="auto">
                <a:xfrm>
                  <a:off x="7413624" y="2090421"/>
                  <a:ext cx="760413" cy="242887"/>
                </a:xfrm>
                <a:custGeom>
                  <a:avLst/>
                  <a:gdLst>
                    <a:gd name="T0" fmla="*/ 406 w 479"/>
                    <a:gd name="T1" fmla="*/ 114 h 153"/>
                    <a:gd name="T2" fmla="*/ 0 w 479"/>
                    <a:gd name="T3" fmla="*/ 114 h 153"/>
                    <a:gd name="T4" fmla="*/ 0 w 479"/>
                    <a:gd name="T5" fmla="*/ 38 h 153"/>
                    <a:gd name="T6" fmla="*/ 406 w 479"/>
                    <a:gd name="T7" fmla="*/ 38 h 153"/>
                    <a:gd name="T8" fmla="*/ 406 w 479"/>
                    <a:gd name="T9" fmla="*/ 0 h 153"/>
                    <a:gd name="T10" fmla="*/ 479 w 479"/>
                    <a:gd name="T11" fmla="*/ 77 h 153"/>
                    <a:gd name="T12" fmla="*/ 406 w 479"/>
                    <a:gd name="T13" fmla="*/ 153 h 153"/>
                    <a:gd name="T14" fmla="*/ 406 w 479"/>
                    <a:gd name="T15" fmla="*/ 114 h 153"/>
                    <a:gd name="T16" fmla="*/ 406 w 479"/>
                    <a:gd name="T17" fmla="*/ 114 h 153"/>
                    <a:gd name="T18" fmla="*/ 406 w 479"/>
                    <a:gd name="T19" fmla="*/ 1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9" h="153">
                      <a:moveTo>
                        <a:pt x="406" y="114"/>
                      </a:moveTo>
                      <a:lnTo>
                        <a:pt x="0" y="114"/>
                      </a:lnTo>
                      <a:lnTo>
                        <a:pt x="0" y="38"/>
                      </a:lnTo>
                      <a:lnTo>
                        <a:pt x="406" y="38"/>
                      </a:lnTo>
                      <a:lnTo>
                        <a:pt x="406" y="0"/>
                      </a:lnTo>
                      <a:lnTo>
                        <a:pt x="479" y="77"/>
                      </a:lnTo>
                      <a:lnTo>
                        <a:pt x="406" y="153"/>
                      </a:lnTo>
                      <a:lnTo>
                        <a:pt x="406" y="114"/>
                      </a:lnTo>
                      <a:lnTo>
                        <a:pt x="406" y="114"/>
                      </a:lnTo>
                      <a:lnTo>
                        <a:pt x="406" y="114"/>
                      </a:lnTo>
                      <a:close/>
                    </a:path>
                  </a:pathLst>
                </a:cu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200" name="Freeform 3456"/>
                <p:cNvSpPr>
                  <a:spLocks/>
                </p:cNvSpPr>
                <p:nvPr/>
              </p:nvSpPr>
              <p:spPr bwMode="auto">
                <a:xfrm>
                  <a:off x="7327899" y="1985646"/>
                  <a:ext cx="630238" cy="234950"/>
                </a:xfrm>
                <a:custGeom>
                  <a:avLst/>
                  <a:gdLst>
                    <a:gd name="T0" fmla="*/ 323 w 397"/>
                    <a:gd name="T1" fmla="*/ 111 h 148"/>
                    <a:gd name="T2" fmla="*/ 0 w 397"/>
                    <a:gd name="T3" fmla="*/ 112 h 148"/>
                    <a:gd name="T4" fmla="*/ 0 w 397"/>
                    <a:gd name="T5" fmla="*/ 38 h 148"/>
                    <a:gd name="T6" fmla="*/ 323 w 397"/>
                    <a:gd name="T7" fmla="*/ 36 h 148"/>
                    <a:gd name="T8" fmla="*/ 323 w 397"/>
                    <a:gd name="T9" fmla="*/ 0 h 148"/>
                    <a:gd name="T10" fmla="*/ 397 w 397"/>
                    <a:gd name="T11" fmla="*/ 73 h 148"/>
                    <a:gd name="T12" fmla="*/ 323 w 397"/>
                    <a:gd name="T13" fmla="*/ 148 h 148"/>
                    <a:gd name="T14" fmla="*/ 323 w 397"/>
                    <a:gd name="T15" fmla="*/ 111 h 148"/>
                    <a:gd name="T16" fmla="*/ 323 w 397"/>
                    <a:gd name="T17" fmla="*/ 111 h 148"/>
                    <a:gd name="T18" fmla="*/ 323 w 397"/>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7" h="148">
                      <a:moveTo>
                        <a:pt x="323" y="111"/>
                      </a:moveTo>
                      <a:lnTo>
                        <a:pt x="0" y="112"/>
                      </a:lnTo>
                      <a:lnTo>
                        <a:pt x="0" y="38"/>
                      </a:lnTo>
                      <a:lnTo>
                        <a:pt x="323" y="36"/>
                      </a:lnTo>
                      <a:lnTo>
                        <a:pt x="323" y="0"/>
                      </a:lnTo>
                      <a:lnTo>
                        <a:pt x="397" y="73"/>
                      </a:lnTo>
                      <a:lnTo>
                        <a:pt x="323" y="148"/>
                      </a:lnTo>
                      <a:lnTo>
                        <a:pt x="323" y="111"/>
                      </a:lnTo>
                      <a:lnTo>
                        <a:pt x="323" y="111"/>
                      </a:lnTo>
                      <a:lnTo>
                        <a:pt x="323" y="111"/>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sp>
            <p:nvSpPr>
              <p:cNvPr id="201" name="Freeform 3457"/>
              <p:cNvSpPr>
                <a:spLocks/>
              </p:cNvSpPr>
              <p:nvPr/>
            </p:nvSpPr>
            <p:spPr bwMode="auto">
              <a:xfrm>
                <a:off x="7177087" y="2076133"/>
                <a:ext cx="1708150" cy="561975"/>
              </a:xfrm>
              <a:custGeom>
                <a:avLst/>
                <a:gdLst>
                  <a:gd name="T0" fmla="*/ 897 w 1076"/>
                  <a:gd name="T1" fmla="*/ 354 h 354"/>
                  <a:gd name="T2" fmla="*/ 1076 w 1076"/>
                  <a:gd name="T3" fmla="*/ 176 h 354"/>
                  <a:gd name="T4" fmla="*/ 901 w 1076"/>
                  <a:gd name="T5" fmla="*/ 0 h 354"/>
                  <a:gd name="T6" fmla="*/ 897 w 1076"/>
                  <a:gd name="T7" fmla="*/ 0 h 354"/>
                  <a:gd name="T8" fmla="*/ 897 w 1076"/>
                  <a:gd name="T9" fmla="*/ 84 h 354"/>
                  <a:gd name="T10" fmla="*/ 0 w 1076"/>
                  <a:gd name="T11" fmla="*/ 84 h 354"/>
                  <a:gd name="T12" fmla="*/ 0 w 1076"/>
                  <a:gd name="T13" fmla="*/ 266 h 354"/>
                  <a:gd name="T14" fmla="*/ 897 w 1076"/>
                  <a:gd name="T15" fmla="*/ 266 h 354"/>
                  <a:gd name="T16" fmla="*/ 897 w 1076"/>
                  <a:gd name="T17" fmla="*/ 35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354">
                    <a:moveTo>
                      <a:pt x="897" y="354"/>
                    </a:moveTo>
                    <a:lnTo>
                      <a:pt x="1076" y="176"/>
                    </a:lnTo>
                    <a:lnTo>
                      <a:pt x="901" y="0"/>
                    </a:lnTo>
                    <a:lnTo>
                      <a:pt x="897" y="0"/>
                    </a:lnTo>
                    <a:lnTo>
                      <a:pt x="897" y="84"/>
                    </a:lnTo>
                    <a:lnTo>
                      <a:pt x="0" y="84"/>
                    </a:lnTo>
                    <a:lnTo>
                      <a:pt x="0" y="266"/>
                    </a:lnTo>
                    <a:lnTo>
                      <a:pt x="897" y="266"/>
                    </a:lnTo>
                    <a:lnTo>
                      <a:pt x="897" y="354"/>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grpSp>
        <p:sp>
          <p:nvSpPr>
            <p:cNvPr id="202" name="Rectangle 3458"/>
            <p:cNvSpPr>
              <a:spLocks noChangeArrowheads="1"/>
            </p:cNvSpPr>
            <p:nvPr/>
          </p:nvSpPr>
          <p:spPr bwMode="auto">
            <a:xfrm>
              <a:off x="7254876" y="2206308"/>
              <a:ext cx="237278" cy="277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801" kern="0" dirty="0">
                  <a:solidFill>
                    <a:srgbClr val="FFFFFF"/>
                  </a:solidFill>
                  <a:latin typeface="Segoe UI Light" panose="020B0502040204020203" pitchFamily="34" charset="0"/>
                </a:rPr>
                <a:t>80</a:t>
              </a:r>
              <a:endParaRPr lang="en-US" altLang="en-US" sz="1801" kern="0" dirty="0">
                <a:solidFill>
                  <a:srgbClr val="505050"/>
                </a:solidFill>
                <a:latin typeface="Segoe UI" panose="020B0502040204020203" pitchFamily="34" charset="0"/>
              </a:endParaRPr>
            </a:p>
          </p:txBody>
        </p:sp>
        <p:sp>
          <p:nvSpPr>
            <p:cNvPr id="203" name="Rectangle 3459"/>
            <p:cNvSpPr>
              <a:spLocks noChangeArrowheads="1"/>
            </p:cNvSpPr>
            <p:nvPr/>
          </p:nvSpPr>
          <p:spPr bwMode="auto">
            <a:xfrm>
              <a:off x="7513636" y="2214564"/>
              <a:ext cx="141084" cy="2153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399" kern="0" dirty="0">
                  <a:solidFill>
                    <a:srgbClr val="FFFFFF"/>
                  </a:solidFill>
                  <a:latin typeface="Segoe UI Light" panose="020B0502040204020203" pitchFamily="34" charset="0"/>
                </a:rPr>
                <a:t>%</a:t>
              </a:r>
              <a:endParaRPr lang="en-US" altLang="en-US" sz="1801" kern="0" dirty="0">
                <a:solidFill>
                  <a:srgbClr val="505050"/>
                </a:solidFill>
                <a:latin typeface="Segoe UI" panose="020B0502040204020203" pitchFamily="34" charset="0"/>
              </a:endParaRPr>
            </a:p>
          </p:txBody>
        </p:sp>
        <p:sp>
          <p:nvSpPr>
            <p:cNvPr id="204" name="Rectangle 3460"/>
            <p:cNvSpPr>
              <a:spLocks noChangeArrowheads="1"/>
            </p:cNvSpPr>
            <p:nvPr/>
          </p:nvSpPr>
          <p:spPr bwMode="auto">
            <a:xfrm>
              <a:off x="7704044" y="2285142"/>
              <a:ext cx="665341" cy="138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kern="0" dirty="0">
                  <a:solidFill>
                    <a:srgbClr val="FFFFFF"/>
                  </a:solidFill>
                  <a:latin typeface="Segoe UI" panose="020B0502040204020203" pitchFamily="34" charset="0"/>
                </a:rPr>
                <a:t>failure rate …</a:t>
              </a:r>
            </a:p>
          </p:txBody>
        </p:sp>
      </p:grpSp>
      <p:grpSp>
        <p:nvGrpSpPr>
          <p:cNvPr id="55" name="Group 54"/>
          <p:cNvGrpSpPr/>
          <p:nvPr/>
        </p:nvGrpSpPr>
        <p:grpSpPr>
          <a:xfrm>
            <a:off x="7099047" y="3648659"/>
            <a:ext cx="1736597" cy="1592037"/>
            <a:chOff x="7127756" y="3878262"/>
            <a:chExt cx="1736843" cy="1592263"/>
          </a:xfrm>
        </p:grpSpPr>
        <p:sp>
          <p:nvSpPr>
            <p:cNvPr id="473" name="Freeform 3527"/>
            <p:cNvSpPr>
              <a:spLocks/>
            </p:cNvSpPr>
            <p:nvPr/>
          </p:nvSpPr>
          <p:spPr bwMode="auto">
            <a:xfrm>
              <a:off x="7569199" y="3878262"/>
              <a:ext cx="901700" cy="595312"/>
            </a:xfrm>
            <a:custGeom>
              <a:avLst/>
              <a:gdLst>
                <a:gd name="T0" fmla="*/ 368 w 437"/>
                <a:gd name="T1" fmla="*/ 126 h 288"/>
                <a:gd name="T2" fmla="*/ 368 w 437"/>
                <a:gd name="T3" fmla="*/ 122 h 288"/>
                <a:gd name="T4" fmla="*/ 247 w 437"/>
                <a:gd name="T5" fmla="*/ 0 h 288"/>
                <a:gd name="T6" fmla="*/ 147 w 437"/>
                <a:gd name="T7" fmla="*/ 56 h 288"/>
                <a:gd name="T8" fmla="*/ 114 w 437"/>
                <a:gd name="T9" fmla="*/ 47 h 288"/>
                <a:gd name="T10" fmla="*/ 75 w 437"/>
                <a:gd name="T11" fmla="*/ 58 h 288"/>
                <a:gd name="T12" fmla="*/ 44 w 437"/>
                <a:gd name="T13" fmla="*/ 113 h 288"/>
                <a:gd name="T14" fmla="*/ 0 w 437"/>
                <a:gd name="T15" fmla="*/ 193 h 288"/>
                <a:gd name="T16" fmla="*/ 86 w 437"/>
                <a:gd name="T17" fmla="*/ 288 h 288"/>
                <a:gd name="T18" fmla="*/ 95 w 437"/>
                <a:gd name="T19" fmla="*/ 288 h 288"/>
                <a:gd name="T20" fmla="*/ 106 w 437"/>
                <a:gd name="T21" fmla="*/ 288 h 288"/>
                <a:gd name="T22" fmla="*/ 302 w 437"/>
                <a:gd name="T23" fmla="*/ 288 h 288"/>
                <a:gd name="T24" fmla="*/ 306 w 437"/>
                <a:gd name="T25" fmla="*/ 288 h 288"/>
                <a:gd name="T26" fmla="*/ 311 w 437"/>
                <a:gd name="T27" fmla="*/ 288 h 288"/>
                <a:gd name="T28" fmla="*/ 324 w 437"/>
                <a:gd name="T29" fmla="*/ 288 h 288"/>
                <a:gd name="T30" fmla="*/ 357 w 437"/>
                <a:gd name="T31" fmla="*/ 288 h 288"/>
                <a:gd name="T32" fmla="*/ 437 w 437"/>
                <a:gd name="T33" fmla="*/ 208 h 288"/>
                <a:gd name="T34" fmla="*/ 368 w 437"/>
                <a:gd name="T3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7" h="288">
                  <a:moveTo>
                    <a:pt x="368" y="126"/>
                  </a:moveTo>
                  <a:cubicBezTo>
                    <a:pt x="368" y="122"/>
                    <a:pt x="368" y="122"/>
                    <a:pt x="368" y="122"/>
                  </a:cubicBezTo>
                  <a:cubicBezTo>
                    <a:pt x="368" y="56"/>
                    <a:pt x="313" y="0"/>
                    <a:pt x="247" y="0"/>
                  </a:cubicBezTo>
                  <a:cubicBezTo>
                    <a:pt x="205" y="0"/>
                    <a:pt x="167" y="23"/>
                    <a:pt x="147" y="56"/>
                  </a:cubicBezTo>
                  <a:cubicBezTo>
                    <a:pt x="136" y="49"/>
                    <a:pt x="125" y="47"/>
                    <a:pt x="114" y="47"/>
                  </a:cubicBezTo>
                  <a:cubicBezTo>
                    <a:pt x="99" y="47"/>
                    <a:pt x="86" y="49"/>
                    <a:pt x="75" y="58"/>
                  </a:cubicBezTo>
                  <a:cubicBezTo>
                    <a:pt x="57" y="69"/>
                    <a:pt x="44" y="91"/>
                    <a:pt x="44" y="113"/>
                  </a:cubicBezTo>
                  <a:cubicBezTo>
                    <a:pt x="17" y="131"/>
                    <a:pt x="0" y="162"/>
                    <a:pt x="0" y="193"/>
                  </a:cubicBezTo>
                  <a:cubicBezTo>
                    <a:pt x="0" y="243"/>
                    <a:pt x="37" y="283"/>
                    <a:pt x="86" y="288"/>
                  </a:cubicBezTo>
                  <a:cubicBezTo>
                    <a:pt x="88" y="288"/>
                    <a:pt x="92" y="288"/>
                    <a:pt x="95" y="288"/>
                  </a:cubicBezTo>
                  <a:cubicBezTo>
                    <a:pt x="99" y="288"/>
                    <a:pt x="101" y="288"/>
                    <a:pt x="106" y="288"/>
                  </a:cubicBezTo>
                  <a:cubicBezTo>
                    <a:pt x="150" y="288"/>
                    <a:pt x="253" y="288"/>
                    <a:pt x="302" y="288"/>
                  </a:cubicBezTo>
                  <a:cubicBezTo>
                    <a:pt x="302" y="288"/>
                    <a:pt x="304" y="288"/>
                    <a:pt x="306" y="288"/>
                  </a:cubicBezTo>
                  <a:cubicBezTo>
                    <a:pt x="311" y="288"/>
                    <a:pt x="311" y="288"/>
                    <a:pt x="311" y="288"/>
                  </a:cubicBezTo>
                  <a:cubicBezTo>
                    <a:pt x="313" y="288"/>
                    <a:pt x="320" y="288"/>
                    <a:pt x="324" y="288"/>
                  </a:cubicBezTo>
                  <a:cubicBezTo>
                    <a:pt x="357" y="288"/>
                    <a:pt x="357" y="288"/>
                    <a:pt x="357" y="288"/>
                  </a:cubicBezTo>
                  <a:cubicBezTo>
                    <a:pt x="401" y="288"/>
                    <a:pt x="437" y="252"/>
                    <a:pt x="437" y="208"/>
                  </a:cubicBezTo>
                  <a:cubicBezTo>
                    <a:pt x="437" y="166"/>
                    <a:pt x="406" y="133"/>
                    <a:pt x="368" y="126"/>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74" name="Rectangle 3528"/>
            <p:cNvSpPr>
              <a:spLocks noChangeArrowheads="1"/>
            </p:cNvSpPr>
            <p:nvPr/>
          </p:nvSpPr>
          <p:spPr bwMode="auto">
            <a:xfrm>
              <a:off x="8061325" y="4216400"/>
              <a:ext cx="323853" cy="184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199" b="1" kern="0" dirty="0">
                  <a:solidFill>
                    <a:srgbClr val="FFFFFF"/>
                  </a:solidFill>
                  <a:latin typeface="Segoe UI Semibold" panose="020B0702040204020203" pitchFamily="34" charset="0"/>
                </a:rPr>
                <a:t>CIOs</a:t>
              </a:r>
              <a:endParaRPr lang="en-US" altLang="en-US" sz="1801" kern="0" dirty="0">
                <a:solidFill>
                  <a:srgbClr val="505050"/>
                </a:solidFill>
                <a:latin typeface="Segoe UI" panose="020B0502040204020203" pitchFamily="34" charset="0"/>
              </a:endParaRPr>
            </a:p>
          </p:txBody>
        </p:sp>
        <p:sp>
          <p:nvSpPr>
            <p:cNvPr id="475" name="Rectangle 3529"/>
            <p:cNvSpPr>
              <a:spLocks noChangeArrowheads="1"/>
            </p:cNvSpPr>
            <p:nvPr/>
          </p:nvSpPr>
          <p:spPr bwMode="auto">
            <a:xfrm>
              <a:off x="7732349" y="4001313"/>
              <a:ext cx="234071" cy="2771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801" kern="0" dirty="0">
                  <a:solidFill>
                    <a:srgbClr val="FFFFFF"/>
                  </a:solidFill>
                  <a:latin typeface="Segoe UI Light" panose="020B0502040204020203" pitchFamily="34" charset="0"/>
                </a:rPr>
                <a:t>70</a:t>
              </a:r>
              <a:endParaRPr lang="en-US" altLang="en-US" sz="1801" kern="0" dirty="0">
                <a:solidFill>
                  <a:srgbClr val="505050"/>
                </a:solidFill>
                <a:latin typeface="Segoe UI" panose="020B0502040204020203" pitchFamily="34" charset="0"/>
              </a:endParaRPr>
            </a:p>
          </p:txBody>
        </p:sp>
        <p:sp>
          <p:nvSpPr>
            <p:cNvPr id="476" name="Rectangle 3530"/>
            <p:cNvSpPr>
              <a:spLocks noChangeArrowheads="1"/>
            </p:cNvSpPr>
            <p:nvPr/>
          </p:nvSpPr>
          <p:spPr bwMode="auto">
            <a:xfrm>
              <a:off x="8005503" y="3950999"/>
              <a:ext cx="190785" cy="292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1900" kern="0" dirty="0">
                  <a:solidFill>
                    <a:srgbClr val="FFFFFF"/>
                  </a:solidFill>
                  <a:latin typeface="Segoe UI Light" panose="020B0502040204020203" pitchFamily="34" charset="0"/>
                </a:rPr>
                <a:t>%</a:t>
              </a:r>
              <a:endParaRPr lang="en-US" altLang="en-US" sz="1801" kern="0" dirty="0">
                <a:solidFill>
                  <a:srgbClr val="505050"/>
                </a:solidFill>
                <a:latin typeface="Segoe UI" panose="020B0502040204020203" pitchFamily="34" charset="0"/>
              </a:endParaRPr>
            </a:p>
          </p:txBody>
        </p:sp>
        <p:sp>
          <p:nvSpPr>
            <p:cNvPr id="477" name="Rectangle 3531"/>
            <p:cNvSpPr>
              <a:spLocks noChangeArrowheads="1"/>
            </p:cNvSpPr>
            <p:nvPr/>
          </p:nvSpPr>
          <p:spPr bwMode="auto">
            <a:xfrm>
              <a:off x="7127756" y="4981575"/>
              <a:ext cx="508224" cy="27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340">
                <a:defRPr/>
              </a:pPr>
              <a:r>
                <a:rPr lang="en-US" altLang="en-US" sz="900" kern="0" dirty="0">
                  <a:solidFill>
                    <a:srgbClr val="002050"/>
                  </a:solidFill>
                  <a:latin typeface="Segoe UI" panose="020B0502040204020203" pitchFamily="34" charset="0"/>
                </a:rPr>
                <a:t>to </a:t>
              </a:r>
              <a:r>
                <a:rPr lang="en-US" altLang="en-US" sz="900" b="1" kern="0" dirty="0">
                  <a:solidFill>
                    <a:srgbClr val="002050"/>
                  </a:solidFill>
                  <a:latin typeface="Segoe UI" panose="020B0502040204020203" pitchFamily="34" charset="0"/>
                </a:rPr>
                <a:t>reduce</a:t>
              </a:r>
              <a:br>
                <a:rPr lang="en-US" altLang="en-US" sz="900" b="1" kern="0" dirty="0">
                  <a:solidFill>
                    <a:srgbClr val="002050"/>
                  </a:solidFill>
                  <a:latin typeface="Segoe UI" panose="020B0502040204020203" pitchFamily="34" charset="0"/>
                </a:rPr>
              </a:br>
              <a:r>
                <a:rPr lang="en-US" altLang="en-US" sz="900" b="1" kern="0" dirty="0">
                  <a:solidFill>
                    <a:srgbClr val="002050"/>
                  </a:solidFill>
                  <a:latin typeface="Segoe UI" panose="020B0502040204020203" pitchFamily="34" charset="0"/>
                </a:rPr>
                <a:t>IT costs</a:t>
              </a:r>
              <a:endParaRPr lang="en-US" altLang="en-US" sz="1801" b="1" kern="0" dirty="0">
                <a:solidFill>
                  <a:srgbClr val="505050"/>
                </a:solidFill>
                <a:latin typeface="Segoe UI" panose="020B0502040204020203" pitchFamily="34" charset="0"/>
              </a:endParaRPr>
            </a:p>
          </p:txBody>
        </p:sp>
        <p:sp>
          <p:nvSpPr>
            <p:cNvPr id="478" name="Rectangle 3535"/>
            <p:cNvSpPr>
              <a:spLocks noChangeArrowheads="1"/>
            </p:cNvSpPr>
            <p:nvPr/>
          </p:nvSpPr>
          <p:spPr bwMode="auto">
            <a:xfrm>
              <a:off x="7193108" y="4548187"/>
              <a:ext cx="444094" cy="4155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340">
                <a:defRPr/>
              </a:pPr>
              <a:r>
                <a:rPr lang="en-US" altLang="en-US" sz="900" kern="0" dirty="0">
                  <a:solidFill>
                    <a:srgbClr val="002050"/>
                  </a:solidFill>
                  <a:latin typeface="Segoe UI" panose="020B0502040204020203" pitchFamily="34" charset="0"/>
                </a:rPr>
                <a:t>Would</a:t>
              </a:r>
              <a:br>
                <a:rPr lang="en-US" altLang="en-US" sz="900" kern="0" dirty="0">
                  <a:solidFill>
                    <a:srgbClr val="002050"/>
                  </a:solidFill>
                  <a:latin typeface="Segoe UI" panose="020B0502040204020203" pitchFamily="34" charset="0"/>
                </a:rPr>
              </a:br>
              <a:r>
                <a:rPr lang="en-US" altLang="en-US" sz="900" b="1" kern="0" dirty="0">
                  <a:solidFill>
                    <a:srgbClr val="002050"/>
                  </a:solidFill>
                  <a:latin typeface="Segoe UI" panose="020B0502040204020203" pitchFamily="34" charset="0"/>
                </a:rPr>
                <a:t>increase</a:t>
              </a:r>
              <a:br>
                <a:rPr lang="en-US" altLang="en-US" sz="900" b="1" kern="0" dirty="0">
                  <a:solidFill>
                    <a:srgbClr val="002050"/>
                  </a:solidFill>
                  <a:latin typeface="Segoe UI" panose="020B0502040204020203" pitchFamily="34" charset="0"/>
                </a:rPr>
              </a:br>
              <a:r>
                <a:rPr lang="en-US" altLang="en-US" sz="900" b="1" kern="0" dirty="0">
                  <a:solidFill>
                    <a:srgbClr val="002050"/>
                  </a:solidFill>
                  <a:latin typeface="Segoe UI" panose="020B0502040204020203" pitchFamily="34" charset="0"/>
                </a:rPr>
                <a:t>risk</a:t>
              </a:r>
              <a:endParaRPr lang="en-US" altLang="en-US" sz="1801" b="1" kern="0" dirty="0">
                <a:solidFill>
                  <a:srgbClr val="505050"/>
                </a:solidFill>
                <a:latin typeface="Segoe UI" panose="020B0502040204020203" pitchFamily="34" charset="0"/>
              </a:endParaRPr>
            </a:p>
          </p:txBody>
        </p:sp>
        <p:sp>
          <p:nvSpPr>
            <p:cNvPr id="479" name="Freeform 3608"/>
            <p:cNvSpPr>
              <a:spLocks/>
            </p:cNvSpPr>
            <p:nvPr/>
          </p:nvSpPr>
          <p:spPr bwMode="auto">
            <a:xfrm>
              <a:off x="7640637" y="4298950"/>
              <a:ext cx="238125" cy="539750"/>
            </a:xfrm>
            <a:custGeom>
              <a:avLst/>
              <a:gdLst>
                <a:gd name="T0" fmla="*/ 112 w 150"/>
                <a:gd name="T1" fmla="*/ 75 h 340"/>
                <a:gd name="T2" fmla="*/ 112 w 150"/>
                <a:gd name="T3" fmla="*/ 340 h 340"/>
                <a:gd name="T4" fmla="*/ 38 w 150"/>
                <a:gd name="T5" fmla="*/ 340 h 340"/>
                <a:gd name="T6" fmla="*/ 38 w 150"/>
                <a:gd name="T7" fmla="*/ 75 h 340"/>
                <a:gd name="T8" fmla="*/ 0 w 150"/>
                <a:gd name="T9" fmla="*/ 75 h 340"/>
                <a:gd name="T10" fmla="*/ 74 w 150"/>
                <a:gd name="T11" fmla="*/ 0 h 340"/>
                <a:gd name="T12" fmla="*/ 150 w 150"/>
                <a:gd name="T13" fmla="*/ 75 h 340"/>
                <a:gd name="T14" fmla="*/ 112 w 150"/>
                <a:gd name="T15" fmla="*/ 75 h 340"/>
                <a:gd name="T16" fmla="*/ 112 w 150"/>
                <a:gd name="T17" fmla="*/ 75 h 340"/>
                <a:gd name="T18" fmla="*/ 112 w 150"/>
                <a:gd name="T19" fmla="*/ 7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340">
                  <a:moveTo>
                    <a:pt x="112" y="75"/>
                  </a:moveTo>
                  <a:lnTo>
                    <a:pt x="112" y="340"/>
                  </a:lnTo>
                  <a:lnTo>
                    <a:pt x="38" y="340"/>
                  </a:lnTo>
                  <a:lnTo>
                    <a:pt x="38" y="75"/>
                  </a:lnTo>
                  <a:lnTo>
                    <a:pt x="0" y="75"/>
                  </a:lnTo>
                  <a:lnTo>
                    <a:pt x="74" y="0"/>
                  </a:lnTo>
                  <a:lnTo>
                    <a:pt x="150" y="75"/>
                  </a:lnTo>
                  <a:lnTo>
                    <a:pt x="112" y="75"/>
                  </a:lnTo>
                  <a:lnTo>
                    <a:pt x="112" y="75"/>
                  </a:lnTo>
                  <a:lnTo>
                    <a:pt x="112" y="75"/>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80" name="Freeform 3609"/>
            <p:cNvSpPr>
              <a:spLocks/>
            </p:cNvSpPr>
            <p:nvPr/>
          </p:nvSpPr>
          <p:spPr bwMode="auto">
            <a:xfrm>
              <a:off x="7640637" y="4838700"/>
              <a:ext cx="238125" cy="631825"/>
            </a:xfrm>
            <a:custGeom>
              <a:avLst/>
              <a:gdLst>
                <a:gd name="T0" fmla="*/ 112 w 150"/>
                <a:gd name="T1" fmla="*/ 324 h 398"/>
                <a:gd name="T2" fmla="*/ 112 w 150"/>
                <a:gd name="T3" fmla="*/ 0 h 398"/>
                <a:gd name="T4" fmla="*/ 38 w 150"/>
                <a:gd name="T5" fmla="*/ 0 h 398"/>
                <a:gd name="T6" fmla="*/ 38 w 150"/>
                <a:gd name="T7" fmla="*/ 324 h 398"/>
                <a:gd name="T8" fmla="*/ 0 w 150"/>
                <a:gd name="T9" fmla="*/ 324 h 398"/>
                <a:gd name="T10" fmla="*/ 74 w 150"/>
                <a:gd name="T11" fmla="*/ 398 h 398"/>
                <a:gd name="T12" fmla="*/ 150 w 150"/>
                <a:gd name="T13" fmla="*/ 324 h 398"/>
                <a:gd name="T14" fmla="*/ 112 w 150"/>
                <a:gd name="T15" fmla="*/ 324 h 398"/>
                <a:gd name="T16" fmla="*/ 112 w 150"/>
                <a:gd name="T17" fmla="*/ 324 h 398"/>
                <a:gd name="T18" fmla="*/ 112 w 150"/>
                <a:gd name="T19" fmla="*/ 324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398">
                  <a:moveTo>
                    <a:pt x="112" y="324"/>
                  </a:moveTo>
                  <a:lnTo>
                    <a:pt x="112" y="0"/>
                  </a:lnTo>
                  <a:lnTo>
                    <a:pt x="38" y="0"/>
                  </a:lnTo>
                  <a:lnTo>
                    <a:pt x="38" y="324"/>
                  </a:lnTo>
                  <a:lnTo>
                    <a:pt x="0" y="324"/>
                  </a:lnTo>
                  <a:lnTo>
                    <a:pt x="74" y="398"/>
                  </a:lnTo>
                  <a:lnTo>
                    <a:pt x="150" y="324"/>
                  </a:lnTo>
                  <a:lnTo>
                    <a:pt x="112" y="324"/>
                  </a:lnTo>
                  <a:lnTo>
                    <a:pt x="112" y="324"/>
                  </a:lnTo>
                  <a:lnTo>
                    <a:pt x="112" y="324"/>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81" name="Rectangle 3610"/>
            <p:cNvSpPr>
              <a:spLocks noChangeArrowheads="1"/>
            </p:cNvSpPr>
            <p:nvPr/>
          </p:nvSpPr>
          <p:spPr bwMode="auto">
            <a:xfrm>
              <a:off x="7891460" y="4981575"/>
              <a:ext cx="832077" cy="27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kern="0" dirty="0">
                  <a:solidFill>
                    <a:srgbClr val="002050"/>
                  </a:solidFill>
                  <a:latin typeface="Segoe UI" panose="020B0502040204020203" pitchFamily="34" charset="0"/>
                </a:rPr>
                <a:t>and </a:t>
              </a:r>
              <a:r>
                <a:rPr lang="en-US" altLang="en-US" sz="900" b="1" kern="0" dirty="0">
                  <a:solidFill>
                    <a:srgbClr val="002050"/>
                  </a:solidFill>
                  <a:latin typeface="Segoe UI" panose="020B0502040204020203" pitchFamily="34" charset="0"/>
                </a:rPr>
                <a:t>accelerate</a:t>
              </a:r>
              <a:br>
                <a:rPr lang="en-US" altLang="en-US" sz="900" b="1" kern="0" dirty="0">
                  <a:solidFill>
                    <a:srgbClr val="002050"/>
                  </a:solidFill>
                  <a:latin typeface="Segoe UI" panose="020B0502040204020203" pitchFamily="34" charset="0"/>
                </a:rPr>
              </a:br>
              <a:r>
                <a:rPr lang="en-US" altLang="en-US" sz="900" b="1" kern="0" dirty="0">
                  <a:solidFill>
                    <a:srgbClr val="002050"/>
                  </a:solidFill>
                  <a:latin typeface="Segoe UI" panose="020B0502040204020203" pitchFamily="34" charset="0"/>
                </a:rPr>
                <a:t>business agility</a:t>
              </a:r>
            </a:p>
          </p:txBody>
        </p:sp>
        <p:sp>
          <p:nvSpPr>
            <p:cNvPr id="482" name="Freeform 3613"/>
            <p:cNvSpPr>
              <a:spLocks/>
            </p:cNvSpPr>
            <p:nvPr/>
          </p:nvSpPr>
          <p:spPr bwMode="auto">
            <a:xfrm>
              <a:off x="7897811" y="4783138"/>
              <a:ext cx="966788" cy="238125"/>
            </a:xfrm>
            <a:custGeom>
              <a:avLst/>
              <a:gdLst>
                <a:gd name="T0" fmla="*/ 535 w 609"/>
                <a:gd name="T1" fmla="*/ 38 h 150"/>
                <a:gd name="T2" fmla="*/ 0 w 609"/>
                <a:gd name="T3" fmla="*/ 38 h 150"/>
                <a:gd name="T4" fmla="*/ 0 w 609"/>
                <a:gd name="T5" fmla="*/ 112 h 150"/>
                <a:gd name="T6" fmla="*/ 535 w 609"/>
                <a:gd name="T7" fmla="*/ 112 h 150"/>
                <a:gd name="T8" fmla="*/ 535 w 609"/>
                <a:gd name="T9" fmla="*/ 150 h 150"/>
                <a:gd name="T10" fmla="*/ 609 w 609"/>
                <a:gd name="T11" fmla="*/ 76 h 150"/>
                <a:gd name="T12" fmla="*/ 535 w 609"/>
                <a:gd name="T13" fmla="*/ 0 h 150"/>
                <a:gd name="T14" fmla="*/ 535 w 609"/>
                <a:gd name="T15" fmla="*/ 38 h 150"/>
                <a:gd name="T16" fmla="*/ 535 w 609"/>
                <a:gd name="T17" fmla="*/ 38 h 150"/>
                <a:gd name="T18" fmla="*/ 535 w 609"/>
                <a:gd name="T19" fmla="*/ 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150">
                  <a:moveTo>
                    <a:pt x="535" y="38"/>
                  </a:moveTo>
                  <a:lnTo>
                    <a:pt x="0" y="38"/>
                  </a:lnTo>
                  <a:lnTo>
                    <a:pt x="0" y="112"/>
                  </a:lnTo>
                  <a:lnTo>
                    <a:pt x="535" y="112"/>
                  </a:lnTo>
                  <a:lnTo>
                    <a:pt x="535" y="150"/>
                  </a:lnTo>
                  <a:lnTo>
                    <a:pt x="609" y="76"/>
                  </a:lnTo>
                  <a:lnTo>
                    <a:pt x="535" y="0"/>
                  </a:lnTo>
                  <a:lnTo>
                    <a:pt x="535" y="38"/>
                  </a:lnTo>
                  <a:lnTo>
                    <a:pt x="535" y="38"/>
                  </a:lnTo>
                  <a:lnTo>
                    <a:pt x="535" y="38"/>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1088034">
                <a:defRPr/>
              </a:pPr>
              <a:endParaRPr lang="en-US" sz="2200" kern="0">
                <a:solidFill>
                  <a:srgbClr val="505050"/>
                </a:solidFill>
                <a:latin typeface="Segoe UI"/>
              </a:endParaRPr>
            </a:p>
          </p:txBody>
        </p:sp>
        <p:sp>
          <p:nvSpPr>
            <p:cNvPr id="483" name="Rectangle 3778"/>
            <p:cNvSpPr>
              <a:spLocks noChangeArrowheads="1"/>
            </p:cNvSpPr>
            <p:nvPr/>
          </p:nvSpPr>
          <p:spPr bwMode="auto">
            <a:xfrm>
              <a:off x="7918450" y="4256088"/>
              <a:ext cx="67336" cy="138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kern="0" dirty="0">
                  <a:solidFill>
                    <a:srgbClr val="FFFFFF"/>
                  </a:solidFill>
                  <a:latin typeface="Segoe UI" panose="020B0502040204020203" pitchFamily="34" charset="0"/>
                </a:rPr>
                <a:t>o</a:t>
              </a:r>
              <a:endParaRPr lang="en-US" altLang="en-US" sz="1801" kern="0" dirty="0">
                <a:solidFill>
                  <a:srgbClr val="505050"/>
                </a:solidFill>
                <a:latin typeface="Segoe UI" panose="020B0502040204020203" pitchFamily="34" charset="0"/>
              </a:endParaRPr>
            </a:p>
          </p:txBody>
        </p:sp>
        <p:sp>
          <p:nvSpPr>
            <p:cNvPr id="484" name="Rectangle 3779"/>
            <p:cNvSpPr>
              <a:spLocks noChangeArrowheads="1"/>
            </p:cNvSpPr>
            <p:nvPr/>
          </p:nvSpPr>
          <p:spPr bwMode="auto">
            <a:xfrm>
              <a:off x="7983537" y="4256088"/>
              <a:ext cx="36875" cy="138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40">
                <a:defRPr/>
              </a:pPr>
              <a:r>
                <a:rPr lang="en-US" altLang="en-US" sz="900" kern="0" dirty="0">
                  <a:solidFill>
                    <a:srgbClr val="FFFFFF"/>
                  </a:solidFill>
                  <a:latin typeface="Segoe UI" panose="020B0502040204020203" pitchFamily="34" charset="0"/>
                </a:rPr>
                <a:t>f</a:t>
              </a:r>
              <a:endParaRPr lang="en-US" altLang="en-US" sz="1801" kern="0" dirty="0">
                <a:solidFill>
                  <a:srgbClr val="505050"/>
                </a:solidFill>
                <a:latin typeface="Segoe UI" panose="020B0502040204020203" pitchFamily="34" charset="0"/>
              </a:endParaRPr>
            </a:p>
          </p:txBody>
        </p:sp>
      </p:grpSp>
    </p:spTree>
    <p:extLst>
      <p:ext uri="{BB962C8B-B14F-4D97-AF65-F5344CB8AC3E}">
        <p14:creationId xmlns:p14="http://schemas.microsoft.com/office/powerpoint/2010/main" val="315889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250"/>
                                  </p:stCondLst>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50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1000"/>
                                        <p:tgtEl>
                                          <p:spTgt spid="29"/>
                                        </p:tgtEl>
                                      </p:cBhvr>
                                    </p:animEffect>
                                  </p:childTnLst>
                                </p:cTn>
                              </p:par>
                            </p:childTnLst>
                          </p:cTn>
                        </p:par>
                        <p:par>
                          <p:cTn id="25" fill="hold">
                            <p:stCondLst>
                              <p:cond delay="2000"/>
                            </p:stCondLst>
                            <p:childTnLst>
                              <p:par>
                                <p:cTn id="26" presetID="12" presetClass="entr" presetSubtype="1" fill="hold" grpId="0" nodeType="afterEffect">
                                  <p:stCondLst>
                                    <p:cond delay="0"/>
                                  </p:stCondLst>
                                  <p:childTnLst>
                                    <p:set>
                                      <p:cBhvr>
                                        <p:cTn id="27" dur="1" fill="hold">
                                          <p:stCondLst>
                                            <p:cond delay="0"/>
                                          </p:stCondLst>
                                        </p:cTn>
                                        <p:tgtEl>
                                          <p:spTgt spid="266"/>
                                        </p:tgtEl>
                                        <p:attrNameLst>
                                          <p:attrName>style.visibility</p:attrName>
                                        </p:attrNameLst>
                                      </p:cBhvr>
                                      <p:to>
                                        <p:strVal val="visible"/>
                                      </p:to>
                                    </p:set>
                                    <p:anim calcmode="lin" valueType="num">
                                      <p:cBhvr additive="base">
                                        <p:cTn id="28" dur="500"/>
                                        <p:tgtEl>
                                          <p:spTgt spid="266"/>
                                        </p:tgtEl>
                                        <p:attrNameLst>
                                          <p:attrName>ppt_y</p:attrName>
                                        </p:attrNameLst>
                                      </p:cBhvr>
                                      <p:tavLst>
                                        <p:tav tm="0">
                                          <p:val>
                                            <p:strVal val="#ppt_y-#ppt_h*1.125000"/>
                                          </p:val>
                                        </p:tav>
                                        <p:tav tm="100000">
                                          <p:val>
                                            <p:strVal val="#ppt_y"/>
                                          </p:val>
                                        </p:tav>
                                      </p:tavLst>
                                    </p:anim>
                                    <p:animEffect transition="in" filter="wipe(down)">
                                      <p:cBhvr>
                                        <p:cTn id="29" dur="500"/>
                                        <p:tgtEl>
                                          <p:spTgt spid="266"/>
                                        </p:tgtEl>
                                      </p:cBhvr>
                                    </p:animEffect>
                                  </p:childTnLst>
                                </p:cTn>
                              </p:par>
                            </p:childTnLst>
                          </p:cTn>
                        </p:par>
                        <p:par>
                          <p:cTn id="30" fill="hold">
                            <p:stCondLst>
                              <p:cond delay="2500"/>
                            </p:stCondLst>
                            <p:childTnLst>
                              <p:par>
                                <p:cTn id="31" presetID="12" presetClass="entr" presetSubtype="1" fill="hold" grpId="0" nodeType="afterEffect">
                                  <p:stCondLst>
                                    <p:cond delay="0"/>
                                  </p:stCondLst>
                                  <p:childTnLst>
                                    <p:set>
                                      <p:cBhvr>
                                        <p:cTn id="32" dur="1" fill="hold">
                                          <p:stCondLst>
                                            <p:cond delay="0"/>
                                          </p:stCondLst>
                                        </p:cTn>
                                        <p:tgtEl>
                                          <p:spTgt spid="191"/>
                                        </p:tgtEl>
                                        <p:attrNameLst>
                                          <p:attrName>style.visibility</p:attrName>
                                        </p:attrNameLst>
                                      </p:cBhvr>
                                      <p:to>
                                        <p:strVal val="visible"/>
                                      </p:to>
                                    </p:set>
                                    <p:anim calcmode="lin" valueType="num">
                                      <p:cBhvr additive="base">
                                        <p:cTn id="33" dur="500"/>
                                        <p:tgtEl>
                                          <p:spTgt spid="191"/>
                                        </p:tgtEl>
                                        <p:attrNameLst>
                                          <p:attrName>ppt_y</p:attrName>
                                        </p:attrNameLst>
                                      </p:cBhvr>
                                      <p:tavLst>
                                        <p:tav tm="0">
                                          <p:val>
                                            <p:strVal val="#ppt_y-#ppt_h*1.125000"/>
                                          </p:val>
                                        </p:tav>
                                        <p:tav tm="100000">
                                          <p:val>
                                            <p:strVal val="#ppt_y"/>
                                          </p:val>
                                        </p:tav>
                                      </p:tavLst>
                                    </p:anim>
                                    <p:animEffect transition="in" filter="wipe(down)">
                                      <p:cBhvr>
                                        <p:cTn id="34" dur="500"/>
                                        <p:tgtEl>
                                          <p:spTgt spid="191"/>
                                        </p:tgtEl>
                                      </p:cBhvr>
                                    </p:animEffect>
                                  </p:childTnLst>
                                </p:cTn>
                              </p:par>
                            </p:childTnLst>
                          </p:cTn>
                        </p:par>
                        <p:par>
                          <p:cTn id="35" fill="hold">
                            <p:stCondLst>
                              <p:cond delay="3000"/>
                            </p:stCondLst>
                            <p:childTnLst>
                              <p:par>
                                <p:cTn id="36" presetID="12" presetClass="entr" presetSubtype="1" fill="hold" grpId="0" nodeType="afterEffect">
                                  <p:stCondLst>
                                    <p:cond delay="0"/>
                                  </p:stCondLst>
                                  <p:childTnLst>
                                    <p:set>
                                      <p:cBhvr>
                                        <p:cTn id="37" dur="1" fill="hold">
                                          <p:stCondLst>
                                            <p:cond delay="0"/>
                                          </p:stCondLst>
                                        </p:cTn>
                                        <p:tgtEl>
                                          <p:spTgt spid="192"/>
                                        </p:tgtEl>
                                        <p:attrNameLst>
                                          <p:attrName>style.visibility</p:attrName>
                                        </p:attrNameLst>
                                      </p:cBhvr>
                                      <p:to>
                                        <p:strVal val="visible"/>
                                      </p:to>
                                    </p:set>
                                    <p:anim calcmode="lin" valueType="num">
                                      <p:cBhvr additive="base">
                                        <p:cTn id="38" dur="500"/>
                                        <p:tgtEl>
                                          <p:spTgt spid="192"/>
                                        </p:tgtEl>
                                        <p:attrNameLst>
                                          <p:attrName>ppt_y</p:attrName>
                                        </p:attrNameLst>
                                      </p:cBhvr>
                                      <p:tavLst>
                                        <p:tav tm="0">
                                          <p:val>
                                            <p:strVal val="#ppt_y-#ppt_h*1.125000"/>
                                          </p:val>
                                        </p:tav>
                                        <p:tav tm="100000">
                                          <p:val>
                                            <p:strVal val="#ppt_y"/>
                                          </p:val>
                                        </p:tav>
                                      </p:tavLst>
                                    </p:anim>
                                    <p:animEffect transition="in" filter="wipe(down)">
                                      <p:cBhvr>
                                        <p:cTn id="39" dur="500"/>
                                        <p:tgtEl>
                                          <p:spTgt spid="192"/>
                                        </p:tgtEl>
                                      </p:cBhvr>
                                    </p:animEffect>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526"/>
                                        </p:tgtEl>
                                        <p:attrNameLst>
                                          <p:attrName>style.visibility</p:attrName>
                                        </p:attrNameLst>
                                      </p:cBhvr>
                                      <p:to>
                                        <p:strVal val="visible"/>
                                      </p:to>
                                    </p:set>
                                    <p:anim calcmode="lin" valueType="num">
                                      <p:cBhvr additive="base">
                                        <p:cTn id="43" dur="300" fill="hold"/>
                                        <p:tgtEl>
                                          <p:spTgt spid="526"/>
                                        </p:tgtEl>
                                        <p:attrNameLst>
                                          <p:attrName>ppt_x</p:attrName>
                                        </p:attrNameLst>
                                      </p:cBhvr>
                                      <p:tavLst>
                                        <p:tav tm="0">
                                          <p:val>
                                            <p:strVal val="#ppt_x"/>
                                          </p:val>
                                        </p:tav>
                                        <p:tav tm="100000">
                                          <p:val>
                                            <p:strVal val="#ppt_x"/>
                                          </p:val>
                                        </p:tav>
                                      </p:tavLst>
                                    </p:anim>
                                    <p:anim calcmode="lin" valueType="num">
                                      <p:cBhvr additive="base">
                                        <p:cTn id="44" dur="300" fill="hold"/>
                                        <p:tgtEl>
                                          <p:spTgt spid="526"/>
                                        </p:tgtEl>
                                        <p:attrNameLst>
                                          <p:attrName>ppt_y</p:attrName>
                                        </p:attrNameLst>
                                      </p:cBhvr>
                                      <p:tavLst>
                                        <p:tav tm="0">
                                          <p:val>
                                            <p:strVal val="1+#ppt_h/2"/>
                                          </p:val>
                                        </p:tav>
                                        <p:tav tm="100000">
                                          <p:val>
                                            <p:strVal val="#ppt_y"/>
                                          </p:val>
                                        </p:tav>
                                      </p:tavLst>
                                    </p:anim>
                                  </p:childTnLst>
                                </p:cTn>
                              </p:par>
                            </p:childTnLst>
                          </p:cTn>
                        </p:par>
                        <p:par>
                          <p:cTn id="45" fill="hold">
                            <p:stCondLst>
                              <p:cond delay="3800"/>
                            </p:stCondLst>
                            <p:childTnLst>
                              <p:par>
                                <p:cTn id="46" presetID="2" presetClass="entr" presetSubtype="1" fill="hold" nodeType="afterEffect">
                                  <p:stCondLst>
                                    <p:cond delay="0"/>
                                  </p:stCondLst>
                                  <p:childTnLst>
                                    <p:set>
                                      <p:cBhvr>
                                        <p:cTn id="47" dur="1" fill="hold">
                                          <p:stCondLst>
                                            <p:cond delay="0"/>
                                          </p:stCondLst>
                                        </p:cTn>
                                        <p:tgtEl>
                                          <p:spTgt spid="687"/>
                                        </p:tgtEl>
                                        <p:attrNameLst>
                                          <p:attrName>style.visibility</p:attrName>
                                        </p:attrNameLst>
                                      </p:cBhvr>
                                      <p:to>
                                        <p:strVal val="visible"/>
                                      </p:to>
                                    </p:set>
                                    <p:anim calcmode="lin" valueType="num">
                                      <p:cBhvr additive="base">
                                        <p:cTn id="48" dur="300" fill="hold"/>
                                        <p:tgtEl>
                                          <p:spTgt spid="687"/>
                                        </p:tgtEl>
                                        <p:attrNameLst>
                                          <p:attrName>ppt_x</p:attrName>
                                        </p:attrNameLst>
                                      </p:cBhvr>
                                      <p:tavLst>
                                        <p:tav tm="0">
                                          <p:val>
                                            <p:strVal val="#ppt_x"/>
                                          </p:val>
                                        </p:tav>
                                        <p:tav tm="100000">
                                          <p:val>
                                            <p:strVal val="#ppt_x"/>
                                          </p:val>
                                        </p:tav>
                                      </p:tavLst>
                                    </p:anim>
                                    <p:anim calcmode="lin" valueType="num">
                                      <p:cBhvr additive="base">
                                        <p:cTn id="49" dur="300" fill="hold"/>
                                        <p:tgtEl>
                                          <p:spTgt spid="687"/>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fade">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childTnLst>
                          </p:cTn>
                        </p:par>
                        <p:par>
                          <p:cTn id="73" fill="hold">
                            <p:stCondLst>
                              <p:cond delay="500"/>
                            </p:stCondLst>
                            <p:childTnLst>
                              <p:par>
                                <p:cTn id="74" presetID="10" presetClass="entr" presetSubtype="0" fill="hold"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childTnLst>
                          </p:cTn>
                        </p:par>
                        <p:par>
                          <p:cTn id="77" fill="hold">
                            <p:stCondLst>
                              <p:cond delay="1000"/>
                            </p:stCondLst>
                            <p:childTnLst>
                              <p:par>
                                <p:cTn id="78" presetID="10" presetClass="entr" presetSubtype="0" fill="hold" nodeType="after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500"/>
                                        <p:tgtEl>
                                          <p:spTgt spid="60"/>
                                        </p:tgtEl>
                                      </p:cBhvr>
                                    </p:animEffect>
                                  </p:childTnLst>
                                </p:cTn>
                              </p:par>
                            </p:childTnLst>
                          </p:cTn>
                        </p:par>
                        <p:par>
                          <p:cTn id="81" fill="hold">
                            <p:stCondLst>
                              <p:cond delay="1500"/>
                            </p:stCondLst>
                            <p:childTnLst>
                              <p:par>
                                <p:cTn id="82" presetID="10" presetClass="entr" presetSubtype="0" fill="hold" nodeType="after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fade">
                                      <p:cBhvr>
                                        <p:cTn id="84" dur="500"/>
                                        <p:tgtEl>
                                          <p:spTgt spid="69"/>
                                        </p:tgtEl>
                                      </p:cBhvr>
                                    </p:animEffect>
                                  </p:childTnLst>
                                </p:cTn>
                              </p:par>
                              <p:par>
                                <p:cTn id="85" presetID="2" presetClass="entr" presetSubtype="1" fill="hold" nodeType="withEffect">
                                  <p:stCondLst>
                                    <p:cond delay="0"/>
                                  </p:stCondLst>
                                  <p:childTnLst>
                                    <p:set>
                                      <p:cBhvr>
                                        <p:cTn id="86" dur="1" fill="hold">
                                          <p:stCondLst>
                                            <p:cond delay="0"/>
                                          </p:stCondLst>
                                        </p:cTn>
                                        <p:tgtEl>
                                          <p:spTgt spid="579"/>
                                        </p:tgtEl>
                                        <p:attrNameLst>
                                          <p:attrName>style.visibility</p:attrName>
                                        </p:attrNameLst>
                                      </p:cBhvr>
                                      <p:to>
                                        <p:strVal val="visible"/>
                                      </p:to>
                                    </p:set>
                                    <p:anim calcmode="lin" valueType="num">
                                      <p:cBhvr additive="base">
                                        <p:cTn id="87" dur="500" fill="hold"/>
                                        <p:tgtEl>
                                          <p:spTgt spid="579"/>
                                        </p:tgtEl>
                                        <p:attrNameLst>
                                          <p:attrName>ppt_x</p:attrName>
                                        </p:attrNameLst>
                                      </p:cBhvr>
                                      <p:tavLst>
                                        <p:tav tm="0">
                                          <p:val>
                                            <p:strVal val="#ppt_x"/>
                                          </p:val>
                                        </p:tav>
                                        <p:tav tm="100000">
                                          <p:val>
                                            <p:strVal val="#ppt_x"/>
                                          </p:val>
                                        </p:tav>
                                      </p:tavLst>
                                    </p:anim>
                                    <p:anim calcmode="lin" valueType="num">
                                      <p:cBhvr additive="base">
                                        <p:cTn id="88" dur="500" fill="hold"/>
                                        <p:tgtEl>
                                          <p:spTgt spid="579"/>
                                        </p:tgtEl>
                                        <p:attrNameLst>
                                          <p:attrName>ppt_y</p:attrName>
                                        </p:attrNameLst>
                                      </p:cBhvr>
                                      <p:tavLst>
                                        <p:tav tm="0">
                                          <p:val>
                                            <p:strVal val="0-#ppt_h/2"/>
                                          </p:val>
                                        </p:tav>
                                        <p:tav tm="100000">
                                          <p:val>
                                            <p:strVal val="#ppt_y"/>
                                          </p:val>
                                        </p:tav>
                                      </p:tavLst>
                                    </p:anim>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fade">
                                      <p:cBhvr>
                                        <p:cTn id="92" dur="500"/>
                                        <p:tgtEl>
                                          <p:spTgt spid="55"/>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500"/>
                                        <p:tgtEl>
                                          <p:spTgt spid="50"/>
                                        </p:tgtEl>
                                      </p:cBhvr>
                                    </p:animEffect>
                                  </p:childTnLst>
                                </p:cTn>
                              </p:par>
                            </p:childTnLst>
                          </p:cTn>
                        </p:par>
                        <p:par>
                          <p:cTn id="97" fill="hold">
                            <p:stCondLst>
                              <p:cond delay="3000"/>
                            </p:stCondLst>
                            <p:childTnLst>
                              <p:par>
                                <p:cTn id="98" presetID="10" presetClass="entr" presetSubtype="0" fill="hold" nodeType="after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fade">
                                      <p:cBhvr>
                                        <p:cTn id="100" dur="500"/>
                                        <p:tgtEl>
                                          <p:spTgt spid="58"/>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fade">
                                      <p:cBhvr>
                                        <p:cTn id="104" dur="500"/>
                                        <p:tgtEl>
                                          <p:spTgt spid="57"/>
                                        </p:tgtEl>
                                      </p:cBhvr>
                                    </p:animEffect>
                                  </p:childTnLst>
                                </p:cTn>
                              </p:par>
                              <p:par>
                                <p:cTn id="105" presetID="2" presetClass="entr" presetSubtype="1" fill="hold" nodeType="withEffect">
                                  <p:stCondLst>
                                    <p:cond delay="0"/>
                                  </p:stCondLst>
                                  <p:childTnLst>
                                    <p:set>
                                      <p:cBhvr>
                                        <p:cTn id="106" dur="1" fill="hold">
                                          <p:stCondLst>
                                            <p:cond delay="0"/>
                                          </p:stCondLst>
                                        </p:cTn>
                                        <p:tgtEl>
                                          <p:spTgt spid="581"/>
                                        </p:tgtEl>
                                        <p:attrNameLst>
                                          <p:attrName>style.visibility</p:attrName>
                                        </p:attrNameLst>
                                      </p:cBhvr>
                                      <p:to>
                                        <p:strVal val="visible"/>
                                      </p:to>
                                    </p:set>
                                    <p:anim calcmode="lin" valueType="num">
                                      <p:cBhvr additive="base">
                                        <p:cTn id="107" dur="500" fill="hold"/>
                                        <p:tgtEl>
                                          <p:spTgt spid="581"/>
                                        </p:tgtEl>
                                        <p:attrNameLst>
                                          <p:attrName>ppt_x</p:attrName>
                                        </p:attrNameLst>
                                      </p:cBhvr>
                                      <p:tavLst>
                                        <p:tav tm="0">
                                          <p:val>
                                            <p:strVal val="#ppt_x"/>
                                          </p:val>
                                        </p:tav>
                                        <p:tav tm="100000">
                                          <p:val>
                                            <p:strVal val="#ppt_x"/>
                                          </p:val>
                                        </p:tav>
                                      </p:tavLst>
                                    </p:anim>
                                    <p:anim calcmode="lin" valueType="num">
                                      <p:cBhvr additive="base">
                                        <p:cTn id="108" dur="500" fill="hold"/>
                                        <p:tgtEl>
                                          <p:spTgt spid="581"/>
                                        </p:tgtEl>
                                        <p:attrNameLst>
                                          <p:attrName>ppt_y</p:attrName>
                                        </p:attrNameLst>
                                      </p:cBhvr>
                                      <p:tavLst>
                                        <p:tav tm="0">
                                          <p:val>
                                            <p:strVal val="0-#ppt_h/2"/>
                                          </p:val>
                                        </p:tav>
                                        <p:tav tm="100000">
                                          <p:val>
                                            <p:strVal val="#ppt_y"/>
                                          </p:val>
                                        </p:tav>
                                      </p:tavLst>
                                    </p:anim>
                                  </p:childTnLst>
                                </p:cTn>
                              </p:par>
                            </p:childTnLst>
                          </p:cTn>
                        </p:par>
                        <p:par>
                          <p:cTn id="109" fill="hold">
                            <p:stCondLst>
                              <p:cond delay="4000"/>
                            </p:stCondLst>
                            <p:childTnLst>
                              <p:par>
                                <p:cTn id="110" presetID="10" presetClass="entr" presetSubtype="0" fill="hold" nodeType="afterEffect">
                                  <p:stCondLst>
                                    <p:cond delay="0"/>
                                  </p:stCondLst>
                                  <p:childTnLst>
                                    <p:set>
                                      <p:cBhvr>
                                        <p:cTn id="111" dur="1" fill="hold">
                                          <p:stCondLst>
                                            <p:cond delay="0"/>
                                          </p:stCondLst>
                                        </p:cTn>
                                        <p:tgtEl>
                                          <p:spTgt spid="62"/>
                                        </p:tgtEl>
                                        <p:attrNameLst>
                                          <p:attrName>style.visibility</p:attrName>
                                        </p:attrNameLst>
                                      </p:cBhvr>
                                      <p:to>
                                        <p:strVal val="visible"/>
                                      </p:to>
                                    </p:set>
                                    <p:animEffect transition="in" filter="fade">
                                      <p:cBhvr>
                                        <p:cTn id="112" dur="500"/>
                                        <p:tgtEl>
                                          <p:spTgt spid="62"/>
                                        </p:tgtEl>
                                      </p:cBhvr>
                                    </p:animEffect>
                                  </p:childTnLst>
                                </p:cTn>
                              </p:par>
                            </p:childTnLst>
                          </p:cTn>
                        </p:par>
                        <p:par>
                          <p:cTn id="113" fill="hold">
                            <p:stCondLst>
                              <p:cond delay="4500"/>
                            </p:stCondLst>
                            <p:childTnLst>
                              <p:par>
                                <p:cTn id="114" presetID="10" presetClass="entr" presetSubtype="0" fill="hold" nodeType="after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fade">
                                      <p:cBhvr>
                                        <p:cTn id="11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66" grpId="0" animBg="1"/>
      <p:bldP spid="192" grpId="0" animBg="1"/>
      <p:bldP spid="191"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solidFill>
                  <a:srgbClr val="505050"/>
                </a:solidFill>
              </a:rPr>
              <a:t>Software delivery challenges</a:t>
            </a:r>
          </a:p>
        </p:txBody>
      </p:sp>
      <p:grpSp>
        <p:nvGrpSpPr>
          <p:cNvPr id="11" name="Group 10"/>
          <p:cNvGrpSpPr/>
          <p:nvPr/>
        </p:nvGrpSpPr>
        <p:grpSpPr>
          <a:xfrm>
            <a:off x="881" y="1414587"/>
            <a:ext cx="4088314" cy="4565223"/>
            <a:chOff x="0" y="1414292"/>
            <a:chExt cx="4088894" cy="4565870"/>
          </a:xfrm>
        </p:grpSpPr>
        <p:sp>
          <p:nvSpPr>
            <p:cNvPr id="35" name="Text Placeholder 5"/>
            <p:cNvSpPr txBox="1">
              <a:spLocks/>
            </p:cNvSpPr>
            <p:nvPr/>
          </p:nvSpPr>
          <p:spPr>
            <a:xfrm>
              <a:off x="0" y="1414292"/>
              <a:ext cx="4088894" cy="4565870"/>
            </a:xfrm>
            <a:prstGeom prst="rect">
              <a:avLst/>
            </a:prstGeom>
            <a:solidFill>
              <a:srgbClr val="2BB8EB"/>
            </a:solidFill>
          </p:spPr>
          <p:txBody>
            <a:bodyPr wrap="square" tIns="146259" bIns="14625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defTabSz="400206">
                <a:buClr>
                  <a:srgbClr val="616161"/>
                </a:buClr>
                <a:defRPr/>
              </a:pPr>
              <a:r>
                <a:rPr lang="en-US" sz="3264" dirty="0"/>
                <a:t> </a:t>
              </a:r>
            </a:p>
          </p:txBody>
        </p:sp>
        <p:sp>
          <p:nvSpPr>
            <p:cNvPr id="36" name="TextBox 35"/>
            <p:cNvSpPr txBox="1"/>
            <p:nvPr/>
          </p:nvSpPr>
          <p:spPr>
            <a:xfrm>
              <a:off x="1" y="5084879"/>
              <a:ext cx="4041281" cy="895282"/>
            </a:xfrm>
            <a:prstGeom prst="rect">
              <a:avLst/>
            </a:prstGeom>
            <a:noFill/>
          </p:spPr>
          <p:txBody>
            <a:bodyPr wrap="square" lIns="182854" tIns="198927" rIns="248659" bIns="248659" rtlCol="0" anchor="b">
              <a:spAutoFit/>
            </a:bodyPr>
            <a:lstStyle/>
            <a:p>
              <a:pPr defTabSz="932266">
                <a:lnSpc>
                  <a:spcPct val="90000"/>
                </a:lnSpc>
                <a:defRPr/>
              </a:pPr>
              <a:r>
                <a:rPr lang="en-US" sz="3200" kern="0" dirty="0">
                  <a:gradFill>
                    <a:gsLst>
                      <a:gs pos="0">
                        <a:srgbClr val="E51489">
                          <a:lumMod val="5000"/>
                          <a:lumOff val="95000"/>
                        </a:srgbClr>
                      </a:gs>
                      <a:gs pos="100000">
                        <a:srgbClr val="FFFFFF"/>
                      </a:gs>
                    </a:gsLst>
                    <a:lin ang="5400000" scaled="1"/>
                  </a:gradFill>
                  <a:latin typeface="Segoe UI Light" panose="020B0502040204020203" pitchFamily="34" charset="0"/>
                  <a:cs typeface="Segoe UI Light" panose="020B0502040204020203" pitchFamily="34" charset="0"/>
                </a:rPr>
                <a:t>Frustration</a:t>
              </a:r>
              <a:endParaRPr lang="es-ES" sz="3200" kern="0" dirty="0">
                <a:gradFill>
                  <a:gsLst>
                    <a:gs pos="0">
                      <a:srgbClr val="E51489">
                        <a:lumMod val="5000"/>
                        <a:lumOff val="95000"/>
                      </a:srgbClr>
                    </a:gs>
                    <a:gs pos="100000">
                      <a:srgbClr val="FFFFFF"/>
                    </a:gs>
                  </a:gsLst>
                  <a:lin ang="5400000" scaled="1"/>
                </a:gradFill>
                <a:latin typeface="Segoe UI Light" panose="020B0502040204020203" pitchFamily="34" charset="0"/>
                <a:cs typeface="Segoe UI Light" panose="020B0502040204020203" pitchFamily="34" charset="0"/>
              </a:endParaRPr>
            </a:p>
          </p:txBody>
        </p:sp>
        <p:grpSp>
          <p:nvGrpSpPr>
            <p:cNvPr id="13" name="Group 12"/>
            <p:cNvGrpSpPr/>
            <p:nvPr/>
          </p:nvGrpSpPr>
          <p:grpSpPr>
            <a:xfrm>
              <a:off x="2027237" y="1945652"/>
              <a:ext cx="2061657" cy="4034509"/>
              <a:chOff x="7429500" y="2065338"/>
              <a:chExt cx="1879600" cy="3678237"/>
            </a:xfrm>
          </p:grpSpPr>
          <p:sp>
            <p:nvSpPr>
              <p:cNvPr id="14" name="AutoShape 3"/>
              <p:cNvSpPr>
                <a:spLocks noChangeAspect="1" noChangeArrowheads="1" noTextEdit="1"/>
              </p:cNvSpPr>
              <p:nvPr/>
            </p:nvSpPr>
            <p:spPr bwMode="auto">
              <a:xfrm>
                <a:off x="7429500" y="2065338"/>
                <a:ext cx="1879600" cy="3678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15" name="Freeform 5"/>
              <p:cNvSpPr>
                <a:spLocks/>
              </p:cNvSpPr>
              <p:nvPr/>
            </p:nvSpPr>
            <p:spPr bwMode="auto">
              <a:xfrm>
                <a:off x="7991475" y="2463800"/>
                <a:ext cx="306388" cy="304800"/>
              </a:xfrm>
              <a:custGeom>
                <a:avLst/>
                <a:gdLst>
                  <a:gd name="T0" fmla="*/ 74 w 81"/>
                  <a:gd name="T1" fmla="*/ 33 h 81"/>
                  <a:gd name="T2" fmla="*/ 74 w 81"/>
                  <a:gd name="T3" fmla="*/ 7 h 81"/>
                  <a:gd name="T4" fmla="*/ 74 w 81"/>
                  <a:gd name="T5" fmla="*/ 7 h 81"/>
                  <a:gd name="T6" fmla="*/ 48 w 81"/>
                  <a:gd name="T7" fmla="*/ 7 h 81"/>
                  <a:gd name="T8" fmla="*/ 7 w 81"/>
                  <a:gd name="T9" fmla="*/ 48 h 81"/>
                  <a:gd name="T10" fmla="*/ 7 w 81"/>
                  <a:gd name="T11" fmla="*/ 74 h 81"/>
                  <a:gd name="T12" fmla="*/ 7 w 81"/>
                  <a:gd name="T13" fmla="*/ 74 h 81"/>
                  <a:gd name="T14" fmla="*/ 33 w 81"/>
                  <a:gd name="T15" fmla="*/ 74 h 81"/>
                  <a:gd name="T16" fmla="*/ 74 w 81"/>
                  <a:gd name="T17"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74" y="33"/>
                    </a:moveTo>
                    <a:cubicBezTo>
                      <a:pt x="81" y="26"/>
                      <a:pt x="81" y="14"/>
                      <a:pt x="74" y="7"/>
                    </a:cubicBezTo>
                    <a:cubicBezTo>
                      <a:pt x="74" y="7"/>
                      <a:pt x="74" y="7"/>
                      <a:pt x="74" y="7"/>
                    </a:cubicBezTo>
                    <a:cubicBezTo>
                      <a:pt x="67" y="0"/>
                      <a:pt x="55" y="0"/>
                      <a:pt x="48" y="7"/>
                    </a:cubicBezTo>
                    <a:cubicBezTo>
                      <a:pt x="7" y="48"/>
                      <a:pt x="7" y="48"/>
                      <a:pt x="7" y="48"/>
                    </a:cubicBezTo>
                    <a:cubicBezTo>
                      <a:pt x="0" y="56"/>
                      <a:pt x="0" y="67"/>
                      <a:pt x="7" y="74"/>
                    </a:cubicBezTo>
                    <a:cubicBezTo>
                      <a:pt x="7" y="74"/>
                      <a:pt x="7" y="74"/>
                      <a:pt x="7" y="74"/>
                    </a:cubicBezTo>
                    <a:cubicBezTo>
                      <a:pt x="14" y="81"/>
                      <a:pt x="25" y="81"/>
                      <a:pt x="33" y="74"/>
                    </a:cubicBezTo>
                    <a:lnTo>
                      <a:pt x="74" y="3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16" name="Freeform 6"/>
              <p:cNvSpPr>
                <a:spLocks/>
              </p:cNvSpPr>
              <p:nvPr/>
            </p:nvSpPr>
            <p:spPr bwMode="auto">
              <a:xfrm>
                <a:off x="7637463" y="2535238"/>
                <a:ext cx="517525" cy="1004887"/>
              </a:xfrm>
              <a:custGeom>
                <a:avLst/>
                <a:gdLst>
                  <a:gd name="T0" fmla="*/ 0 w 137"/>
                  <a:gd name="T1" fmla="*/ 69 h 267"/>
                  <a:gd name="T2" fmla="*/ 69 w 137"/>
                  <a:gd name="T3" fmla="*/ 0 h 267"/>
                  <a:gd name="T4" fmla="*/ 69 w 137"/>
                  <a:gd name="T5" fmla="*/ 0 h 267"/>
                  <a:gd name="T6" fmla="*/ 137 w 137"/>
                  <a:gd name="T7" fmla="*/ 69 h 267"/>
                  <a:gd name="T8" fmla="*/ 137 w 137"/>
                  <a:gd name="T9" fmla="*/ 198 h 267"/>
                  <a:gd name="T10" fmla="*/ 69 w 137"/>
                  <a:gd name="T11" fmla="*/ 267 h 267"/>
                  <a:gd name="T12" fmla="*/ 69 w 137"/>
                  <a:gd name="T13" fmla="*/ 267 h 267"/>
                  <a:gd name="T14" fmla="*/ 0 w 137"/>
                  <a:gd name="T15" fmla="*/ 198 h 267"/>
                  <a:gd name="T16" fmla="*/ 0 w 137"/>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7">
                    <a:moveTo>
                      <a:pt x="0" y="69"/>
                    </a:moveTo>
                    <a:cubicBezTo>
                      <a:pt x="0" y="31"/>
                      <a:pt x="31" y="0"/>
                      <a:pt x="69" y="0"/>
                    </a:cubicBezTo>
                    <a:cubicBezTo>
                      <a:pt x="69" y="0"/>
                      <a:pt x="69" y="0"/>
                      <a:pt x="69" y="0"/>
                    </a:cubicBezTo>
                    <a:cubicBezTo>
                      <a:pt x="107" y="0"/>
                      <a:pt x="137" y="31"/>
                      <a:pt x="137" y="69"/>
                    </a:cubicBezTo>
                    <a:cubicBezTo>
                      <a:pt x="137" y="198"/>
                      <a:pt x="137" y="198"/>
                      <a:pt x="137" y="198"/>
                    </a:cubicBezTo>
                    <a:cubicBezTo>
                      <a:pt x="137" y="236"/>
                      <a:pt x="107" y="267"/>
                      <a:pt x="69" y="267"/>
                    </a:cubicBezTo>
                    <a:cubicBezTo>
                      <a:pt x="69" y="267"/>
                      <a:pt x="69" y="267"/>
                      <a:pt x="69" y="267"/>
                    </a:cubicBezTo>
                    <a:cubicBezTo>
                      <a:pt x="31" y="267"/>
                      <a:pt x="0" y="236"/>
                      <a:pt x="0" y="198"/>
                    </a:cubicBezTo>
                    <a:lnTo>
                      <a:pt x="0"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17" name="Freeform 7"/>
              <p:cNvSpPr>
                <a:spLocks/>
              </p:cNvSpPr>
              <p:nvPr/>
            </p:nvSpPr>
            <p:spPr bwMode="auto">
              <a:xfrm>
                <a:off x="7610475" y="2347913"/>
                <a:ext cx="544513" cy="752475"/>
              </a:xfrm>
              <a:custGeom>
                <a:avLst/>
                <a:gdLst>
                  <a:gd name="T0" fmla="*/ 144 w 144"/>
                  <a:gd name="T1" fmla="*/ 182 h 200"/>
                  <a:gd name="T2" fmla="*/ 144 w 144"/>
                  <a:gd name="T3" fmla="*/ 0 h 200"/>
                  <a:gd name="T4" fmla="*/ 0 w 144"/>
                  <a:gd name="T5" fmla="*/ 120 h 200"/>
                  <a:gd name="T6" fmla="*/ 144 w 144"/>
                  <a:gd name="T7" fmla="*/ 182 h 200"/>
                </a:gdLst>
                <a:ahLst/>
                <a:cxnLst>
                  <a:cxn ang="0">
                    <a:pos x="T0" y="T1"/>
                  </a:cxn>
                  <a:cxn ang="0">
                    <a:pos x="T2" y="T3"/>
                  </a:cxn>
                  <a:cxn ang="0">
                    <a:pos x="T4" y="T5"/>
                  </a:cxn>
                  <a:cxn ang="0">
                    <a:pos x="T6" y="T7"/>
                  </a:cxn>
                </a:cxnLst>
                <a:rect l="0" t="0" r="r" b="b"/>
                <a:pathLst>
                  <a:path w="144" h="200">
                    <a:moveTo>
                      <a:pt x="144" y="182"/>
                    </a:moveTo>
                    <a:cubicBezTo>
                      <a:pt x="144" y="0"/>
                      <a:pt x="144" y="0"/>
                      <a:pt x="144" y="0"/>
                    </a:cubicBezTo>
                    <a:cubicBezTo>
                      <a:pt x="65" y="0"/>
                      <a:pt x="0" y="41"/>
                      <a:pt x="0" y="120"/>
                    </a:cubicBezTo>
                    <a:cubicBezTo>
                      <a:pt x="0" y="200"/>
                      <a:pt x="65" y="182"/>
                      <a:pt x="144" y="18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18" name="Freeform 8"/>
              <p:cNvSpPr>
                <a:spLocks/>
              </p:cNvSpPr>
              <p:nvPr/>
            </p:nvSpPr>
            <p:spPr bwMode="auto">
              <a:xfrm>
                <a:off x="7637463" y="2957513"/>
                <a:ext cx="517525" cy="1000125"/>
              </a:xfrm>
              <a:custGeom>
                <a:avLst/>
                <a:gdLst>
                  <a:gd name="T0" fmla="*/ 0 w 137"/>
                  <a:gd name="T1" fmla="*/ 68 h 266"/>
                  <a:gd name="T2" fmla="*/ 68 w 137"/>
                  <a:gd name="T3" fmla="*/ 0 h 266"/>
                  <a:gd name="T4" fmla="*/ 68 w 137"/>
                  <a:gd name="T5" fmla="*/ 0 h 266"/>
                  <a:gd name="T6" fmla="*/ 137 w 137"/>
                  <a:gd name="T7" fmla="*/ 68 h 266"/>
                  <a:gd name="T8" fmla="*/ 137 w 137"/>
                  <a:gd name="T9" fmla="*/ 197 h 266"/>
                  <a:gd name="T10" fmla="*/ 68 w 137"/>
                  <a:gd name="T11" fmla="*/ 266 h 266"/>
                  <a:gd name="T12" fmla="*/ 68 w 137"/>
                  <a:gd name="T13" fmla="*/ 266 h 266"/>
                  <a:gd name="T14" fmla="*/ 0 w 137"/>
                  <a:gd name="T15" fmla="*/ 197 h 266"/>
                  <a:gd name="T16" fmla="*/ 0 w 137"/>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6">
                    <a:moveTo>
                      <a:pt x="0" y="68"/>
                    </a:moveTo>
                    <a:cubicBezTo>
                      <a:pt x="0" y="30"/>
                      <a:pt x="30" y="0"/>
                      <a:pt x="68" y="0"/>
                    </a:cubicBezTo>
                    <a:cubicBezTo>
                      <a:pt x="68" y="0"/>
                      <a:pt x="68" y="0"/>
                      <a:pt x="68" y="0"/>
                    </a:cubicBezTo>
                    <a:cubicBezTo>
                      <a:pt x="106" y="0"/>
                      <a:pt x="137" y="30"/>
                      <a:pt x="137" y="68"/>
                    </a:cubicBezTo>
                    <a:cubicBezTo>
                      <a:pt x="137" y="197"/>
                      <a:pt x="137" y="197"/>
                      <a:pt x="137" y="197"/>
                    </a:cubicBezTo>
                    <a:cubicBezTo>
                      <a:pt x="137" y="235"/>
                      <a:pt x="106" y="266"/>
                      <a:pt x="68" y="266"/>
                    </a:cubicBezTo>
                    <a:cubicBezTo>
                      <a:pt x="68" y="266"/>
                      <a:pt x="68" y="266"/>
                      <a:pt x="68" y="266"/>
                    </a:cubicBezTo>
                    <a:cubicBezTo>
                      <a:pt x="30" y="266"/>
                      <a:pt x="0" y="235"/>
                      <a:pt x="0" y="197"/>
                    </a:cubicBezTo>
                    <a:lnTo>
                      <a:pt x="0"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19" name="Rectangle 9"/>
              <p:cNvSpPr>
                <a:spLocks noChangeArrowheads="1"/>
              </p:cNvSpPr>
              <p:nvPr/>
            </p:nvSpPr>
            <p:spPr bwMode="auto">
              <a:xfrm>
                <a:off x="7580313" y="2655888"/>
                <a:ext cx="630238" cy="285750"/>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20" name="Freeform 10"/>
              <p:cNvSpPr>
                <a:spLocks/>
              </p:cNvSpPr>
              <p:nvPr/>
            </p:nvSpPr>
            <p:spPr bwMode="auto">
              <a:xfrm>
                <a:off x="7667625"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100"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21" name="Freeform 11"/>
              <p:cNvSpPr>
                <a:spLocks/>
              </p:cNvSpPr>
              <p:nvPr/>
            </p:nvSpPr>
            <p:spPr bwMode="auto">
              <a:xfrm>
                <a:off x="8051800"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99"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22" name="Freeform 12"/>
              <p:cNvSpPr>
                <a:spLocks/>
              </p:cNvSpPr>
              <p:nvPr/>
            </p:nvSpPr>
            <p:spPr bwMode="auto">
              <a:xfrm>
                <a:off x="7693025" y="3490913"/>
                <a:ext cx="1208088" cy="1706562"/>
              </a:xfrm>
              <a:custGeom>
                <a:avLst/>
                <a:gdLst>
                  <a:gd name="T0" fmla="*/ 0 w 320"/>
                  <a:gd name="T1" fmla="*/ 294 h 454"/>
                  <a:gd name="T2" fmla="*/ 160 w 320"/>
                  <a:gd name="T3" fmla="*/ 454 h 454"/>
                  <a:gd name="T4" fmla="*/ 160 w 320"/>
                  <a:gd name="T5" fmla="*/ 454 h 454"/>
                  <a:gd name="T6" fmla="*/ 320 w 320"/>
                  <a:gd name="T7" fmla="*/ 294 h 454"/>
                  <a:gd name="T8" fmla="*/ 320 w 320"/>
                  <a:gd name="T9" fmla="*/ 160 h 454"/>
                  <a:gd name="T10" fmla="*/ 160 w 320"/>
                  <a:gd name="T11" fmla="*/ 0 h 454"/>
                  <a:gd name="T12" fmla="*/ 160 w 320"/>
                  <a:gd name="T13" fmla="*/ 0 h 454"/>
                  <a:gd name="T14" fmla="*/ 0 w 320"/>
                  <a:gd name="T15" fmla="*/ 160 h 454"/>
                  <a:gd name="T16" fmla="*/ 0 w 320"/>
                  <a:gd name="T17" fmla="*/ 29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454">
                    <a:moveTo>
                      <a:pt x="0" y="294"/>
                    </a:moveTo>
                    <a:cubicBezTo>
                      <a:pt x="0" y="383"/>
                      <a:pt x="71" y="454"/>
                      <a:pt x="160" y="454"/>
                    </a:cubicBezTo>
                    <a:cubicBezTo>
                      <a:pt x="160" y="454"/>
                      <a:pt x="160" y="454"/>
                      <a:pt x="160" y="454"/>
                    </a:cubicBezTo>
                    <a:cubicBezTo>
                      <a:pt x="248" y="454"/>
                      <a:pt x="320" y="383"/>
                      <a:pt x="320" y="294"/>
                    </a:cubicBezTo>
                    <a:cubicBezTo>
                      <a:pt x="320" y="160"/>
                      <a:pt x="320" y="160"/>
                      <a:pt x="320" y="160"/>
                    </a:cubicBezTo>
                    <a:cubicBezTo>
                      <a:pt x="320" y="72"/>
                      <a:pt x="248" y="0"/>
                      <a:pt x="160" y="0"/>
                    </a:cubicBezTo>
                    <a:cubicBezTo>
                      <a:pt x="160" y="0"/>
                      <a:pt x="160" y="0"/>
                      <a:pt x="160" y="0"/>
                    </a:cubicBezTo>
                    <a:cubicBezTo>
                      <a:pt x="71" y="0"/>
                      <a:pt x="0" y="72"/>
                      <a:pt x="0" y="160"/>
                    </a:cubicBezTo>
                    <a:lnTo>
                      <a:pt x="0" y="2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23" name="Oval 13"/>
              <p:cNvSpPr>
                <a:spLocks noChangeArrowheads="1"/>
              </p:cNvSpPr>
              <p:nvPr/>
            </p:nvSpPr>
            <p:spPr bwMode="auto">
              <a:xfrm>
                <a:off x="8232775" y="4292600"/>
                <a:ext cx="53975" cy="5556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24" name="Oval 14"/>
              <p:cNvSpPr>
                <a:spLocks noChangeArrowheads="1"/>
              </p:cNvSpPr>
              <p:nvPr/>
            </p:nvSpPr>
            <p:spPr bwMode="auto">
              <a:xfrm>
                <a:off x="7788275" y="4292600"/>
                <a:ext cx="57150" cy="5556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25" name="Oval 15"/>
              <p:cNvSpPr>
                <a:spLocks noChangeArrowheads="1"/>
              </p:cNvSpPr>
              <p:nvPr/>
            </p:nvSpPr>
            <p:spPr bwMode="auto">
              <a:xfrm>
                <a:off x="8139113" y="4930775"/>
                <a:ext cx="57150" cy="57150"/>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26" name="Freeform 16"/>
              <p:cNvSpPr>
                <a:spLocks/>
              </p:cNvSpPr>
              <p:nvPr/>
            </p:nvSpPr>
            <p:spPr bwMode="auto">
              <a:xfrm>
                <a:off x="8391525" y="5018088"/>
                <a:ext cx="279400" cy="439737"/>
              </a:xfrm>
              <a:custGeom>
                <a:avLst/>
                <a:gdLst>
                  <a:gd name="T0" fmla="*/ 10 w 176"/>
                  <a:gd name="T1" fmla="*/ 109 h 277"/>
                  <a:gd name="T2" fmla="*/ 176 w 176"/>
                  <a:gd name="T3" fmla="*/ 277 h 277"/>
                  <a:gd name="T4" fmla="*/ 176 w 176"/>
                  <a:gd name="T5" fmla="*/ 0 h 277"/>
                  <a:gd name="T6" fmla="*/ 0 w 176"/>
                  <a:gd name="T7" fmla="*/ 57 h 277"/>
                  <a:gd name="T8" fmla="*/ 10 w 176"/>
                  <a:gd name="T9" fmla="*/ 109 h 277"/>
                </a:gdLst>
                <a:ahLst/>
                <a:cxnLst>
                  <a:cxn ang="0">
                    <a:pos x="T0" y="T1"/>
                  </a:cxn>
                  <a:cxn ang="0">
                    <a:pos x="T2" y="T3"/>
                  </a:cxn>
                  <a:cxn ang="0">
                    <a:pos x="T4" y="T5"/>
                  </a:cxn>
                  <a:cxn ang="0">
                    <a:pos x="T6" y="T7"/>
                  </a:cxn>
                  <a:cxn ang="0">
                    <a:pos x="T8" y="T9"/>
                  </a:cxn>
                </a:cxnLst>
                <a:rect l="0" t="0" r="r" b="b"/>
                <a:pathLst>
                  <a:path w="176" h="277">
                    <a:moveTo>
                      <a:pt x="10" y="109"/>
                    </a:moveTo>
                    <a:lnTo>
                      <a:pt x="176" y="277"/>
                    </a:lnTo>
                    <a:lnTo>
                      <a:pt x="176" y="0"/>
                    </a:lnTo>
                    <a:lnTo>
                      <a:pt x="0" y="57"/>
                    </a:lnTo>
                    <a:lnTo>
                      <a:pt x="10" y="10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27" name="Freeform 17"/>
              <p:cNvSpPr>
                <a:spLocks/>
              </p:cNvSpPr>
              <p:nvPr/>
            </p:nvSpPr>
            <p:spPr bwMode="auto">
              <a:xfrm>
                <a:off x="8347075" y="3584575"/>
                <a:ext cx="131763" cy="101600"/>
              </a:xfrm>
              <a:custGeom>
                <a:avLst/>
                <a:gdLst>
                  <a:gd name="T0" fmla="*/ 64 w 83"/>
                  <a:gd name="T1" fmla="*/ 0 h 64"/>
                  <a:gd name="T2" fmla="*/ 0 w 83"/>
                  <a:gd name="T3" fmla="*/ 64 h 64"/>
                  <a:gd name="T4" fmla="*/ 83 w 83"/>
                  <a:gd name="T5" fmla="*/ 64 h 64"/>
                  <a:gd name="T6" fmla="*/ 64 w 83"/>
                  <a:gd name="T7" fmla="*/ 0 h 64"/>
                </a:gdLst>
                <a:ahLst/>
                <a:cxnLst>
                  <a:cxn ang="0">
                    <a:pos x="T0" y="T1"/>
                  </a:cxn>
                  <a:cxn ang="0">
                    <a:pos x="T2" y="T3"/>
                  </a:cxn>
                  <a:cxn ang="0">
                    <a:pos x="T4" y="T5"/>
                  </a:cxn>
                  <a:cxn ang="0">
                    <a:pos x="T6" y="T7"/>
                  </a:cxn>
                </a:cxnLst>
                <a:rect l="0" t="0" r="r" b="b"/>
                <a:pathLst>
                  <a:path w="83" h="64">
                    <a:moveTo>
                      <a:pt x="64" y="0"/>
                    </a:moveTo>
                    <a:lnTo>
                      <a:pt x="0" y="64"/>
                    </a:lnTo>
                    <a:lnTo>
                      <a:pt x="83" y="64"/>
                    </a:lnTo>
                    <a:lnTo>
                      <a:pt x="64"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28" name="Rectangle 18"/>
              <p:cNvSpPr>
                <a:spLocks noChangeArrowheads="1"/>
              </p:cNvSpPr>
              <p:nvPr/>
            </p:nvSpPr>
            <p:spPr bwMode="auto">
              <a:xfrm>
                <a:off x="8305800" y="3427413"/>
                <a:ext cx="417513" cy="311150"/>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29" name="Freeform 19"/>
              <p:cNvSpPr>
                <a:spLocks/>
              </p:cNvSpPr>
              <p:nvPr/>
            </p:nvSpPr>
            <p:spPr bwMode="auto">
              <a:xfrm>
                <a:off x="8377238" y="3644900"/>
                <a:ext cx="207963" cy="165100"/>
              </a:xfrm>
              <a:custGeom>
                <a:avLst/>
                <a:gdLst>
                  <a:gd name="T0" fmla="*/ 102 w 131"/>
                  <a:gd name="T1" fmla="*/ 0 h 104"/>
                  <a:gd name="T2" fmla="*/ 0 w 131"/>
                  <a:gd name="T3" fmla="*/ 104 h 104"/>
                  <a:gd name="T4" fmla="*/ 131 w 131"/>
                  <a:gd name="T5" fmla="*/ 104 h 104"/>
                  <a:gd name="T6" fmla="*/ 102 w 131"/>
                  <a:gd name="T7" fmla="*/ 0 h 104"/>
                </a:gdLst>
                <a:ahLst/>
                <a:cxnLst>
                  <a:cxn ang="0">
                    <a:pos x="T0" y="T1"/>
                  </a:cxn>
                  <a:cxn ang="0">
                    <a:pos x="T2" y="T3"/>
                  </a:cxn>
                  <a:cxn ang="0">
                    <a:pos x="T4" y="T5"/>
                  </a:cxn>
                  <a:cxn ang="0">
                    <a:pos x="T6" y="T7"/>
                  </a:cxn>
                </a:cxnLst>
                <a:rect l="0" t="0" r="r" b="b"/>
                <a:pathLst>
                  <a:path w="131" h="104">
                    <a:moveTo>
                      <a:pt x="102" y="0"/>
                    </a:moveTo>
                    <a:lnTo>
                      <a:pt x="0" y="104"/>
                    </a:lnTo>
                    <a:lnTo>
                      <a:pt x="131" y="104"/>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30" name="Freeform 20"/>
              <p:cNvSpPr>
                <a:spLocks/>
              </p:cNvSpPr>
              <p:nvPr/>
            </p:nvSpPr>
            <p:spPr bwMode="auto">
              <a:xfrm>
                <a:off x="8410575" y="3878263"/>
                <a:ext cx="490538" cy="552450"/>
              </a:xfrm>
              <a:custGeom>
                <a:avLst/>
                <a:gdLst>
                  <a:gd name="T0" fmla="*/ 309 w 309"/>
                  <a:gd name="T1" fmla="*/ 0 h 348"/>
                  <a:gd name="T2" fmla="*/ 0 w 309"/>
                  <a:gd name="T3" fmla="*/ 0 h 348"/>
                  <a:gd name="T4" fmla="*/ 309 w 309"/>
                  <a:gd name="T5" fmla="*/ 348 h 348"/>
                  <a:gd name="T6" fmla="*/ 309 w 309"/>
                  <a:gd name="T7" fmla="*/ 0 h 348"/>
                </a:gdLst>
                <a:ahLst/>
                <a:cxnLst>
                  <a:cxn ang="0">
                    <a:pos x="T0" y="T1"/>
                  </a:cxn>
                  <a:cxn ang="0">
                    <a:pos x="T2" y="T3"/>
                  </a:cxn>
                  <a:cxn ang="0">
                    <a:pos x="T4" y="T5"/>
                  </a:cxn>
                  <a:cxn ang="0">
                    <a:pos x="T6" y="T7"/>
                  </a:cxn>
                </a:cxnLst>
                <a:rect l="0" t="0" r="r" b="b"/>
                <a:pathLst>
                  <a:path w="309" h="348">
                    <a:moveTo>
                      <a:pt x="309" y="0"/>
                    </a:moveTo>
                    <a:lnTo>
                      <a:pt x="0" y="0"/>
                    </a:lnTo>
                    <a:lnTo>
                      <a:pt x="309" y="348"/>
                    </a:lnTo>
                    <a:lnTo>
                      <a:pt x="30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31" name="Freeform 21"/>
              <p:cNvSpPr>
                <a:spLocks/>
              </p:cNvSpPr>
              <p:nvPr/>
            </p:nvSpPr>
            <p:spPr bwMode="auto">
              <a:xfrm>
                <a:off x="8516938" y="2535238"/>
                <a:ext cx="520700" cy="1004887"/>
              </a:xfrm>
              <a:custGeom>
                <a:avLst/>
                <a:gdLst>
                  <a:gd name="T0" fmla="*/ 0 w 138"/>
                  <a:gd name="T1" fmla="*/ 69 h 267"/>
                  <a:gd name="T2" fmla="*/ 69 w 138"/>
                  <a:gd name="T3" fmla="*/ 0 h 267"/>
                  <a:gd name="T4" fmla="*/ 69 w 138"/>
                  <a:gd name="T5" fmla="*/ 0 h 267"/>
                  <a:gd name="T6" fmla="*/ 138 w 138"/>
                  <a:gd name="T7" fmla="*/ 69 h 267"/>
                  <a:gd name="T8" fmla="*/ 138 w 138"/>
                  <a:gd name="T9" fmla="*/ 198 h 267"/>
                  <a:gd name="T10" fmla="*/ 69 w 138"/>
                  <a:gd name="T11" fmla="*/ 267 h 267"/>
                  <a:gd name="T12" fmla="*/ 69 w 138"/>
                  <a:gd name="T13" fmla="*/ 267 h 267"/>
                  <a:gd name="T14" fmla="*/ 0 w 138"/>
                  <a:gd name="T15" fmla="*/ 198 h 267"/>
                  <a:gd name="T16" fmla="*/ 0 w 138"/>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7">
                    <a:moveTo>
                      <a:pt x="0" y="69"/>
                    </a:moveTo>
                    <a:cubicBezTo>
                      <a:pt x="0" y="31"/>
                      <a:pt x="31" y="0"/>
                      <a:pt x="69" y="0"/>
                    </a:cubicBezTo>
                    <a:cubicBezTo>
                      <a:pt x="69" y="0"/>
                      <a:pt x="69" y="0"/>
                      <a:pt x="69" y="0"/>
                    </a:cubicBezTo>
                    <a:cubicBezTo>
                      <a:pt x="107" y="0"/>
                      <a:pt x="138" y="31"/>
                      <a:pt x="138" y="69"/>
                    </a:cubicBezTo>
                    <a:cubicBezTo>
                      <a:pt x="138" y="198"/>
                      <a:pt x="138" y="198"/>
                      <a:pt x="138" y="198"/>
                    </a:cubicBezTo>
                    <a:cubicBezTo>
                      <a:pt x="138" y="236"/>
                      <a:pt x="107" y="267"/>
                      <a:pt x="69" y="267"/>
                    </a:cubicBezTo>
                    <a:cubicBezTo>
                      <a:pt x="69" y="267"/>
                      <a:pt x="69" y="267"/>
                      <a:pt x="69" y="267"/>
                    </a:cubicBezTo>
                    <a:cubicBezTo>
                      <a:pt x="31" y="267"/>
                      <a:pt x="0" y="236"/>
                      <a:pt x="0" y="198"/>
                    </a:cubicBezTo>
                    <a:lnTo>
                      <a:pt x="0" y="69"/>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32" name="Freeform 22"/>
              <p:cNvSpPr>
                <a:spLocks/>
              </p:cNvSpPr>
              <p:nvPr/>
            </p:nvSpPr>
            <p:spPr bwMode="auto">
              <a:xfrm>
                <a:off x="8493125" y="2257425"/>
                <a:ext cx="544513" cy="842962"/>
              </a:xfrm>
              <a:custGeom>
                <a:avLst/>
                <a:gdLst>
                  <a:gd name="T0" fmla="*/ 144 w 144"/>
                  <a:gd name="T1" fmla="*/ 206 h 224"/>
                  <a:gd name="T2" fmla="*/ 144 w 144"/>
                  <a:gd name="T3" fmla="*/ 0 h 224"/>
                  <a:gd name="T4" fmla="*/ 0 w 144"/>
                  <a:gd name="T5" fmla="*/ 144 h 224"/>
                  <a:gd name="T6" fmla="*/ 144 w 144"/>
                  <a:gd name="T7" fmla="*/ 206 h 224"/>
                </a:gdLst>
                <a:ahLst/>
                <a:cxnLst>
                  <a:cxn ang="0">
                    <a:pos x="T0" y="T1"/>
                  </a:cxn>
                  <a:cxn ang="0">
                    <a:pos x="T2" y="T3"/>
                  </a:cxn>
                  <a:cxn ang="0">
                    <a:pos x="T4" y="T5"/>
                  </a:cxn>
                  <a:cxn ang="0">
                    <a:pos x="T6" y="T7"/>
                  </a:cxn>
                </a:cxnLst>
                <a:rect l="0" t="0" r="r" b="b"/>
                <a:pathLst>
                  <a:path w="144" h="224">
                    <a:moveTo>
                      <a:pt x="144" y="206"/>
                    </a:moveTo>
                    <a:cubicBezTo>
                      <a:pt x="144" y="0"/>
                      <a:pt x="144" y="0"/>
                      <a:pt x="144" y="0"/>
                    </a:cubicBezTo>
                    <a:cubicBezTo>
                      <a:pt x="64" y="0"/>
                      <a:pt x="0" y="65"/>
                      <a:pt x="0" y="144"/>
                    </a:cubicBezTo>
                    <a:cubicBezTo>
                      <a:pt x="0" y="224"/>
                      <a:pt x="64" y="206"/>
                      <a:pt x="144" y="20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33" name="Freeform 23"/>
              <p:cNvSpPr>
                <a:spLocks/>
              </p:cNvSpPr>
              <p:nvPr/>
            </p:nvSpPr>
            <p:spPr bwMode="auto">
              <a:xfrm>
                <a:off x="8912225" y="2068513"/>
                <a:ext cx="125413" cy="346075"/>
              </a:xfrm>
              <a:custGeom>
                <a:avLst/>
                <a:gdLst>
                  <a:gd name="T0" fmla="*/ 16 w 33"/>
                  <a:gd name="T1" fmla="*/ 92 h 92"/>
                  <a:gd name="T2" fmla="*/ 0 w 33"/>
                  <a:gd name="T3" fmla="*/ 76 h 92"/>
                  <a:gd name="T4" fmla="*/ 0 w 33"/>
                  <a:gd name="T5" fmla="*/ 17 h 92"/>
                  <a:gd name="T6" fmla="*/ 16 w 33"/>
                  <a:gd name="T7" fmla="*/ 0 h 92"/>
                  <a:gd name="T8" fmla="*/ 16 w 33"/>
                  <a:gd name="T9" fmla="*/ 0 h 92"/>
                  <a:gd name="T10" fmla="*/ 33 w 33"/>
                  <a:gd name="T11" fmla="*/ 17 h 92"/>
                  <a:gd name="T12" fmla="*/ 33 w 33"/>
                  <a:gd name="T13" fmla="*/ 76 h 92"/>
                  <a:gd name="T14" fmla="*/ 16 w 3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2">
                    <a:moveTo>
                      <a:pt x="16" y="92"/>
                    </a:moveTo>
                    <a:cubicBezTo>
                      <a:pt x="7" y="92"/>
                      <a:pt x="0" y="85"/>
                      <a:pt x="0" y="76"/>
                    </a:cubicBezTo>
                    <a:cubicBezTo>
                      <a:pt x="0" y="17"/>
                      <a:pt x="0" y="17"/>
                      <a:pt x="0" y="17"/>
                    </a:cubicBezTo>
                    <a:cubicBezTo>
                      <a:pt x="0" y="8"/>
                      <a:pt x="7" y="0"/>
                      <a:pt x="16" y="0"/>
                    </a:cubicBezTo>
                    <a:cubicBezTo>
                      <a:pt x="16" y="0"/>
                      <a:pt x="16" y="0"/>
                      <a:pt x="16" y="0"/>
                    </a:cubicBezTo>
                    <a:cubicBezTo>
                      <a:pt x="25" y="0"/>
                      <a:pt x="33" y="8"/>
                      <a:pt x="33" y="17"/>
                    </a:cubicBezTo>
                    <a:cubicBezTo>
                      <a:pt x="33" y="76"/>
                      <a:pt x="33" y="76"/>
                      <a:pt x="33" y="76"/>
                    </a:cubicBezTo>
                    <a:cubicBezTo>
                      <a:pt x="33" y="85"/>
                      <a:pt x="25" y="92"/>
                      <a:pt x="16" y="92"/>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34" name="Freeform 24"/>
              <p:cNvSpPr>
                <a:spLocks/>
              </p:cNvSpPr>
              <p:nvPr/>
            </p:nvSpPr>
            <p:spPr bwMode="auto">
              <a:xfrm>
                <a:off x="8701088" y="2081213"/>
                <a:ext cx="295275" cy="288925"/>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37" name="Freeform 25"/>
              <p:cNvSpPr>
                <a:spLocks/>
              </p:cNvSpPr>
              <p:nvPr/>
            </p:nvSpPr>
            <p:spPr bwMode="auto">
              <a:xfrm>
                <a:off x="8580438" y="2166938"/>
                <a:ext cx="290513" cy="288925"/>
              </a:xfrm>
              <a:custGeom>
                <a:avLst/>
                <a:gdLst>
                  <a:gd name="T0" fmla="*/ 6 w 77"/>
                  <a:gd name="T1" fmla="*/ 6 h 77"/>
                  <a:gd name="T2" fmla="*/ 29 w 77"/>
                  <a:gd name="T3" fmla="*/ 6 h 77"/>
                  <a:gd name="T4" fmla="*/ 71 w 77"/>
                  <a:gd name="T5" fmla="*/ 48 h 77"/>
                  <a:gd name="T6" fmla="*/ 71 w 77"/>
                  <a:gd name="T7" fmla="*/ 71 h 77"/>
                  <a:gd name="T8" fmla="*/ 71 w 77"/>
                  <a:gd name="T9" fmla="*/ 71 h 77"/>
                  <a:gd name="T10" fmla="*/ 48 w 77"/>
                  <a:gd name="T11" fmla="*/ 71 h 77"/>
                  <a:gd name="T12" fmla="*/ 6 w 77"/>
                  <a:gd name="T13" fmla="*/ 29 h 77"/>
                  <a:gd name="T14" fmla="*/ 6 w 77"/>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6" y="6"/>
                    </a:moveTo>
                    <a:cubicBezTo>
                      <a:pt x="12" y="0"/>
                      <a:pt x="23" y="0"/>
                      <a:pt x="29" y="6"/>
                    </a:cubicBezTo>
                    <a:cubicBezTo>
                      <a:pt x="71" y="48"/>
                      <a:pt x="71" y="48"/>
                      <a:pt x="71" y="48"/>
                    </a:cubicBezTo>
                    <a:cubicBezTo>
                      <a:pt x="77" y="54"/>
                      <a:pt x="77" y="64"/>
                      <a:pt x="71" y="71"/>
                    </a:cubicBezTo>
                    <a:cubicBezTo>
                      <a:pt x="71" y="71"/>
                      <a:pt x="71" y="71"/>
                      <a:pt x="71" y="71"/>
                    </a:cubicBezTo>
                    <a:cubicBezTo>
                      <a:pt x="65" y="77"/>
                      <a:pt x="54"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38" name="Freeform 26"/>
              <p:cNvSpPr>
                <a:spLocks/>
              </p:cNvSpPr>
              <p:nvPr/>
            </p:nvSpPr>
            <p:spPr bwMode="auto">
              <a:xfrm>
                <a:off x="8523288" y="2312988"/>
                <a:ext cx="295275" cy="290512"/>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3"/>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41" name="Rectangle 27"/>
              <p:cNvSpPr>
                <a:spLocks noChangeArrowheads="1"/>
              </p:cNvSpPr>
              <p:nvPr/>
            </p:nvSpPr>
            <p:spPr bwMode="auto">
              <a:xfrm>
                <a:off x="8459788" y="2655888"/>
                <a:ext cx="633413" cy="285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42" name="Freeform 28"/>
              <p:cNvSpPr>
                <a:spLocks/>
              </p:cNvSpPr>
              <p:nvPr/>
            </p:nvSpPr>
            <p:spPr bwMode="auto">
              <a:xfrm>
                <a:off x="8516938" y="2957513"/>
                <a:ext cx="520700" cy="1000125"/>
              </a:xfrm>
              <a:custGeom>
                <a:avLst/>
                <a:gdLst>
                  <a:gd name="T0" fmla="*/ 0 w 138"/>
                  <a:gd name="T1" fmla="*/ 68 h 266"/>
                  <a:gd name="T2" fmla="*/ 69 w 138"/>
                  <a:gd name="T3" fmla="*/ 0 h 266"/>
                  <a:gd name="T4" fmla="*/ 69 w 138"/>
                  <a:gd name="T5" fmla="*/ 0 h 266"/>
                  <a:gd name="T6" fmla="*/ 138 w 138"/>
                  <a:gd name="T7" fmla="*/ 68 h 266"/>
                  <a:gd name="T8" fmla="*/ 138 w 138"/>
                  <a:gd name="T9" fmla="*/ 197 h 266"/>
                  <a:gd name="T10" fmla="*/ 69 w 138"/>
                  <a:gd name="T11" fmla="*/ 266 h 266"/>
                  <a:gd name="T12" fmla="*/ 69 w 138"/>
                  <a:gd name="T13" fmla="*/ 266 h 266"/>
                  <a:gd name="T14" fmla="*/ 0 w 138"/>
                  <a:gd name="T15" fmla="*/ 197 h 266"/>
                  <a:gd name="T16" fmla="*/ 0 w 138"/>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6">
                    <a:moveTo>
                      <a:pt x="0" y="68"/>
                    </a:moveTo>
                    <a:cubicBezTo>
                      <a:pt x="0" y="30"/>
                      <a:pt x="31" y="0"/>
                      <a:pt x="69" y="0"/>
                    </a:cubicBezTo>
                    <a:cubicBezTo>
                      <a:pt x="69" y="0"/>
                      <a:pt x="69" y="0"/>
                      <a:pt x="69" y="0"/>
                    </a:cubicBezTo>
                    <a:cubicBezTo>
                      <a:pt x="107" y="0"/>
                      <a:pt x="138" y="30"/>
                      <a:pt x="138" y="68"/>
                    </a:cubicBezTo>
                    <a:cubicBezTo>
                      <a:pt x="138" y="197"/>
                      <a:pt x="138" y="197"/>
                      <a:pt x="138" y="197"/>
                    </a:cubicBezTo>
                    <a:cubicBezTo>
                      <a:pt x="138" y="235"/>
                      <a:pt x="107" y="266"/>
                      <a:pt x="69" y="266"/>
                    </a:cubicBezTo>
                    <a:cubicBezTo>
                      <a:pt x="69" y="266"/>
                      <a:pt x="69" y="266"/>
                      <a:pt x="69" y="266"/>
                    </a:cubicBezTo>
                    <a:cubicBezTo>
                      <a:pt x="31" y="266"/>
                      <a:pt x="0" y="235"/>
                      <a:pt x="0" y="197"/>
                    </a:cubicBezTo>
                    <a:lnTo>
                      <a:pt x="0" y="68"/>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45" name="Freeform 29"/>
              <p:cNvSpPr>
                <a:spLocks/>
              </p:cNvSpPr>
              <p:nvPr/>
            </p:nvSpPr>
            <p:spPr bwMode="auto">
              <a:xfrm>
                <a:off x="8840788" y="3438525"/>
                <a:ext cx="101600" cy="161925"/>
              </a:xfrm>
              <a:custGeom>
                <a:avLst/>
                <a:gdLst>
                  <a:gd name="T0" fmla="*/ 0 w 27"/>
                  <a:gd name="T1" fmla="*/ 13 h 43"/>
                  <a:gd name="T2" fmla="*/ 13 w 27"/>
                  <a:gd name="T3" fmla="*/ 0 h 43"/>
                  <a:gd name="T4" fmla="*/ 13 w 27"/>
                  <a:gd name="T5" fmla="*/ 0 h 43"/>
                  <a:gd name="T6" fmla="*/ 27 w 27"/>
                  <a:gd name="T7" fmla="*/ 13 h 43"/>
                  <a:gd name="T8" fmla="*/ 27 w 27"/>
                  <a:gd name="T9" fmla="*/ 29 h 43"/>
                  <a:gd name="T10" fmla="*/ 13 w 27"/>
                  <a:gd name="T11" fmla="*/ 43 h 43"/>
                  <a:gd name="T12" fmla="*/ 13 w 27"/>
                  <a:gd name="T13" fmla="*/ 43 h 43"/>
                  <a:gd name="T14" fmla="*/ 0 w 27"/>
                  <a:gd name="T15" fmla="*/ 29 h 43"/>
                  <a:gd name="T16" fmla="*/ 0 w 27"/>
                  <a:gd name="T17" fmla="*/ 1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3"/>
                    </a:moveTo>
                    <a:cubicBezTo>
                      <a:pt x="0" y="6"/>
                      <a:pt x="6" y="0"/>
                      <a:pt x="13" y="0"/>
                    </a:cubicBezTo>
                    <a:cubicBezTo>
                      <a:pt x="13" y="0"/>
                      <a:pt x="13" y="0"/>
                      <a:pt x="13" y="0"/>
                    </a:cubicBezTo>
                    <a:cubicBezTo>
                      <a:pt x="21" y="0"/>
                      <a:pt x="27" y="6"/>
                      <a:pt x="27" y="13"/>
                    </a:cubicBezTo>
                    <a:cubicBezTo>
                      <a:pt x="27" y="29"/>
                      <a:pt x="27" y="29"/>
                      <a:pt x="27" y="29"/>
                    </a:cubicBezTo>
                    <a:cubicBezTo>
                      <a:pt x="27" y="37"/>
                      <a:pt x="21" y="43"/>
                      <a:pt x="13" y="43"/>
                    </a:cubicBezTo>
                    <a:cubicBezTo>
                      <a:pt x="13" y="43"/>
                      <a:pt x="13" y="43"/>
                      <a:pt x="13" y="43"/>
                    </a:cubicBezTo>
                    <a:cubicBezTo>
                      <a:pt x="6" y="43"/>
                      <a:pt x="0" y="37"/>
                      <a:pt x="0" y="29"/>
                    </a:cubicBezTo>
                    <a:lnTo>
                      <a:pt x="0" y="13"/>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46" name="Freeform 30"/>
              <p:cNvSpPr>
                <a:spLocks/>
              </p:cNvSpPr>
              <p:nvPr/>
            </p:nvSpPr>
            <p:spPr bwMode="auto">
              <a:xfrm>
                <a:off x="8840788" y="3182938"/>
                <a:ext cx="101600" cy="165100"/>
              </a:xfrm>
              <a:custGeom>
                <a:avLst/>
                <a:gdLst>
                  <a:gd name="T0" fmla="*/ 0 w 27"/>
                  <a:gd name="T1" fmla="*/ 14 h 44"/>
                  <a:gd name="T2" fmla="*/ 13 w 27"/>
                  <a:gd name="T3" fmla="*/ 0 h 44"/>
                  <a:gd name="T4" fmla="*/ 13 w 27"/>
                  <a:gd name="T5" fmla="*/ 0 h 44"/>
                  <a:gd name="T6" fmla="*/ 27 w 27"/>
                  <a:gd name="T7" fmla="*/ 14 h 44"/>
                  <a:gd name="T8" fmla="*/ 27 w 27"/>
                  <a:gd name="T9" fmla="*/ 30 h 44"/>
                  <a:gd name="T10" fmla="*/ 13 w 27"/>
                  <a:gd name="T11" fmla="*/ 44 h 44"/>
                  <a:gd name="T12" fmla="*/ 13 w 27"/>
                  <a:gd name="T13" fmla="*/ 44 h 44"/>
                  <a:gd name="T14" fmla="*/ 0 w 27"/>
                  <a:gd name="T15" fmla="*/ 30 h 44"/>
                  <a:gd name="T16" fmla="*/ 0 w 27"/>
                  <a:gd name="T1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4">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8"/>
                      <a:pt x="21" y="44"/>
                      <a:pt x="13" y="44"/>
                    </a:cubicBezTo>
                    <a:cubicBezTo>
                      <a:pt x="13" y="44"/>
                      <a:pt x="13" y="44"/>
                      <a:pt x="13" y="44"/>
                    </a:cubicBezTo>
                    <a:cubicBezTo>
                      <a:pt x="6" y="44"/>
                      <a:pt x="0" y="38"/>
                      <a:pt x="0" y="30"/>
                    </a:cubicBezTo>
                    <a:lnTo>
                      <a:pt x="0" y="14"/>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47" name="Line 31"/>
              <p:cNvSpPr>
                <a:spLocks noChangeShapeType="1"/>
              </p:cNvSpPr>
              <p:nvPr/>
            </p:nvSpPr>
            <p:spPr bwMode="auto">
              <a:xfrm flipV="1">
                <a:off x="8890000" y="3317875"/>
                <a:ext cx="0" cy="150812"/>
              </a:xfrm>
              <a:prstGeom prst="line">
                <a:avLst/>
              </a:prstGeom>
              <a:noFill/>
              <a:ln w="55563" cap="rnd">
                <a:solidFill>
                  <a:srgbClr val="969696"/>
                </a:solidFill>
                <a:prstDash val="solid"/>
                <a:miter lim="800000"/>
                <a:headEnd/>
                <a:tailEnd/>
              </a:ln>
              <a:extLst>
                <a:ext uri="{909E8E84-426E-40dd-AFC4-6F175D3DCCD1}">
                  <a14:hiddenFill xmlns:a14="http://schemas.microsoft.com/office/drawing/2010/main" xmlns="">
                    <a:noFill/>
                  </a14:hiddenFill>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48" name="Freeform 32"/>
              <p:cNvSpPr>
                <a:spLocks/>
              </p:cNvSpPr>
              <p:nvPr/>
            </p:nvSpPr>
            <p:spPr bwMode="auto">
              <a:xfrm>
                <a:off x="8840788" y="2930525"/>
                <a:ext cx="101600" cy="161925"/>
              </a:xfrm>
              <a:custGeom>
                <a:avLst/>
                <a:gdLst>
                  <a:gd name="T0" fmla="*/ 0 w 27"/>
                  <a:gd name="T1" fmla="*/ 14 h 43"/>
                  <a:gd name="T2" fmla="*/ 13 w 27"/>
                  <a:gd name="T3" fmla="*/ 0 h 43"/>
                  <a:gd name="T4" fmla="*/ 13 w 27"/>
                  <a:gd name="T5" fmla="*/ 0 h 43"/>
                  <a:gd name="T6" fmla="*/ 27 w 27"/>
                  <a:gd name="T7" fmla="*/ 14 h 43"/>
                  <a:gd name="T8" fmla="*/ 27 w 27"/>
                  <a:gd name="T9" fmla="*/ 30 h 43"/>
                  <a:gd name="T10" fmla="*/ 13 w 27"/>
                  <a:gd name="T11" fmla="*/ 43 h 43"/>
                  <a:gd name="T12" fmla="*/ 13 w 27"/>
                  <a:gd name="T13" fmla="*/ 43 h 43"/>
                  <a:gd name="T14" fmla="*/ 0 w 27"/>
                  <a:gd name="T15" fmla="*/ 30 h 43"/>
                  <a:gd name="T16" fmla="*/ 0 w 27"/>
                  <a:gd name="T1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7"/>
                      <a:pt x="21" y="43"/>
                      <a:pt x="13" y="43"/>
                    </a:cubicBezTo>
                    <a:cubicBezTo>
                      <a:pt x="13" y="43"/>
                      <a:pt x="13" y="43"/>
                      <a:pt x="13" y="43"/>
                    </a:cubicBezTo>
                    <a:cubicBezTo>
                      <a:pt x="6" y="43"/>
                      <a:pt x="0" y="37"/>
                      <a:pt x="0" y="30"/>
                    </a:cubicBezTo>
                    <a:lnTo>
                      <a:pt x="0" y="14"/>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0" name="Line 33"/>
              <p:cNvSpPr>
                <a:spLocks noChangeShapeType="1"/>
              </p:cNvSpPr>
              <p:nvPr/>
            </p:nvSpPr>
            <p:spPr bwMode="auto">
              <a:xfrm flipV="1">
                <a:off x="8890000" y="3065463"/>
                <a:ext cx="0" cy="150812"/>
              </a:xfrm>
              <a:prstGeom prst="line">
                <a:avLst/>
              </a:prstGeom>
              <a:noFill/>
              <a:ln w="55563" cap="rnd">
                <a:solidFill>
                  <a:srgbClr val="969696"/>
                </a:solidFill>
                <a:prstDash val="solid"/>
                <a:miter lim="800000"/>
                <a:headEnd/>
                <a:tailEnd/>
              </a:ln>
              <a:extLst>
                <a:ext uri="{909E8E84-426E-40dd-AFC4-6F175D3DCCD1}">
                  <a14:hiddenFill xmlns:a14="http://schemas.microsoft.com/office/drawing/2010/main" xmlns="">
                    <a:noFill/>
                  </a14:hiddenFill>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1" name="Freeform 34"/>
              <p:cNvSpPr>
                <a:spLocks/>
              </p:cNvSpPr>
              <p:nvPr/>
            </p:nvSpPr>
            <p:spPr bwMode="auto">
              <a:xfrm>
                <a:off x="7429500" y="2944813"/>
                <a:ext cx="876300" cy="1114425"/>
              </a:xfrm>
              <a:custGeom>
                <a:avLst/>
                <a:gdLst>
                  <a:gd name="T0" fmla="*/ 19 w 232"/>
                  <a:gd name="T1" fmla="*/ 104 h 296"/>
                  <a:gd name="T2" fmla="*/ 23 w 232"/>
                  <a:gd name="T3" fmla="*/ 104 h 296"/>
                  <a:gd name="T4" fmla="*/ 127 w 232"/>
                  <a:gd name="T5" fmla="*/ 0 h 296"/>
                  <a:gd name="T6" fmla="*/ 232 w 232"/>
                  <a:gd name="T7" fmla="*/ 105 h 296"/>
                  <a:gd name="T8" fmla="*/ 232 w 232"/>
                  <a:gd name="T9" fmla="*/ 192 h 296"/>
                  <a:gd name="T10" fmla="*/ 127 w 232"/>
                  <a:gd name="T11" fmla="*/ 296 h 296"/>
                  <a:gd name="T12" fmla="*/ 23 w 232"/>
                  <a:gd name="T13" fmla="*/ 192 h 296"/>
                  <a:gd name="T14" fmla="*/ 23 w 232"/>
                  <a:gd name="T15" fmla="*/ 142 h 296"/>
                  <a:gd name="T16" fmla="*/ 19 w 232"/>
                  <a:gd name="T17" fmla="*/ 142 h 296"/>
                  <a:gd name="T18" fmla="*/ 0 w 232"/>
                  <a:gd name="T19" fmla="*/ 123 h 296"/>
                  <a:gd name="T20" fmla="*/ 19 w 232"/>
                  <a:gd name="T21" fmla="*/ 10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9" y="104"/>
                    </a:moveTo>
                    <a:cubicBezTo>
                      <a:pt x="23" y="104"/>
                      <a:pt x="23" y="104"/>
                      <a:pt x="23" y="104"/>
                    </a:cubicBezTo>
                    <a:cubicBezTo>
                      <a:pt x="24" y="47"/>
                      <a:pt x="70" y="0"/>
                      <a:pt x="127" y="0"/>
                    </a:cubicBezTo>
                    <a:cubicBezTo>
                      <a:pt x="185" y="0"/>
                      <a:pt x="232" y="47"/>
                      <a:pt x="232" y="105"/>
                    </a:cubicBezTo>
                    <a:cubicBezTo>
                      <a:pt x="232" y="192"/>
                      <a:pt x="232" y="192"/>
                      <a:pt x="232" y="192"/>
                    </a:cubicBezTo>
                    <a:cubicBezTo>
                      <a:pt x="232" y="249"/>
                      <a:pt x="185" y="296"/>
                      <a:pt x="127" y="296"/>
                    </a:cubicBezTo>
                    <a:cubicBezTo>
                      <a:pt x="70" y="296"/>
                      <a:pt x="23" y="249"/>
                      <a:pt x="23" y="192"/>
                    </a:cubicBezTo>
                    <a:cubicBezTo>
                      <a:pt x="23" y="142"/>
                      <a:pt x="23" y="142"/>
                      <a:pt x="23" y="142"/>
                    </a:cubicBezTo>
                    <a:cubicBezTo>
                      <a:pt x="19" y="142"/>
                      <a:pt x="19" y="142"/>
                      <a:pt x="19" y="142"/>
                    </a:cubicBezTo>
                    <a:cubicBezTo>
                      <a:pt x="9" y="142"/>
                      <a:pt x="0" y="134"/>
                      <a:pt x="0" y="123"/>
                    </a:cubicBezTo>
                    <a:cubicBezTo>
                      <a:pt x="0" y="112"/>
                      <a:pt x="9" y="104"/>
                      <a:pt x="19" y="10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2" name="Oval 35"/>
              <p:cNvSpPr>
                <a:spLocks noChangeArrowheads="1"/>
              </p:cNvSpPr>
              <p:nvPr/>
            </p:nvSpPr>
            <p:spPr bwMode="auto">
              <a:xfrm>
                <a:off x="7785100" y="3468688"/>
                <a:ext cx="71438" cy="714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3" name="Oval 36"/>
              <p:cNvSpPr>
                <a:spLocks noChangeArrowheads="1"/>
              </p:cNvSpPr>
              <p:nvPr/>
            </p:nvSpPr>
            <p:spPr bwMode="auto">
              <a:xfrm>
                <a:off x="7542213" y="3468688"/>
                <a:ext cx="73025" cy="714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4" name="Freeform 37"/>
              <p:cNvSpPr>
                <a:spLocks/>
              </p:cNvSpPr>
              <p:nvPr/>
            </p:nvSpPr>
            <p:spPr bwMode="auto">
              <a:xfrm>
                <a:off x="8226425" y="3370263"/>
                <a:ext cx="153988" cy="266700"/>
              </a:xfrm>
              <a:custGeom>
                <a:avLst/>
                <a:gdLst>
                  <a:gd name="T0" fmla="*/ 21 w 41"/>
                  <a:gd name="T1" fmla="*/ 71 h 71"/>
                  <a:gd name="T2" fmla="*/ 41 w 41"/>
                  <a:gd name="T3" fmla="*/ 50 h 71"/>
                  <a:gd name="T4" fmla="*/ 41 w 41"/>
                  <a:gd name="T5" fmla="*/ 20 h 71"/>
                  <a:gd name="T6" fmla="*/ 21 w 41"/>
                  <a:gd name="T7" fmla="*/ 0 h 71"/>
                  <a:gd name="T8" fmla="*/ 21 w 41"/>
                  <a:gd name="T9" fmla="*/ 0 h 71"/>
                  <a:gd name="T10" fmla="*/ 0 w 41"/>
                  <a:gd name="T11" fmla="*/ 20 h 71"/>
                  <a:gd name="T12" fmla="*/ 0 w 41"/>
                  <a:gd name="T13" fmla="*/ 50 h 71"/>
                  <a:gd name="T14" fmla="*/ 21 w 41"/>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1">
                    <a:moveTo>
                      <a:pt x="21" y="71"/>
                    </a:moveTo>
                    <a:cubicBezTo>
                      <a:pt x="32" y="71"/>
                      <a:pt x="41" y="62"/>
                      <a:pt x="41" y="50"/>
                    </a:cubicBezTo>
                    <a:cubicBezTo>
                      <a:pt x="41" y="20"/>
                      <a:pt x="41" y="20"/>
                      <a:pt x="41" y="20"/>
                    </a:cubicBezTo>
                    <a:cubicBezTo>
                      <a:pt x="41" y="9"/>
                      <a:pt x="32" y="0"/>
                      <a:pt x="21" y="0"/>
                    </a:cubicBezTo>
                    <a:cubicBezTo>
                      <a:pt x="21" y="0"/>
                      <a:pt x="21" y="0"/>
                      <a:pt x="21" y="0"/>
                    </a:cubicBezTo>
                    <a:cubicBezTo>
                      <a:pt x="9" y="0"/>
                      <a:pt x="0" y="9"/>
                      <a:pt x="0" y="20"/>
                    </a:cubicBezTo>
                    <a:cubicBezTo>
                      <a:pt x="0" y="50"/>
                      <a:pt x="0" y="50"/>
                      <a:pt x="0" y="50"/>
                    </a:cubicBezTo>
                    <a:cubicBezTo>
                      <a:pt x="0" y="62"/>
                      <a:pt x="9" y="71"/>
                      <a:pt x="21" y="7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5" name="Freeform 38"/>
              <p:cNvSpPr>
                <a:spLocks/>
              </p:cNvSpPr>
              <p:nvPr/>
            </p:nvSpPr>
            <p:spPr bwMode="auto">
              <a:xfrm>
                <a:off x="8207375" y="3422650"/>
                <a:ext cx="131763" cy="285750"/>
              </a:xfrm>
              <a:custGeom>
                <a:avLst/>
                <a:gdLst>
                  <a:gd name="T0" fmla="*/ 17 w 35"/>
                  <a:gd name="T1" fmla="*/ 73 h 76"/>
                  <a:gd name="T2" fmla="*/ 35 w 35"/>
                  <a:gd name="T3" fmla="*/ 66 h 76"/>
                  <a:gd name="T4" fmla="*/ 35 w 35"/>
                  <a:gd name="T5" fmla="*/ 17 h 76"/>
                  <a:gd name="T6" fmla="*/ 17 w 35"/>
                  <a:gd name="T7" fmla="*/ 0 h 76"/>
                  <a:gd name="T8" fmla="*/ 17 w 35"/>
                  <a:gd name="T9" fmla="*/ 0 h 76"/>
                  <a:gd name="T10" fmla="*/ 0 w 35"/>
                  <a:gd name="T11" fmla="*/ 17 h 76"/>
                  <a:gd name="T12" fmla="*/ 0 w 35"/>
                  <a:gd name="T13" fmla="*/ 43 h 76"/>
                  <a:gd name="T14" fmla="*/ 17 w 35"/>
                  <a:gd name="T15" fmla="*/ 61 h 76"/>
                  <a:gd name="T16" fmla="*/ 17 w 35"/>
                  <a:gd name="T17" fmla="*/ 7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6">
                    <a:moveTo>
                      <a:pt x="17" y="73"/>
                    </a:moveTo>
                    <a:cubicBezTo>
                      <a:pt x="27" y="73"/>
                      <a:pt x="35" y="76"/>
                      <a:pt x="35" y="66"/>
                    </a:cubicBezTo>
                    <a:cubicBezTo>
                      <a:pt x="35" y="17"/>
                      <a:pt x="35" y="17"/>
                      <a:pt x="35" y="17"/>
                    </a:cubicBezTo>
                    <a:cubicBezTo>
                      <a:pt x="35" y="8"/>
                      <a:pt x="27" y="0"/>
                      <a:pt x="17" y="0"/>
                    </a:cubicBezTo>
                    <a:cubicBezTo>
                      <a:pt x="17" y="0"/>
                      <a:pt x="17" y="0"/>
                      <a:pt x="17" y="0"/>
                    </a:cubicBezTo>
                    <a:cubicBezTo>
                      <a:pt x="7" y="0"/>
                      <a:pt x="0" y="8"/>
                      <a:pt x="0" y="17"/>
                    </a:cubicBezTo>
                    <a:cubicBezTo>
                      <a:pt x="0" y="43"/>
                      <a:pt x="0" y="43"/>
                      <a:pt x="0" y="43"/>
                    </a:cubicBezTo>
                    <a:cubicBezTo>
                      <a:pt x="0" y="53"/>
                      <a:pt x="7" y="61"/>
                      <a:pt x="17" y="61"/>
                    </a:cubicBezTo>
                    <a:lnTo>
                      <a:pt x="17" y="73"/>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6" name="Freeform 39"/>
              <p:cNvSpPr>
                <a:spLocks/>
              </p:cNvSpPr>
              <p:nvPr/>
            </p:nvSpPr>
            <p:spPr bwMode="auto">
              <a:xfrm>
                <a:off x="7432675" y="3663950"/>
                <a:ext cx="396875" cy="195262"/>
              </a:xfrm>
              <a:custGeom>
                <a:avLst/>
                <a:gdLst>
                  <a:gd name="T0" fmla="*/ 52 w 105"/>
                  <a:gd name="T1" fmla="*/ 0 h 52"/>
                  <a:gd name="T2" fmla="*/ 105 w 105"/>
                  <a:gd name="T3" fmla="*/ 52 h 52"/>
                  <a:gd name="T4" fmla="*/ 0 w 105"/>
                  <a:gd name="T5" fmla="*/ 52 h 52"/>
                  <a:gd name="T6" fmla="*/ 52 w 105"/>
                  <a:gd name="T7" fmla="*/ 0 h 52"/>
                </a:gdLst>
                <a:ahLst/>
                <a:cxnLst>
                  <a:cxn ang="0">
                    <a:pos x="T0" y="T1"/>
                  </a:cxn>
                  <a:cxn ang="0">
                    <a:pos x="T2" y="T3"/>
                  </a:cxn>
                  <a:cxn ang="0">
                    <a:pos x="T4" y="T5"/>
                  </a:cxn>
                  <a:cxn ang="0">
                    <a:pos x="T6" y="T7"/>
                  </a:cxn>
                </a:cxnLst>
                <a:rect l="0" t="0" r="r" b="b"/>
                <a:pathLst>
                  <a:path w="105" h="52">
                    <a:moveTo>
                      <a:pt x="52" y="0"/>
                    </a:moveTo>
                    <a:cubicBezTo>
                      <a:pt x="81" y="0"/>
                      <a:pt x="105" y="23"/>
                      <a:pt x="105" y="52"/>
                    </a:cubicBezTo>
                    <a:cubicBezTo>
                      <a:pt x="0" y="52"/>
                      <a:pt x="0" y="52"/>
                      <a:pt x="0" y="52"/>
                    </a:cubicBezTo>
                    <a:cubicBezTo>
                      <a:pt x="0" y="23"/>
                      <a:pt x="23" y="0"/>
                      <a:pt x="52" y="0"/>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7" name="Freeform 40"/>
              <p:cNvSpPr>
                <a:spLocks/>
              </p:cNvSpPr>
              <p:nvPr/>
            </p:nvSpPr>
            <p:spPr bwMode="auto">
              <a:xfrm>
                <a:off x="7516813" y="3979863"/>
                <a:ext cx="400050" cy="198437"/>
              </a:xfrm>
              <a:custGeom>
                <a:avLst/>
                <a:gdLst>
                  <a:gd name="T0" fmla="*/ 53 w 106"/>
                  <a:gd name="T1" fmla="*/ 53 h 53"/>
                  <a:gd name="T2" fmla="*/ 0 w 106"/>
                  <a:gd name="T3" fmla="*/ 0 h 53"/>
                  <a:gd name="T4" fmla="*/ 106 w 106"/>
                  <a:gd name="T5" fmla="*/ 0 h 53"/>
                  <a:gd name="T6" fmla="*/ 53 w 106"/>
                  <a:gd name="T7" fmla="*/ 53 h 53"/>
                </a:gdLst>
                <a:ahLst/>
                <a:cxnLst>
                  <a:cxn ang="0">
                    <a:pos x="T0" y="T1"/>
                  </a:cxn>
                  <a:cxn ang="0">
                    <a:pos x="T2" y="T3"/>
                  </a:cxn>
                  <a:cxn ang="0">
                    <a:pos x="T4" y="T5"/>
                  </a:cxn>
                  <a:cxn ang="0">
                    <a:pos x="T6" y="T7"/>
                  </a:cxn>
                </a:cxnLst>
                <a:rect l="0" t="0" r="r" b="b"/>
                <a:pathLst>
                  <a:path w="106" h="53">
                    <a:moveTo>
                      <a:pt x="53" y="53"/>
                    </a:moveTo>
                    <a:cubicBezTo>
                      <a:pt x="24" y="53"/>
                      <a:pt x="0" y="29"/>
                      <a:pt x="0" y="0"/>
                    </a:cubicBezTo>
                    <a:cubicBezTo>
                      <a:pt x="106" y="0"/>
                      <a:pt x="106" y="0"/>
                      <a:pt x="106" y="0"/>
                    </a:cubicBezTo>
                    <a:cubicBezTo>
                      <a:pt x="106" y="29"/>
                      <a:pt x="82" y="53"/>
                      <a:pt x="53" y="53"/>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8" name="Rectangle 41"/>
              <p:cNvSpPr>
                <a:spLocks noChangeArrowheads="1"/>
              </p:cNvSpPr>
              <p:nvPr/>
            </p:nvSpPr>
            <p:spPr bwMode="auto">
              <a:xfrm>
                <a:off x="7705725" y="3941763"/>
                <a:ext cx="214313" cy="117475"/>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59" name="Freeform 42"/>
              <p:cNvSpPr>
                <a:spLocks/>
              </p:cNvSpPr>
              <p:nvPr/>
            </p:nvSpPr>
            <p:spPr bwMode="auto">
              <a:xfrm>
                <a:off x="7656513" y="3600450"/>
                <a:ext cx="41275" cy="82550"/>
              </a:xfrm>
              <a:custGeom>
                <a:avLst/>
                <a:gdLst>
                  <a:gd name="T0" fmla="*/ 5 w 11"/>
                  <a:gd name="T1" fmla="*/ 22 h 22"/>
                  <a:gd name="T2" fmla="*/ 11 w 11"/>
                  <a:gd name="T3" fmla="*/ 16 h 22"/>
                  <a:gd name="T4" fmla="*/ 11 w 11"/>
                  <a:gd name="T5" fmla="*/ 6 h 22"/>
                  <a:gd name="T6" fmla="*/ 5 w 11"/>
                  <a:gd name="T7" fmla="*/ 0 h 22"/>
                  <a:gd name="T8" fmla="*/ 5 w 11"/>
                  <a:gd name="T9" fmla="*/ 0 h 22"/>
                  <a:gd name="T10" fmla="*/ 0 w 11"/>
                  <a:gd name="T11" fmla="*/ 6 h 22"/>
                  <a:gd name="T12" fmla="*/ 0 w 11"/>
                  <a:gd name="T13" fmla="*/ 16 h 22"/>
                  <a:gd name="T14" fmla="*/ 5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5" y="22"/>
                    </a:moveTo>
                    <a:cubicBezTo>
                      <a:pt x="9" y="22"/>
                      <a:pt x="11" y="19"/>
                      <a:pt x="11" y="16"/>
                    </a:cubicBezTo>
                    <a:cubicBezTo>
                      <a:pt x="11" y="6"/>
                      <a:pt x="11" y="6"/>
                      <a:pt x="11" y="6"/>
                    </a:cubicBezTo>
                    <a:cubicBezTo>
                      <a:pt x="11" y="3"/>
                      <a:pt x="9" y="0"/>
                      <a:pt x="5" y="0"/>
                    </a:cubicBezTo>
                    <a:cubicBezTo>
                      <a:pt x="5" y="0"/>
                      <a:pt x="5" y="0"/>
                      <a:pt x="5" y="0"/>
                    </a:cubicBezTo>
                    <a:cubicBezTo>
                      <a:pt x="2" y="0"/>
                      <a:pt x="0" y="3"/>
                      <a:pt x="0" y="6"/>
                    </a:cubicBezTo>
                    <a:cubicBezTo>
                      <a:pt x="0" y="16"/>
                      <a:pt x="0" y="16"/>
                      <a:pt x="0" y="16"/>
                    </a:cubicBezTo>
                    <a:cubicBezTo>
                      <a:pt x="0" y="19"/>
                      <a:pt x="2" y="22"/>
                      <a:pt x="5" y="22"/>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0" name="Freeform 43"/>
              <p:cNvSpPr>
                <a:spLocks/>
              </p:cNvSpPr>
              <p:nvPr/>
            </p:nvSpPr>
            <p:spPr bwMode="auto">
              <a:xfrm>
                <a:off x="7569200" y="3600450"/>
                <a:ext cx="41275" cy="82550"/>
              </a:xfrm>
              <a:custGeom>
                <a:avLst/>
                <a:gdLst>
                  <a:gd name="T0" fmla="*/ 6 w 11"/>
                  <a:gd name="T1" fmla="*/ 22 h 22"/>
                  <a:gd name="T2" fmla="*/ 11 w 11"/>
                  <a:gd name="T3" fmla="*/ 16 h 22"/>
                  <a:gd name="T4" fmla="*/ 11 w 11"/>
                  <a:gd name="T5" fmla="*/ 6 h 22"/>
                  <a:gd name="T6" fmla="*/ 6 w 11"/>
                  <a:gd name="T7" fmla="*/ 0 h 22"/>
                  <a:gd name="T8" fmla="*/ 6 w 11"/>
                  <a:gd name="T9" fmla="*/ 0 h 22"/>
                  <a:gd name="T10" fmla="*/ 0 w 11"/>
                  <a:gd name="T11" fmla="*/ 6 h 22"/>
                  <a:gd name="T12" fmla="*/ 0 w 11"/>
                  <a:gd name="T13" fmla="*/ 16 h 22"/>
                  <a:gd name="T14" fmla="*/ 6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6" y="22"/>
                    </a:moveTo>
                    <a:cubicBezTo>
                      <a:pt x="9" y="22"/>
                      <a:pt x="11" y="19"/>
                      <a:pt x="11" y="16"/>
                    </a:cubicBezTo>
                    <a:cubicBezTo>
                      <a:pt x="11" y="6"/>
                      <a:pt x="11" y="6"/>
                      <a:pt x="11" y="6"/>
                    </a:cubicBezTo>
                    <a:cubicBezTo>
                      <a:pt x="11" y="3"/>
                      <a:pt x="9" y="0"/>
                      <a:pt x="6" y="0"/>
                    </a:cubicBezTo>
                    <a:cubicBezTo>
                      <a:pt x="6" y="0"/>
                      <a:pt x="6" y="0"/>
                      <a:pt x="6" y="0"/>
                    </a:cubicBezTo>
                    <a:cubicBezTo>
                      <a:pt x="3" y="0"/>
                      <a:pt x="0" y="3"/>
                      <a:pt x="0" y="6"/>
                    </a:cubicBezTo>
                    <a:cubicBezTo>
                      <a:pt x="0" y="16"/>
                      <a:pt x="0" y="16"/>
                      <a:pt x="0" y="16"/>
                    </a:cubicBezTo>
                    <a:cubicBezTo>
                      <a:pt x="0" y="19"/>
                      <a:pt x="3" y="22"/>
                      <a:pt x="6" y="22"/>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1" name="Freeform 44"/>
              <p:cNvSpPr>
                <a:spLocks/>
              </p:cNvSpPr>
              <p:nvPr/>
            </p:nvSpPr>
            <p:spPr bwMode="auto">
              <a:xfrm>
                <a:off x="8275638" y="3636963"/>
                <a:ext cx="127000" cy="101600"/>
              </a:xfrm>
              <a:custGeom>
                <a:avLst/>
                <a:gdLst>
                  <a:gd name="T0" fmla="*/ 19 w 80"/>
                  <a:gd name="T1" fmla="*/ 0 h 64"/>
                  <a:gd name="T2" fmla="*/ 80 w 80"/>
                  <a:gd name="T3" fmla="*/ 64 h 64"/>
                  <a:gd name="T4" fmla="*/ 0 w 80"/>
                  <a:gd name="T5" fmla="*/ 64 h 64"/>
                  <a:gd name="T6" fmla="*/ 19 w 80"/>
                  <a:gd name="T7" fmla="*/ 0 h 64"/>
                </a:gdLst>
                <a:ahLst/>
                <a:cxnLst>
                  <a:cxn ang="0">
                    <a:pos x="T0" y="T1"/>
                  </a:cxn>
                  <a:cxn ang="0">
                    <a:pos x="T2" y="T3"/>
                  </a:cxn>
                  <a:cxn ang="0">
                    <a:pos x="T4" y="T5"/>
                  </a:cxn>
                  <a:cxn ang="0">
                    <a:pos x="T6" y="T7"/>
                  </a:cxn>
                </a:cxnLst>
                <a:rect l="0" t="0" r="r" b="b"/>
                <a:pathLst>
                  <a:path w="80" h="64">
                    <a:moveTo>
                      <a:pt x="19" y="0"/>
                    </a:moveTo>
                    <a:lnTo>
                      <a:pt x="80" y="64"/>
                    </a:lnTo>
                    <a:lnTo>
                      <a:pt x="0" y="64"/>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2" name="Freeform 45"/>
              <p:cNvSpPr>
                <a:spLocks/>
              </p:cNvSpPr>
              <p:nvPr/>
            </p:nvSpPr>
            <p:spPr bwMode="auto">
              <a:xfrm>
                <a:off x="8245475" y="3708400"/>
                <a:ext cx="131763" cy="101600"/>
              </a:xfrm>
              <a:custGeom>
                <a:avLst/>
                <a:gdLst>
                  <a:gd name="T0" fmla="*/ 19 w 83"/>
                  <a:gd name="T1" fmla="*/ 0 h 64"/>
                  <a:gd name="T2" fmla="*/ 83 w 83"/>
                  <a:gd name="T3" fmla="*/ 64 h 64"/>
                  <a:gd name="T4" fmla="*/ 0 w 83"/>
                  <a:gd name="T5" fmla="*/ 64 h 64"/>
                  <a:gd name="T6" fmla="*/ 19 w 83"/>
                  <a:gd name="T7" fmla="*/ 0 h 64"/>
                </a:gdLst>
                <a:ahLst/>
                <a:cxnLst>
                  <a:cxn ang="0">
                    <a:pos x="T0" y="T1"/>
                  </a:cxn>
                  <a:cxn ang="0">
                    <a:pos x="T2" y="T3"/>
                  </a:cxn>
                  <a:cxn ang="0">
                    <a:pos x="T4" y="T5"/>
                  </a:cxn>
                  <a:cxn ang="0">
                    <a:pos x="T6" y="T7"/>
                  </a:cxn>
                </a:cxnLst>
                <a:rect l="0" t="0" r="r" b="b"/>
                <a:pathLst>
                  <a:path w="83" h="64">
                    <a:moveTo>
                      <a:pt x="19" y="0"/>
                    </a:moveTo>
                    <a:lnTo>
                      <a:pt x="83" y="64"/>
                    </a:lnTo>
                    <a:lnTo>
                      <a:pt x="0" y="64"/>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3" name="Freeform 46"/>
              <p:cNvSpPr>
                <a:spLocks/>
              </p:cNvSpPr>
              <p:nvPr/>
            </p:nvSpPr>
            <p:spPr bwMode="auto">
              <a:xfrm>
                <a:off x="8218488" y="3779838"/>
                <a:ext cx="128588" cy="98425"/>
              </a:xfrm>
              <a:custGeom>
                <a:avLst/>
                <a:gdLst>
                  <a:gd name="T0" fmla="*/ 19 w 81"/>
                  <a:gd name="T1" fmla="*/ 0 h 62"/>
                  <a:gd name="T2" fmla="*/ 81 w 81"/>
                  <a:gd name="T3" fmla="*/ 62 h 62"/>
                  <a:gd name="T4" fmla="*/ 0 w 81"/>
                  <a:gd name="T5" fmla="*/ 62 h 62"/>
                  <a:gd name="T6" fmla="*/ 19 w 81"/>
                  <a:gd name="T7" fmla="*/ 0 h 62"/>
                </a:gdLst>
                <a:ahLst/>
                <a:cxnLst>
                  <a:cxn ang="0">
                    <a:pos x="T0" y="T1"/>
                  </a:cxn>
                  <a:cxn ang="0">
                    <a:pos x="T2" y="T3"/>
                  </a:cxn>
                  <a:cxn ang="0">
                    <a:pos x="T4" y="T5"/>
                  </a:cxn>
                  <a:cxn ang="0">
                    <a:pos x="T6" y="T7"/>
                  </a:cxn>
                </a:cxnLst>
                <a:rect l="0" t="0" r="r" b="b"/>
                <a:pathLst>
                  <a:path w="81" h="62">
                    <a:moveTo>
                      <a:pt x="19" y="0"/>
                    </a:moveTo>
                    <a:lnTo>
                      <a:pt x="81" y="62"/>
                    </a:lnTo>
                    <a:lnTo>
                      <a:pt x="0" y="62"/>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4" name="Freeform 47"/>
              <p:cNvSpPr>
                <a:spLocks/>
              </p:cNvSpPr>
              <p:nvPr/>
            </p:nvSpPr>
            <p:spPr bwMode="auto">
              <a:xfrm>
                <a:off x="8142288" y="3851275"/>
                <a:ext cx="103188" cy="128587"/>
              </a:xfrm>
              <a:custGeom>
                <a:avLst/>
                <a:gdLst>
                  <a:gd name="T0" fmla="*/ 0 w 65"/>
                  <a:gd name="T1" fmla="*/ 17 h 81"/>
                  <a:gd name="T2" fmla="*/ 65 w 65"/>
                  <a:gd name="T3" fmla="*/ 81 h 81"/>
                  <a:gd name="T4" fmla="*/ 65 w 65"/>
                  <a:gd name="T5" fmla="*/ 0 h 81"/>
                  <a:gd name="T6" fmla="*/ 0 w 65"/>
                  <a:gd name="T7" fmla="*/ 17 h 81"/>
                </a:gdLst>
                <a:ahLst/>
                <a:cxnLst>
                  <a:cxn ang="0">
                    <a:pos x="T0" y="T1"/>
                  </a:cxn>
                  <a:cxn ang="0">
                    <a:pos x="T2" y="T3"/>
                  </a:cxn>
                  <a:cxn ang="0">
                    <a:pos x="T4" y="T5"/>
                  </a:cxn>
                  <a:cxn ang="0">
                    <a:pos x="T6" y="T7"/>
                  </a:cxn>
                </a:cxnLst>
                <a:rect l="0" t="0" r="r" b="b"/>
                <a:pathLst>
                  <a:path w="65" h="81">
                    <a:moveTo>
                      <a:pt x="0" y="17"/>
                    </a:moveTo>
                    <a:lnTo>
                      <a:pt x="65" y="81"/>
                    </a:lnTo>
                    <a:lnTo>
                      <a:pt x="65" y="0"/>
                    </a:lnTo>
                    <a:lnTo>
                      <a:pt x="0" y="17"/>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5" name="Freeform 48"/>
              <p:cNvSpPr>
                <a:spLocks/>
              </p:cNvSpPr>
              <p:nvPr/>
            </p:nvSpPr>
            <p:spPr bwMode="auto">
              <a:xfrm>
                <a:off x="7516813" y="3862388"/>
                <a:ext cx="381000" cy="117475"/>
              </a:xfrm>
              <a:custGeom>
                <a:avLst/>
                <a:gdLst>
                  <a:gd name="T0" fmla="*/ 0 w 101"/>
                  <a:gd name="T1" fmla="*/ 0 h 31"/>
                  <a:gd name="T2" fmla="*/ 69 w 101"/>
                  <a:gd name="T3" fmla="*/ 0 h 31"/>
                  <a:gd name="T4" fmla="*/ 69 w 101"/>
                  <a:gd name="T5" fmla="*/ 0 h 31"/>
                  <a:gd name="T6" fmla="*/ 69 w 101"/>
                  <a:gd name="T7" fmla="*/ 0 h 31"/>
                  <a:gd name="T8" fmla="*/ 70 w 101"/>
                  <a:gd name="T9" fmla="*/ 0 h 31"/>
                  <a:gd name="T10" fmla="*/ 70 w 101"/>
                  <a:gd name="T11" fmla="*/ 0 h 31"/>
                  <a:gd name="T12" fmla="*/ 101 w 101"/>
                  <a:gd name="T13" fmla="*/ 31 h 31"/>
                  <a:gd name="T14" fmla="*/ 38 w 101"/>
                  <a:gd name="T15" fmla="*/ 31 h 31"/>
                  <a:gd name="T16" fmla="*/ 38 w 101"/>
                  <a:gd name="T17" fmla="*/ 31 h 31"/>
                  <a:gd name="T18" fmla="*/ 0 w 101"/>
                  <a:gd name="T19" fmla="*/ 31 h 31"/>
                  <a:gd name="T20" fmla="*/ 0 w 101"/>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31">
                    <a:moveTo>
                      <a:pt x="0" y="0"/>
                    </a:moveTo>
                    <a:cubicBezTo>
                      <a:pt x="69" y="0"/>
                      <a:pt x="69" y="0"/>
                      <a:pt x="69" y="0"/>
                    </a:cubicBezTo>
                    <a:cubicBezTo>
                      <a:pt x="69" y="0"/>
                      <a:pt x="69" y="0"/>
                      <a:pt x="69" y="0"/>
                    </a:cubicBezTo>
                    <a:cubicBezTo>
                      <a:pt x="69" y="0"/>
                      <a:pt x="69" y="0"/>
                      <a:pt x="69" y="0"/>
                    </a:cubicBezTo>
                    <a:cubicBezTo>
                      <a:pt x="70" y="0"/>
                      <a:pt x="70" y="0"/>
                      <a:pt x="70" y="0"/>
                    </a:cubicBezTo>
                    <a:cubicBezTo>
                      <a:pt x="70" y="0"/>
                      <a:pt x="70" y="0"/>
                      <a:pt x="70" y="0"/>
                    </a:cubicBezTo>
                    <a:cubicBezTo>
                      <a:pt x="87" y="0"/>
                      <a:pt x="101" y="14"/>
                      <a:pt x="101" y="31"/>
                    </a:cubicBezTo>
                    <a:cubicBezTo>
                      <a:pt x="38" y="31"/>
                      <a:pt x="38" y="31"/>
                      <a:pt x="38" y="31"/>
                    </a:cubicBezTo>
                    <a:cubicBezTo>
                      <a:pt x="38" y="31"/>
                      <a:pt x="38" y="31"/>
                      <a:pt x="38" y="31"/>
                    </a:cubicBezTo>
                    <a:cubicBezTo>
                      <a:pt x="0" y="31"/>
                      <a:pt x="0" y="31"/>
                      <a:pt x="0" y="31"/>
                    </a:cubicBezTo>
                    <a:lnTo>
                      <a:pt x="0" y="0"/>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6" name="Freeform 49"/>
              <p:cNvSpPr>
                <a:spLocks/>
              </p:cNvSpPr>
              <p:nvPr/>
            </p:nvSpPr>
            <p:spPr bwMode="auto">
              <a:xfrm>
                <a:off x="7720013" y="3911600"/>
                <a:ext cx="76200" cy="68262"/>
              </a:xfrm>
              <a:custGeom>
                <a:avLst/>
                <a:gdLst>
                  <a:gd name="T0" fmla="*/ 24 w 48"/>
                  <a:gd name="T1" fmla="*/ 0 h 43"/>
                  <a:gd name="T2" fmla="*/ 48 w 48"/>
                  <a:gd name="T3" fmla="*/ 43 h 43"/>
                  <a:gd name="T4" fmla="*/ 0 w 48"/>
                  <a:gd name="T5" fmla="*/ 43 h 43"/>
                  <a:gd name="T6" fmla="*/ 24 w 48"/>
                  <a:gd name="T7" fmla="*/ 0 h 43"/>
                </a:gdLst>
                <a:ahLst/>
                <a:cxnLst>
                  <a:cxn ang="0">
                    <a:pos x="T0" y="T1"/>
                  </a:cxn>
                  <a:cxn ang="0">
                    <a:pos x="T2" y="T3"/>
                  </a:cxn>
                  <a:cxn ang="0">
                    <a:pos x="T4" y="T5"/>
                  </a:cxn>
                  <a:cxn ang="0">
                    <a:pos x="T6" y="T7"/>
                  </a:cxn>
                </a:cxnLst>
                <a:rect l="0" t="0" r="r" b="b"/>
                <a:pathLst>
                  <a:path w="48" h="43">
                    <a:moveTo>
                      <a:pt x="24" y="0"/>
                    </a:moveTo>
                    <a:lnTo>
                      <a:pt x="48" y="43"/>
                    </a:lnTo>
                    <a:lnTo>
                      <a:pt x="0" y="43"/>
                    </a:lnTo>
                    <a:lnTo>
                      <a:pt x="2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7" name="Freeform 50"/>
              <p:cNvSpPr>
                <a:spLocks/>
              </p:cNvSpPr>
              <p:nvPr/>
            </p:nvSpPr>
            <p:spPr bwMode="auto">
              <a:xfrm>
                <a:off x="7516813" y="3911600"/>
                <a:ext cx="74613" cy="68262"/>
              </a:xfrm>
              <a:custGeom>
                <a:avLst/>
                <a:gdLst>
                  <a:gd name="T0" fmla="*/ 24 w 47"/>
                  <a:gd name="T1" fmla="*/ 0 h 43"/>
                  <a:gd name="T2" fmla="*/ 47 w 47"/>
                  <a:gd name="T3" fmla="*/ 43 h 43"/>
                  <a:gd name="T4" fmla="*/ 0 w 47"/>
                  <a:gd name="T5" fmla="*/ 43 h 43"/>
                  <a:gd name="T6" fmla="*/ 24 w 47"/>
                  <a:gd name="T7" fmla="*/ 0 h 43"/>
                </a:gdLst>
                <a:ahLst/>
                <a:cxnLst>
                  <a:cxn ang="0">
                    <a:pos x="T0" y="T1"/>
                  </a:cxn>
                  <a:cxn ang="0">
                    <a:pos x="T2" y="T3"/>
                  </a:cxn>
                  <a:cxn ang="0">
                    <a:pos x="T4" y="T5"/>
                  </a:cxn>
                  <a:cxn ang="0">
                    <a:pos x="T6" y="T7"/>
                  </a:cxn>
                </a:cxnLst>
                <a:rect l="0" t="0" r="r" b="b"/>
                <a:pathLst>
                  <a:path w="47" h="43">
                    <a:moveTo>
                      <a:pt x="24" y="0"/>
                    </a:moveTo>
                    <a:lnTo>
                      <a:pt x="47" y="43"/>
                    </a:lnTo>
                    <a:lnTo>
                      <a:pt x="0" y="43"/>
                    </a:lnTo>
                    <a:lnTo>
                      <a:pt x="2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8" name="Freeform 51"/>
              <p:cNvSpPr>
                <a:spLocks/>
              </p:cNvSpPr>
              <p:nvPr/>
            </p:nvSpPr>
            <p:spPr bwMode="auto">
              <a:xfrm>
                <a:off x="8347075" y="3716338"/>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69" name="Freeform 52"/>
              <p:cNvSpPr>
                <a:spLocks/>
              </p:cNvSpPr>
              <p:nvPr/>
            </p:nvSpPr>
            <p:spPr bwMode="auto">
              <a:xfrm>
                <a:off x="8577263" y="4144963"/>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70" name="Oval 65"/>
              <p:cNvSpPr>
                <a:spLocks noChangeArrowheads="1"/>
              </p:cNvSpPr>
              <p:nvPr/>
            </p:nvSpPr>
            <p:spPr bwMode="auto">
              <a:xfrm>
                <a:off x="8815388" y="2362200"/>
                <a:ext cx="112713" cy="11271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71" name="Oval 73"/>
              <p:cNvSpPr>
                <a:spLocks noChangeArrowheads="1"/>
              </p:cNvSpPr>
              <p:nvPr/>
            </p:nvSpPr>
            <p:spPr bwMode="auto">
              <a:xfrm>
                <a:off x="8893175" y="2295525"/>
                <a:ext cx="34925" cy="33337"/>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72" name="Oval 74"/>
              <p:cNvSpPr>
                <a:spLocks noChangeArrowheads="1"/>
              </p:cNvSpPr>
              <p:nvPr/>
            </p:nvSpPr>
            <p:spPr bwMode="auto">
              <a:xfrm>
                <a:off x="8991600" y="2295525"/>
                <a:ext cx="38100" cy="33337"/>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73" name="Freeform 79"/>
              <p:cNvSpPr>
                <a:spLocks/>
              </p:cNvSpPr>
              <p:nvPr/>
            </p:nvSpPr>
            <p:spPr bwMode="auto">
              <a:xfrm>
                <a:off x="8821738" y="2370138"/>
                <a:ext cx="98425" cy="101600"/>
              </a:xfrm>
              <a:custGeom>
                <a:avLst/>
                <a:gdLst>
                  <a:gd name="T0" fmla="*/ 25 w 26"/>
                  <a:gd name="T1" fmla="*/ 9 h 27"/>
                  <a:gd name="T2" fmla="*/ 17 w 26"/>
                  <a:gd name="T3" fmla="*/ 9 h 27"/>
                  <a:gd name="T4" fmla="*/ 17 w 26"/>
                  <a:gd name="T5" fmla="*/ 1 h 27"/>
                  <a:gd name="T6" fmla="*/ 16 w 26"/>
                  <a:gd name="T7" fmla="*/ 0 h 27"/>
                  <a:gd name="T8" fmla="*/ 10 w 26"/>
                  <a:gd name="T9" fmla="*/ 0 h 27"/>
                  <a:gd name="T10" fmla="*/ 8 w 26"/>
                  <a:gd name="T11" fmla="*/ 1 h 27"/>
                  <a:gd name="T12" fmla="*/ 8 w 26"/>
                  <a:gd name="T13" fmla="*/ 9 h 27"/>
                  <a:gd name="T14" fmla="*/ 1 w 26"/>
                  <a:gd name="T15" fmla="*/ 9 h 27"/>
                  <a:gd name="T16" fmla="*/ 0 w 26"/>
                  <a:gd name="T17" fmla="*/ 10 h 27"/>
                  <a:gd name="T18" fmla="*/ 0 w 26"/>
                  <a:gd name="T19" fmla="*/ 17 h 27"/>
                  <a:gd name="T20" fmla="*/ 1 w 26"/>
                  <a:gd name="T21" fmla="*/ 18 h 27"/>
                  <a:gd name="T22" fmla="*/ 8 w 26"/>
                  <a:gd name="T23" fmla="*/ 18 h 27"/>
                  <a:gd name="T24" fmla="*/ 8 w 26"/>
                  <a:gd name="T25" fmla="*/ 25 h 27"/>
                  <a:gd name="T26" fmla="*/ 10 w 26"/>
                  <a:gd name="T27" fmla="*/ 27 h 27"/>
                  <a:gd name="T28" fmla="*/ 16 w 26"/>
                  <a:gd name="T29" fmla="*/ 27 h 27"/>
                  <a:gd name="T30" fmla="*/ 17 w 26"/>
                  <a:gd name="T31" fmla="*/ 25 h 27"/>
                  <a:gd name="T32" fmla="*/ 17 w 26"/>
                  <a:gd name="T33" fmla="*/ 18 h 27"/>
                  <a:gd name="T34" fmla="*/ 25 w 26"/>
                  <a:gd name="T35" fmla="*/ 18 h 27"/>
                  <a:gd name="T36" fmla="*/ 26 w 26"/>
                  <a:gd name="T37" fmla="*/ 17 h 27"/>
                  <a:gd name="T38" fmla="*/ 26 w 26"/>
                  <a:gd name="T39" fmla="*/ 10 h 27"/>
                  <a:gd name="T40" fmla="*/ 25 w 26"/>
                  <a:gd name="T4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7">
                    <a:moveTo>
                      <a:pt x="25" y="9"/>
                    </a:moveTo>
                    <a:cubicBezTo>
                      <a:pt x="17" y="9"/>
                      <a:pt x="17" y="9"/>
                      <a:pt x="17" y="9"/>
                    </a:cubicBezTo>
                    <a:cubicBezTo>
                      <a:pt x="17" y="1"/>
                      <a:pt x="17" y="1"/>
                      <a:pt x="17" y="1"/>
                    </a:cubicBezTo>
                    <a:cubicBezTo>
                      <a:pt x="17" y="1"/>
                      <a:pt x="17" y="0"/>
                      <a:pt x="16" y="0"/>
                    </a:cubicBezTo>
                    <a:cubicBezTo>
                      <a:pt x="10" y="0"/>
                      <a:pt x="10" y="0"/>
                      <a:pt x="10" y="0"/>
                    </a:cubicBezTo>
                    <a:cubicBezTo>
                      <a:pt x="9" y="0"/>
                      <a:pt x="8" y="1"/>
                      <a:pt x="8" y="1"/>
                    </a:cubicBezTo>
                    <a:cubicBezTo>
                      <a:pt x="8" y="9"/>
                      <a:pt x="8" y="9"/>
                      <a:pt x="8" y="9"/>
                    </a:cubicBezTo>
                    <a:cubicBezTo>
                      <a:pt x="1" y="9"/>
                      <a:pt x="1" y="9"/>
                      <a:pt x="1" y="9"/>
                    </a:cubicBezTo>
                    <a:cubicBezTo>
                      <a:pt x="0" y="9"/>
                      <a:pt x="0" y="9"/>
                      <a:pt x="0" y="10"/>
                    </a:cubicBezTo>
                    <a:cubicBezTo>
                      <a:pt x="0" y="17"/>
                      <a:pt x="0" y="17"/>
                      <a:pt x="0" y="17"/>
                    </a:cubicBezTo>
                    <a:cubicBezTo>
                      <a:pt x="0" y="17"/>
                      <a:pt x="0" y="18"/>
                      <a:pt x="1" y="18"/>
                    </a:cubicBezTo>
                    <a:cubicBezTo>
                      <a:pt x="8" y="18"/>
                      <a:pt x="8" y="18"/>
                      <a:pt x="8" y="18"/>
                    </a:cubicBezTo>
                    <a:cubicBezTo>
                      <a:pt x="8" y="25"/>
                      <a:pt x="8" y="25"/>
                      <a:pt x="8" y="25"/>
                    </a:cubicBezTo>
                    <a:cubicBezTo>
                      <a:pt x="8" y="26"/>
                      <a:pt x="9" y="27"/>
                      <a:pt x="10" y="27"/>
                    </a:cubicBezTo>
                    <a:cubicBezTo>
                      <a:pt x="16" y="27"/>
                      <a:pt x="16" y="27"/>
                      <a:pt x="16" y="27"/>
                    </a:cubicBezTo>
                    <a:cubicBezTo>
                      <a:pt x="17" y="27"/>
                      <a:pt x="17" y="26"/>
                      <a:pt x="17" y="25"/>
                    </a:cubicBezTo>
                    <a:cubicBezTo>
                      <a:pt x="17" y="18"/>
                      <a:pt x="17" y="18"/>
                      <a:pt x="17" y="18"/>
                    </a:cubicBezTo>
                    <a:cubicBezTo>
                      <a:pt x="25" y="18"/>
                      <a:pt x="25" y="18"/>
                      <a:pt x="25" y="18"/>
                    </a:cubicBezTo>
                    <a:cubicBezTo>
                      <a:pt x="26" y="18"/>
                      <a:pt x="26" y="17"/>
                      <a:pt x="26" y="17"/>
                    </a:cubicBezTo>
                    <a:cubicBezTo>
                      <a:pt x="26" y="10"/>
                      <a:pt x="26" y="10"/>
                      <a:pt x="26" y="10"/>
                    </a:cubicBezTo>
                    <a:cubicBezTo>
                      <a:pt x="26" y="9"/>
                      <a:pt x="26" y="9"/>
                      <a:pt x="25"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74" name="Freeform 81"/>
              <p:cNvSpPr>
                <a:spLocks/>
              </p:cNvSpPr>
              <p:nvPr/>
            </p:nvSpPr>
            <p:spPr bwMode="auto">
              <a:xfrm>
                <a:off x="8785225" y="22987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75" name="Freeform 82"/>
              <p:cNvSpPr>
                <a:spLocks/>
              </p:cNvSpPr>
              <p:nvPr/>
            </p:nvSpPr>
            <p:spPr bwMode="auto">
              <a:xfrm>
                <a:off x="8018463" y="2227263"/>
                <a:ext cx="136525" cy="354012"/>
              </a:xfrm>
              <a:custGeom>
                <a:avLst/>
                <a:gdLst>
                  <a:gd name="T0" fmla="*/ 36 w 36"/>
                  <a:gd name="T1" fmla="*/ 18 h 94"/>
                  <a:gd name="T2" fmla="*/ 18 w 36"/>
                  <a:gd name="T3" fmla="*/ 0 h 94"/>
                  <a:gd name="T4" fmla="*/ 18 w 36"/>
                  <a:gd name="T5" fmla="*/ 0 h 94"/>
                  <a:gd name="T6" fmla="*/ 0 w 36"/>
                  <a:gd name="T7" fmla="*/ 18 h 94"/>
                  <a:gd name="T8" fmla="*/ 0 w 36"/>
                  <a:gd name="T9" fmla="*/ 76 h 94"/>
                  <a:gd name="T10" fmla="*/ 18 w 36"/>
                  <a:gd name="T11" fmla="*/ 94 h 94"/>
                  <a:gd name="T12" fmla="*/ 18 w 36"/>
                  <a:gd name="T13" fmla="*/ 94 h 94"/>
                  <a:gd name="T14" fmla="*/ 36 w 36"/>
                  <a:gd name="T15" fmla="*/ 76 h 94"/>
                  <a:gd name="T16" fmla="*/ 36 w 36"/>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4">
                    <a:moveTo>
                      <a:pt x="36" y="18"/>
                    </a:moveTo>
                    <a:cubicBezTo>
                      <a:pt x="36"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6" y="86"/>
                      <a:pt x="36" y="76"/>
                    </a:cubicBezTo>
                    <a:lnTo>
                      <a:pt x="36"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76" name="Freeform 83"/>
              <p:cNvSpPr>
                <a:spLocks/>
              </p:cNvSpPr>
              <p:nvPr/>
            </p:nvSpPr>
            <p:spPr bwMode="auto">
              <a:xfrm>
                <a:off x="7629525" y="2290763"/>
                <a:ext cx="136525" cy="365125"/>
              </a:xfrm>
              <a:custGeom>
                <a:avLst/>
                <a:gdLst>
                  <a:gd name="T0" fmla="*/ 36 w 36"/>
                  <a:gd name="T1" fmla="*/ 97 h 97"/>
                  <a:gd name="T2" fmla="*/ 36 w 36"/>
                  <a:gd name="T3" fmla="*/ 18 h 97"/>
                  <a:gd name="T4" fmla="*/ 18 w 36"/>
                  <a:gd name="T5" fmla="*/ 0 h 97"/>
                  <a:gd name="T6" fmla="*/ 0 w 36"/>
                  <a:gd name="T7" fmla="*/ 18 h 97"/>
                  <a:gd name="T8" fmla="*/ 0 w 36"/>
                  <a:gd name="T9" fmla="*/ 97 h 97"/>
                  <a:gd name="T10" fmla="*/ 36 w 36"/>
                  <a:gd name="T11" fmla="*/ 97 h 97"/>
                </a:gdLst>
                <a:ahLst/>
                <a:cxnLst>
                  <a:cxn ang="0">
                    <a:pos x="T0" y="T1"/>
                  </a:cxn>
                  <a:cxn ang="0">
                    <a:pos x="T2" y="T3"/>
                  </a:cxn>
                  <a:cxn ang="0">
                    <a:pos x="T4" y="T5"/>
                  </a:cxn>
                  <a:cxn ang="0">
                    <a:pos x="T6" y="T7"/>
                  </a:cxn>
                  <a:cxn ang="0">
                    <a:pos x="T8" y="T9"/>
                  </a:cxn>
                  <a:cxn ang="0">
                    <a:pos x="T10" y="T11"/>
                  </a:cxn>
                </a:cxnLst>
                <a:rect l="0" t="0" r="r" b="b"/>
                <a:pathLst>
                  <a:path w="36" h="97">
                    <a:moveTo>
                      <a:pt x="36" y="97"/>
                    </a:moveTo>
                    <a:cubicBezTo>
                      <a:pt x="36" y="18"/>
                      <a:pt x="36" y="18"/>
                      <a:pt x="36" y="18"/>
                    </a:cubicBezTo>
                    <a:cubicBezTo>
                      <a:pt x="36" y="8"/>
                      <a:pt x="28" y="0"/>
                      <a:pt x="18" y="0"/>
                    </a:cubicBezTo>
                    <a:cubicBezTo>
                      <a:pt x="8" y="0"/>
                      <a:pt x="0" y="8"/>
                      <a:pt x="0" y="18"/>
                    </a:cubicBezTo>
                    <a:cubicBezTo>
                      <a:pt x="0" y="97"/>
                      <a:pt x="0" y="97"/>
                      <a:pt x="0" y="97"/>
                    </a:cubicBezTo>
                    <a:lnTo>
                      <a:pt x="36" y="9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77" name="Freeform 84"/>
              <p:cNvSpPr>
                <a:spLocks/>
              </p:cNvSpPr>
              <p:nvPr/>
            </p:nvSpPr>
            <p:spPr bwMode="auto">
              <a:xfrm>
                <a:off x="7886700" y="21590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sp>
            <p:nvSpPr>
              <p:cNvPr id="78" name="Freeform 85"/>
              <p:cNvSpPr>
                <a:spLocks/>
              </p:cNvSpPr>
              <p:nvPr/>
            </p:nvSpPr>
            <p:spPr bwMode="auto">
              <a:xfrm>
                <a:off x="7750175" y="2227263"/>
                <a:ext cx="139700" cy="354012"/>
              </a:xfrm>
              <a:custGeom>
                <a:avLst/>
                <a:gdLst>
                  <a:gd name="T0" fmla="*/ 37 w 37"/>
                  <a:gd name="T1" fmla="*/ 18 h 94"/>
                  <a:gd name="T2" fmla="*/ 18 w 37"/>
                  <a:gd name="T3" fmla="*/ 0 h 94"/>
                  <a:gd name="T4" fmla="*/ 18 w 37"/>
                  <a:gd name="T5" fmla="*/ 0 h 94"/>
                  <a:gd name="T6" fmla="*/ 0 w 37"/>
                  <a:gd name="T7" fmla="*/ 18 h 94"/>
                  <a:gd name="T8" fmla="*/ 0 w 37"/>
                  <a:gd name="T9" fmla="*/ 76 h 94"/>
                  <a:gd name="T10" fmla="*/ 18 w 37"/>
                  <a:gd name="T11" fmla="*/ 94 h 94"/>
                  <a:gd name="T12" fmla="*/ 18 w 37"/>
                  <a:gd name="T13" fmla="*/ 94 h 94"/>
                  <a:gd name="T14" fmla="*/ 37 w 37"/>
                  <a:gd name="T15" fmla="*/ 76 h 94"/>
                  <a:gd name="T16" fmla="*/ 37 w 37"/>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94">
                    <a:moveTo>
                      <a:pt x="37" y="18"/>
                    </a:moveTo>
                    <a:cubicBezTo>
                      <a:pt x="37"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7" y="86"/>
                      <a:pt x="37" y="76"/>
                    </a:cubicBezTo>
                    <a:lnTo>
                      <a:pt x="37"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40">
                  <a:defRPr/>
                </a:pPr>
                <a:endParaRPr lang="en-US" sz="1801" kern="0">
                  <a:solidFill>
                    <a:srgbClr val="404040"/>
                  </a:solidFill>
                  <a:latin typeface="Segoe UI"/>
                </a:endParaRPr>
              </a:p>
            </p:txBody>
          </p:sp>
        </p:grpSp>
        <p:pic>
          <p:nvPicPr>
            <p:cNvPr id="79" name="Picture 78"/>
            <p:cNvPicPr>
              <a:picLocks noChangeAspect="1"/>
            </p:cNvPicPr>
            <p:nvPr/>
          </p:nvPicPr>
          <p:blipFill>
            <a:blip r:embed="rId3"/>
            <a:stretch>
              <a:fillRect/>
            </a:stretch>
          </p:blipFill>
          <p:spPr>
            <a:xfrm>
              <a:off x="1189037" y="2735262"/>
              <a:ext cx="765000" cy="990000"/>
            </a:xfrm>
            <a:prstGeom prst="rect">
              <a:avLst/>
            </a:prstGeom>
          </p:spPr>
        </p:pic>
      </p:grpSp>
      <p:grpSp>
        <p:nvGrpSpPr>
          <p:cNvPr id="49" name="Group 48"/>
          <p:cNvGrpSpPr/>
          <p:nvPr/>
        </p:nvGrpSpPr>
        <p:grpSpPr>
          <a:xfrm>
            <a:off x="4173200" y="1414586"/>
            <a:ext cx="4122607" cy="4568350"/>
            <a:chOff x="4172910" y="1414291"/>
            <a:chExt cx="4123192" cy="4568998"/>
          </a:xfrm>
        </p:grpSpPr>
        <p:sp>
          <p:nvSpPr>
            <p:cNvPr id="39" name="Text Placeholder 5"/>
            <p:cNvSpPr txBox="1">
              <a:spLocks/>
            </p:cNvSpPr>
            <p:nvPr/>
          </p:nvSpPr>
          <p:spPr>
            <a:xfrm>
              <a:off x="4172910" y="1414291"/>
              <a:ext cx="4088894" cy="4565870"/>
            </a:xfrm>
            <a:prstGeom prst="rect">
              <a:avLst/>
            </a:prstGeom>
            <a:solidFill>
              <a:srgbClr val="8D2376"/>
            </a:solidFill>
          </p:spPr>
          <p:txBody>
            <a:bodyPr wrap="square" tIns="146259" bIns="14625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defTabSz="400206">
                <a:buClr>
                  <a:srgbClr val="616161"/>
                </a:buClr>
                <a:defRPr/>
              </a:pPr>
              <a:r>
                <a:rPr lang="en-US" sz="3264"/>
                <a:t> </a:t>
              </a:r>
              <a:endParaRPr lang="en-US" sz="3264" dirty="0"/>
            </a:p>
          </p:txBody>
        </p:sp>
        <p:sp>
          <p:nvSpPr>
            <p:cNvPr id="40" name="TextBox 39"/>
            <p:cNvSpPr txBox="1"/>
            <p:nvPr/>
          </p:nvSpPr>
          <p:spPr>
            <a:xfrm>
              <a:off x="4172910" y="5084941"/>
              <a:ext cx="4123192" cy="895282"/>
            </a:xfrm>
            <a:prstGeom prst="rect">
              <a:avLst/>
            </a:prstGeom>
            <a:noFill/>
          </p:spPr>
          <p:txBody>
            <a:bodyPr wrap="square" lIns="182854" tIns="198927" rIns="91427" bIns="248659" rtlCol="0">
              <a:spAutoFit/>
            </a:bodyPr>
            <a:lstStyle>
              <a:defPPr>
                <a:defRPr lang="en-US"/>
              </a:defPPr>
              <a:lvl1pPr>
                <a:lnSpc>
                  <a:spcPct val="90000"/>
                </a:lnSpc>
                <a:defRPr sz="3600">
                  <a:solidFill>
                    <a:srgbClr val="FFFFFF"/>
                  </a:solidFill>
                  <a:latin typeface="Segoe UI Light"/>
                </a:defRPr>
              </a:lvl1pPr>
            </a:lstStyle>
            <a:p>
              <a:pPr defTabSz="932266">
                <a:defRPr/>
              </a:pPr>
              <a:r>
                <a:rPr lang="en-US" sz="3200" kern="0" dirty="0">
                  <a:gradFill>
                    <a:gsLst>
                      <a:gs pos="0">
                        <a:srgbClr val="E51489">
                          <a:lumMod val="5000"/>
                          <a:lumOff val="95000"/>
                        </a:srgbClr>
                      </a:gs>
                      <a:gs pos="100000">
                        <a:srgbClr val="FFFFFF"/>
                      </a:gs>
                    </a:gsLst>
                    <a:lin ang="5400000" scaled="1"/>
                  </a:gradFill>
                  <a:latin typeface="Segoe UI Light" panose="020B0502040204020203" pitchFamily="34" charset="0"/>
                  <a:cs typeface="Segoe UI Light" panose="020B0502040204020203" pitchFamily="34" charset="0"/>
                </a:rPr>
                <a:t>Delays</a:t>
              </a:r>
              <a:endParaRPr lang="es-ES" sz="3200" kern="0" dirty="0">
                <a:gradFill>
                  <a:gsLst>
                    <a:gs pos="0">
                      <a:srgbClr val="E51489">
                        <a:lumMod val="5000"/>
                        <a:lumOff val="95000"/>
                      </a:srgbClr>
                    </a:gs>
                    <a:gs pos="100000">
                      <a:srgbClr val="FFFFFF"/>
                    </a:gs>
                  </a:gsLst>
                  <a:lin ang="5400000" scaled="1"/>
                </a:gradFill>
                <a:latin typeface="Segoe UI Light" panose="020B0502040204020203" pitchFamily="34" charset="0"/>
                <a:cs typeface="Segoe UI Light" panose="020B0502040204020203" pitchFamily="34" charset="0"/>
              </a:endParaRPr>
            </a:p>
          </p:txBody>
        </p:sp>
        <p:pic>
          <p:nvPicPr>
            <p:cNvPr id="80" name="Picture 79"/>
            <p:cNvPicPr>
              <a:picLocks noChangeAspect="1"/>
            </p:cNvPicPr>
            <p:nvPr/>
          </p:nvPicPr>
          <p:blipFill>
            <a:blip r:embed="rId4"/>
            <a:stretch>
              <a:fillRect/>
            </a:stretch>
          </p:blipFill>
          <p:spPr>
            <a:xfrm>
              <a:off x="5806529" y="2057400"/>
              <a:ext cx="2176153" cy="1632115"/>
            </a:xfrm>
            <a:prstGeom prst="rect">
              <a:avLst/>
            </a:prstGeom>
          </p:spPr>
        </p:pic>
        <p:pic>
          <p:nvPicPr>
            <p:cNvPr id="81" name="Picture 80"/>
            <p:cNvPicPr>
              <a:picLocks noChangeAspect="1"/>
            </p:cNvPicPr>
            <p:nvPr/>
          </p:nvPicPr>
          <p:blipFill>
            <a:blip r:embed="rId5"/>
            <a:stretch>
              <a:fillRect/>
            </a:stretch>
          </p:blipFill>
          <p:spPr>
            <a:xfrm>
              <a:off x="6330830" y="2625429"/>
              <a:ext cx="817224" cy="854372"/>
            </a:xfrm>
            <a:prstGeom prst="rect">
              <a:avLst/>
            </a:prstGeom>
          </p:spPr>
        </p:pic>
        <p:pic>
          <p:nvPicPr>
            <p:cNvPr id="82" name="Picture 81"/>
            <p:cNvPicPr>
              <a:picLocks noChangeAspect="1"/>
            </p:cNvPicPr>
            <p:nvPr/>
          </p:nvPicPr>
          <p:blipFill>
            <a:blip r:embed="rId5"/>
            <a:stretch>
              <a:fillRect/>
            </a:stretch>
          </p:blipFill>
          <p:spPr>
            <a:xfrm>
              <a:off x="6969694" y="3367299"/>
              <a:ext cx="557080" cy="582402"/>
            </a:xfrm>
            <a:prstGeom prst="rect">
              <a:avLst/>
            </a:prstGeom>
          </p:spPr>
        </p:pic>
        <p:pic>
          <p:nvPicPr>
            <p:cNvPr id="83" name="Picture 82"/>
            <p:cNvPicPr>
              <a:picLocks noChangeAspect="1"/>
            </p:cNvPicPr>
            <p:nvPr/>
          </p:nvPicPr>
          <p:blipFill>
            <a:blip r:embed="rId6"/>
            <a:stretch>
              <a:fillRect/>
            </a:stretch>
          </p:blipFill>
          <p:spPr>
            <a:xfrm>
              <a:off x="5420781" y="5016500"/>
              <a:ext cx="2843497" cy="966789"/>
            </a:xfrm>
            <a:prstGeom prst="rect">
              <a:avLst/>
            </a:prstGeom>
          </p:spPr>
        </p:pic>
        <p:pic>
          <p:nvPicPr>
            <p:cNvPr id="84" name="Picture 83"/>
            <p:cNvPicPr>
              <a:picLocks noChangeAspect="1"/>
            </p:cNvPicPr>
            <p:nvPr/>
          </p:nvPicPr>
          <p:blipFill>
            <a:blip r:embed="rId7"/>
            <a:stretch>
              <a:fillRect/>
            </a:stretch>
          </p:blipFill>
          <p:spPr>
            <a:xfrm>
              <a:off x="5637626" y="4081251"/>
              <a:ext cx="1478619" cy="838832"/>
            </a:xfrm>
            <a:prstGeom prst="rect">
              <a:avLst/>
            </a:prstGeom>
          </p:spPr>
        </p:pic>
      </p:grpSp>
      <p:grpSp>
        <p:nvGrpSpPr>
          <p:cNvPr id="89" name="Group 88"/>
          <p:cNvGrpSpPr/>
          <p:nvPr/>
        </p:nvGrpSpPr>
        <p:grpSpPr>
          <a:xfrm>
            <a:off x="8345585" y="1414585"/>
            <a:ext cx="4483729" cy="4565286"/>
            <a:chOff x="8345886" y="1414289"/>
            <a:chExt cx="4484365" cy="4565933"/>
          </a:xfrm>
        </p:grpSpPr>
        <p:sp>
          <p:nvSpPr>
            <p:cNvPr id="43" name="Text Placeholder 5"/>
            <p:cNvSpPr txBox="1">
              <a:spLocks/>
            </p:cNvSpPr>
            <p:nvPr/>
          </p:nvSpPr>
          <p:spPr>
            <a:xfrm>
              <a:off x="8346699" y="1414289"/>
              <a:ext cx="4088894" cy="4565870"/>
            </a:xfrm>
            <a:prstGeom prst="rect">
              <a:avLst/>
            </a:prstGeom>
            <a:solidFill>
              <a:srgbClr val="2BB8EB"/>
            </a:solidFill>
          </p:spPr>
          <p:txBody>
            <a:bodyPr wrap="square" tIns="146259" bIns="14625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defTabSz="400206">
                <a:buClr>
                  <a:srgbClr val="616161"/>
                </a:buClr>
                <a:defRPr/>
              </a:pPr>
              <a:r>
                <a:rPr lang="en-US" sz="3264"/>
                <a:t> </a:t>
              </a:r>
              <a:endParaRPr lang="en-US" sz="3264" dirty="0"/>
            </a:p>
          </p:txBody>
        </p:sp>
        <p:sp>
          <p:nvSpPr>
            <p:cNvPr id="44" name="TextBox 43"/>
            <p:cNvSpPr txBox="1"/>
            <p:nvPr/>
          </p:nvSpPr>
          <p:spPr>
            <a:xfrm>
              <a:off x="8346699" y="5084940"/>
              <a:ext cx="4483552" cy="895282"/>
            </a:xfrm>
            <a:prstGeom prst="rect">
              <a:avLst/>
            </a:prstGeom>
            <a:noFill/>
          </p:spPr>
          <p:txBody>
            <a:bodyPr wrap="square" lIns="182854" tIns="198927" rIns="248659" bIns="248659" rtlCol="0">
              <a:spAutoFit/>
            </a:bodyPr>
            <a:lstStyle>
              <a:defPPr>
                <a:defRPr lang="en-US"/>
              </a:defPPr>
              <a:lvl1pPr>
                <a:lnSpc>
                  <a:spcPct val="90000"/>
                </a:lnSpc>
                <a:defRPr sz="3600">
                  <a:solidFill>
                    <a:srgbClr val="FFFFFF"/>
                  </a:solidFill>
                  <a:latin typeface="Segoe UI Light"/>
                </a:defRPr>
              </a:lvl1pPr>
            </a:lstStyle>
            <a:p>
              <a:pPr defTabSz="932266">
                <a:defRPr/>
              </a:pPr>
              <a:r>
                <a:rPr lang="en-US" sz="3200" kern="0" dirty="0">
                  <a:gradFill>
                    <a:gsLst>
                      <a:gs pos="0">
                        <a:srgbClr val="E51489">
                          <a:lumMod val="5000"/>
                          <a:lumOff val="95000"/>
                        </a:srgbClr>
                      </a:gs>
                      <a:gs pos="100000">
                        <a:srgbClr val="FFFFFF"/>
                      </a:gs>
                    </a:gsLst>
                    <a:lin ang="5400000" scaled="1"/>
                  </a:gradFill>
                  <a:latin typeface="Segoe UI Light" panose="020B0502040204020203" pitchFamily="34" charset="0"/>
                  <a:cs typeface="Segoe UI Light" panose="020B0502040204020203" pitchFamily="34" charset="0"/>
                </a:rPr>
                <a:t>Lack of insights</a:t>
              </a:r>
              <a:endParaRPr lang="es-ES" sz="3200" kern="0" dirty="0">
                <a:gradFill>
                  <a:gsLst>
                    <a:gs pos="0">
                      <a:srgbClr val="E51489">
                        <a:lumMod val="5000"/>
                        <a:lumOff val="95000"/>
                      </a:srgbClr>
                    </a:gs>
                    <a:gs pos="100000">
                      <a:srgbClr val="FFFFFF"/>
                    </a:gs>
                  </a:gsLst>
                  <a:lin ang="5400000" scaled="1"/>
                </a:gradFill>
                <a:latin typeface="Segoe UI Light" panose="020B0502040204020203" pitchFamily="34" charset="0"/>
                <a:cs typeface="Segoe UI Light" panose="020B0502040204020203" pitchFamily="34" charset="0"/>
              </a:endParaRPr>
            </a:p>
          </p:txBody>
        </p:sp>
        <p:pic>
          <p:nvPicPr>
            <p:cNvPr id="4" name="Picture 3" descr="lackofinsight-01.eps"/>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flipH="1">
              <a:off x="8345886" y="1476312"/>
              <a:ext cx="3350813" cy="3765613"/>
            </a:xfrm>
            <a:prstGeom prst="rect">
              <a:avLst/>
            </a:prstGeom>
          </p:spPr>
        </p:pic>
        <p:grpSp>
          <p:nvGrpSpPr>
            <p:cNvPr id="10" name="Group 9"/>
            <p:cNvGrpSpPr/>
            <p:nvPr/>
          </p:nvGrpSpPr>
          <p:grpSpPr>
            <a:xfrm>
              <a:off x="10718800" y="2730500"/>
              <a:ext cx="609600" cy="838200"/>
              <a:chOff x="9537700" y="546100"/>
              <a:chExt cx="609600" cy="838200"/>
            </a:xfrm>
          </p:grpSpPr>
          <p:sp>
            <p:nvSpPr>
              <p:cNvPr id="5" name="Oval 4"/>
              <p:cNvSpPr/>
              <p:nvPr/>
            </p:nvSpPr>
            <p:spPr bwMode="auto">
              <a:xfrm>
                <a:off x="9537700" y="596900"/>
                <a:ext cx="609600" cy="609600"/>
              </a:xfrm>
              <a:prstGeom prst="ellipse">
                <a:avLst/>
              </a:prstGeom>
              <a:solidFill>
                <a:srgbClr val="F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ight Triangle 5"/>
              <p:cNvSpPr/>
              <p:nvPr/>
            </p:nvSpPr>
            <p:spPr bwMode="auto">
              <a:xfrm flipV="1">
                <a:off x="9613900" y="952500"/>
                <a:ext cx="304800" cy="431800"/>
              </a:xfrm>
              <a:prstGeom prst="rtTriangle">
                <a:avLst/>
              </a:prstGeom>
              <a:solidFill>
                <a:srgbClr val="F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p:cNvSpPr txBox="1"/>
              <p:nvPr/>
            </p:nvSpPr>
            <p:spPr>
              <a:xfrm>
                <a:off x="9575800" y="546100"/>
                <a:ext cx="508000" cy="738725"/>
              </a:xfrm>
              <a:prstGeom prst="rect">
                <a:avLst/>
              </a:prstGeom>
              <a:noFill/>
            </p:spPr>
            <p:txBody>
              <a:bodyPr wrap="square" lIns="182854" tIns="146283" rIns="182854" bIns="146283" rtlCol="0">
                <a:spAutoFit/>
              </a:bodyPr>
              <a:lstStyle/>
              <a:p>
                <a:pPr defTabSz="914340">
                  <a:lnSpc>
                    <a:spcPct val="90000"/>
                  </a:lnSpc>
                  <a:spcAft>
                    <a:spcPts val="600"/>
                  </a:spcAft>
                  <a:defRPr/>
                </a:pPr>
                <a:r>
                  <a:rPr lang="en-US" sz="3200" b="1" kern="0" dirty="0">
                    <a:gradFill>
                      <a:gsLst>
                        <a:gs pos="2917">
                          <a:srgbClr val="404040"/>
                        </a:gs>
                        <a:gs pos="30000">
                          <a:srgbClr val="404040"/>
                        </a:gs>
                      </a:gsLst>
                      <a:lin ang="5400000" scaled="0"/>
                    </a:gradFill>
                    <a:latin typeface="Segoe Pro"/>
                    <a:cs typeface="Segoe Pro"/>
                  </a:rPr>
                  <a:t>?</a:t>
                </a:r>
              </a:p>
            </p:txBody>
          </p:sp>
        </p:grpSp>
      </p:grpSp>
    </p:spTree>
    <p:extLst>
      <p:ext uri="{BB962C8B-B14F-4D97-AF65-F5344CB8AC3E}">
        <p14:creationId xmlns:p14="http://schemas.microsoft.com/office/powerpoint/2010/main" val="370325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00" fill="hold"/>
                                        <p:tgtEl>
                                          <p:spTgt spid="11"/>
                                        </p:tgtEl>
                                        <p:attrNameLst>
                                          <p:attrName>ppt_x</p:attrName>
                                        </p:attrNameLst>
                                      </p:cBhvr>
                                      <p:tavLst>
                                        <p:tav tm="0">
                                          <p:val>
                                            <p:strVal val="0-#ppt_w/2"/>
                                          </p:val>
                                        </p:tav>
                                        <p:tav tm="100000">
                                          <p:val>
                                            <p:strVal val="#ppt_x"/>
                                          </p:val>
                                        </p:tav>
                                      </p:tavLst>
                                    </p:anim>
                                    <p:anim calcmode="lin" valueType="num">
                                      <p:cBhvr additive="base">
                                        <p:cTn id="8" dur="3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 fill="hold"/>
                                        <p:tgtEl>
                                          <p:spTgt spid="49"/>
                                        </p:tgtEl>
                                        <p:attrNameLst>
                                          <p:attrName>ppt_x</p:attrName>
                                        </p:attrNameLst>
                                      </p:cBhvr>
                                      <p:tavLst>
                                        <p:tav tm="0">
                                          <p:val>
                                            <p:strVal val="#ppt_x"/>
                                          </p:val>
                                        </p:tav>
                                        <p:tav tm="100000">
                                          <p:val>
                                            <p:strVal val="#ppt_x"/>
                                          </p:val>
                                        </p:tav>
                                      </p:tavLst>
                                    </p:anim>
                                    <p:anim calcmode="lin" valueType="num">
                                      <p:cBhvr additive="base">
                                        <p:cTn id="12" dur="3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89"/>
                                        </p:tgtEl>
                                        <p:attrNameLst>
                                          <p:attrName>style.visibility</p:attrName>
                                        </p:attrNameLst>
                                      </p:cBhvr>
                                      <p:to>
                                        <p:strVal val="visible"/>
                                      </p:to>
                                    </p:set>
                                    <p:anim calcmode="lin" valueType="num">
                                      <p:cBhvr additive="base">
                                        <p:cTn id="15" dur="300" fill="hold"/>
                                        <p:tgtEl>
                                          <p:spTgt spid="89"/>
                                        </p:tgtEl>
                                        <p:attrNameLst>
                                          <p:attrName>ppt_x</p:attrName>
                                        </p:attrNameLst>
                                      </p:cBhvr>
                                      <p:tavLst>
                                        <p:tav tm="0">
                                          <p:val>
                                            <p:strVal val="1+#ppt_w/2"/>
                                          </p:val>
                                        </p:tav>
                                        <p:tav tm="100000">
                                          <p:val>
                                            <p:strVal val="#ppt_x"/>
                                          </p:val>
                                        </p:tav>
                                      </p:tavLst>
                                    </p:anim>
                                    <p:anim calcmode="lin" valueType="num">
                                      <p:cBhvr additive="base">
                                        <p:cTn id="16" dur="3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 name="Rectangle 108"/>
          <p:cNvSpPr/>
          <p:nvPr/>
        </p:nvSpPr>
        <p:spPr bwMode="auto">
          <a:xfrm>
            <a:off x="883" y="5821832"/>
            <a:ext cx="12434711" cy="117219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6" name="Group 55"/>
          <p:cNvGrpSpPr/>
          <p:nvPr/>
        </p:nvGrpSpPr>
        <p:grpSpPr>
          <a:xfrm>
            <a:off x="1177739" y="3441318"/>
            <a:ext cx="1423768" cy="2666576"/>
            <a:chOff x="-1438275" y="3568700"/>
            <a:chExt cx="1323975" cy="2479674"/>
          </a:xfrm>
        </p:grpSpPr>
        <p:sp>
          <p:nvSpPr>
            <p:cNvPr id="8" name="AutoShape 3"/>
            <p:cNvSpPr>
              <a:spLocks noChangeAspect="1" noChangeArrowheads="1" noTextEdit="1"/>
            </p:cNvSpPr>
            <p:nvPr/>
          </p:nvSpPr>
          <p:spPr bwMode="auto">
            <a:xfrm>
              <a:off x="-1438275" y="3570287"/>
              <a:ext cx="13239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12" name="Freeform 5"/>
            <p:cNvSpPr>
              <a:spLocks/>
            </p:cNvSpPr>
            <p:nvPr/>
          </p:nvSpPr>
          <p:spPr bwMode="auto">
            <a:xfrm>
              <a:off x="-1258888" y="3800475"/>
              <a:ext cx="395288" cy="82550"/>
            </a:xfrm>
            <a:custGeom>
              <a:avLst/>
              <a:gdLst>
                <a:gd name="T0" fmla="*/ 0 w 172"/>
                <a:gd name="T1" fmla="*/ 27 h 36"/>
                <a:gd name="T2" fmla="*/ 9 w 172"/>
                <a:gd name="T3" fmla="*/ 36 h 36"/>
                <a:gd name="T4" fmla="*/ 163 w 172"/>
                <a:gd name="T5" fmla="*/ 36 h 36"/>
                <a:gd name="T6" fmla="*/ 172 w 172"/>
                <a:gd name="T7" fmla="*/ 27 h 36"/>
                <a:gd name="T8" fmla="*/ 172 w 172"/>
                <a:gd name="T9" fmla="*/ 9 h 36"/>
                <a:gd name="T10" fmla="*/ 163 w 172"/>
                <a:gd name="T11" fmla="*/ 0 h 36"/>
                <a:gd name="T12" fmla="*/ 9 w 172"/>
                <a:gd name="T13" fmla="*/ 0 h 36"/>
                <a:gd name="T14" fmla="*/ 0 w 172"/>
                <a:gd name="T15" fmla="*/ 9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14" name="Freeform 6"/>
            <p:cNvSpPr>
              <a:spLocks/>
            </p:cNvSpPr>
            <p:nvPr/>
          </p:nvSpPr>
          <p:spPr bwMode="auto">
            <a:xfrm>
              <a:off x="-957263" y="5913437"/>
              <a:ext cx="258763" cy="13493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26" name="Freeform 7"/>
            <p:cNvSpPr>
              <a:spLocks/>
            </p:cNvSpPr>
            <p:nvPr/>
          </p:nvSpPr>
          <p:spPr bwMode="auto">
            <a:xfrm>
              <a:off x="-1277938" y="4879974"/>
              <a:ext cx="433388" cy="1049337"/>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27" name="Freeform 8"/>
            <p:cNvSpPr>
              <a:spLocks/>
            </p:cNvSpPr>
            <p:nvPr/>
          </p:nvSpPr>
          <p:spPr bwMode="auto">
            <a:xfrm>
              <a:off x="-1277938" y="5913437"/>
              <a:ext cx="258763" cy="134937"/>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28" name="Freeform 9"/>
            <p:cNvSpPr>
              <a:spLocks/>
            </p:cNvSpPr>
            <p:nvPr/>
          </p:nvSpPr>
          <p:spPr bwMode="auto">
            <a:xfrm>
              <a:off x="-1435100" y="4105275"/>
              <a:ext cx="749300" cy="774700"/>
            </a:xfrm>
            <a:custGeom>
              <a:avLst/>
              <a:gdLst>
                <a:gd name="T0" fmla="*/ 69 w 326"/>
                <a:gd name="T1" fmla="*/ 0 h 338"/>
                <a:gd name="T2" fmla="*/ 257 w 326"/>
                <a:gd name="T3" fmla="*/ 0 h 338"/>
                <a:gd name="T4" fmla="*/ 326 w 326"/>
                <a:gd name="T5" fmla="*/ 69 h 338"/>
                <a:gd name="T6" fmla="*/ 326 w 326"/>
                <a:gd name="T7" fmla="*/ 127 h 338"/>
                <a:gd name="T8" fmla="*/ 257 w 326"/>
                <a:gd name="T9" fmla="*/ 127 h 338"/>
                <a:gd name="T10" fmla="*/ 257 w 326"/>
                <a:gd name="T11" fmla="*/ 338 h 338"/>
                <a:gd name="T12" fmla="*/ 69 w 326"/>
                <a:gd name="T13" fmla="*/ 338 h 338"/>
                <a:gd name="T14" fmla="*/ 69 w 326"/>
                <a:gd name="T15" fmla="*/ 127 h 338"/>
                <a:gd name="T16" fmla="*/ 0 w 326"/>
                <a:gd name="T17" fmla="*/ 127 h 338"/>
                <a:gd name="T18" fmla="*/ 0 w 326"/>
                <a:gd name="T19" fmla="*/ 69 h 338"/>
                <a:gd name="T20" fmla="*/ 69 w 326"/>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338">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29" name="Freeform 10"/>
            <p:cNvSpPr>
              <a:spLocks/>
            </p:cNvSpPr>
            <p:nvPr/>
          </p:nvSpPr>
          <p:spPr bwMode="auto">
            <a:xfrm>
              <a:off x="-823913" y="4395787"/>
              <a:ext cx="266700" cy="400050"/>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30" name="Rectangle 11"/>
            <p:cNvSpPr>
              <a:spLocks noChangeArrowheads="1"/>
            </p:cNvSpPr>
            <p:nvPr/>
          </p:nvSpPr>
          <p:spPr bwMode="auto">
            <a:xfrm>
              <a:off x="-1414463" y="4395787"/>
              <a:ext cx="114300" cy="693737"/>
            </a:xfrm>
            <a:prstGeom prst="rect">
              <a:avLst/>
            </a:prstGeom>
            <a:solidFill>
              <a:srgbClr val="6D563D"/>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31" name="Freeform 12"/>
            <p:cNvSpPr>
              <a:spLocks/>
            </p:cNvSpPr>
            <p:nvPr/>
          </p:nvSpPr>
          <p:spPr bwMode="auto">
            <a:xfrm>
              <a:off x="-1417638" y="4970462"/>
              <a:ext cx="117475" cy="236537"/>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36" name="Freeform 13"/>
            <p:cNvSpPr>
              <a:spLocks/>
            </p:cNvSpPr>
            <p:nvPr/>
          </p:nvSpPr>
          <p:spPr bwMode="auto">
            <a:xfrm>
              <a:off x="-674688" y="4678362"/>
              <a:ext cx="233363" cy="117475"/>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40" name="Freeform 17"/>
            <p:cNvSpPr>
              <a:spLocks/>
            </p:cNvSpPr>
            <p:nvPr/>
          </p:nvSpPr>
          <p:spPr bwMode="auto">
            <a:xfrm>
              <a:off x="-1130300" y="3946525"/>
              <a:ext cx="138113" cy="227012"/>
            </a:xfrm>
            <a:custGeom>
              <a:avLst/>
              <a:gdLst>
                <a:gd name="T0" fmla="*/ 44 w 87"/>
                <a:gd name="T1" fmla="*/ 143 h 143"/>
                <a:gd name="T2" fmla="*/ 87 w 87"/>
                <a:gd name="T3" fmla="*/ 100 h 143"/>
                <a:gd name="T4" fmla="*/ 87 w 87"/>
                <a:gd name="T5" fmla="*/ 0 h 143"/>
                <a:gd name="T6" fmla="*/ 0 w 87"/>
                <a:gd name="T7" fmla="*/ 0 h 143"/>
                <a:gd name="T8" fmla="*/ 0 w 87"/>
                <a:gd name="T9" fmla="*/ 100 h 143"/>
                <a:gd name="T10" fmla="*/ 44 w 87"/>
                <a:gd name="T11" fmla="*/ 143 h 143"/>
              </a:gdLst>
              <a:ahLst/>
              <a:cxnLst>
                <a:cxn ang="0">
                  <a:pos x="T0" y="T1"/>
                </a:cxn>
                <a:cxn ang="0">
                  <a:pos x="T2" y="T3"/>
                </a:cxn>
                <a:cxn ang="0">
                  <a:pos x="T4" y="T5"/>
                </a:cxn>
                <a:cxn ang="0">
                  <a:pos x="T6" y="T7"/>
                </a:cxn>
                <a:cxn ang="0">
                  <a:pos x="T8" y="T9"/>
                </a:cxn>
                <a:cxn ang="0">
                  <a:pos x="T10" y="T11"/>
                </a:cxn>
              </a:cxnLst>
              <a:rect l="0" t="0" r="r" b="b"/>
              <a:pathLst>
                <a:path w="87" h="143">
                  <a:moveTo>
                    <a:pt x="44" y="143"/>
                  </a:moveTo>
                  <a:lnTo>
                    <a:pt x="87" y="100"/>
                  </a:lnTo>
                  <a:lnTo>
                    <a:pt x="87" y="0"/>
                  </a:lnTo>
                  <a:lnTo>
                    <a:pt x="0" y="0"/>
                  </a:lnTo>
                  <a:lnTo>
                    <a:pt x="0" y="100"/>
                  </a:lnTo>
                  <a:lnTo>
                    <a:pt x="44" y="14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41" name="Freeform 18"/>
            <p:cNvSpPr>
              <a:spLocks/>
            </p:cNvSpPr>
            <p:nvPr/>
          </p:nvSpPr>
          <p:spPr bwMode="auto">
            <a:xfrm>
              <a:off x="-1130300" y="3946525"/>
              <a:ext cx="138113" cy="119062"/>
            </a:xfrm>
            <a:custGeom>
              <a:avLst/>
              <a:gdLst>
                <a:gd name="T0" fmla="*/ 60 w 60"/>
                <a:gd name="T1" fmla="*/ 48 h 52"/>
                <a:gd name="T2" fmla="*/ 30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42" name="Freeform 19"/>
            <p:cNvSpPr>
              <a:spLocks/>
            </p:cNvSpPr>
            <p:nvPr/>
          </p:nvSpPr>
          <p:spPr bwMode="auto">
            <a:xfrm>
              <a:off x="-1223963" y="3568700"/>
              <a:ext cx="323850" cy="219075"/>
            </a:xfrm>
            <a:custGeom>
              <a:avLst/>
              <a:gdLst>
                <a:gd name="T0" fmla="*/ 71 w 141"/>
                <a:gd name="T1" fmla="*/ 0 h 96"/>
                <a:gd name="T2" fmla="*/ 141 w 141"/>
                <a:gd name="T3" fmla="*/ 70 h 96"/>
                <a:gd name="T4" fmla="*/ 141 w 141"/>
                <a:gd name="T5" fmla="*/ 96 h 96"/>
                <a:gd name="T6" fmla="*/ 0 w 141"/>
                <a:gd name="T7" fmla="*/ 96 h 96"/>
                <a:gd name="T8" fmla="*/ 0 w 141"/>
                <a:gd name="T9" fmla="*/ 70 h 96"/>
                <a:gd name="T10" fmla="*/ 71 w 141"/>
                <a:gd name="T11" fmla="*/ 0 h 96"/>
              </a:gdLst>
              <a:ahLst/>
              <a:cxnLst>
                <a:cxn ang="0">
                  <a:pos x="T0" y="T1"/>
                </a:cxn>
                <a:cxn ang="0">
                  <a:pos x="T2" y="T3"/>
                </a:cxn>
                <a:cxn ang="0">
                  <a:pos x="T4" y="T5"/>
                </a:cxn>
                <a:cxn ang="0">
                  <a:pos x="T6" y="T7"/>
                </a:cxn>
                <a:cxn ang="0">
                  <a:pos x="T8" y="T9"/>
                </a:cxn>
                <a:cxn ang="0">
                  <a:pos x="T10" y="T11"/>
                </a:cxn>
              </a:cxnLst>
              <a:rect l="0" t="0" r="r" b="b"/>
              <a:pathLst>
                <a:path w="141" h="96">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43" name="Freeform 20"/>
            <p:cNvSpPr>
              <a:spLocks/>
            </p:cNvSpPr>
            <p:nvPr/>
          </p:nvSpPr>
          <p:spPr bwMode="auto">
            <a:xfrm>
              <a:off x="-1223963" y="3735387"/>
              <a:ext cx="323850" cy="303212"/>
            </a:xfrm>
            <a:custGeom>
              <a:avLst/>
              <a:gdLst>
                <a:gd name="T0" fmla="*/ 141 w 141"/>
                <a:gd name="T1" fmla="*/ 0 h 132"/>
                <a:gd name="T2" fmla="*/ 141 w 141"/>
                <a:gd name="T3" fmla="*/ 109 h 132"/>
                <a:gd name="T4" fmla="*/ 71 w 141"/>
                <a:gd name="T5" fmla="*/ 132 h 132"/>
                <a:gd name="T6" fmla="*/ 0 w 141"/>
                <a:gd name="T7" fmla="*/ 109 h 132"/>
                <a:gd name="T8" fmla="*/ 0 w 141"/>
                <a:gd name="T9" fmla="*/ 0 h 132"/>
                <a:gd name="T10" fmla="*/ 141 w 141"/>
                <a:gd name="T11" fmla="*/ 0 h 132"/>
              </a:gdLst>
              <a:ahLst/>
              <a:cxnLst>
                <a:cxn ang="0">
                  <a:pos x="T0" y="T1"/>
                </a:cxn>
                <a:cxn ang="0">
                  <a:pos x="T2" y="T3"/>
                </a:cxn>
                <a:cxn ang="0">
                  <a:pos x="T4" y="T5"/>
                </a:cxn>
                <a:cxn ang="0">
                  <a:pos x="T6" y="T7"/>
                </a:cxn>
                <a:cxn ang="0">
                  <a:pos x="T8" y="T9"/>
                </a:cxn>
                <a:cxn ang="0">
                  <a:pos x="T10" y="T11"/>
                </a:cxn>
              </a:cxnLst>
              <a:rect l="0" t="0" r="r" b="b"/>
              <a:pathLst>
                <a:path w="141" h="132">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44" name="Rectangle 21"/>
            <p:cNvSpPr>
              <a:spLocks noChangeArrowheads="1"/>
            </p:cNvSpPr>
            <p:nvPr/>
          </p:nvSpPr>
          <p:spPr bwMode="auto">
            <a:xfrm>
              <a:off x="-1414463" y="4395787"/>
              <a:ext cx="114300"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45" name="Rectangle 22"/>
            <p:cNvSpPr>
              <a:spLocks noChangeArrowheads="1"/>
            </p:cNvSpPr>
            <p:nvPr/>
          </p:nvSpPr>
          <p:spPr bwMode="auto">
            <a:xfrm>
              <a:off x="-823913" y="4395787"/>
              <a:ext cx="117475"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grpSp>
      <p:sp>
        <p:nvSpPr>
          <p:cNvPr id="7" name="Title 6"/>
          <p:cNvSpPr>
            <a:spLocks noGrp="1"/>
          </p:cNvSpPr>
          <p:nvPr>
            <p:ph type="title"/>
          </p:nvPr>
        </p:nvSpPr>
        <p:spPr/>
        <p:txBody>
          <a:bodyPr/>
          <a:lstStyle/>
          <a:p>
            <a:r>
              <a:rPr lang="en-US" dirty="0">
                <a:solidFill>
                  <a:srgbClr val="505050"/>
                </a:solidFill>
              </a:rPr>
              <a:t>Traditional development and operations</a:t>
            </a:r>
          </a:p>
        </p:txBody>
      </p:sp>
      <p:grpSp>
        <p:nvGrpSpPr>
          <p:cNvPr id="9" name="Group 8"/>
          <p:cNvGrpSpPr/>
          <p:nvPr/>
        </p:nvGrpSpPr>
        <p:grpSpPr>
          <a:xfrm>
            <a:off x="7112705" y="4152697"/>
            <a:ext cx="562506" cy="297362"/>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2" name="Picture 3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68591" y="2211776"/>
            <a:ext cx="657659" cy="4014574"/>
          </a:xfrm>
          <a:prstGeom prst="rect">
            <a:avLst/>
          </a:prstGeom>
        </p:spPr>
      </p:pic>
      <p:grpSp>
        <p:nvGrpSpPr>
          <p:cNvPr id="104" name="Group 103"/>
          <p:cNvGrpSpPr/>
          <p:nvPr/>
        </p:nvGrpSpPr>
        <p:grpSpPr>
          <a:xfrm flipH="1">
            <a:off x="4859173" y="3398060"/>
            <a:ext cx="1068679" cy="2709834"/>
            <a:chOff x="4688198" y="3398046"/>
            <a:chExt cx="1068831" cy="2710218"/>
          </a:xfrm>
        </p:grpSpPr>
        <p:grpSp>
          <p:nvGrpSpPr>
            <p:cNvPr id="99" name="Group 98"/>
            <p:cNvGrpSpPr/>
            <p:nvPr/>
          </p:nvGrpSpPr>
          <p:grpSpPr>
            <a:xfrm>
              <a:off x="4852988" y="3398046"/>
              <a:ext cx="475067" cy="754744"/>
              <a:chOff x="4966893" y="3238521"/>
              <a:chExt cx="393700" cy="625475"/>
            </a:xfrm>
          </p:grpSpPr>
          <p:sp>
            <p:nvSpPr>
              <p:cNvPr id="39" name="Rectangle 7"/>
              <p:cNvSpPr>
                <a:spLocks noChangeArrowheads="1"/>
              </p:cNvSpPr>
              <p:nvPr/>
            </p:nvSpPr>
            <p:spPr bwMode="auto">
              <a:xfrm>
                <a:off x="5003405" y="3641746"/>
                <a:ext cx="322263" cy="193675"/>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67" name="Freeform 8"/>
              <p:cNvSpPr>
                <a:spLocks/>
              </p:cNvSpPr>
              <p:nvPr/>
            </p:nvSpPr>
            <p:spPr bwMode="auto">
              <a:xfrm>
                <a:off x="4966893" y="3457596"/>
                <a:ext cx="393700" cy="82550"/>
              </a:xfrm>
              <a:custGeom>
                <a:avLst/>
                <a:gdLst>
                  <a:gd name="T0" fmla="*/ 172 w 172"/>
                  <a:gd name="T1" fmla="*/ 27 h 36"/>
                  <a:gd name="T2" fmla="*/ 164 w 172"/>
                  <a:gd name="T3" fmla="*/ 36 h 36"/>
                  <a:gd name="T4" fmla="*/ 9 w 172"/>
                  <a:gd name="T5" fmla="*/ 36 h 36"/>
                  <a:gd name="T6" fmla="*/ 0 w 172"/>
                  <a:gd name="T7" fmla="*/ 27 h 36"/>
                  <a:gd name="T8" fmla="*/ 0 w 172"/>
                  <a:gd name="T9" fmla="*/ 8 h 36"/>
                  <a:gd name="T10" fmla="*/ 9 w 172"/>
                  <a:gd name="T11" fmla="*/ 0 h 36"/>
                  <a:gd name="T12" fmla="*/ 164 w 172"/>
                  <a:gd name="T13" fmla="*/ 0 h 36"/>
                  <a:gd name="T14" fmla="*/ 172 w 172"/>
                  <a:gd name="T15" fmla="*/ 8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4" y="36"/>
                    </a:cubicBezTo>
                    <a:cubicBezTo>
                      <a:pt x="9" y="36"/>
                      <a:pt x="9" y="36"/>
                      <a:pt x="9" y="36"/>
                    </a:cubicBezTo>
                    <a:cubicBezTo>
                      <a:pt x="4" y="36"/>
                      <a:pt x="0" y="32"/>
                      <a:pt x="0" y="27"/>
                    </a:cubicBezTo>
                    <a:cubicBezTo>
                      <a:pt x="0" y="8"/>
                      <a:pt x="0" y="8"/>
                      <a:pt x="0" y="8"/>
                    </a:cubicBezTo>
                    <a:cubicBezTo>
                      <a:pt x="0" y="3"/>
                      <a:pt x="4" y="0"/>
                      <a:pt x="9" y="0"/>
                    </a:cubicBezTo>
                    <a:cubicBezTo>
                      <a:pt x="164" y="0"/>
                      <a:pt x="164" y="0"/>
                      <a:pt x="164" y="0"/>
                    </a:cubicBezTo>
                    <a:cubicBezTo>
                      <a:pt x="168" y="0"/>
                      <a:pt x="172" y="3"/>
                      <a:pt x="172" y="8"/>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68" name="Freeform 9"/>
              <p:cNvSpPr>
                <a:spLocks/>
              </p:cNvSpPr>
              <p:nvPr/>
            </p:nvSpPr>
            <p:spPr bwMode="auto">
              <a:xfrm>
                <a:off x="5095481" y="3638571"/>
                <a:ext cx="136525" cy="225425"/>
              </a:xfrm>
              <a:custGeom>
                <a:avLst/>
                <a:gdLst>
                  <a:gd name="T0" fmla="*/ 43 w 86"/>
                  <a:gd name="T1" fmla="*/ 142 h 142"/>
                  <a:gd name="T2" fmla="*/ 0 w 86"/>
                  <a:gd name="T3" fmla="*/ 100 h 142"/>
                  <a:gd name="T4" fmla="*/ 0 w 86"/>
                  <a:gd name="T5" fmla="*/ 0 h 142"/>
                  <a:gd name="T6" fmla="*/ 86 w 86"/>
                  <a:gd name="T7" fmla="*/ 0 h 142"/>
                  <a:gd name="T8" fmla="*/ 86 w 86"/>
                  <a:gd name="T9" fmla="*/ 100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0" y="100"/>
                    </a:lnTo>
                    <a:lnTo>
                      <a:pt x="0" y="0"/>
                    </a:lnTo>
                    <a:lnTo>
                      <a:pt x="86" y="0"/>
                    </a:lnTo>
                    <a:lnTo>
                      <a:pt x="86" y="100"/>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69" name="Freeform 10"/>
              <p:cNvSpPr>
                <a:spLocks/>
              </p:cNvSpPr>
              <p:nvPr/>
            </p:nvSpPr>
            <p:spPr bwMode="auto">
              <a:xfrm>
                <a:off x="5095481" y="3603646"/>
                <a:ext cx="136525" cy="119063"/>
              </a:xfrm>
              <a:custGeom>
                <a:avLst/>
                <a:gdLst>
                  <a:gd name="T0" fmla="*/ 0 w 60"/>
                  <a:gd name="T1" fmla="*/ 48 h 52"/>
                  <a:gd name="T2" fmla="*/ 30 w 60"/>
                  <a:gd name="T3" fmla="*/ 52 h 52"/>
                  <a:gd name="T4" fmla="*/ 60 w 60"/>
                  <a:gd name="T5" fmla="*/ 48 h 52"/>
                  <a:gd name="T6" fmla="*/ 60 w 60"/>
                  <a:gd name="T7" fmla="*/ 0 h 52"/>
                  <a:gd name="T8" fmla="*/ 0 w 60"/>
                  <a:gd name="T9" fmla="*/ 0 h 52"/>
                  <a:gd name="T10" fmla="*/ 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0" y="48"/>
                    </a:moveTo>
                    <a:cubicBezTo>
                      <a:pt x="10" y="51"/>
                      <a:pt x="19" y="52"/>
                      <a:pt x="30" y="52"/>
                    </a:cubicBezTo>
                    <a:cubicBezTo>
                      <a:pt x="40" y="52"/>
                      <a:pt x="50" y="51"/>
                      <a:pt x="60" y="48"/>
                    </a:cubicBezTo>
                    <a:cubicBezTo>
                      <a:pt x="60" y="0"/>
                      <a:pt x="60" y="0"/>
                      <a:pt x="60" y="0"/>
                    </a:cubicBezTo>
                    <a:cubicBezTo>
                      <a:pt x="0" y="0"/>
                      <a:pt x="0" y="0"/>
                      <a:pt x="0" y="0"/>
                    </a:cubicBezTo>
                    <a:lnTo>
                      <a:pt x="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70" name="Freeform 11"/>
              <p:cNvSpPr>
                <a:spLocks/>
              </p:cNvSpPr>
              <p:nvPr/>
            </p:nvSpPr>
            <p:spPr bwMode="auto">
              <a:xfrm>
                <a:off x="5003405" y="3392509"/>
                <a:ext cx="322263" cy="301625"/>
              </a:xfrm>
              <a:custGeom>
                <a:avLst/>
                <a:gdLst>
                  <a:gd name="T0" fmla="*/ 0 w 141"/>
                  <a:gd name="T1" fmla="*/ 0 h 133"/>
                  <a:gd name="T2" fmla="*/ 0 w 141"/>
                  <a:gd name="T3" fmla="*/ 110 h 133"/>
                  <a:gd name="T4" fmla="*/ 70 w 141"/>
                  <a:gd name="T5" fmla="*/ 133 h 133"/>
                  <a:gd name="T6" fmla="*/ 141 w 141"/>
                  <a:gd name="T7" fmla="*/ 110 h 133"/>
                  <a:gd name="T8" fmla="*/ 141 w 141"/>
                  <a:gd name="T9" fmla="*/ 110 h 133"/>
                  <a:gd name="T10" fmla="*/ 141 w 141"/>
                  <a:gd name="T11" fmla="*/ 0 h 133"/>
                  <a:gd name="T12" fmla="*/ 0 w 14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1" h="133">
                    <a:moveTo>
                      <a:pt x="0" y="0"/>
                    </a:moveTo>
                    <a:cubicBezTo>
                      <a:pt x="0" y="110"/>
                      <a:pt x="0" y="110"/>
                      <a:pt x="0" y="110"/>
                    </a:cubicBezTo>
                    <a:cubicBezTo>
                      <a:pt x="19" y="125"/>
                      <a:pt x="44" y="133"/>
                      <a:pt x="70" y="133"/>
                    </a:cubicBezTo>
                    <a:cubicBezTo>
                      <a:pt x="96" y="133"/>
                      <a:pt x="122" y="125"/>
                      <a:pt x="141" y="110"/>
                    </a:cubicBezTo>
                    <a:cubicBezTo>
                      <a:pt x="141" y="110"/>
                      <a:pt x="141" y="110"/>
                      <a:pt x="141" y="110"/>
                    </a:cubicBezTo>
                    <a:cubicBezTo>
                      <a:pt x="141" y="0"/>
                      <a:pt x="141" y="0"/>
                      <a:pt x="141"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71" name="Freeform 12"/>
              <p:cNvSpPr>
                <a:spLocks/>
              </p:cNvSpPr>
              <p:nvPr/>
            </p:nvSpPr>
            <p:spPr bwMode="auto">
              <a:xfrm>
                <a:off x="5001818" y="3238521"/>
                <a:ext cx="228600" cy="242888"/>
              </a:xfrm>
              <a:custGeom>
                <a:avLst/>
                <a:gdLst>
                  <a:gd name="T0" fmla="*/ 100 w 100"/>
                  <a:gd name="T1" fmla="*/ 6 h 106"/>
                  <a:gd name="T2" fmla="*/ 71 w 100"/>
                  <a:gd name="T3" fmla="*/ 0 h 106"/>
                  <a:gd name="T4" fmla="*/ 0 w 100"/>
                  <a:gd name="T5" fmla="*/ 71 h 106"/>
                  <a:gd name="T6" fmla="*/ 0 w 100"/>
                  <a:gd name="T7" fmla="*/ 106 h 106"/>
                  <a:gd name="T8" fmla="*/ 100 w 100"/>
                  <a:gd name="T9" fmla="*/ 6 h 106"/>
                </a:gdLst>
                <a:ahLst/>
                <a:cxnLst>
                  <a:cxn ang="0">
                    <a:pos x="T0" y="T1"/>
                  </a:cxn>
                  <a:cxn ang="0">
                    <a:pos x="T2" y="T3"/>
                  </a:cxn>
                  <a:cxn ang="0">
                    <a:pos x="T4" y="T5"/>
                  </a:cxn>
                  <a:cxn ang="0">
                    <a:pos x="T6" y="T7"/>
                  </a:cxn>
                  <a:cxn ang="0">
                    <a:pos x="T8" y="T9"/>
                  </a:cxn>
                </a:cxnLst>
                <a:rect l="0" t="0" r="r" b="b"/>
                <a:pathLst>
                  <a:path w="100" h="106">
                    <a:moveTo>
                      <a:pt x="100" y="6"/>
                    </a:moveTo>
                    <a:cubicBezTo>
                      <a:pt x="91" y="2"/>
                      <a:pt x="82" y="0"/>
                      <a:pt x="71" y="0"/>
                    </a:cubicBezTo>
                    <a:cubicBezTo>
                      <a:pt x="32" y="0"/>
                      <a:pt x="0" y="32"/>
                      <a:pt x="0" y="71"/>
                    </a:cubicBezTo>
                    <a:cubicBezTo>
                      <a:pt x="0" y="106"/>
                      <a:pt x="0" y="106"/>
                      <a:pt x="0" y="106"/>
                    </a:cubicBezTo>
                    <a:cubicBezTo>
                      <a:pt x="53" y="100"/>
                      <a:pt x="94" y="58"/>
                      <a:pt x="100" y="6"/>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72" name="Freeform 13"/>
              <p:cNvSpPr>
                <a:spLocks/>
              </p:cNvSpPr>
              <p:nvPr/>
            </p:nvSpPr>
            <p:spPr bwMode="auto">
              <a:xfrm>
                <a:off x="5097068" y="3238521"/>
                <a:ext cx="228600" cy="242888"/>
              </a:xfrm>
              <a:custGeom>
                <a:avLst/>
                <a:gdLst>
                  <a:gd name="T0" fmla="*/ 0 w 100"/>
                  <a:gd name="T1" fmla="*/ 6 h 106"/>
                  <a:gd name="T2" fmla="*/ 29 w 100"/>
                  <a:gd name="T3" fmla="*/ 0 h 106"/>
                  <a:gd name="T4" fmla="*/ 100 w 100"/>
                  <a:gd name="T5" fmla="*/ 71 h 106"/>
                  <a:gd name="T6" fmla="*/ 100 w 100"/>
                  <a:gd name="T7" fmla="*/ 106 h 106"/>
                  <a:gd name="T8" fmla="*/ 0 w 100"/>
                  <a:gd name="T9" fmla="*/ 6 h 106"/>
                </a:gdLst>
                <a:ahLst/>
                <a:cxnLst>
                  <a:cxn ang="0">
                    <a:pos x="T0" y="T1"/>
                  </a:cxn>
                  <a:cxn ang="0">
                    <a:pos x="T2" y="T3"/>
                  </a:cxn>
                  <a:cxn ang="0">
                    <a:pos x="T4" y="T5"/>
                  </a:cxn>
                  <a:cxn ang="0">
                    <a:pos x="T6" y="T7"/>
                  </a:cxn>
                  <a:cxn ang="0">
                    <a:pos x="T8" y="T9"/>
                  </a:cxn>
                </a:cxnLst>
                <a:rect l="0" t="0" r="r" b="b"/>
                <a:pathLst>
                  <a:path w="100" h="106">
                    <a:moveTo>
                      <a:pt x="0" y="6"/>
                    </a:moveTo>
                    <a:cubicBezTo>
                      <a:pt x="9" y="2"/>
                      <a:pt x="19" y="0"/>
                      <a:pt x="29" y="0"/>
                    </a:cubicBezTo>
                    <a:cubicBezTo>
                      <a:pt x="68" y="0"/>
                      <a:pt x="100" y="32"/>
                      <a:pt x="100" y="71"/>
                    </a:cubicBezTo>
                    <a:cubicBezTo>
                      <a:pt x="100" y="106"/>
                      <a:pt x="100" y="106"/>
                      <a:pt x="100" y="106"/>
                    </a:cubicBezTo>
                    <a:cubicBezTo>
                      <a:pt x="48" y="100"/>
                      <a:pt x="6" y="58"/>
                      <a:pt x="0" y="6"/>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grpSp>
        <p:sp>
          <p:nvSpPr>
            <p:cNvPr id="51" name="Freeform 7"/>
            <p:cNvSpPr>
              <a:spLocks/>
            </p:cNvSpPr>
            <p:nvPr/>
          </p:nvSpPr>
          <p:spPr bwMode="auto">
            <a:xfrm>
              <a:off x="4857230" y="4851619"/>
              <a:ext cx="466120" cy="1128590"/>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16264D"/>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57" name="Freeform 10"/>
            <p:cNvSpPr>
              <a:spLocks/>
            </p:cNvSpPr>
            <p:nvPr/>
          </p:nvSpPr>
          <p:spPr bwMode="auto">
            <a:xfrm>
              <a:off x="5345546" y="4330863"/>
              <a:ext cx="286843" cy="430264"/>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58" name="Rectangle 11"/>
            <p:cNvSpPr>
              <a:spLocks noChangeArrowheads="1"/>
            </p:cNvSpPr>
            <p:nvPr/>
          </p:nvSpPr>
          <p:spPr bwMode="auto">
            <a:xfrm>
              <a:off x="4710393" y="4330863"/>
              <a:ext cx="122933" cy="746133"/>
            </a:xfrm>
            <a:prstGeom prst="rect">
              <a:avLst/>
            </a:prstGeom>
            <a:solidFill>
              <a:srgbClr val="DFBA8D"/>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59" name="Freeform 12"/>
            <p:cNvSpPr>
              <a:spLocks/>
            </p:cNvSpPr>
            <p:nvPr/>
          </p:nvSpPr>
          <p:spPr bwMode="auto">
            <a:xfrm>
              <a:off x="4706979" y="4948941"/>
              <a:ext cx="126347" cy="254402"/>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60" name="Freeform 13"/>
            <p:cNvSpPr>
              <a:spLocks/>
            </p:cNvSpPr>
            <p:nvPr/>
          </p:nvSpPr>
          <p:spPr bwMode="auto">
            <a:xfrm>
              <a:off x="5506041" y="4634780"/>
              <a:ext cx="250988" cy="126347"/>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DFBA8D"/>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65" name="Rectangle 21"/>
            <p:cNvSpPr>
              <a:spLocks noChangeArrowheads="1"/>
            </p:cNvSpPr>
            <p:nvPr/>
          </p:nvSpPr>
          <p:spPr bwMode="auto">
            <a:xfrm>
              <a:off x="4710393" y="4330863"/>
              <a:ext cx="122933" cy="37563"/>
            </a:xfrm>
            <a:prstGeom prst="rect">
              <a:avLst/>
            </a:prstGeom>
            <a:solidFill>
              <a:srgbClr val="C3A47C"/>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66" name="Rectangle 22"/>
            <p:cNvSpPr>
              <a:spLocks noChangeArrowheads="1"/>
            </p:cNvSpPr>
            <p:nvPr/>
          </p:nvSpPr>
          <p:spPr bwMode="auto">
            <a:xfrm>
              <a:off x="5345546" y="4330863"/>
              <a:ext cx="126347" cy="37563"/>
            </a:xfrm>
            <a:prstGeom prst="rect">
              <a:avLst/>
            </a:prstGeom>
            <a:solidFill>
              <a:srgbClr val="C3A47C"/>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101" name="Freeform 100"/>
            <p:cNvSpPr/>
            <p:nvPr/>
          </p:nvSpPr>
          <p:spPr bwMode="auto">
            <a:xfrm>
              <a:off x="4688198" y="4018410"/>
              <a:ext cx="805892" cy="833210"/>
            </a:xfrm>
            <a:custGeom>
              <a:avLst/>
              <a:gdLst>
                <a:gd name="connsiteX0" fmla="*/ 170572 w 805892"/>
                <a:gd name="connsiteY0" fmla="*/ 0 h 833210"/>
                <a:gd name="connsiteX1" fmla="*/ 252379 w 805892"/>
                <a:gd name="connsiteY1" fmla="*/ 0 h 833210"/>
                <a:gd name="connsiteX2" fmla="*/ 319176 w 805892"/>
                <a:gd name="connsiteY2" fmla="*/ 0 h 833210"/>
                <a:gd name="connsiteX3" fmla="*/ 321764 w 805892"/>
                <a:gd name="connsiteY3" fmla="*/ 9339 h 833210"/>
                <a:gd name="connsiteX4" fmla="*/ 402946 w 805892"/>
                <a:gd name="connsiteY4" fmla="*/ 48535 h 833210"/>
                <a:gd name="connsiteX5" fmla="*/ 484128 w 805892"/>
                <a:gd name="connsiteY5" fmla="*/ 9339 h 833210"/>
                <a:gd name="connsiteX6" fmla="*/ 486717 w 805892"/>
                <a:gd name="connsiteY6" fmla="*/ 0 h 833210"/>
                <a:gd name="connsiteX7" fmla="*/ 521856 w 805892"/>
                <a:gd name="connsiteY7" fmla="*/ 0 h 833210"/>
                <a:gd name="connsiteX8" fmla="*/ 635320 w 805892"/>
                <a:gd name="connsiteY8" fmla="*/ 0 h 833210"/>
                <a:gd name="connsiteX9" fmla="*/ 805892 w 805892"/>
                <a:gd name="connsiteY9" fmla="*/ 170093 h 833210"/>
                <a:gd name="connsiteX10" fmla="*/ 805892 w 805892"/>
                <a:gd name="connsiteY10" fmla="*/ 313070 h 833210"/>
                <a:gd name="connsiteX11" fmla="*/ 635320 w 805892"/>
                <a:gd name="connsiteY11" fmla="*/ 313070 h 833210"/>
                <a:gd name="connsiteX12" fmla="*/ 635320 w 805892"/>
                <a:gd name="connsiteY12" fmla="*/ 833210 h 833210"/>
                <a:gd name="connsiteX13" fmla="*/ 170572 w 805892"/>
                <a:gd name="connsiteY13" fmla="*/ 833210 h 833210"/>
                <a:gd name="connsiteX14" fmla="*/ 170572 w 805892"/>
                <a:gd name="connsiteY14" fmla="*/ 313070 h 833210"/>
                <a:gd name="connsiteX15" fmla="*/ 0 w 805892"/>
                <a:gd name="connsiteY15" fmla="*/ 313070 h 833210"/>
                <a:gd name="connsiteX16" fmla="*/ 0 w 805892"/>
                <a:gd name="connsiteY16" fmla="*/ 170093 h 833210"/>
                <a:gd name="connsiteX17" fmla="*/ 170572 w 805892"/>
                <a:gd name="connsiteY17" fmla="*/ 0 h 83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5892" h="833210">
                  <a:moveTo>
                    <a:pt x="170572" y="0"/>
                  </a:moveTo>
                  <a:cubicBezTo>
                    <a:pt x="199619" y="0"/>
                    <a:pt x="226850" y="0"/>
                    <a:pt x="252379" y="0"/>
                  </a:cubicBezTo>
                  <a:lnTo>
                    <a:pt x="319176" y="0"/>
                  </a:lnTo>
                  <a:lnTo>
                    <a:pt x="321764" y="9339"/>
                  </a:lnTo>
                  <a:cubicBezTo>
                    <a:pt x="335139" y="32373"/>
                    <a:pt x="366451" y="48535"/>
                    <a:pt x="402946" y="48535"/>
                  </a:cubicBezTo>
                  <a:cubicBezTo>
                    <a:pt x="439441" y="48535"/>
                    <a:pt x="470753" y="32373"/>
                    <a:pt x="484128" y="9339"/>
                  </a:cubicBezTo>
                  <a:lnTo>
                    <a:pt x="486717" y="0"/>
                  </a:lnTo>
                  <a:lnTo>
                    <a:pt x="521856" y="0"/>
                  </a:lnTo>
                  <a:cubicBezTo>
                    <a:pt x="635320" y="0"/>
                    <a:pt x="635320" y="0"/>
                    <a:pt x="635320" y="0"/>
                  </a:cubicBezTo>
                  <a:cubicBezTo>
                    <a:pt x="729258" y="0"/>
                    <a:pt x="805892" y="76419"/>
                    <a:pt x="805892" y="170093"/>
                  </a:cubicBezTo>
                  <a:cubicBezTo>
                    <a:pt x="805892" y="313070"/>
                    <a:pt x="805892" y="313070"/>
                    <a:pt x="805892" y="313070"/>
                  </a:cubicBezTo>
                  <a:cubicBezTo>
                    <a:pt x="635320" y="313070"/>
                    <a:pt x="635320" y="313070"/>
                    <a:pt x="635320" y="313070"/>
                  </a:cubicBezTo>
                  <a:cubicBezTo>
                    <a:pt x="635320" y="833210"/>
                    <a:pt x="635320" y="833210"/>
                    <a:pt x="635320" y="833210"/>
                  </a:cubicBezTo>
                  <a:cubicBezTo>
                    <a:pt x="170572" y="833210"/>
                    <a:pt x="170572" y="833210"/>
                    <a:pt x="170572" y="833210"/>
                  </a:cubicBezTo>
                  <a:cubicBezTo>
                    <a:pt x="170572" y="313070"/>
                    <a:pt x="170572" y="313070"/>
                    <a:pt x="170572" y="313070"/>
                  </a:cubicBezTo>
                  <a:cubicBezTo>
                    <a:pt x="0" y="313070"/>
                    <a:pt x="0" y="313070"/>
                    <a:pt x="0" y="313070"/>
                  </a:cubicBezTo>
                  <a:cubicBezTo>
                    <a:pt x="0" y="170093"/>
                    <a:pt x="0" y="170093"/>
                    <a:pt x="0" y="170093"/>
                  </a:cubicBezTo>
                  <a:cubicBezTo>
                    <a:pt x="0" y="76419"/>
                    <a:pt x="76634" y="0"/>
                    <a:pt x="170572" y="0"/>
                  </a:cubicBezTo>
                  <a:close/>
                </a:path>
              </a:pathLst>
            </a:custGeom>
            <a:solidFill>
              <a:srgbClr val="231F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Freeform 6"/>
            <p:cNvSpPr>
              <a:spLocks/>
            </p:cNvSpPr>
            <p:nvPr/>
          </p:nvSpPr>
          <p:spPr bwMode="auto">
            <a:xfrm>
              <a:off x="5202124" y="5963136"/>
              <a:ext cx="278306" cy="14512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050708"/>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sp>
          <p:nvSpPr>
            <p:cNvPr id="54" name="Freeform 8"/>
            <p:cNvSpPr>
              <a:spLocks/>
            </p:cNvSpPr>
            <p:nvPr/>
          </p:nvSpPr>
          <p:spPr bwMode="auto">
            <a:xfrm>
              <a:off x="4857230" y="5963136"/>
              <a:ext cx="278306" cy="145128"/>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050708"/>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505050"/>
                </a:solidFill>
                <a:latin typeface="Segoe UI"/>
              </a:endParaRPr>
            </a:p>
          </p:txBody>
        </p:sp>
      </p:grpSp>
      <p:sp>
        <p:nvSpPr>
          <p:cNvPr id="105" name="TextBox 104"/>
          <p:cNvSpPr txBox="1"/>
          <p:nvPr/>
        </p:nvSpPr>
        <p:spPr>
          <a:xfrm>
            <a:off x="1198547" y="4111517"/>
            <a:ext cx="766248" cy="516894"/>
          </a:xfrm>
          <a:prstGeom prst="rect">
            <a:avLst/>
          </a:prstGeom>
          <a:noFill/>
        </p:spPr>
        <p:txBody>
          <a:bodyPr wrap="none" lIns="182854" tIns="146283" rIns="182854" bIns="146283" rtlCol="0">
            <a:spAutoFit/>
          </a:bodyPr>
          <a:lstStyle/>
          <a:p>
            <a:pPr defTabSz="932681">
              <a:lnSpc>
                <a:spcPct val="90000"/>
              </a:lnSpc>
              <a:spcAft>
                <a:spcPts val="600"/>
              </a:spcAft>
            </a:pPr>
            <a:r>
              <a:rPr lang="en-US" sz="1599" b="1" dirty="0">
                <a:gradFill>
                  <a:gsLst>
                    <a:gs pos="2917">
                      <a:srgbClr val="505050">
                        <a:lumMod val="50000"/>
                      </a:srgbClr>
                    </a:gs>
                    <a:gs pos="30000">
                      <a:srgbClr val="505050">
                        <a:lumMod val="50000"/>
                      </a:srgbClr>
                    </a:gs>
                  </a:gsLst>
                  <a:lin ang="5400000" scaled="0"/>
                </a:gradFill>
                <a:latin typeface="Segoe UI"/>
              </a:rPr>
              <a:t>DEV</a:t>
            </a:r>
          </a:p>
        </p:txBody>
      </p:sp>
      <p:sp>
        <p:nvSpPr>
          <p:cNvPr id="106" name="TextBox 105"/>
          <p:cNvSpPr txBox="1"/>
          <p:nvPr/>
        </p:nvSpPr>
        <p:spPr>
          <a:xfrm>
            <a:off x="5138655" y="4139959"/>
            <a:ext cx="766824" cy="516894"/>
          </a:xfrm>
          <a:prstGeom prst="rect">
            <a:avLst/>
          </a:prstGeom>
          <a:noFill/>
        </p:spPr>
        <p:txBody>
          <a:bodyPr wrap="none" lIns="182854" tIns="146283" rIns="182854" bIns="146283" rtlCol="0">
            <a:spAutoFit/>
          </a:bodyPr>
          <a:lstStyle/>
          <a:p>
            <a:pPr defTabSz="932681">
              <a:lnSpc>
                <a:spcPct val="90000"/>
              </a:lnSpc>
              <a:spcAft>
                <a:spcPts val="600"/>
              </a:spcAft>
            </a:pPr>
            <a:r>
              <a:rPr lang="en-US" sz="1599" b="1" dirty="0">
                <a:gradFill>
                  <a:gsLst>
                    <a:gs pos="2917">
                      <a:srgbClr val="FFFFFF"/>
                    </a:gs>
                    <a:gs pos="30000">
                      <a:srgbClr val="FFFFFF"/>
                    </a:gs>
                  </a:gsLst>
                  <a:lin ang="5400000" scaled="0"/>
                </a:gradFill>
                <a:latin typeface="Segoe UI"/>
              </a:rPr>
              <a:t>OPS</a:t>
            </a:r>
          </a:p>
        </p:txBody>
      </p:sp>
      <p:grpSp>
        <p:nvGrpSpPr>
          <p:cNvPr id="108" name="Group 107"/>
          <p:cNvGrpSpPr/>
          <p:nvPr/>
        </p:nvGrpSpPr>
        <p:grpSpPr>
          <a:xfrm>
            <a:off x="1849155" y="4023409"/>
            <a:ext cx="655031" cy="675946"/>
            <a:chOff x="2131981" y="4023484"/>
            <a:chExt cx="655124" cy="676042"/>
          </a:xfrm>
        </p:grpSpPr>
        <p:sp>
          <p:nvSpPr>
            <p:cNvPr id="33" name="Freeform 32"/>
            <p:cNvSpPr/>
            <p:nvPr/>
          </p:nvSpPr>
          <p:spPr bwMode="auto">
            <a:xfrm>
              <a:off x="2150521" y="4053569"/>
              <a:ext cx="615863" cy="596815"/>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57"/>
            <p:cNvSpPr>
              <a:spLocks noEditPoints="1"/>
            </p:cNvSpPr>
            <p:nvPr/>
          </p:nvSpPr>
          <p:spPr bwMode="auto">
            <a:xfrm>
              <a:off x="2131981" y="4023484"/>
              <a:ext cx="655124" cy="676042"/>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68217A"/>
            </a:solidFill>
            <a:ln>
              <a:noFill/>
            </a:ln>
          </p:spPr>
          <p:txBody>
            <a:bodyPr vert="horz" wrap="square" lIns="91414" tIns="45707" rIns="91414" bIns="45707" numCol="1" anchor="t" anchorCtr="0" compatLnSpc="1">
              <a:prstTxWarp prst="textNoShape">
                <a:avLst/>
              </a:prstTxWarp>
            </a:bodyPr>
            <a:lstStyle/>
            <a:p>
              <a:pPr defTabSz="913949">
                <a:defRPr/>
              </a:pPr>
              <a:endParaRPr lang="en-US" sz="1700" kern="0">
                <a:solidFill>
                  <a:srgbClr val="000000"/>
                </a:solidFill>
                <a:latin typeface="Segoe UI"/>
              </a:endParaRPr>
            </a:p>
          </p:txBody>
        </p:sp>
      </p:grpSp>
      <p:sp>
        <p:nvSpPr>
          <p:cNvPr id="4" name="TextBox 3"/>
          <p:cNvSpPr txBox="1"/>
          <p:nvPr/>
        </p:nvSpPr>
        <p:spPr>
          <a:xfrm>
            <a:off x="8058422" y="3734949"/>
            <a:ext cx="4780322" cy="1126420"/>
          </a:xfrm>
          <a:prstGeom prst="rect">
            <a:avLst/>
          </a:prstGeom>
          <a:noFill/>
        </p:spPr>
        <p:txBody>
          <a:bodyPr wrap="square" lIns="182854" tIns="146283" rIns="182854" bIns="146283" rtlCol="0">
            <a:spAutoFit/>
          </a:bodyPr>
          <a:lstStyle/>
          <a:p>
            <a:pPr defTabSz="932681">
              <a:lnSpc>
                <a:spcPct val="90000"/>
              </a:lnSpc>
              <a:spcAft>
                <a:spcPts val="600"/>
              </a:spcAft>
            </a:pPr>
            <a:r>
              <a:rPr lang="en-US" sz="6000" dirty="0">
                <a:solidFill>
                  <a:srgbClr val="0078D7"/>
                </a:solidFill>
                <a:latin typeface="+mj-lt"/>
              </a:rPr>
              <a:t>DISASTER</a:t>
            </a:r>
            <a:endParaRPr lang="en-US" sz="4400" dirty="0">
              <a:solidFill>
                <a:srgbClr val="0078D7"/>
              </a:solidFill>
              <a:latin typeface="+mj-lt"/>
            </a:endParaRPr>
          </a:p>
        </p:txBody>
      </p:sp>
    </p:spTree>
    <p:extLst>
      <p:ext uri="{BB962C8B-B14F-4D97-AF65-F5344CB8AC3E}">
        <p14:creationId xmlns:p14="http://schemas.microsoft.com/office/powerpoint/2010/main" val="2245133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withEffect">
                                  <p:stCondLst>
                                    <p:cond delay="0"/>
                                  </p:stCondLst>
                                  <p:childTnLst>
                                    <p:animMotion origin="layout" path="M 1.26628E-6 2.00182E-6 C 0.00485 -0.13595 0.0374 -0.41648 0.12216 -0.40627 C 0.20475 -0.4074 0.22351 -0.15933 0.22185 0.00885 " pathEditMode="relative" rAng="0" ptsTypes="AAA">
                                      <p:cBhvr>
                                        <p:cTn id="6" dur="2000" fill="hold"/>
                                        <p:tgtEl>
                                          <p:spTgt spid="108"/>
                                        </p:tgtEl>
                                        <p:attrNameLst>
                                          <p:attrName>ppt_x</p:attrName>
                                          <p:attrName>ppt_y</p:attrName>
                                        </p:attrNameLst>
                                      </p:cBhvr>
                                      <p:rCtr x="11093" y="-19882"/>
                                    </p:animMotion>
                                  </p:childTnLst>
                                </p:cTn>
                              </p:par>
                            </p:childTnLst>
                          </p:cTn>
                        </p:par>
                        <p:par>
                          <p:cTn id="7" fill="hold">
                            <p:stCondLst>
                              <p:cond delay="2000"/>
                            </p:stCondLst>
                            <p:childTnLst>
                              <p:par>
                                <p:cTn id="8" presetID="10" presetClass="entr" presetSubtype="0" fill="hold" nodeType="after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28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solidFill>
                  <a:srgbClr val="505050"/>
                </a:solidFill>
                <a:ea typeface="+mn-ea"/>
              </a:rPr>
              <a:t>DevOps practices</a:t>
            </a:r>
          </a:p>
        </p:txBody>
      </p:sp>
      <p:sp>
        <p:nvSpPr>
          <p:cNvPr id="3" name="Text Placeholder 2"/>
          <p:cNvSpPr>
            <a:spLocks noGrp="1"/>
          </p:cNvSpPr>
          <p:nvPr>
            <p:ph type="body" sz="quarter" idx="10"/>
          </p:nvPr>
        </p:nvSpPr>
        <p:spPr>
          <a:xfrm>
            <a:off x="275484" y="1516062"/>
            <a:ext cx="5180754" cy="3394775"/>
          </a:xfrm>
        </p:spPr>
        <p:txBody>
          <a:bodyPr/>
          <a:lstStyle/>
          <a:p>
            <a:pPr marL="0" indent="0" fontAlgn="ctr">
              <a:buClr>
                <a:srgbClr val="505050"/>
              </a:buClr>
              <a:buNone/>
            </a:pPr>
            <a:r>
              <a:rPr lang="en-US" sz="2800" dirty="0">
                <a:solidFill>
                  <a:srgbClr val="0078D7"/>
                </a:solidFill>
              </a:rPr>
              <a:t>7 primary steps</a:t>
            </a:r>
          </a:p>
          <a:p>
            <a:pPr fontAlgn="ctr">
              <a:buClr>
                <a:srgbClr val="505050"/>
              </a:buClr>
            </a:pPr>
            <a:r>
              <a:rPr lang="en-US" sz="1800" dirty="0">
                <a:solidFill>
                  <a:srgbClr val="505050"/>
                </a:solidFill>
              </a:rPr>
              <a:t>Infrastructure as Code (</a:t>
            </a:r>
            <a:r>
              <a:rPr lang="en-US" sz="1800" dirty="0" err="1">
                <a:solidFill>
                  <a:srgbClr val="505050"/>
                </a:solidFill>
              </a:rPr>
              <a:t>IaC</a:t>
            </a:r>
            <a:r>
              <a:rPr lang="en-US" sz="1800" dirty="0">
                <a:solidFill>
                  <a:srgbClr val="505050"/>
                </a:solidFill>
              </a:rPr>
              <a:t>)</a:t>
            </a:r>
          </a:p>
          <a:p>
            <a:pPr fontAlgn="ctr">
              <a:buClr>
                <a:srgbClr val="505050"/>
              </a:buClr>
            </a:pPr>
            <a:r>
              <a:rPr lang="en-US" sz="1800" dirty="0">
                <a:solidFill>
                  <a:srgbClr val="505050"/>
                </a:solidFill>
              </a:rPr>
              <a:t>Continuous Integration</a:t>
            </a:r>
          </a:p>
          <a:p>
            <a:pPr fontAlgn="ctr">
              <a:buClr>
                <a:srgbClr val="505050"/>
              </a:buClr>
            </a:pPr>
            <a:r>
              <a:rPr lang="en-US" sz="1800" dirty="0">
                <a:solidFill>
                  <a:srgbClr val="505050"/>
                </a:solidFill>
              </a:rPr>
              <a:t>Automated Testing</a:t>
            </a:r>
          </a:p>
          <a:p>
            <a:pPr fontAlgn="ctr">
              <a:buClr>
                <a:srgbClr val="505050"/>
              </a:buClr>
            </a:pPr>
            <a:r>
              <a:rPr lang="en-US" sz="1800" dirty="0">
                <a:solidFill>
                  <a:srgbClr val="505050"/>
                </a:solidFill>
              </a:rPr>
              <a:t>Continuous Deployment</a:t>
            </a:r>
          </a:p>
          <a:p>
            <a:pPr fontAlgn="ctr">
              <a:buClr>
                <a:srgbClr val="505050"/>
              </a:buClr>
            </a:pPr>
            <a:r>
              <a:rPr lang="en-US" sz="1800" dirty="0">
                <a:solidFill>
                  <a:srgbClr val="505050"/>
                </a:solidFill>
              </a:rPr>
              <a:t>Release Management</a:t>
            </a:r>
          </a:p>
          <a:p>
            <a:pPr fontAlgn="ctr">
              <a:buClr>
                <a:srgbClr val="505050"/>
              </a:buClr>
            </a:pPr>
            <a:r>
              <a:rPr lang="en-US" sz="1800" dirty="0">
                <a:solidFill>
                  <a:srgbClr val="505050"/>
                </a:solidFill>
              </a:rPr>
              <a:t>App Performance Monitoring</a:t>
            </a:r>
          </a:p>
          <a:p>
            <a:pPr fontAlgn="ctr">
              <a:buClr>
                <a:srgbClr val="505050"/>
              </a:buClr>
            </a:pPr>
            <a:r>
              <a:rPr lang="en-US" sz="1800" dirty="0">
                <a:solidFill>
                  <a:srgbClr val="505050"/>
                </a:solidFill>
              </a:rPr>
              <a:t>Configuration Management</a:t>
            </a:r>
          </a:p>
        </p:txBody>
      </p:sp>
      <p:sp>
        <p:nvSpPr>
          <p:cNvPr id="4" name="Text Placeholder 3"/>
          <p:cNvSpPr>
            <a:spLocks noGrp="1"/>
          </p:cNvSpPr>
          <p:nvPr>
            <p:ph type="body" sz="quarter" idx="11"/>
          </p:nvPr>
        </p:nvSpPr>
        <p:spPr>
          <a:xfrm>
            <a:off x="6675377" y="1516062"/>
            <a:ext cx="5760218" cy="3394775"/>
          </a:xfrm>
          <a:ln>
            <a:noFill/>
          </a:ln>
        </p:spPr>
        <p:txBody>
          <a:bodyPr/>
          <a:lstStyle/>
          <a:p>
            <a:pPr marL="0" indent="0" fontAlgn="ctr">
              <a:buClr>
                <a:srgbClr val="505050"/>
              </a:buClr>
              <a:buNone/>
            </a:pPr>
            <a:r>
              <a:rPr lang="en-US" sz="2800" dirty="0">
                <a:solidFill>
                  <a:srgbClr val="0078D7"/>
                </a:solidFill>
              </a:rPr>
              <a:t>Extended practices</a:t>
            </a:r>
          </a:p>
          <a:p>
            <a:pPr fontAlgn="ctr">
              <a:buClr>
                <a:srgbClr val="505050"/>
              </a:buClr>
            </a:pPr>
            <a:r>
              <a:rPr lang="en-US" sz="1800" dirty="0">
                <a:solidFill>
                  <a:srgbClr val="505050"/>
                </a:solidFill>
              </a:rPr>
              <a:t>Availability Monitoring</a:t>
            </a:r>
          </a:p>
          <a:p>
            <a:pPr fontAlgn="ctr">
              <a:buClr>
                <a:srgbClr val="505050"/>
              </a:buClr>
            </a:pPr>
            <a:r>
              <a:rPr lang="en-US" sz="1800" dirty="0">
                <a:solidFill>
                  <a:srgbClr val="505050"/>
                </a:solidFill>
              </a:rPr>
              <a:t>Load Testing and </a:t>
            </a:r>
            <a:r>
              <a:rPr lang="en-US" sz="1800" dirty="0" err="1">
                <a:solidFill>
                  <a:srgbClr val="505050"/>
                </a:solidFill>
              </a:rPr>
              <a:t>Autoscale</a:t>
            </a:r>
            <a:endParaRPr lang="en-US" sz="1800" dirty="0">
              <a:solidFill>
                <a:srgbClr val="505050"/>
              </a:solidFill>
            </a:endParaRPr>
          </a:p>
          <a:p>
            <a:pPr fontAlgn="ctr">
              <a:buClr>
                <a:srgbClr val="505050"/>
              </a:buClr>
            </a:pPr>
            <a:r>
              <a:rPr lang="en-US" sz="1800" dirty="0">
                <a:solidFill>
                  <a:srgbClr val="505050"/>
                </a:solidFill>
              </a:rPr>
              <a:t>Feature Flags</a:t>
            </a:r>
          </a:p>
          <a:p>
            <a:pPr fontAlgn="ctr">
              <a:buClr>
                <a:srgbClr val="505050"/>
              </a:buClr>
            </a:pPr>
            <a:r>
              <a:rPr lang="en-US" sz="1800" dirty="0">
                <a:solidFill>
                  <a:srgbClr val="505050"/>
                </a:solidFill>
              </a:rPr>
              <a:t>Automated Environment De-Provisioning</a:t>
            </a:r>
          </a:p>
          <a:p>
            <a:pPr fontAlgn="ctr">
              <a:buClr>
                <a:srgbClr val="505050"/>
              </a:buClr>
            </a:pPr>
            <a:r>
              <a:rPr lang="en-US" sz="1800" dirty="0">
                <a:solidFill>
                  <a:srgbClr val="505050"/>
                </a:solidFill>
              </a:rPr>
              <a:t>Self-service Environments</a:t>
            </a:r>
          </a:p>
          <a:p>
            <a:pPr fontAlgn="ctr">
              <a:buClr>
                <a:srgbClr val="505050"/>
              </a:buClr>
            </a:pPr>
            <a:r>
              <a:rPr lang="en-US" sz="1800" dirty="0">
                <a:solidFill>
                  <a:srgbClr val="505050"/>
                </a:solidFill>
              </a:rPr>
              <a:t>Automated Recovery (Rollback and Roll-forward)</a:t>
            </a:r>
          </a:p>
          <a:p>
            <a:pPr fontAlgn="ctr">
              <a:buClr>
                <a:srgbClr val="505050"/>
              </a:buClr>
            </a:pPr>
            <a:r>
              <a:rPr lang="en-US" sz="1800" dirty="0">
                <a:solidFill>
                  <a:srgbClr val="505050"/>
                </a:solidFill>
              </a:rPr>
              <a:t>Hypothesis-driven Development </a:t>
            </a:r>
          </a:p>
        </p:txBody>
      </p:sp>
      <p:sp>
        <p:nvSpPr>
          <p:cNvPr id="5" name="Rectangle 4"/>
          <p:cNvSpPr/>
          <p:nvPr/>
        </p:nvSpPr>
        <p:spPr>
          <a:xfrm>
            <a:off x="274639" y="6316662"/>
            <a:ext cx="7848597" cy="480131"/>
          </a:xfrm>
          <a:prstGeom prst="rect">
            <a:avLst/>
          </a:prstGeom>
        </p:spPr>
        <p:txBody>
          <a:bodyPr wrap="square">
            <a:spAutoFit/>
          </a:bodyPr>
          <a:lstStyle/>
          <a:p>
            <a:pPr defTabSz="932681">
              <a:lnSpc>
                <a:spcPct val="90000"/>
              </a:lnSpc>
              <a:spcBef>
                <a:spcPct val="20000"/>
              </a:spcBef>
              <a:buSzPct val="90000"/>
              <a:defRPr/>
            </a:pPr>
            <a:r>
              <a:rPr lang="en-US" sz="2800" b="1" u="sng" dirty="0">
                <a:solidFill>
                  <a:srgbClr val="0078D7"/>
                </a:solidFill>
              </a:rPr>
              <a:t>http://www.itproguy.com/devops-practices/  </a:t>
            </a:r>
          </a:p>
        </p:txBody>
      </p:sp>
    </p:spTree>
    <p:extLst>
      <p:ext uri="{BB962C8B-B14F-4D97-AF65-F5344CB8AC3E}">
        <p14:creationId xmlns:p14="http://schemas.microsoft.com/office/powerpoint/2010/main" val="126683173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9" name="Rectangle 168"/>
          <p:cNvSpPr/>
          <p:nvPr/>
        </p:nvSpPr>
        <p:spPr>
          <a:xfrm>
            <a:off x="8233609" y="2188992"/>
            <a:ext cx="1988450" cy="454817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168" name="Rectangle 167"/>
          <p:cNvSpPr/>
          <p:nvPr/>
        </p:nvSpPr>
        <p:spPr>
          <a:xfrm>
            <a:off x="4281392" y="2188992"/>
            <a:ext cx="1988450" cy="454817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167" name="Rectangle 166"/>
          <p:cNvSpPr/>
          <p:nvPr/>
        </p:nvSpPr>
        <p:spPr>
          <a:xfrm>
            <a:off x="329176" y="2188990"/>
            <a:ext cx="1988450" cy="454817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110" name="Rectangle 109"/>
          <p:cNvSpPr/>
          <p:nvPr/>
        </p:nvSpPr>
        <p:spPr bwMode="auto">
          <a:xfrm>
            <a:off x="2309397" y="2188992"/>
            <a:ext cx="1980222" cy="454817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411" fontAlgn="base">
              <a:lnSpc>
                <a:spcPct val="90000"/>
              </a:lnSpc>
              <a:spcBef>
                <a:spcPct val="0"/>
              </a:spcBef>
              <a:spcAft>
                <a:spcPct val="0"/>
              </a:spcAft>
              <a:defRPr/>
            </a:pPr>
            <a:endParaRPr lang="en-US" sz="1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p:cNvSpPr/>
          <p:nvPr/>
        </p:nvSpPr>
        <p:spPr bwMode="auto">
          <a:xfrm>
            <a:off x="6254736" y="2188992"/>
            <a:ext cx="1996172" cy="454817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411" fontAlgn="base">
              <a:lnSpc>
                <a:spcPct val="90000"/>
              </a:lnSpc>
              <a:spcBef>
                <a:spcPct val="0"/>
              </a:spcBef>
              <a:spcAft>
                <a:spcPct val="0"/>
              </a:spcAft>
              <a:defRPr/>
            </a:pPr>
            <a:endParaRPr lang="en-US" sz="1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p:cNvSpPr/>
          <p:nvPr/>
        </p:nvSpPr>
        <p:spPr bwMode="auto">
          <a:xfrm>
            <a:off x="10213832" y="2188992"/>
            <a:ext cx="1980222" cy="454817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411" fontAlgn="base">
              <a:lnSpc>
                <a:spcPct val="90000"/>
              </a:lnSpc>
              <a:spcBef>
                <a:spcPct val="0"/>
              </a:spcBef>
              <a:spcAft>
                <a:spcPct val="0"/>
              </a:spcAft>
              <a:defRPr/>
            </a:pPr>
            <a:endParaRPr lang="en-US" sz="1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rgbClr val="505050"/>
                </a:solidFill>
              </a:rPr>
              <a:t>Continuous integration (CI)</a:t>
            </a:r>
          </a:p>
        </p:txBody>
      </p:sp>
      <p:sp>
        <p:nvSpPr>
          <p:cNvPr id="115" name="Rectangle 114"/>
          <p:cNvSpPr/>
          <p:nvPr/>
        </p:nvSpPr>
        <p:spPr bwMode="auto">
          <a:xfrm>
            <a:off x="329175" y="1291807"/>
            <a:ext cx="1980222" cy="837498"/>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Developer</a:t>
            </a:r>
          </a:p>
        </p:txBody>
      </p:sp>
      <p:sp>
        <p:nvSpPr>
          <p:cNvPr id="116" name="Rectangle 115"/>
          <p:cNvSpPr/>
          <p:nvPr/>
        </p:nvSpPr>
        <p:spPr bwMode="auto">
          <a:xfrm>
            <a:off x="2309397" y="1291807"/>
            <a:ext cx="1980222" cy="837498"/>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Version Control</a:t>
            </a:r>
          </a:p>
        </p:txBody>
      </p:sp>
      <p:sp>
        <p:nvSpPr>
          <p:cNvPr id="117" name="Rectangle 116"/>
          <p:cNvSpPr/>
          <p:nvPr/>
        </p:nvSpPr>
        <p:spPr bwMode="auto">
          <a:xfrm>
            <a:off x="4289621" y="1291807"/>
            <a:ext cx="1980222" cy="837498"/>
          </a:xfrm>
          <a:prstGeom prst="rect">
            <a:avLst/>
          </a:prstGeom>
          <a:solidFill>
            <a:srgbClr val="D52D1A"/>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Build and</a:t>
            </a:r>
            <a:b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b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Unit Testing</a:t>
            </a:r>
          </a:p>
        </p:txBody>
      </p:sp>
      <p:sp>
        <p:nvSpPr>
          <p:cNvPr id="118" name="Rectangle 117"/>
          <p:cNvSpPr/>
          <p:nvPr/>
        </p:nvSpPr>
        <p:spPr bwMode="auto">
          <a:xfrm>
            <a:off x="6254736" y="1291807"/>
            <a:ext cx="1996172" cy="837498"/>
          </a:xfrm>
          <a:prstGeom prst="rect">
            <a:avLst/>
          </a:prstGeom>
          <a:solidFill>
            <a:srgbClr val="541868"/>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Automated Acceptance Testing</a:t>
            </a:r>
          </a:p>
        </p:txBody>
      </p:sp>
      <p:sp>
        <p:nvSpPr>
          <p:cNvPr id="119" name="Rectangle 118"/>
          <p:cNvSpPr/>
          <p:nvPr/>
        </p:nvSpPr>
        <p:spPr bwMode="auto">
          <a:xfrm>
            <a:off x="8241838" y="1291807"/>
            <a:ext cx="1980222" cy="83749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User</a:t>
            </a:r>
            <a:b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b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Acceptance Testing</a:t>
            </a:r>
          </a:p>
        </p:txBody>
      </p:sp>
      <p:sp>
        <p:nvSpPr>
          <p:cNvPr id="120" name="Rectangle 119"/>
          <p:cNvSpPr/>
          <p:nvPr/>
        </p:nvSpPr>
        <p:spPr bwMode="auto">
          <a:xfrm>
            <a:off x="10213832" y="1291807"/>
            <a:ext cx="1980222" cy="837498"/>
          </a:xfrm>
          <a:prstGeom prst="rect">
            <a:avLst/>
          </a:prstGeom>
          <a:solidFill>
            <a:schemeClr val="tx1">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cs typeface="Segoe UI Semibold" panose="020B0702040204020203" pitchFamily="34" charset="0"/>
              </a:rPr>
              <a:t>Release</a:t>
            </a:r>
          </a:p>
        </p:txBody>
      </p:sp>
      <p:sp>
        <p:nvSpPr>
          <p:cNvPr id="131" name="Freeform 5"/>
          <p:cNvSpPr>
            <a:spLocks/>
          </p:cNvSpPr>
          <p:nvPr/>
        </p:nvSpPr>
        <p:spPr bwMode="auto">
          <a:xfrm>
            <a:off x="5043497" y="3649087"/>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00B050"/>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grpSp>
        <p:nvGrpSpPr>
          <p:cNvPr id="2" name="Group 1"/>
          <p:cNvGrpSpPr/>
          <p:nvPr/>
        </p:nvGrpSpPr>
        <p:grpSpPr>
          <a:xfrm>
            <a:off x="1083053" y="2405000"/>
            <a:ext cx="1837143" cy="918654"/>
            <a:chOff x="1082324" y="2404845"/>
            <a:chExt cx="1837403" cy="918784"/>
          </a:xfrm>
        </p:grpSpPr>
        <p:sp>
          <p:nvSpPr>
            <p:cNvPr id="122" name="TextBox 121"/>
            <p:cNvSpPr txBox="1"/>
            <p:nvPr/>
          </p:nvSpPr>
          <p:spPr>
            <a:xfrm>
              <a:off x="1545772" y="2404845"/>
              <a:ext cx="1267141" cy="544927"/>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gradFill>
                    <a:gsLst>
                      <a:gs pos="0">
                        <a:srgbClr val="3F3F3F"/>
                      </a:gs>
                      <a:gs pos="100000">
                        <a:srgbClr val="3F3F3F"/>
                      </a:gs>
                    </a:gsLst>
                    <a:lin ang="5400000" scaled="0"/>
                  </a:gradFill>
                  <a:latin typeface="Segoe UI"/>
                </a:rPr>
                <a:t>Check-in</a:t>
              </a:r>
            </a:p>
          </p:txBody>
        </p:sp>
        <p:sp>
          <p:nvSpPr>
            <p:cNvPr id="125" name="Freeform 5"/>
            <p:cNvSpPr>
              <a:spLocks/>
            </p:cNvSpPr>
            <p:nvPr/>
          </p:nvSpPr>
          <p:spPr bwMode="auto">
            <a:xfrm>
              <a:off x="1082324" y="2713367"/>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cxnSp>
          <p:nvCxnSpPr>
            <p:cNvPr id="133" name="Straight Arrow Connector 132"/>
            <p:cNvCxnSpPr/>
            <p:nvPr/>
          </p:nvCxnSpPr>
          <p:spPr>
            <a:xfrm flipV="1">
              <a:off x="1540835" y="2932284"/>
              <a:ext cx="1378892" cy="9041"/>
            </a:xfrm>
            <a:prstGeom prst="straightConnector1">
              <a:avLst/>
            </a:prstGeom>
            <a:noFill/>
            <a:ln w="38100" cap="flat" cmpd="sng" algn="ctr">
              <a:solidFill>
                <a:srgbClr val="541868"/>
              </a:solidFill>
              <a:prstDash val="solid"/>
              <a:headEnd type="none"/>
              <a:tailEnd type="triangle"/>
            </a:ln>
            <a:effectLst/>
          </p:spPr>
        </p:cxnSp>
      </p:grpSp>
      <p:grpSp>
        <p:nvGrpSpPr>
          <p:cNvPr id="4" name="Group 3"/>
          <p:cNvGrpSpPr/>
          <p:nvPr/>
        </p:nvGrpSpPr>
        <p:grpSpPr>
          <a:xfrm>
            <a:off x="3045980" y="2405000"/>
            <a:ext cx="1868460" cy="918654"/>
            <a:chOff x="3045527" y="2404845"/>
            <a:chExt cx="1868725" cy="918784"/>
          </a:xfrm>
        </p:grpSpPr>
        <p:sp>
          <p:nvSpPr>
            <p:cNvPr id="123" name="TextBox 122"/>
            <p:cNvSpPr txBox="1"/>
            <p:nvPr/>
          </p:nvSpPr>
          <p:spPr>
            <a:xfrm>
              <a:off x="3573453" y="2404845"/>
              <a:ext cx="1098802" cy="544927"/>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gradFill>
                    <a:gsLst>
                      <a:gs pos="0">
                        <a:srgbClr val="3F3F3F"/>
                      </a:gs>
                      <a:gs pos="100000">
                        <a:srgbClr val="3F3F3F"/>
                      </a:gs>
                    </a:gsLst>
                    <a:lin ang="5400000" scaled="0"/>
                  </a:gradFill>
                  <a:latin typeface="Segoe UI"/>
                </a:rPr>
                <a:t>Trigger</a:t>
              </a:r>
            </a:p>
          </p:txBody>
        </p:sp>
        <p:sp>
          <p:nvSpPr>
            <p:cNvPr id="128" name="Freeform 5"/>
            <p:cNvSpPr>
              <a:spLocks/>
            </p:cNvSpPr>
            <p:nvPr/>
          </p:nvSpPr>
          <p:spPr bwMode="auto">
            <a:xfrm>
              <a:off x="3045527" y="2713367"/>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cxnSp>
          <p:nvCxnSpPr>
            <p:cNvPr id="134" name="Straight Arrow Connector 133"/>
            <p:cNvCxnSpPr/>
            <p:nvPr/>
          </p:nvCxnSpPr>
          <p:spPr>
            <a:xfrm flipV="1">
              <a:off x="3474827" y="2924510"/>
              <a:ext cx="1439425" cy="1"/>
            </a:xfrm>
            <a:prstGeom prst="straightConnector1">
              <a:avLst/>
            </a:prstGeom>
            <a:noFill/>
            <a:ln w="38100" cap="flat" cmpd="sng" algn="ctr">
              <a:solidFill>
                <a:srgbClr val="541868"/>
              </a:solidFill>
              <a:prstDash val="solid"/>
              <a:headEnd type="none"/>
              <a:tailEnd type="triangle"/>
            </a:ln>
            <a:effectLst/>
          </p:spPr>
        </p:cxnSp>
      </p:grpSp>
      <p:grpSp>
        <p:nvGrpSpPr>
          <p:cNvPr id="6" name="Group 5"/>
          <p:cNvGrpSpPr/>
          <p:nvPr/>
        </p:nvGrpSpPr>
        <p:grpSpPr>
          <a:xfrm>
            <a:off x="1083053" y="3695861"/>
            <a:ext cx="3829865" cy="827278"/>
            <a:chOff x="1082324" y="3695889"/>
            <a:chExt cx="3830408" cy="827396"/>
          </a:xfrm>
        </p:grpSpPr>
        <p:sp>
          <p:nvSpPr>
            <p:cNvPr id="126" name="Freeform 5"/>
            <p:cNvSpPr>
              <a:spLocks/>
            </p:cNvSpPr>
            <p:nvPr/>
          </p:nvSpPr>
          <p:spPr bwMode="auto">
            <a:xfrm>
              <a:off x="1082324" y="3695889"/>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29" name="Freeform 5"/>
            <p:cNvSpPr>
              <a:spLocks/>
            </p:cNvSpPr>
            <p:nvPr/>
          </p:nvSpPr>
          <p:spPr bwMode="auto">
            <a:xfrm>
              <a:off x="3045527" y="3695889"/>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cxnSp>
          <p:nvCxnSpPr>
            <p:cNvPr id="137" name="Straight Arrow Connector 136"/>
            <p:cNvCxnSpPr/>
            <p:nvPr/>
          </p:nvCxnSpPr>
          <p:spPr>
            <a:xfrm flipV="1">
              <a:off x="1540835" y="3928205"/>
              <a:ext cx="1378892" cy="9041"/>
            </a:xfrm>
            <a:prstGeom prst="straightConnector1">
              <a:avLst/>
            </a:prstGeom>
            <a:noFill/>
            <a:ln w="38100" cap="flat" cmpd="sng" algn="ctr">
              <a:solidFill>
                <a:srgbClr val="541868"/>
              </a:solidFill>
              <a:prstDash val="solid"/>
              <a:headEnd type="none"/>
              <a:tailEnd type="triangle"/>
            </a:ln>
            <a:effectLst/>
          </p:spPr>
        </p:cxnSp>
        <p:cxnSp>
          <p:nvCxnSpPr>
            <p:cNvPr id="138" name="Straight Arrow Connector 137"/>
            <p:cNvCxnSpPr/>
            <p:nvPr/>
          </p:nvCxnSpPr>
          <p:spPr>
            <a:xfrm flipV="1">
              <a:off x="3473307" y="3921430"/>
              <a:ext cx="1439425" cy="1"/>
            </a:xfrm>
            <a:prstGeom prst="straightConnector1">
              <a:avLst/>
            </a:prstGeom>
            <a:noFill/>
            <a:ln w="38100" cap="flat" cmpd="sng" algn="ctr">
              <a:solidFill>
                <a:srgbClr val="541868"/>
              </a:solidFill>
              <a:prstDash val="solid"/>
              <a:headEnd type="none"/>
              <a:tailEnd type="triangle"/>
            </a:ln>
            <a:effectLst/>
          </p:spPr>
        </p:cxnSp>
        <p:sp>
          <p:nvSpPr>
            <p:cNvPr id="141" name="TextBox 140"/>
            <p:cNvSpPr txBox="1"/>
            <p:nvPr/>
          </p:nvSpPr>
          <p:spPr>
            <a:xfrm>
              <a:off x="1545772" y="3978357"/>
              <a:ext cx="1334476" cy="544928"/>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solidFill>
                    <a:srgbClr val="C00000"/>
                  </a:solidFill>
                  <a:latin typeface="Segoe UI"/>
                </a:rPr>
                <a:t>Feedback</a:t>
              </a:r>
            </a:p>
          </p:txBody>
        </p:sp>
      </p:grpSp>
      <p:grpSp>
        <p:nvGrpSpPr>
          <p:cNvPr id="5" name="Group 4"/>
          <p:cNvGrpSpPr/>
          <p:nvPr/>
        </p:nvGrpSpPr>
        <p:grpSpPr>
          <a:xfrm>
            <a:off x="1320486" y="2834046"/>
            <a:ext cx="3952030" cy="675365"/>
            <a:chOff x="1319792" y="2833953"/>
            <a:chExt cx="3952590" cy="675461"/>
          </a:xfrm>
        </p:grpSpPr>
        <p:sp>
          <p:nvSpPr>
            <p:cNvPr id="124" name="TextBox 123"/>
            <p:cNvSpPr txBox="1"/>
            <p:nvPr/>
          </p:nvSpPr>
          <p:spPr>
            <a:xfrm>
              <a:off x="1545772" y="2964486"/>
              <a:ext cx="1334476" cy="544928"/>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solidFill>
                    <a:srgbClr val="C00000"/>
                  </a:solidFill>
                  <a:latin typeface="Segoe UI"/>
                </a:rPr>
                <a:t>Feedback</a:t>
              </a:r>
            </a:p>
          </p:txBody>
        </p:sp>
        <p:cxnSp>
          <p:nvCxnSpPr>
            <p:cNvPr id="135" name="Straight Arrow Connector 134"/>
            <p:cNvCxnSpPr/>
            <p:nvPr/>
          </p:nvCxnSpPr>
          <p:spPr>
            <a:xfrm flipH="1">
              <a:off x="1319792" y="3475993"/>
              <a:ext cx="3742006" cy="0"/>
            </a:xfrm>
            <a:prstGeom prst="straightConnector1">
              <a:avLst/>
            </a:prstGeom>
            <a:noFill/>
            <a:ln w="38100" cap="flat" cmpd="sng" algn="ctr">
              <a:solidFill>
                <a:srgbClr val="D1281C"/>
              </a:solidFill>
              <a:prstDash val="sysDash"/>
              <a:headEnd type="none"/>
              <a:tailEnd type="arrow"/>
            </a:ln>
            <a:effectLst/>
          </p:spPr>
        </p:cxnSp>
        <p:grpSp>
          <p:nvGrpSpPr>
            <p:cNvPr id="159" name="Group 360"/>
            <p:cNvGrpSpPr>
              <a:grpSpLocks noChangeAspect="1"/>
            </p:cNvGrpSpPr>
            <p:nvPr/>
          </p:nvGrpSpPr>
          <p:grpSpPr bwMode="auto">
            <a:xfrm flipH="1">
              <a:off x="5226663" y="2833953"/>
              <a:ext cx="45719" cy="523308"/>
              <a:chOff x="-1094" y="330"/>
              <a:chExt cx="130" cy="1488"/>
            </a:xfrm>
            <a:solidFill>
              <a:srgbClr val="FFFFFF"/>
            </a:solidFill>
          </p:grpSpPr>
          <p:sp>
            <p:nvSpPr>
              <p:cNvPr id="160" name="Freeform 361"/>
              <p:cNvSpPr>
                <a:spLocks/>
              </p:cNvSpPr>
              <p:nvPr/>
            </p:nvSpPr>
            <p:spPr bwMode="auto">
              <a:xfrm>
                <a:off x="-1094" y="330"/>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sp>
            <p:nvSpPr>
              <p:cNvPr id="161"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grpSp>
      </p:grpSp>
      <p:grpSp>
        <p:nvGrpSpPr>
          <p:cNvPr id="60" name="Group 59"/>
          <p:cNvGrpSpPr/>
          <p:nvPr/>
        </p:nvGrpSpPr>
        <p:grpSpPr>
          <a:xfrm>
            <a:off x="5015366" y="2735372"/>
            <a:ext cx="472466" cy="610175"/>
            <a:chOff x="4961494" y="2657728"/>
            <a:chExt cx="472533" cy="610262"/>
          </a:xfrm>
        </p:grpSpPr>
        <p:sp>
          <p:nvSpPr>
            <p:cNvPr id="61" name="Freeform 5"/>
            <p:cNvSpPr>
              <a:spLocks/>
            </p:cNvSpPr>
            <p:nvPr/>
          </p:nvSpPr>
          <p:spPr bwMode="auto">
            <a:xfrm>
              <a:off x="4961494" y="2657728"/>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D1281C"/>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grpSp>
          <p:nvGrpSpPr>
            <p:cNvPr id="62" name="Group 360"/>
            <p:cNvGrpSpPr>
              <a:grpSpLocks noChangeAspect="1"/>
            </p:cNvGrpSpPr>
            <p:nvPr/>
          </p:nvGrpSpPr>
          <p:grpSpPr bwMode="auto">
            <a:xfrm flipH="1">
              <a:off x="5172963" y="2756711"/>
              <a:ext cx="45719" cy="331991"/>
              <a:chOff x="-1094" y="874"/>
              <a:chExt cx="130" cy="944"/>
            </a:xfrm>
            <a:solidFill>
              <a:srgbClr val="FFFFFF"/>
            </a:solidFill>
          </p:grpSpPr>
          <p:sp>
            <p:nvSpPr>
              <p:cNvPr id="63" name="Freeform 361"/>
              <p:cNvSpPr>
                <a:spLocks/>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sp>
            <p:nvSpPr>
              <p:cNvPr id="64"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grpSp>
      </p:grpSp>
      <p:grpSp>
        <p:nvGrpSpPr>
          <p:cNvPr id="9" name="Group 8"/>
          <p:cNvGrpSpPr/>
          <p:nvPr/>
        </p:nvGrpSpPr>
        <p:grpSpPr>
          <a:xfrm>
            <a:off x="442844" y="3125648"/>
            <a:ext cx="694913" cy="597526"/>
            <a:chOff x="7437437" y="3509251"/>
            <a:chExt cx="914400" cy="953961"/>
          </a:xfrm>
          <a:solidFill>
            <a:srgbClr val="7030A0"/>
          </a:solidFill>
        </p:grpSpPr>
        <p:sp>
          <p:nvSpPr>
            <p:cNvPr id="8" name="Arrow: Curved Down 7"/>
            <p:cNvSpPr/>
            <p:nvPr/>
          </p:nvSpPr>
          <p:spPr bwMode="auto">
            <a:xfrm>
              <a:off x="7437437" y="3509251"/>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Arrow: Curved Down 66"/>
            <p:cNvSpPr/>
            <p:nvPr/>
          </p:nvSpPr>
          <p:spPr bwMode="auto">
            <a:xfrm rot="10622394">
              <a:off x="7437437" y="4035217"/>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346228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1000" fill="hold"/>
                                        <p:tgtEl>
                                          <p:spTgt spid="115"/>
                                        </p:tgtEl>
                                        <p:attrNameLst>
                                          <p:attrName>ppt_x</p:attrName>
                                        </p:attrNameLst>
                                      </p:cBhvr>
                                      <p:tavLst>
                                        <p:tav tm="0">
                                          <p:val>
                                            <p:strVal val="#ppt_x"/>
                                          </p:val>
                                        </p:tav>
                                        <p:tav tm="100000">
                                          <p:val>
                                            <p:strVal val="#ppt_x"/>
                                          </p:val>
                                        </p:tav>
                                      </p:tavLst>
                                    </p:anim>
                                    <p:anim calcmode="lin" valueType="num">
                                      <p:cBhvr additive="base">
                                        <p:cTn id="8" dur="1000" fill="hold"/>
                                        <p:tgtEl>
                                          <p:spTgt spid="1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1000" fill="hold"/>
                                        <p:tgtEl>
                                          <p:spTgt spid="116"/>
                                        </p:tgtEl>
                                        <p:attrNameLst>
                                          <p:attrName>ppt_x</p:attrName>
                                        </p:attrNameLst>
                                      </p:cBhvr>
                                      <p:tavLst>
                                        <p:tav tm="0">
                                          <p:val>
                                            <p:strVal val="#ppt_x"/>
                                          </p:val>
                                        </p:tav>
                                        <p:tav tm="100000">
                                          <p:val>
                                            <p:strVal val="#ppt_x"/>
                                          </p:val>
                                        </p:tav>
                                      </p:tavLst>
                                    </p:anim>
                                    <p:anim calcmode="lin" valueType="num">
                                      <p:cBhvr additive="base">
                                        <p:cTn id="12" dur="1000" fill="hold"/>
                                        <p:tgtEl>
                                          <p:spTgt spid="11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117"/>
                                        </p:tgtEl>
                                        <p:attrNameLst>
                                          <p:attrName>style.visibility</p:attrName>
                                        </p:attrNameLst>
                                      </p:cBhvr>
                                      <p:to>
                                        <p:strVal val="visible"/>
                                      </p:to>
                                    </p:set>
                                    <p:anim calcmode="lin" valueType="num">
                                      <p:cBhvr additive="base">
                                        <p:cTn id="15" dur="1000" fill="hold"/>
                                        <p:tgtEl>
                                          <p:spTgt spid="117"/>
                                        </p:tgtEl>
                                        <p:attrNameLst>
                                          <p:attrName>ppt_x</p:attrName>
                                        </p:attrNameLst>
                                      </p:cBhvr>
                                      <p:tavLst>
                                        <p:tav tm="0">
                                          <p:val>
                                            <p:strVal val="#ppt_x"/>
                                          </p:val>
                                        </p:tav>
                                        <p:tav tm="100000">
                                          <p:val>
                                            <p:strVal val="#ppt_x"/>
                                          </p:val>
                                        </p:tav>
                                      </p:tavLst>
                                    </p:anim>
                                    <p:anim calcmode="lin" valueType="num">
                                      <p:cBhvr additive="base">
                                        <p:cTn id="16" dur="1000" fill="hold"/>
                                        <p:tgtEl>
                                          <p:spTgt spid="117"/>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300"/>
                                  </p:stCondLst>
                                  <p:childTnLst>
                                    <p:set>
                                      <p:cBhvr>
                                        <p:cTn id="18" dur="1" fill="hold">
                                          <p:stCondLst>
                                            <p:cond delay="0"/>
                                          </p:stCondLst>
                                        </p:cTn>
                                        <p:tgtEl>
                                          <p:spTgt spid="118"/>
                                        </p:tgtEl>
                                        <p:attrNameLst>
                                          <p:attrName>style.visibility</p:attrName>
                                        </p:attrNameLst>
                                      </p:cBhvr>
                                      <p:to>
                                        <p:strVal val="visible"/>
                                      </p:to>
                                    </p:set>
                                    <p:anim calcmode="lin" valueType="num">
                                      <p:cBhvr additive="base">
                                        <p:cTn id="19" dur="1000" fill="hold"/>
                                        <p:tgtEl>
                                          <p:spTgt spid="118"/>
                                        </p:tgtEl>
                                        <p:attrNameLst>
                                          <p:attrName>ppt_x</p:attrName>
                                        </p:attrNameLst>
                                      </p:cBhvr>
                                      <p:tavLst>
                                        <p:tav tm="0">
                                          <p:val>
                                            <p:strVal val="#ppt_x"/>
                                          </p:val>
                                        </p:tav>
                                        <p:tav tm="100000">
                                          <p:val>
                                            <p:strVal val="#ppt_x"/>
                                          </p:val>
                                        </p:tav>
                                      </p:tavLst>
                                    </p:anim>
                                    <p:anim calcmode="lin" valueType="num">
                                      <p:cBhvr additive="base">
                                        <p:cTn id="20" dur="1000" fill="hold"/>
                                        <p:tgtEl>
                                          <p:spTgt spid="118"/>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400"/>
                                  </p:stCondLst>
                                  <p:childTnLst>
                                    <p:set>
                                      <p:cBhvr>
                                        <p:cTn id="22" dur="1" fill="hold">
                                          <p:stCondLst>
                                            <p:cond delay="0"/>
                                          </p:stCondLst>
                                        </p:cTn>
                                        <p:tgtEl>
                                          <p:spTgt spid="119"/>
                                        </p:tgtEl>
                                        <p:attrNameLst>
                                          <p:attrName>style.visibility</p:attrName>
                                        </p:attrNameLst>
                                      </p:cBhvr>
                                      <p:to>
                                        <p:strVal val="visible"/>
                                      </p:to>
                                    </p:set>
                                    <p:anim calcmode="lin" valueType="num">
                                      <p:cBhvr additive="base">
                                        <p:cTn id="23" dur="1000" fill="hold"/>
                                        <p:tgtEl>
                                          <p:spTgt spid="119"/>
                                        </p:tgtEl>
                                        <p:attrNameLst>
                                          <p:attrName>ppt_x</p:attrName>
                                        </p:attrNameLst>
                                      </p:cBhvr>
                                      <p:tavLst>
                                        <p:tav tm="0">
                                          <p:val>
                                            <p:strVal val="#ppt_x"/>
                                          </p:val>
                                        </p:tav>
                                        <p:tav tm="100000">
                                          <p:val>
                                            <p:strVal val="#ppt_x"/>
                                          </p:val>
                                        </p:tav>
                                      </p:tavLst>
                                    </p:anim>
                                    <p:anim calcmode="lin" valueType="num">
                                      <p:cBhvr additive="base">
                                        <p:cTn id="24" dur="1000" fill="hold"/>
                                        <p:tgtEl>
                                          <p:spTgt spid="119"/>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500"/>
                                  </p:stCondLst>
                                  <p:childTnLst>
                                    <p:set>
                                      <p:cBhvr>
                                        <p:cTn id="26" dur="1" fill="hold">
                                          <p:stCondLst>
                                            <p:cond delay="0"/>
                                          </p:stCondLst>
                                        </p:cTn>
                                        <p:tgtEl>
                                          <p:spTgt spid="120"/>
                                        </p:tgtEl>
                                        <p:attrNameLst>
                                          <p:attrName>style.visibility</p:attrName>
                                        </p:attrNameLst>
                                      </p:cBhvr>
                                      <p:to>
                                        <p:strVal val="visible"/>
                                      </p:to>
                                    </p:set>
                                    <p:anim calcmode="lin" valueType="num">
                                      <p:cBhvr additive="base">
                                        <p:cTn id="27" dur="1000" fill="hold"/>
                                        <p:tgtEl>
                                          <p:spTgt spid="120"/>
                                        </p:tgtEl>
                                        <p:attrNameLst>
                                          <p:attrName>ppt_x</p:attrName>
                                        </p:attrNameLst>
                                      </p:cBhvr>
                                      <p:tavLst>
                                        <p:tav tm="0">
                                          <p:val>
                                            <p:strVal val="#ppt_x"/>
                                          </p:val>
                                        </p:tav>
                                        <p:tav tm="100000">
                                          <p:val>
                                            <p:strVal val="#ppt_x"/>
                                          </p:val>
                                        </p:tav>
                                      </p:tavLst>
                                    </p:anim>
                                    <p:anim calcmode="lin" valueType="num">
                                      <p:cBhvr additive="base">
                                        <p:cTn id="28" dur="1000" fill="hold"/>
                                        <p:tgtEl>
                                          <p:spTgt spid="120"/>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31"/>
                                        </p:tgtEl>
                                        <p:attrNameLst>
                                          <p:attrName>style.visibility</p:attrName>
                                        </p:attrNameLst>
                                      </p:cBhvr>
                                      <p:to>
                                        <p:strVal val="visible"/>
                                      </p:to>
                                    </p:set>
                                    <p:animEffect transition="in" filter="fade">
                                      <p:cBhvr>
                                        <p:cTn id="58" dur="500"/>
                                        <p:tgtEl>
                                          <p:spTgt spid="13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par>
                          <p:cTn id="64" fill="hold">
                            <p:stCondLst>
                              <p:cond delay="500"/>
                            </p:stCondLst>
                            <p:childTnLst>
                              <p:par>
                                <p:cTn id="65" presetID="8" presetClass="emph" presetSubtype="0" fill="hold" nodeType="afterEffect">
                                  <p:stCondLst>
                                    <p:cond delay="0"/>
                                  </p:stCondLst>
                                  <p:childTnLst>
                                    <p:animRot by="21600000">
                                      <p:cBhvr>
                                        <p:cTn id="66" dur="25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7" grpId="0" animBg="1"/>
      <p:bldP spid="118" grpId="0" animBg="1"/>
      <p:bldP spid="119" grpId="0" animBg="1"/>
      <p:bldP spid="120" grpId="0" animBg="1"/>
      <p:bldP spid="131"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9" name="Rectangle 168"/>
          <p:cNvSpPr/>
          <p:nvPr/>
        </p:nvSpPr>
        <p:spPr>
          <a:xfrm>
            <a:off x="8233609" y="2188992"/>
            <a:ext cx="1988450" cy="454817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168" name="Rectangle 167"/>
          <p:cNvSpPr/>
          <p:nvPr/>
        </p:nvSpPr>
        <p:spPr>
          <a:xfrm>
            <a:off x="4281392" y="2188992"/>
            <a:ext cx="1988450" cy="454817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167" name="Rectangle 166"/>
          <p:cNvSpPr/>
          <p:nvPr/>
        </p:nvSpPr>
        <p:spPr>
          <a:xfrm>
            <a:off x="329176" y="2188990"/>
            <a:ext cx="1988450" cy="454817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110" name="Rectangle 109"/>
          <p:cNvSpPr/>
          <p:nvPr/>
        </p:nvSpPr>
        <p:spPr bwMode="auto">
          <a:xfrm>
            <a:off x="2309397" y="2188992"/>
            <a:ext cx="1980222" cy="454817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411" fontAlgn="base">
              <a:lnSpc>
                <a:spcPct val="90000"/>
              </a:lnSpc>
              <a:spcBef>
                <a:spcPct val="0"/>
              </a:spcBef>
              <a:spcAft>
                <a:spcPct val="0"/>
              </a:spcAft>
              <a:defRPr/>
            </a:pPr>
            <a:endParaRPr lang="en-US" sz="1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p:cNvSpPr/>
          <p:nvPr/>
        </p:nvSpPr>
        <p:spPr bwMode="auto">
          <a:xfrm>
            <a:off x="6254736" y="2188992"/>
            <a:ext cx="1996172" cy="454817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411" fontAlgn="base">
              <a:lnSpc>
                <a:spcPct val="90000"/>
              </a:lnSpc>
              <a:spcBef>
                <a:spcPct val="0"/>
              </a:spcBef>
              <a:spcAft>
                <a:spcPct val="0"/>
              </a:spcAft>
              <a:defRPr/>
            </a:pPr>
            <a:endParaRPr lang="en-US" sz="1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p:cNvSpPr/>
          <p:nvPr/>
        </p:nvSpPr>
        <p:spPr bwMode="auto">
          <a:xfrm>
            <a:off x="10213832" y="2188992"/>
            <a:ext cx="1980222" cy="454817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411" fontAlgn="base">
              <a:lnSpc>
                <a:spcPct val="90000"/>
              </a:lnSpc>
              <a:spcBef>
                <a:spcPct val="0"/>
              </a:spcBef>
              <a:spcAft>
                <a:spcPct val="0"/>
              </a:spcAft>
              <a:defRPr/>
            </a:pPr>
            <a:endParaRPr lang="en-US" sz="1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rgbClr val="505050"/>
                </a:solidFill>
              </a:rPr>
              <a:t>Continuous deployment</a:t>
            </a:r>
          </a:p>
        </p:txBody>
      </p:sp>
      <p:sp>
        <p:nvSpPr>
          <p:cNvPr id="115" name="Rectangle 114"/>
          <p:cNvSpPr/>
          <p:nvPr/>
        </p:nvSpPr>
        <p:spPr bwMode="auto">
          <a:xfrm>
            <a:off x="329175" y="1291807"/>
            <a:ext cx="1980222" cy="837498"/>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Developer</a:t>
            </a:r>
          </a:p>
        </p:txBody>
      </p:sp>
      <p:sp>
        <p:nvSpPr>
          <p:cNvPr id="116" name="Rectangle 115"/>
          <p:cNvSpPr/>
          <p:nvPr/>
        </p:nvSpPr>
        <p:spPr bwMode="auto">
          <a:xfrm>
            <a:off x="2309397" y="1291807"/>
            <a:ext cx="1980222" cy="837498"/>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Version Control</a:t>
            </a:r>
          </a:p>
        </p:txBody>
      </p:sp>
      <p:sp>
        <p:nvSpPr>
          <p:cNvPr id="117" name="Rectangle 116"/>
          <p:cNvSpPr/>
          <p:nvPr/>
        </p:nvSpPr>
        <p:spPr bwMode="auto">
          <a:xfrm>
            <a:off x="4289621" y="1291807"/>
            <a:ext cx="1980222" cy="837498"/>
          </a:xfrm>
          <a:prstGeom prst="rect">
            <a:avLst/>
          </a:prstGeom>
          <a:solidFill>
            <a:srgbClr val="D52D1A"/>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Build and</a:t>
            </a:r>
            <a:b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b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Unit Testing</a:t>
            </a:r>
          </a:p>
        </p:txBody>
      </p:sp>
      <p:sp>
        <p:nvSpPr>
          <p:cNvPr id="118" name="Rectangle 117"/>
          <p:cNvSpPr/>
          <p:nvPr/>
        </p:nvSpPr>
        <p:spPr bwMode="auto">
          <a:xfrm>
            <a:off x="6254736" y="1291807"/>
            <a:ext cx="1996172" cy="837498"/>
          </a:xfrm>
          <a:prstGeom prst="rect">
            <a:avLst/>
          </a:prstGeom>
          <a:solidFill>
            <a:srgbClr val="541868"/>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Automated Acceptance Testing</a:t>
            </a:r>
          </a:p>
        </p:txBody>
      </p:sp>
      <p:sp>
        <p:nvSpPr>
          <p:cNvPr id="119" name="Rectangle 118"/>
          <p:cNvSpPr/>
          <p:nvPr/>
        </p:nvSpPr>
        <p:spPr bwMode="auto">
          <a:xfrm>
            <a:off x="8241838" y="1291807"/>
            <a:ext cx="1980222" cy="83749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User</a:t>
            </a:r>
            <a:b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b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Acceptance Testing</a:t>
            </a:r>
          </a:p>
        </p:txBody>
      </p:sp>
      <p:sp>
        <p:nvSpPr>
          <p:cNvPr id="120" name="Rectangle 119"/>
          <p:cNvSpPr/>
          <p:nvPr/>
        </p:nvSpPr>
        <p:spPr bwMode="auto">
          <a:xfrm>
            <a:off x="10213832" y="1291807"/>
            <a:ext cx="1980222" cy="837498"/>
          </a:xfrm>
          <a:prstGeom prst="rect">
            <a:avLst/>
          </a:prstGeom>
          <a:solidFill>
            <a:schemeClr val="tx1">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cs typeface="Segoe UI Semibold" panose="020B0702040204020203" pitchFamily="34" charset="0"/>
              </a:rPr>
              <a:t>Release</a:t>
            </a:r>
          </a:p>
        </p:txBody>
      </p:sp>
      <p:sp>
        <p:nvSpPr>
          <p:cNvPr id="122" name="TextBox 121"/>
          <p:cNvSpPr txBox="1"/>
          <p:nvPr/>
        </p:nvSpPr>
        <p:spPr>
          <a:xfrm>
            <a:off x="1546435" y="2405001"/>
            <a:ext cx="1266961"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gradFill>
                  <a:gsLst>
                    <a:gs pos="0">
                      <a:srgbClr val="3F3F3F"/>
                    </a:gs>
                    <a:gs pos="100000">
                      <a:srgbClr val="3F3F3F"/>
                    </a:gs>
                  </a:gsLst>
                  <a:lin ang="5400000" scaled="0"/>
                </a:gradFill>
                <a:latin typeface="Segoe UI"/>
              </a:rPr>
              <a:t>Check-in</a:t>
            </a:r>
          </a:p>
        </p:txBody>
      </p:sp>
      <p:sp>
        <p:nvSpPr>
          <p:cNvPr id="123" name="TextBox 122"/>
          <p:cNvSpPr txBox="1"/>
          <p:nvPr/>
        </p:nvSpPr>
        <p:spPr>
          <a:xfrm>
            <a:off x="3573830" y="2405001"/>
            <a:ext cx="1098646"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gradFill>
                  <a:gsLst>
                    <a:gs pos="0">
                      <a:srgbClr val="3F3F3F"/>
                    </a:gs>
                    <a:gs pos="100000">
                      <a:srgbClr val="3F3F3F"/>
                    </a:gs>
                  </a:gsLst>
                  <a:lin ang="5400000" scaled="0"/>
                </a:gradFill>
                <a:latin typeface="Segoe UI"/>
              </a:rPr>
              <a:t>Trigger</a:t>
            </a:r>
          </a:p>
        </p:txBody>
      </p:sp>
      <p:sp>
        <p:nvSpPr>
          <p:cNvPr id="124" name="TextBox 123"/>
          <p:cNvSpPr txBox="1"/>
          <p:nvPr/>
        </p:nvSpPr>
        <p:spPr>
          <a:xfrm>
            <a:off x="1546435" y="2964561"/>
            <a:ext cx="1334287"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solidFill>
                  <a:srgbClr val="C00000"/>
                </a:solidFill>
                <a:latin typeface="Segoe UI"/>
              </a:rPr>
              <a:t>Feedback</a:t>
            </a:r>
          </a:p>
        </p:txBody>
      </p:sp>
      <p:sp>
        <p:nvSpPr>
          <p:cNvPr id="125" name="Freeform 5"/>
          <p:cNvSpPr>
            <a:spLocks/>
          </p:cNvSpPr>
          <p:nvPr/>
        </p:nvSpPr>
        <p:spPr bwMode="auto">
          <a:xfrm>
            <a:off x="1083054" y="2713479"/>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26" name="Freeform 5"/>
          <p:cNvSpPr>
            <a:spLocks/>
          </p:cNvSpPr>
          <p:nvPr/>
        </p:nvSpPr>
        <p:spPr bwMode="auto">
          <a:xfrm>
            <a:off x="1083054" y="369586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27" name="Freeform 5"/>
          <p:cNvSpPr>
            <a:spLocks/>
          </p:cNvSpPr>
          <p:nvPr/>
        </p:nvSpPr>
        <p:spPr bwMode="auto">
          <a:xfrm>
            <a:off x="1083054" y="502390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28" name="Freeform 5"/>
          <p:cNvSpPr>
            <a:spLocks/>
          </p:cNvSpPr>
          <p:nvPr/>
        </p:nvSpPr>
        <p:spPr bwMode="auto">
          <a:xfrm>
            <a:off x="3045978" y="2713479"/>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29" name="Freeform 5"/>
          <p:cNvSpPr>
            <a:spLocks/>
          </p:cNvSpPr>
          <p:nvPr/>
        </p:nvSpPr>
        <p:spPr bwMode="auto">
          <a:xfrm>
            <a:off x="3045978" y="369586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30" name="Freeform 5"/>
          <p:cNvSpPr>
            <a:spLocks/>
          </p:cNvSpPr>
          <p:nvPr/>
        </p:nvSpPr>
        <p:spPr bwMode="auto">
          <a:xfrm>
            <a:off x="3045978" y="502390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32" name="Freeform 5"/>
          <p:cNvSpPr>
            <a:spLocks/>
          </p:cNvSpPr>
          <p:nvPr/>
        </p:nvSpPr>
        <p:spPr bwMode="auto">
          <a:xfrm>
            <a:off x="5043497" y="494506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00B050"/>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cxnSp>
        <p:nvCxnSpPr>
          <p:cNvPr id="133" name="Straight Arrow Connector 132"/>
          <p:cNvCxnSpPr/>
          <p:nvPr/>
        </p:nvCxnSpPr>
        <p:spPr>
          <a:xfrm flipV="1">
            <a:off x="1541500" y="2932366"/>
            <a:ext cx="1378696" cy="9039"/>
          </a:xfrm>
          <a:prstGeom prst="straightConnector1">
            <a:avLst/>
          </a:prstGeom>
          <a:noFill/>
          <a:ln w="38100" cap="flat" cmpd="sng" algn="ctr">
            <a:solidFill>
              <a:srgbClr val="541868"/>
            </a:solidFill>
            <a:prstDash val="solid"/>
            <a:headEnd type="none"/>
            <a:tailEnd type="triangle"/>
          </a:ln>
          <a:effectLst/>
        </p:spPr>
      </p:cxnSp>
      <p:cxnSp>
        <p:nvCxnSpPr>
          <p:cNvPr id="134" name="Straight Arrow Connector 133"/>
          <p:cNvCxnSpPr/>
          <p:nvPr/>
        </p:nvCxnSpPr>
        <p:spPr>
          <a:xfrm flipV="1">
            <a:off x="3475217" y="2924593"/>
            <a:ext cx="1439221" cy="1"/>
          </a:xfrm>
          <a:prstGeom prst="straightConnector1">
            <a:avLst/>
          </a:prstGeom>
          <a:noFill/>
          <a:ln w="38100" cap="flat" cmpd="sng" algn="ctr">
            <a:solidFill>
              <a:srgbClr val="541868"/>
            </a:solidFill>
            <a:prstDash val="solid"/>
            <a:headEnd type="none"/>
            <a:tailEnd type="triangle"/>
          </a:ln>
          <a:effectLst/>
        </p:spPr>
      </p:cxnSp>
      <p:cxnSp>
        <p:nvCxnSpPr>
          <p:cNvPr id="135" name="Straight Arrow Connector 134"/>
          <p:cNvCxnSpPr/>
          <p:nvPr/>
        </p:nvCxnSpPr>
        <p:spPr>
          <a:xfrm flipH="1">
            <a:off x="1320487" y="3475996"/>
            <a:ext cx="3741476" cy="0"/>
          </a:xfrm>
          <a:prstGeom prst="straightConnector1">
            <a:avLst/>
          </a:prstGeom>
          <a:noFill/>
          <a:ln w="38100" cap="flat" cmpd="sng" algn="ctr">
            <a:solidFill>
              <a:srgbClr val="D1281C"/>
            </a:solidFill>
            <a:prstDash val="sysDash"/>
            <a:headEnd type="none"/>
            <a:tailEnd type="arrow"/>
          </a:ln>
          <a:effectLst/>
        </p:spPr>
      </p:cxnSp>
      <p:cxnSp>
        <p:nvCxnSpPr>
          <p:cNvPr id="136" name="Straight Arrow Connector 135"/>
          <p:cNvCxnSpPr/>
          <p:nvPr/>
        </p:nvCxnSpPr>
        <p:spPr>
          <a:xfrm flipH="1">
            <a:off x="1319287" y="4516858"/>
            <a:ext cx="5599350" cy="0"/>
          </a:xfrm>
          <a:prstGeom prst="straightConnector1">
            <a:avLst/>
          </a:prstGeom>
          <a:noFill/>
          <a:ln w="38100" cap="flat" cmpd="sng" algn="ctr">
            <a:solidFill>
              <a:srgbClr val="F17719"/>
            </a:solidFill>
            <a:prstDash val="sysDash"/>
            <a:headEnd type="arrow"/>
            <a:tailEnd type="arrow"/>
          </a:ln>
          <a:effectLst/>
        </p:spPr>
      </p:cxnSp>
      <p:cxnSp>
        <p:nvCxnSpPr>
          <p:cNvPr id="137" name="Straight Arrow Connector 136"/>
          <p:cNvCxnSpPr/>
          <p:nvPr/>
        </p:nvCxnSpPr>
        <p:spPr>
          <a:xfrm flipV="1">
            <a:off x="1541500" y="3928145"/>
            <a:ext cx="1378696" cy="9039"/>
          </a:xfrm>
          <a:prstGeom prst="straightConnector1">
            <a:avLst/>
          </a:prstGeom>
          <a:noFill/>
          <a:ln w="38100" cap="flat" cmpd="sng" algn="ctr">
            <a:solidFill>
              <a:srgbClr val="541868"/>
            </a:solidFill>
            <a:prstDash val="solid"/>
            <a:headEnd type="none"/>
            <a:tailEnd type="triangle"/>
          </a:ln>
          <a:effectLst/>
        </p:spPr>
      </p:cxnSp>
      <p:cxnSp>
        <p:nvCxnSpPr>
          <p:cNvPr id="138" name="Straight Arrow Connector 137"/>
          <p:cNvCxnSpPr/>
          <p:nvPr/>
        </p:nvCxnSpPr>
        <p:spPr>
          <a:xfrm flipV="1">
            <a:off x="3473697" y="3921372"/>
            <a:ext cx="1439221" cy="1"/>
          </a:xfrm>
          <a:prstGeom prst="straightConnector1">
            <a:avLst/>
          </a:prstGeom>
          <a:noFill/>
          <a:ln w="38100" cap="flat" cmpd="sng" algn="ctr">
            <a:solidFill>
              <a:srgbClr val="541868"/>
            </a:solidFill>
            <a:prstDash val="solid"/>
            <a:headEnd type="none"/>
            <a:tailEnd type="triangle"/>
          </a:ln>
          <a:effectLst/>
        </p:spPr>
      </p:cxnSp>
      <p:cxnSp>
        <p:nvCxnSpPr>
          <p:cNvPr id="139" name="Straight Arrow Connector 138"/>
          <p:cNvCxnSpPr/>
          <p:nvPr/>
        </p:nvCxnSpPr>
        <p:spPr>
          <a:xfrm flipH="1">
            <a:off x="1319285" y="4760496"/>
            <a:ext cx="5727483" cy="0"/>
          </a:xfrm>
          <a:prstGeom prst="straightConnector1">
            <a:avLst/>
          </a:prstGeom>
          <a:noFill/>
          <a:ln w="38100" cap="flat" cmpd="sng" algn="ctr">
            <a:solidFill>
              <a:srgbClr val="D1281C"/>
            </a:solidFill>
            <a:prstDash val="sysDash"/>
            <a:headEnd type="none"/>
            <a:tailEnd type="arrow"/>
          </a:ln>
          <a:effectLst/>
        </p:spPr>
      </p:cxnSp>
      <p:sp>
        <p:nvSpPr>
          <p:cNvPr id="140" name="TextBox 139"/>
          <p:cNvSpPr txBox="1"/>
          <p:nvPr/>
        </p:nvSpPr>
        <p:spPr>
          <a:xfrm>
            <a:off x="5670598" y="3978290"/>
            <a:ext cx="1098646"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gradFill>
                  <a:gsLst>
                    <a:gs pos="0">
                      <a:srgbClr val="3F3F3F"/>
                    </a:gs>
                    <a:gs pos="100000">
                      <a:srgbClr val="3F3F3F"/>
                    </a:gs>
                  </a:gsLst>
                  <a:lin ang="5400000" scaled="0"/>
                </a:gradFill>
                <a:latin typeface="Segoe UI"/>
              </a:rPr>
              <a:t>Trigger</a:t>
            </a:r>
          </a:p>
        </p:txBody>
      </p:sp>
      <p:sp>
        <p:nvSpPr>
          <p:cNvPr id="141" name="TextBox 140"/>
          <p:cNvSpPr txBox="1"/>
          <p:nvPr/>
        </p:nvSpPr>
        <p:spPr>
          <a:xfrm>
            <a:off x="1546435" y="3978290"/>
            <a:ext cx="1334287"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solidFill>
                  <a:srgbClr val="C00000"/>
                </a:solidFill>
                <a:latin typeface="Segoe UI"/>
              </a:rPr>
              <a:t>Feedback</a:t>
            </a:r>
          </a:p>
        </p:txBody>
      </p:sp>
      <p:grpSp>
        <p:nvGrpSpPr>
          <p:cNvPr id="143" name="Group 142"/>
          <p:cNvGrpSpPr/>
          <p:nvPr/>
        </p:nvGrpSpPr>
        <p:grpSpPr>
          <a:xfrm>
            <a:off x="6982142" y="4233747"/>
            <a:ext cx="472466" cy="610175"/>
            <a:chOff x="4961494" y="2657728"/>
            <a:chExt cx="472533" cy="610262"/>
          </a:xfrm>
        </p:grpSpPr>
        <p:sp>
          <p:nvSpPr>
            <p:cNvPr id="154" name="Freeform 5"/>
            <p:cNvSpPr>
              <a:spLocks/>
            </p:cNvSpPr>
            <p:nvPr/>
          </p:nvSpPr>
          <p:spPr bwMode="auto">
            <a:xfrm>
              <a:off x="4961494" y="2657728"/>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D1281C"/>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grpSp>
          <p:nvGrpSpPr>
            <p:cNvPr id="155" name="Group 360"/>
            <p:cNvGrpSpPr>
              <a:grpSpLocks noChangeAspect="1"/>
            </p:cNvGrpSpPr>
            <p:nvPr/>
          </p:nvGrpSpPr>
          <p:grpSpPr bwMode="auto">
            <a:xfrm flipH="1">
              <a:off x="5172963" y="2756711"/>
              <a:ext cx="45719" cy="331991"/>
              <a:chOff x="-1094" y="874"/>
              <a:chExt cx="130" cy="944"/>
            </a:xfrm>
            <a:solidFill>
              <a:srgbClr val="FFFFFF"/>
            </a:solidFill>
          </p:grpSpPr>
          <p:sp>
            <p:nvSpPr>
              <p:cNvPr id="156" name="Freeform 361"/>
              <p:cNvSpPr>
                <a:spLocks/>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sp>
            <p:nvSpPr>
              <p:cNvPr id="157"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grpSp>
      </p:grpSp>
      <p:cxnSp>
        <p:nvCxnSpPr>
          <p:cNvPr id="144" name="Straight Arrow Connector 143"/>
          <p:cNvCxnSpPr/>
          <p:nvPr/>
        </p:nvCxnSpPr>
        <p:spPr>
          <a:xfrm flipH="1">
            <a:off x="1319285" y="5835978"/>
            <a:ext cx="5630412" cy="0"/>
          </a:xfrm>
          <a:prstGeom prst="straightConnector1">
            <a:avLst/>
          </a:prstGeom>
          <a:noFill/>
          <a:ln w="38100" cap="flat" cmpd="sng" algn="ctr">
            <a:solidFill>
              <a:srgbClr val="F17719"/>
            </a:solidFill>
            <a:prstDash val="sysDash"/>
            <a:headEnd type="arrow"/>
            <a:tailEnd type="arrow"/>
          </a:ln>
          <a:effectLst/>
        </p:spPr>
      </p:cxnSp>
      <p:cxnSp>
        <p:nvCxnSpPr>
          <p:cNvPr id="145" name="Straight Arrow Connector 144"/>
          <p:cNvCxnSpPr/>
          <p:nvPr/>
        </p:nvCxnSpPr>
        <p:spPr>
          <a:xfrm flipH="1">
            <a:off x="1319283" y="6079617"/>
            <a:ext cx="7652284" cy="0"/>
          </a:xfrm>
          <a:prstGeom prst="straightConnector1">
            <a:avLst/>
          </a:prstGeom>
          <a:noFill/>
          <a:ln w="38100" cap="flat" cmpd="sng" algn="ctr">
            <a:solidFill>
              <a:srgbClr val="F17719"/>
            </a:solidFill>
            <a:prstDash val="sysDash"/>
            <a:headEnd type="arrow"/>
            <a:tailEnd type="arrow"/>
          </a:ln>
          <a:effectLst/>
        </p:spPr>
      </p:cxnSp>
      <p:cxnSp>
        <p:nvCxnSpPr>
          <p:cNvPr id="146" name="Straight Arrow Connector 145"/>
          <p:cNvCxnSpPr/>
          <p:nvPr/>
        </p:nvCxnSpPr>
        <p:spPr>
          <a:xfrm flipV="1">
            <a:off x="1541500" y="5262169"/>
            <a:ext cx="1378696" cy="9039"/>
          </a:xfrm>
          <a:prstGeom prst="straightConnector1">
            <a:avLst/>
          </a:prstGeom>
          <a:noFill/>
          <a:ln w="38100" cap="flat" cmpd="sng" algn="ctr">
            <a:solidFill>
              <a:srgbClr val="541868"/>
            </a:solidFill>
            <a:prstDash val="solid"/>
            <a:headEnd type="none"/>
            <a:tailEnd type="triangle"/>
          </a:ln>
          <a:effectLst/>
        </p:spPr>
      </p:cxnSp>
      <p:cxnSp>
        <p:nvCxnSpPr>
          <p:cNvPr id="147" name="Straight Arrow Connector 146"/>
          <p:cNvCxnSpPr/>
          <p:nvPr/>
        </p:nvCxnSpPr>
        <p:spPr>
          <a:xfrm flipV="1">
            <a:off x="3473697" y="5255394"/>
            <a:ext cx="1439221" cy="1"/>
          </a:xfrm>
          <a:prstGeom prst="straightConnector1">
            <a:avLst/>
          </a:prstGeom>
          <a:noFill/>
          <a:ln w="38100" cap="flat" cmpd="sng" algn="ctr">
            <a:solidFill>
              <a:srgbClr val="541868"/>
            </a:solidFill>
            <a:prstDash val="solid"/>
            <a:headEnd type="none"/>
            <a:tailEnd type="triangle"/>
          </a:ln>
          <a:effectLst/>
        </p:spPr>
      </p:cxnSp>
      <p:sp>
        <p:nvSpPr>
          <p:cNvPr id="148" name="Freeform 5"/>
          <p:cNvSpPr>
            <a:spLocks/>
          </p:cNvSpPr>
          <p:nvPr/>
        </p:nvSpPr>
        <p:spPr bwMode="auto">
          <a:xfrm>
            <a:off x="6987502" y="5416761"/>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00B050"/>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49" name="Freeform 5"/>
          <p:cNvSpPr>
            <a:spLocks/>
          </p:cNvSpPr>
          <p:nvPr/>
        </p:nvSpPr>
        <p:spPr bwMode="auto">
          <a:xfrm>
            <a:off x="9023482" y="5778286"/>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00B050"/>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52" name="TextBox 151"/>
          <p:cNvSpPr txBox="1"/>
          <p:nvPr/>
        </p:nvSpPr>
        <p:spPr>
          <a:xfrm>
            <a:off x="7456822" y="5516799"/>
            <a:ext cx="1289403"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solidFill>
                  <a:srgbClr val="404040"/>
                </a:solidFill>
                <a:latin typeface="Segoe UI"/>
              </a:rPr>
              <a:t>Approval</a:t>
            </a:r>
          </a:p>
        </p:txBody>
      </p:sp>
      <p:grpSp>
        <p:nvGrpSpPr>
          <p:cNvPr id="55" name="Group 54"/>
          <p:cNvGrpSpPr/>
          <p:nvPr/>
        </p:nvGrpSpPr>
        <p:grpSpPr>
          <a:xfrm>
            <a:off x="442844" y="3125648"/>
            <a:ext cx="694913" cy="597526"/>
            <a:chOff x="7437437" y="3509251"/>
            <a:chExt cx="914400" cy="953961"/>
          </a:xfrm>
          <a:solidFill>
            <a:srgbClr val="7030A0"/>
          </a:solidFill>
        </p:grpSpPr>
        <p:sp>
          <p:nvSpPr>
            <p:cNvPr id="56" name="Arrow: Curved Down 55"/>
            <p:cNvSpPr/>
            <p:nvPr/>
          </p:nvSpPr>
          <p:spPr bwMode="auto">
            <a:xfrm>
              <a:off x="7437437" y="3509251"/>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Arrow: Curved Down 56"/>
            <p:cNvSpPr/>
            <p:nvPr/>
          </p:nvSpPr>
          <p:spPr bwMode="auto">
            <a:xfrm rot="10622394">
              <a:off x="7437437" y="4035217"/>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8" name="Freeform 5"/>
          <p:cNvSpPr>
            <a:spLocks/>
          </p:cNvSpPr>
          <p:nvPr/>
        </p:nvSpPr>
        <p:spPr bwMode="auto">
          <a:xfrm>
            <a:off x="5043497" y="364966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00B050"/>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grpSp>
        <p:nvGrpSpPr>
          <p:cNvPr id="59" name="Group 58"/>
          <p:cNvGrpSpPr/>
          <p:nvPr/>
        </p:nvGrpSpPr>
        <p:grpSpPr>
          <a:xfrm>
            <a:off x="5015366" y="2735372"/>
            <a:ext cx="472466" cy="610175"/>
            <a:chOff x="4961494" y="2657728"/>
            <a:chExt cx="472533" cy="610262"/>
          </a:xfrm>
        </p:grpSpPr>
        <p:sp>
          <p:nvSpPr>
            <p:cNvPr id="60" name="Freeform 5"/>
            <p:cNvSpPr>
              <a:spLocks/>
            </p:cNvSpPr>
            <p:nvPr/>
          </p:nvSpPr>
          <p:spPr bwMode="auto">
            <a:xfrm>
              <a:off x="4961494" y="2657728"/>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D1281C"/>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grpSp>
          <p:nvGrpSpPr>
            <p:cNvPr id="61" name="Group 360"/>
            <p:cNvGrpSpPr>
              <a:grpSpLocks noChangeAspect="1"/>
            </p:cNvGrpSpPr>
            <p:nvPr/>
          </p:nvGrpSpPr>
          <p:grpSpPr bwMode="auto">
            <a:xfrm flipH="1">
              <a:off x="5172963" y="2756711"/>
              <a:ext cx="45719" cy="331991"/>
              <a:chOff x="-1094" y="874"/>
              <a:chExt cx="130" cy="944"/>
            </a:xfrm>
            <a:solidFill>
              <a:srgbClr val="FFFFFF"/>
            </a:solidFill>
          </p:grpSpPr>
          <p:sp>
            <p:nvSpPr>
              <p:cNvPr id="62" name="Freeform 361"/>
              <p:cNvSpPr>
                <a:spLocks/>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sp>
            <p:nvSpPr>
              <p:cNvPr id="63"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grpSp>
      </p:grpSp>
    </p:spTree>
    <p:extLst>
      <p:ext uri="{BB962C8B-B14F-4D97-AF65-F5344CB8AC3E}">
        <p14:creationId xmlns:p14="http://schemas.microsoft.com/office/powerpoint/2010/main" val="2240804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fade">
                                      <p:cBhvr>
                                        <p:cTn id="10" dur="500"/>
                                        <p:tgtEl>
                                          <p:spTgt spid="1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fade">
                                      <p:cBhvr>
                                        <p:cTn id="15" dur="500"/>
                                        <p:tgtEl>
                                          <p:spTgt spid="143"/>
                                        </p:tgtEl>
                                      </p:cBhvr>
                                    </p:animEffect>
                                  </p:childTnLst>
                                </p:cTn>
                              </p:par>
                              <p:par>
                                <p:cTn id="16" presetID="10" presetClass="entr" presetSubtype="0" fill="hold" nodeType="withEffect">
                                  <p:stCondLst>
                                    <p:cond delay="0"/>
                                  </p:stCondLst>
                                  <p:childTnLst>
                                    <p:set>
                                      <p:cBhvr>
                                        <p:cTn id="17" dur="1" fill="hold">
                                          <p:stCondLst>
                                            <p:cond delay="0"/>
                                          </p:stCondLst>
                                        </p:cTn>
                                        <p:tgtEl>
                                          <p:spTgt spid="139"/>
                                        </p:tgtEl>
                                        <p:attrNameLst>
                                          <p:attrName>style.visibility</p:attrName>
                                        </p:attrNameLst>
                                      </p:cBhvr>
                                      <p:to>
                                        <p:strVal val="visible"/>
                                      </p:to>
                                    </p:set>
                                    <p:animEffect transition="in" filter="fade">
                                      <p:cBhvr>
                                        <p:cTn id="18" dur="500"/>
                                        <p:tgtEl>
                                          <p:spTgt spid="1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fade">
                                      <p:cBhvr>
                                        <p:cTn id="23" dur="500"/>
                                        <p:tgtEl>
                                          <p:spTgt spid="127"/>
                                        </p:tgtEl>
                                      </p:cBhvr>
                                    </p:animEffect>
                                  </p:childTnLst>
                                </p:cTn>
                              </p:par>
                              <p:par>
                                <p:cTn id="24" presetID="10" presetClass="entr" presetSubtype="0" fill="hold" nodeType="withEffect">
                                  <p:stCondLst>
                                    <p:cond delay="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par>
                                <p:cTn id="30" presetID="10" presetClass="entr" presetSubtype="0" fill="hold" nodeType="withEffect">
                                  <p:stCondLst>
                                    <p:cond delay="0"/>
                                  </p:stCondLst>
                                  <p:childTnLst>
                                    <p:set>
                                      <p:cBhvr>
                                        <p:cTn id="31" dur="1" fill="hold">
                                          <p:stCondLst>
                                            <p:cond delay="0"/>
                                          </p:stCondLst>
                                        </p:cTn>
                                        <p:tgtEl>
                                          <p:spTgt spid="147"/>
                                        </p:tgtEl>
                                        <p:attrNameLst>
                                          <p:attrName>style.visibility</p:attrName>
                                        </p:attrNameLst>
                                      </p:cBhvr>
                                      <p:to>
                                        <p:strVal val="visible"/>
                                      </p:to>
                                    </p:set>
                                    <p:animEffect transition="in" filter="fade">
                                      <p:cBhvr>
                                        <p:cTn id="32" dur="500"/>
                                        <p:tgtEl>
                                          <p:spTgt spid="14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2"/>
                                        </p:tgtEl>
                                        <p:attrNameLst>
                                          <p:attrName>style.visibility</p:attrName>
                                        </p:attrNameLst>
                                      </p:cBhvr>
                                      <p:to>
                                        <p:strVal val="visible"/>
                                      </p:to>
                                    </p:set>
                                    <p:animEffect transition="in" filter="fade">
                                      <p:cBhvr>
                                        <p:cTn id="35" dur="500"/>
                                        <p:tgtEl>
                                          <p:spTgt spid="1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4"/>
                                        </p:tgtEl>
                                        <p:attrNameLst>
                                          <p:attrName>style.visibility</p:attrName>
                                        </p:attrNameLst>
                                      </p:cBhvr>
                                      <p:to>
                                        <p:strVal val="visible"/>
                                      </p:to>
                                    </p:set>
                                    <p:animEffect transition="in" filter="fade">
                                      <p:cBhvr>
                                        <p:cTn id="40" dur="500"/>
                                        <p:tgtEl>
                                          <p:spTgt spid="14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8"/>
                                        </p:tgtEl>
                                        <p:attrNameLst>
                                          <p:attrName>style.visibility</p:attrName>
                                        </p:attrNameLst>
                                      </p:cBhvr>
                                      <p:to>
                                        <p:strVal val="visible"/>
                                      </p:to>
                                    </p:set>
                                    <p:animEffect transition="in" filter="fade">
                                      <p:cBhvr>
                                        <p:cTn id="43" dur="500"/>
                                        <p:tgtEl>
                                          <p:spTgt spid="14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5"/>
                                        </p:tgtEl>
                                        <p:attrNameLst>
                                          <p:attrName>style.visibility</p:attrName>
                                        </p:attrNameLst>
                                      </p:cBhvr>
                                      <p:to>
                                        <p:strVal val="visible"/>
                                      </p:to>
                                    </p:set>
                                    <p:animEffect transition="in" filter="fade">
                                      <p:cBhvr>
                                        <p:cTn id="48" dur="500"/>
                                        <p:tgtEl>
                                          <p:spTgt spid="14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9"/>
                                        </p:tgtEl>
                                        <p:attrNameLst>
                                          <p:attrName>style.visibility</p:attrName>
                                        </p:attrNameLst>
                                      </p:cBhvr>
                                      <p:to>
                                        <p:strVal val="visible"/>
                                      </p:to>
                                    </p:set>
                                    <p:animEffect transition="in" filter="fade">
                                      <p:cBhvr>
                                        <p:cTn id="51" dur="500"/>
                                        <p:tgtEl>
                                          <p:spTgt spid="14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2"/>
                                        </p:tgtEl>
                                        <p:attrNameLst>
                                          <p:attrName>style.visibility</p:attrName>
                                        </p:attrNameLst>
                                      </p:cBhvr>
                                      <p:to>
                                        <p:strVal val="visible"/>
                                      </p:to>
                                    </p:set>
                                    <p:animEffect transition="in" filter="fade">
                                      <p:cBhvr>
                                        <p:cTn id="54"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30" grpId="0" animBg="1"/>
      <p:bldP spid="132" grpId="0" animBg="1"/>
      <p:bldP spid="140" grpId="0"/>
      <p:bldP spid="148" grpId="0" animBg="1"/>
      <p:bldP spid="149" grpId="0" animBg="1"/>
      <p:bldP spid="15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98" y="2544002"/>
            <a:ext cx="12161294" cy="1906521"/>
          </a:xfrm>
        </p:spPr>
        <p:txBody>
          <a:bodyPr/>
          <a:lstStyle/>
          <a:p>
            <a:r>
              <a:rPr lang="en-US" sz="7200" dirty="0">
                <a:solidFill>
                  <a:schemeClr val="bg1"/>
                </a:solidFill>
              </a:rPr>
              <a:t>Cloud Eases the Adoption of DevOps Practices</a:t>
            </a:r>
          </a:p>
        </p:txBody>
      </p:sp>
    </p:spTree>
    <p:extLst>
      <p:ext uri="{BB962C8B-B14F-4D97-AF65-F5344CB8AC3E}">
        <p14:creationId xmlns:p14="http://schemas.microsoft.com/office/powerpoint/2010/main" val="403696638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9" name="Rectangle 168"/>
          <p:cNvSpPr/>
          <p:nvPr/>
        </p:nvSpPr>
        <p:spPr>
          <a:xfrm>
            <a:off x="8233609" y="2188992"/>
            <a:ext cx="1988450" cy="454817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168" name="Rectangle 167"/>
          <p:cNvSpPr/>
          <p:nvPr/>
        </p:nvSpPr>
        <p:spPr>
          <a:xfrm>
            <a:off x="4281392" y="2188992"/>
            <a:ext cx="1988450" cy="454817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167" name="Rectangle 166"/>
          <p:cNvSpPr/>
          <p:nvPr/>
        </p:nvSpPr>
        <p:spPr>
          <a:xfrm>
            <a:off x="329176" y="2188990"/>
            <a:ext cx="1988450" cy="454817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110" name="Rectangle 109"/>
          <p:cNvSpPr/>
          <p:nvPr/>
        </p:nvSpPr>
        <p:spPr bwMode="auto">
          <a:xfrm>
            <a:off x="2309397" y="2188992"/>
            <a:ext cx="1980222" cy="454817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411" fontAlgn="base">
              <a:lnSpc>
                <a:spcPct val="90000"/>
              </a:lnSpc>
              <a:spcBef>
                <a:spcPct val="0"/>
              </a:spcBef>
              <a:spcAft>
                <a:spcPct val="0"/>
              </a:spcAft>
              <a:defRPr/>
            </a:pPr>
            <a:endParaRPr lang="en-US" sz="1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p:cNvSpPr/>
          <p:nvPr/>
        </p:nvSpPr>
        <p:spPr bwMode="auto">
          <a:xfrm>
            <a:off x="6254736" y="2188992"/>
            <a:ext cx="1996172" cy="454817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411" fontAlgn="base">
              <a:lnSpc>
                <a:spcPct val="90000"/>
              </a:lnSpc>
              <a:spcBef>
                <a:spcPct val="0"/>
              </a:spcBef>
              <a:spcAft>
                <a:spcPct val="0"/>
              </a:spcAft>
              <a:defRPr/>
            </a:pPr>
            <a:endParaRPr lang="en-US" sz="1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p:cNvSpPr/>
          <p:nvPr/>
        </p:nvSpPr>
        <p:spPr bwMode="auto">
          <a:xfrm>
            <a:off x="10213832" y="2188992"/>
            <a:ext cx="1980222" cy="454817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411" fontAlgn="base">
              <a:lnSpc>
                <a:spcPct val="90000"/>
              </a:lnSpc>
              <a:spcBef>
                <a:spcPct val="0"/>
              </a:spcBef>
              <a:spcAft>
                <a:spcPct val="0"/>
              </a:spcAft>
              <a:defRPr/>
            </a:pPr>
            <a:endParaRPr lang="en-US" sz="1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rgbClr val="505050"/>
                </a:solidFill>
              </a:rPr>
              <a:t>Release management</a:t>
            </a:r>
          </a:p>
        </p:txBody>
      </p:sp>
      <p:sp>
        <p:nvSpPr>
          <p:cNvPr id="115" name="Rectangle 114"/>
          <p:cNvSpPr/>
          <p:nvPr/>
        </p:nvSpPr>
        <p:spPr bwMode="auto">
          <a:xfrm>
            <a:off x="329175" y="1291807"/>
            <a:ext cx="1980222" cy="837498"/>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Developer</a:t>
            </a:r>
          </a:p>
        </p:txBody>
      </p:sp>
      <p:sp>
        <p:nvSpPr>
          <p:cNvPr id="116" name="Rectangle 115"/>
          <p:cNvSpPr/>
          <p:nvPr/>
        </p:nvSpPr>
        <p:spPr bwMode="auto">
          <a:xfrm>
            <a:off x="2309397" y="1291807"/>
            <a:ext cx="1980222" cy="837498"/>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Version Control</a:t>
            </a:r>
          </a:p>
        </p:txBody>
      </p:sp>
      <p:sp>
        <p:nvSpPr>
          <p:cNvPr id="117" name="Rectangle 116"/>
          <p:cNvSpPr/>
          <p:nvPr/>
        </p:nvSpPr>
        <p:spPr bwMode="auto">
          <a:xfrm>
            <a:off x="4289621" y="1291807"/>
            <a:ext cx="1980222" cy="837498"/>
          </a:xfrm>
          <a:prstGeom prst="rect">
            <a:avLst/>
          </a:prstGeom>
          <a:solidFill>
            <a:srgbClr val="D52D1A"/>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Build and</a:t>
            </a:r>
            <a:b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b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Unit Testing</a:t>
            </a:r>
          </a:p>
        </p:txBody>
      </p:sp>
      <p:sp>
        <p:nvSpPr>
          <p:cNvPr id="118" name="Rectangle 117"/>
          <p:cNvSpPr/>
          <p:nvPr/>
        </p:nvSpPr>
        <p:spPr bwMode="auto">
          <a:xfrm>
            <a:off x="6254736" y="1291807"/>
            <a:ext cx="1996172" cy="837498"/>
          </a:xfrm>
          <a:prstGeom prst="rect">
            <a:avLst/>
          </a:prstGeom>
          <a:solidFill>
            <a:srgbClr val="541868"/>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Automated Acceptance Testing</a:t>
            </a:r>
          </a:p>
        </p:txBody>
      </p:sp>
      <p:sp>
        <p:nvSpPr>
          <p:cNvPr id="119" name="Rectangle 118"/>
          <p:cNvSpPr/>
          <p:nvPr/>
        </p:nvSpPr>
        <p:spPr bwMode="auto">
          <a:xfrm>
            <a:off x="8241838" y="1291807"/>
            <a:ext cx="1980222" cy="83749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User</a:t>
            </a:r>
            <a:b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br>
            <a:r>
              <a:rPr lang="en-US" sz="1399" kern="0">
                <a:gradFill>
                  <a:gsLst>
                    <a:gs pos="0">
                      <a:srgbClr val="FFFFFF"/>
                    </a:gs>
                    <a:gs pos="100000">
                      <a:srgbClr val="FFFFFF"/>
                    </a:gs>
                  </a:gsLst>
                  <a:lin ang="5400000" scaled="0"/>
                </a:gradFill>
                <a:latin typeface="Segoe UI"/>
                <a:ea typeface="Segoe UI" pitchFamily="34" charset="0"/>
                <a:cs typeface="Segoe UI Semibold" panose="020B0702040204020203" pitchFamily="34" charset="0"/>
              </a:rPr>
              <a:t>Acceptance Testing</a:t>
            </a:r>
          </a:p>
        </p:txBody>
      </p:sp>
      <p:sp>
        <p:nvSpPr>
          <p:cNvPr id="120" name="Rectangle 119"/>
          <p:cNvSpPr/>
          <p:nvPr/>
        </p:nvSpPr>
        <p:spPr bwMode="auto">
          <a:xfrm>
            <a:off x="10213832" y="1291807"/>
            <a:ext cx="1980222" cy="837498"/>
          </a:xfrm>
          <a:prstGeom prst="rect">
            <a:avLst/>
          </a:prstGeom>
          <a:solidFill>
            <a:schemeClr val="tx1">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a:cs typeface="Segoe UI Semibold" panose="020B0702040204020203" pitchFamily="34" charset="0"/>
              </a:rPr>
              <a:t>Release</a:t>
            </a:r>
          </a:p>
        </p:txBody>
      </p:sp>
      <p:sp>
        <p:nvSpPr>
          <p:cNvPr id="122" name="TextBox 121"/>
          <p:cNvSpPr txBox="1"/>
          <p:nvPr/>
        </p:nvSpPr>
        <p:spPr>
          <a:xfrm>
            <a:off x="1546435" y="2405001"/>
            <a:ext cx="1266961"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gradFill>
                  <a:gsLst>
                    <a:gs pos="0">
                      <a:srgbClr val="3F3F3F"/>
                    </a:gs>
                    <a:gs pos="100000">
                      <a:srgbClr val="3F3F3F"/>
                    </a:gs>
                  </a:gsLst>
                  <a:lin ang="5400000" scaled="0"/>
                </a:gradFill>
                <a:latin typeface="Segoe UI"/>
              </a:rPr>
              <a:t>Check-in</a:t>
            </a:r>
          </a:p>
        </p:txBody>
      </p:sp>
      <p:sp>
        <p:nvSpPr>
          <p:cNvPr id="123" name="TextBox 122"/>
          <p:cNvSpPr txBox="1"/>
          <p:nvPr/>
        </p:nvSpPr>
        <p:spPr>
          <a:xfrm>
            <a:off x="3573830" y="2405001"/>
            <a:ext cx="1098646"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gradFill>
                  <a:gsLst>
                    <a:gs pos="0">
                      <a:srgbClr val="3F3F3F"/>
                    </a:gs>
                    <a:gs pos="100000">
                      <a:srgbClr val="3F3F3F"/>
                    </a:gs>
                  </a:gsLst>
                  <a:lin ang="5400000" scaled="0"/>
                </a:gradFill>
                <a:latin typeface="Segoe UI"/>
              </a:rPr>
              <a:t>Trigger</a:t>
            </a:r>
          </a:p>
        </p:txBody>
      </p:sp>
      <p:sp>
        <p:nvSpPr>
          <p:cNvPr id="124" name="TextBox 123"/>
          <p:cNvSpPr txBox="1"/>
          <p:nvPr/>
        </p:nvSpPr>
        <p:spPr>
          <a:xfrm>
            <a:off x="1546435" y="2964561"/>
            <a:ext cx="1334287"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solidFill>
                  <a:srgbClr val="C00000"/>
                </a:solidFill>
                <a:latin typeface="Segoe UI"/>
              </a:rPr>
              <a:t>Feedback</a:t>
            </a:r>
          </a:p>
        </p:txBody>
      </p:sp>
      <p:sp>
        <p:nvSpPr>
          <p:cNvPr id="125" name="Freeform 5"/>
          <p:cNvSpPr>
            <a:spLocks/>
          </p:cNvSpPr>
          <p:nvPr/>
        </p:nvSpPr>
        <p:spPr bwMode="auto">
          <a:xfrm>
            <a:off x="1083054" y="2713479"/>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26" name="Freeform 5"/>
          <p:cNvSpPr>
            <a:spLocks/>
          </p:cNvSpPr>
          <p:nvPr/>
        </p:nvSpPr>
        <p:spPr bwMode="auto">
          <a:xfrm>
            <a:off x="1083054" y="369586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27" name="Freeform 5"/>
          <p:cNvSpPr>
            <a:spLocks/>
          </p:cNvSpPr>
          <p:nvPr/>
        </p:nvSpPr>
        <p:spPr bwMode="auto">
          <a:xfrm>
            <a:off x="1083054" y="502390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28" name="Freeform 5"/>
          <p:cNvSpPr>
            <a:spLocks/>
          </p:cNvSpPr>
          <p:nvPr/>
        </p:nvSpPr>
        <p:spPr bwMode="auto">
          <a:xfrm>
            <a:off x="3045978" y="2713479"/>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29" name="Freeform 5"/>
          <p:cNvSpPr>
            <a:spLocks/>
          </p:cNvSpPr>
          <p:nvPr/>
        </p:nvSpPr>
        <p:spPr bwMode="auto">
          <a:xfrm>
            <a:off x="3045978" y="369586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30" name="Freeform 5"/>
          <p:cNvSpPr>
            <a:spLocks/>
          </p:cNvSpPr>
          <p:nvPr/>
        </p:nvSpPr>
        <p:spPr bwMode="auto">
          <a:xfrm>
            <a:off x="3045978" y="502390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41868"/>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31" name="Freeform 5"/>
          <p:cNvSpPr>
            <a:spLocks/>
          </p:cNvSpPr>
          <p:nvPr/>
        </p:nvSpPr>
        <p:spPr bwMode="auto">
          <a:xfrm>
            <a:off x="5043497" y="364966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00B050"/>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32" name="Freeform 5"/>
          <p:cNvSpPr>
            <a:spLocks/>
          </p:cNvSpPr>
          <p:nvPr/>
        </p:nvSpPr>
        <p:spPr bwMode="auto">
          <a:xfrm>
            <a:off x="5043497" y="4945062"/>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00B050"/>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cxnSp>
        <p:nvCxnSpPr>
          <p:cNvPr id="133" name="Straight Arrow Connector 132"/>
          <p:cNvCxnSpPr/>
          <p:nvPr/>
        </p:nvCxnSpPr>
        <p:spPr>
          <a:xfrm flipV="1">
            <a:off x="1541500" y="2932366"/>
            <a:ext cx="1378696" cy="9039"/>
          </a:xfrm>
          <a:prstGeom prst="straightConnector1">
            <a:avLst/>
          </a:prstGeom>
          <a:noFill/>
          <a:ln w="38100" cap="flat" cmpd="sng" algn="ctr">
            <a:solidFill>
              <a:srgbClr val="541868"/>
            </a:solidFill>
            <a:prstDash val="solid"/>
            <a:headEnd type="none"/>
            <a:tailEnd type="triangle"/>
          </a:ln>
          <a:effectLst/>
        </p:spPr>
      </p:cxnSp>
      <p:cxnSp>
        <p:nvCxnSpPr>
          <p:cNvPr id="134" name="Straight Arrow Connector 133"/>
          <p:cNvCxnSpPr/>
          <p:nvPr/>
        </p:nvCxnSpPr>
        <p:spPr>
          <a:xfrm flipV="1">
            <a:off x="3475217" y="2924593"/>
            <a:ext cx="1439221" cy="1"/>
          </a:xfrm>
          <a:prstGeom prst="straightConnector1">
            <a:avLst/>
          </a:prstGeom>
          <a:noFill/>
          <a:ln w="38100" cap="flat" cmpd="sng" algn="ctr">
            <a:solidFill>
              <a:srgbClr val="541868"/>
            </a:solidFill>
            <a:prstDash val="solid"/>
            <a:headEnd type="none"/>
            <a:tailEnd type="triangle"/>
          </a:ln>
          <a:effectLst/>
        </p:spPr>
      </p:cxnSp>
      <p:cxnSp>
        <p:nvCxnSpPr>
          <p:cNvPr id="135" name="Straight Arrow Connector 134"/>
          <p:cNvCxnSpPr/>
          <p:nvPr/>
        </p:nvCxnSpPr>
        <p:spPr>
          <a:xfrm flipH="1">
            <a:off x="1320487" y="3475996"/>
            <a:ext cx="3741476" cy="0"/>
          </a:xfrm>
          <a:prstGeom prst="straightConnector1">
            <a:avLst/>
          </a:prstGeom>
          <a:noFill/>
          <a:ln w="38100" cap="flat" cmpd="sng" algn="ctr">
            <a:solidFill>
              <a:srgbClr val="D1281C"/>
            </a:solidFill>
            <a:prstDash val="sysDash"/>
            <a:headEnd type="none"/>
            <a:tailEnd type="arrow"/>
          </a:ln>
          <a:effectLst/>
        </p:spPr>
      </p:cxnSp>
      <p:cxnSp>
        <p:nvCxnSpPr>
          <p:cNvPr id="136" name="Straight Arrow Connector 135"/>
          <p:cNvCxnSpPr/>
          <p:nvPr/>
        </p:nvCxnSpPr>
        <p:spPr>
          <a:xfrm flipH="1">
            <a:off x="1319287" y="4516858"/>
            <a:ext cx="5599350" cy="0"/>
          </a:xfrm>
          <a:prstGeom prst="straightConnector1">
            <a:avLst/>
          </a:prstGeom>
          <a:noFill/>
          <a:ln w="38100" cap="flat" cmpd="sng" algn="ctr">
            <a:solidFill>
              <a:srgbClr val="F17719"/>
            </a:solidFill>
            <a:prstDash val="sysDash"/>
            <a:headEnd type="arrow"/>
            <a:tailEnd type="arrow"/>
          </a:ln>
          <a:effectLst/>
        </p:spPr>
      </p:cxnSp>
      <p:cxnSp>
        <p:nvCxnSpPr>
          <p:cNvPr id="137" name="Straight Arrow Connector 136"/>
          <p:cNvCxnSpPr/>
          <p:nvPr/>
        </p:nvCxnSpPr>
        <p:spPr>
          <a:xfrm flipV="1">
            <a:off x="1541500" y="3928145"/>
            <a:ext cx="1378696" cy="9039"/>
          </a:xfrm>
          <a:prstGeom prst="straightConnector1">
            <a:avLst/>
          </a:prstGeom>
          <a:noFill/>
          <a:ln w="38100" cap="flat" cmpd="sng" algn="ctr">
            <a:solidFill>
              <a:srgbClr val="541868"/>
            </a:solidFill>
            <a:prstDash val="solid"/>
            <a:headEnd type="none"/>
            <a:tailEnd type="triangle"/>
          </a:ln>
          <a:effectLst/>
        </p:spPr>
      </p:cxnSp>
      <p:cxnSp>
        <p:nvCxnSpPr>
          <p:cNvPr id="138" name="Straight Arrow Connector 137"/>
          <p:cNvCxnSpPr/>
          <p:nvPr/>
        </p:nvCxnSpPr>
        <p:spPr>
          <a:xfrm flipV="1">
            <a:off x="3473697" y="3921372"/>
            <a:ext cx="1439221" cy="1"/>
          </a:xfrm>
          <a:prstGeom prst="straightConnector1">
            <a:avLst/>
          </a:prstGeom>
          <a:noFill/>
          <a:ln w="38100" cap="flat" cmpd="sng" algn="ctr">
            <a:solidFill>
              <a:srgbClr val="541868"/>
            </a:solidFill>
            <a:prstDash val="solid"/>
            <a:headEnd type="none"/>
            <a:tailEnd type="triangle"/>
          </a:ln>
          <a:effectLst/>
        </p:spPr>
      </p:cxnSp>
      <p:cxnSp>
        <p:nvCxnSpPr>
          <p:cNvPr id="139" name="Straight Arrow Connector 138"/>
          <p:cNvCxnSpPr/>
          <p:nvPr/>
        </p:nvCxnSpPr>
        <p:spPr>
          <a:xfrm flipH="1">
            <a:off x="1319285" y="4760496"/>
            <a:ext cx="5727483" cy="0"/>
          </a:xfrm>
          <a:prstGeom prst="straightConnector1">
            <a:avLst/>
          </a:prstGeom>
          <a:noFill/>
          <a:ln w="38100" cap="flat" cmpd="sng" algn="ctr">
            <a:solidFill>
              <a:srgbClr val="D1281C"/>
            </a:solidFill>
            <a:prstDash val="sysDash"/>
            <a:headEnd type="none"/>
            <a:tailEnd type="arrow"/>
          </a:ln>
          <a:effectLst/>
        </p:spPr>
      </p:cxnSp>
      <p:sp>
        <p:nvSpPr>
          <p:cNvPr id="141" name="TextBox 140"/>
          <p:cNvSpPr txBox="1"/>
          <p:nvPr/>
        </p:nvSpPr>
        <p:spPr>
          <a:xfrm>
            <a:off x="1546435" y="3978290"/>
            <a:ext cx="1334287"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solidFill>
                  <a:srgbClr val="C00000"/>
                </a:solidFill>
                <a:latin typeface="Segoe UI"/>
              </a:rPr>
              <a:t>Feedback</a:t>
            </a:r>
          </a:p>
        </p:txBody>
      </p:sp>
      <p:grpSp>
        <p:nvGrpSpPr>
          <p:cNvPr id="142" name="Group 141"/>
          <p:cNvGrpSpPr/>
          <p:nvPr/>
        </p:nvGrpSpPr>
        <p:grpSpPr>
          <a:xfrm>
            <a:off x="5015366" y="2735262"/>
            <a:ext cx="472466" cy="610175"/>
            <a:chOff x="4961494" y="2657728"/>
            <a:chExt cx="472533" cy="610262"/>
          </a:xfrm>
        </p:grpSpPr>
        <p:sp>
          <p:nvSpPr>
            <p:cNvPr id="158" name="Freeform 5"/>
            <p:cNvSpPr>
              <a:spLocks/>
            </p:cNvSpPr>
            <p:nvPr/>
          </p:nvSpPr>
          <p:spPr bwMode="auto">
            <a:xfrm>
              <a:off x="4961494" y="2657728"/>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D1281C"/>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grpSp>
          <p:nvGrpSpPr>
            <p:cNvPr id="159" name="Group 360"/>
            <p:cNvGrpSpPr>
              <a:grpSpLocks noChangeAspect="1"/>
            </p:cNvGrpSpPr>
            <p:nvPr/>
          </p:nvGrpSpPr>
          <p:grpSpPr bwMode="auto">
            <a:xfrm flipH="1">
              <a:off x="5172963" y="2756711"/>
              <a:ext cx="45719" cy="331991"/>
              <a:chOff x="-1094" y="874"/>
              <a:chExt cx="130" cy="944"/>
            </a:xfrm>
            <a:solidFill>
              <a:srgbClr val="FFFFFF"/>
            </a:solidFill>
          </p:grpSpPr>
          <p:sp>
            <p:nvSpPr>
              <p:cNvPr id="160" name="Freeform 361"/>
              <p:cNvSpPr>
                <a:spLocks/>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sp>
            <p:nvSpPr>
              <p:cNvPr id="161"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grpSp>
      </p:grpSp>
      <p:grpSp>
        <p:nvGrpSpPr>
          <p:cNvPr id="143" name="Group 142"/>
          <p:cNvGrpSpPr/>
          <p:nvPr/>
        </p:nvGrpSpPr>
        <p:grpSpPr>
          <a:xfrm>
            <a:off x="6982142" y="4233747"/>
            <a:ext cx="472466" cy="610175"/>
            <a:chOff x="4961494" y="2657728"/>
            <a:chExt cx="472533" cy="610262"/>
          </a:xfrm>
        </p:grpSpPr>
        <p:sp>
          <p:nvSpPr>
            <p:cNvPr id="154" name="Freeform 5"/>
            <p:cNvSpPr>
              <a:spLocks/>
            </p:cNvSpPr>
            <p:nvPr/>
          </p:nvSpPr>
          <p:spPr bwMode="auto">
            <a:xfrm>
              <a:off x="4961494" y="2657728"/>
              <a:ext cx="472533" cy="610262"/>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D1281C"/>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grpSp>
          <p:nvGrpSpPr>
            <p:cNvPr id="155" name="Group 360"/>
            <p:cNvGrpSpPr>
              <a:grpSpLocks noChangeAspect="1"/>
            </p:cNvGrpSpPr>
            <p:nvPr/>
          </p:nvGrpSpPr>
          <p:grpSpPr bwMode="auto">
            <a:xfrm flipH="1">
              <a:off x="5172963" y="2756711"/>
              <a:ext cx="45719" cy="331991"/>
              <a:chOff x="-1094" y="874"/>
              <a:chExt cx="130" cy="944"/>
            </a:xfrm>
            <a:solidFill>
              <a:srgbClr val="FFFFFF"/>
            </a:solidFill>
          </p:grpSpPr>
          <p:sp>
            <p:nvSpPr>
              <p:cNvPr id="156" name="Freeform 361"/>
              <p:cNvSpPr>
                <a:spLocks/>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sp>
            <p:nvSpPr>
              <p:cNvPr id="157"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14303">
                  <a:defRPr/>
                </a:pPr>
                <a:endParaRPr lang="en-US" sz="1801" kern="0">
                  <a:solidFill>
                    <a:srgbClr val="FFFFFF"/>
                  </a:solidFill>
                  <a:latin typeface="Segoe UI"/>
                </a:endParaRPr>
              </a:p>
            </p:txBody>
          </p:sp>
        </p:grpSp>
      </p:grpSp>
      <p:cxnSp>
        <p:nvCxnSpPr>
          <p:cNvPr id="144" name="Straight Arrow Connector 143"/>
          <p:cNvCxnSpPr/>
          <p:nvPr/>
        </p:nvCxnSpPr>
        <p:spPr>
          <a:xfrm flipH="1">
            <a:off x="1319285" y="5835978"/>
            <a:ext cx="5630412" cy="0"/>
          </a:xfrm>
          <a:prstGeom prst="straightConnector1">
            <a:avLst/>
          </a:prstGeom>
          <a:noFill/>
          <a:ln w="38100" cap="flat" cmpd="sng" algn="ctr">
            <a:solidFill>
              <a:srgbClr val="F17719"/>
            </a:solidFill>
            <a:prstDash val="sysDash"/>
            <a:headEnd type="arrow"/>
            <a:tailEnd type="arrow"/>
          </a:ln>
          <a:effectLst/>
        </p:spPr>
      </p:cxnSp>
      <p:cxnSp>
        <p:nvCxnSpPr>
          <p:cNvPr id="145" name="Straight Arrow Connector 144"/>
          <p:cNvCxnSpPr/>
          <p:nvPr/>
        </p:nvCxnSpPr>
        <p:spPr>
          <a:xfrm flipH="1">
            <a:off x="1319283" y="6079617"/>
            <a:ext cx="7652284" cy="0"/>
          </a:xfrm>
          <a:prstGeom prst="straightConnector1">
            <a:avLst/>
          </a:prstGeom>
          <a:noFill/>
          <a:ln w="38100" cap="flat" cmpd="sng" algn="ctr">
            <a:solidFill>
              <a:srgbClr val="F17719"/>
            </a:solidFill>
            <a:prstDash val="sysDash"/>
            <a:headEnd type="arrow"/>
            <a:tailEnd type="arrow"/>
          </a:ln>
          <a:effectLst/>
        </p:spPr>
      </p:cxnSp>
      <p:cxnSp>
        <p:nvCxnSpPr>
          <p:cNvPr id="146" name="Straight Arrow Connector 145"/>
          <p:cNvCxnSpPr/>
          <p:nvPr/>
        </p:nvCxnSpPr>
        <p:spPr>
          <a:xfrm flipV="1">
            <a:off x="1541500" y="5262169"/>
            <a:ext cx="1378696" cy="9039"/>
          </a:xfrm>
          <a:prstGeom prst="straightConnector1">
            <a:avLst/>
          </a:prstGeom>
          <a:noFill/>
          <a:ln w="38100" cap="flat" cmpd="sng" algn="ctr">
            <a:solidFill>
              <a:srgbClr val="541868"/>
            </a:solidFill>
            <a:prstDash val="solid"/>
            <a:headEnd type="none"/>
            <a:tailEnd type="triangle"/>
          </a:ln>
          <a:effectLst/>
        </p:spPr>
      </p:cxnSp>
      <p:cxnSp>
        <p:nvCxnSpPr>
          <p:cNvPr id="147" name="Straight Arrow Connector 146"/>
          <p:cNvCxnSpPr/>
          <p:nvPr/>
        </p:nvCxnSpPr>
        <p:spPr>
          <a:xfrm flipV="1">
            <a:off x="3473697" y="5255394"/>
            <a:ext cx="1439221" cy="1"/>
          </a:xfrm>
          <a:prstGeom prst="straightConnector1">
            <a:avLst/>
          </a:prstGeom>
          <a:noFill/>
          <a:ln w="38100" cap="flat" cmpd="sng" algn="ctr">
            <a:solidFill>
              <a:srgbClr val="541868"/>
            </a:solidFill>
            <a:prstDash val="solid"/>
            <a:headEnd type="none"/>
            <a:tailEnd type="triangle"/>
          </a:ln>
          <a:effectLst/>
        </p:spPr>
      </p:cxnSp>
      <p:sp>
        <p:nvSpPr>
          <p:cNvPr id="148" name="Freeform 5"/>
          <p:cNvSpPr>
            <a:spLocks/>
          </p:cNvSpPr>
          <p:nvPr/>
        </p:nvSpPr>
        <p:spPr bwMode="auto">
          <a:xfrm>
            <a:off x="6987502" y="5416761"/>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00B050"/>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49" name="Freeform 5"/>
          <p:cNvSpPr>
            <a:spLocks/>
          </p:cNvSpPr>
          <p:nvPr/>
        </p:nvSpPr>
        <p:spPr bwMode="auto">
          <a:xfrm>
            <a:off x="9023482" y="5778286"/>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00B050"/>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cxnSp>
        <p:nvCxnSpPr>
          <p:cNvPr id="150" name="Straight Arrow Connector 149"/>
          <p:cNvCxnSpPr/>
          <p:nvPr/>
        </p:nvCxnSpPr>
        <p:spPr>
          <a:xfrm flipH="1">
            <a:off x="9554761" y="6059396"/>
            <a:ext cx="1412947" cy="20221"/>
          </a:xfrm>
          <a:prstGeom prst="straightConnector1">
            <a:avLst/>
          </a:prstGeom>
          <a:noFill/>
          <a:ln w="38100" cap="flat" cmpd="sng" algn="ctr">
            <a:solidFill>
              <a:srgbClr val="2FAFE9"/>
            </a:solidFill>
            <a:prstDash val="sysDash"/>
            <a:headEnd type="arrow"/>
            <a:tailEnd type="none"/>
          </a:ln>
          <a:effectLst/>
        </p:spPr>
      </p:cxnSp>
      <p:sp>
        <p:nvSpPr>
          <p:cNvPr id="151" name="Freeform 5"/>
          <p:cNvSpPr>
            <a:spLocks/>
          </p:cNvSpPr>
          <p:nvPr/>
        </p:nvSpPr>
        <p:spPr bwMode="auto">
          <a:xfrm>
            <a:off x="11001610" y="5778286"/>
            <a:ext cx="472466" cy="610175"/>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2FAFE9"/>
          </a:solidFill>
          <a:ln>
            <a:noFill/>
          </a:ln>
        </p:spPr>
        <p:txBody>
          <a:bodyPr vert="horz" wrap="square" lIns="91427" tIns="45714" rIns="91427" bIns="45714" numCol="1" anchor="t" anchorCtr="0" compatLnSpc="1">
            <a:prstTxWarp prst="textNoShape">
              <a:avLst/>
            </a:prstTxWarp>
          </a:bodyPr>
          <a:lstStyle/>
          <a:p>
            <a:pPr defTabSz="932407">
              <a:defRPr/>
            </a:pPr>
            <a:endParaRPr lang="en-US" sz="1801" kern="0" dirty="0">
              <a:solidFill>
                <a:srgbClr val="FFFFFF"/>
              </a:solidFill>
              <a:latin typeface="Segoe UI"/>
            </a:endParaRPr>
          </a:p>
        </p:txBody>
      </p:sp>
      <p:sp>
        <p:nvSpPr>
          <p:cNvPr id="152" name="TextBox 151"/>
          <p:cNvSpPr txBox="1"/>
          <p:nvPr/>
        </p:nvSpPr>
        <p:spPr>
          <a:xfrm>
            <a:off x="7456822" y="5516799"/>
            <a:ext cx="1289403"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solidFill>
                  <a:srgbClr val="404040"/>
                </a:solidFill>
                <a:latin typeface="Segoe UI"/>
              </a:rPr>
              <a:t>Approval</a:t>
            </a:r>
          </a:p>
        </p:txBody>
      </p:sp>
      <p:sp>
        <p:nvSpPr>
          <p:cNvPr id="153" name="TextBox 152"/>
          <p:cNvSpPr txBox="1"/>
          <p:nvPr/>
        </p:nvSpPr>
        <p:spPr>
          <a:xfrm>
            <a:off x="9531950" y="5516799"/>
            <a:ext cx="1289403"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solidFill>
                  <a:srgbClr val="404040"/>
                </a:solidFill>
                <a:latin typeface="Segoe UI"/>
              </a:rPr>
              <a:t>Approval</a:t>
            </a:r>
          </a:p>
        </p:txBody>
      </p:sp>
      <p:sp>
        <p:nvSpPr>
          <p:cNvPr id="140" name="TextBox 139"/>
          <p:cNvSpPr txBox="1"/>
          <p:nvPr/>
        </p:nvSpPr>
        <p:spPr>
          <a:xfrm>
            <a:off x="5670598" y="3978290"/>
            <a:ext cx="1098646" cy="544850"/>
          </a:xfrm>
          <a:prstGeom prst="rect">
            <a:avLst/>
          </a:prstGeom>
          <a:noFill/>
        </p:spPr>
        <p:txBody>
          <a:bodyPr wrap="none" lIns="182854" tIns="146283" rIns="182854" bIns="146283" rtlCol="0">
            <a:spAutoFit/>
          </a:bodyPr>
          <a:lstStyle/>
          <a:p>
            <a:pPr defTabSz="914340">
              <a:lnSpc>
                <a:spcPct val="90000"/>
              </a:lnSpc>
              <a:spcAft>
                <a:spcPts val="600"/>
              </a:spcAft>
              <a:defRPr/>
            </a:pPr>
            <a:r>
              <a:rPr lang="en-US" sz="1801" kern="0" dirty="0">
                <a:gradFill>
                  <a:gsLst>
                    <a:gs pos="0">
                      <a:srgbClr val="3F3F3F"/>
                    </a:gs>
                    <a:gs pos="100000">
                      <a:srgbClr val="3F3F3F"/>
                    </a:gs>
                  </a:gsLst>
                  <a:lin ang="5400000" scaled="0"/>
                </a:gradFill>
                <a:latin typeface="Segoe UI"/>
              </a:rPr>
              <a:t>Trigger</a:t>
            </a:r>
          </a:p>
        </p:txBody>
      </p:sp>
      <p:grpSp>
        <p:nvGrpSpPr>
          <p:cNvPr id="55" name="Group 54"/>
          <p:cNvGrpSpPr/>
          <p:nvPr/>
        </p:nvGrpSpPr>
        <p:grpSpPr>
          <a:xfrm>
            <a:off x="442844" y="3125648"/>
            <a:ext cx="694913" cy="597526"/>
            <a:chOff x="7437437" y="3509251"/>
            <a:chExt cx="914400" cy="953961"/>
          </a:xfrm>
          <a:solidFill>
            <a:srgbClr val="7030A0"/>
          </a:solidFill>
        </p:grpSpPr>
        <p:sp>
          <p:nvSpPr>
            <p:cNvPr id="56" name="Arrow: Curved Down 55"/>
            <p:cNvSpPr/>
            <p:nvPr/>
          </p:nvSpPr>
          <p:spPr bwMode="auto">
            <a:xfrm>
              <a:off x="7437437" y="3509251"/>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Arrow: Curved Down 56"/>
            <p:cNvSpPr/>
            <p:nvPr/>
          </p:nvSpPr>
          <p:spPr bwMode="auto">
            <a:xfrm rot="10622394">
              <a:off x="7437437" y="4035217"/>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393719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199291" y="602072"/>
            <a:ext cx="12037893" cy="5561811"/>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6" name="Rectangle 5"/>
          <p:cNvSpPr/>
          <p:nvPr/>
        </p:nvSpPr>
        <p:spPr bwMode="auto">
          <a:xfrm>
            <a:off x="199291" y="602071"/>
            <a:ext cx="12037892" cy="556181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algn="ctr" defTabSz="932411" fontAlgn="base">
              <a:lnSpc>
                <a:spcPct val="90000"/>
              </a:lnSpc>
              <a:spcBef>
                <a:spcPct val="0"/>
              </a:spcBef>
              <a:spcAft>
                <a:spcPct val="0"/>
              </a:spcAft>
            </a:pPr>
            <a:r>
              <a:rPr lang="en-US" sz="4800" dirty="0">
                <a:solidFill>
                  <a:srgbClr val="505050"/>
                </a:solidFill>
                <a:latin typeface="Segoe UI Light"/>
                <a:ea typeface="Segoe UI" pitchFamily="34" charset="0"/>
                <a:cs typeface="Segoe UI" pitchFamily="34" charset="0"/>
              </a:rPr>
              <a:t>Continuous Delivery</a:t>
            </a:r>
          </a:p>
        </p:txBody>
      </p:sp>
      <p:sp>
        <p:nvSpPr>
          <p:cNvPr id="64" name="Rectangle 63"/>
          <p:cNvSpPr/>
          <p:nvPr/>
        </p:nvSpPr>
        <p:spPr bwMode="auto">
          <a:xfrm>
            <a:off x="3551237" y="1168717"/>
            <a:ext cx="2441250" cy="3319145"/>
          </a:xfrm>
          <a:prstGeom prst="rect">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2400" dirty="0">
                <a:solidFill>
                  <a:srgbClr val="0078D7"/>
                </a:solidFill>
                <a:latin typeface="Segoe UI Light" panose="020B0502040204020203" pitchFamily="34" charset="0"/>
                <a:cs typeface="Segoe UI Light" panose="020B0502040204020203" pitchFamily="34" charset="0"/>
              </a:rPr>
              <a:t>Continuous Deployment</a:t>
            </a:r>
          </a:p>
        </p:txBody>
      </p:sp>
      <p:sp>
        <p:nvSpPr>
          <p:cNvPr id="67" name="Rectangle 66"/>
          <p:cNvSpPr/>
          <p:nvPr/>
        </p:nvSpPr>
        <p:spPr bwMode="auto">
          <a:xfrm>
            <a:off x="689082" y="1168717"/>
            <a:ext cx="2441250" cy="3319145"/>
          </a:xfrm>
          <a:prstGeom prst="rect">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2400">
                <a:solidFill>
                  <a:srgbClr val="0078D7"/>
                </a:solidFill>
                <a:latin typeface="Segoe UI Light" panose="020B0502040204020203" pitchFamily="34" charset="0"/>
                <a:ea typeface="Segoe UI" pitchFamily="34" charset="0"/>
                <a:cs typeface="Segoe UI Light" panose="020B0502040204020203" pitchFamily="34" charset="0"/>
              </a:rPr>
              <a:t>Continuous Integration</a:t>
            </a:r>
            <a:endParaRPr lang="en-US" sz="2400" dirty="0">
              <a:solidFill>
                <a:srgbClr val="0078D7"/>
              </a:solidFill>
              <a:latin typeface="Segoe UI Light" panose="020B0502040204020203" pitchFamily="34" charset="0"/>
              <a:ea typeface="Segoe UI" pitchFamily="34" charset="0"/>
              <a:cs typeface="Segoe UI Light" panose="020B0502040204020203" pitchFamily="34" charset="0"/>
            </a:endParaRPr>
          </a:p>
        </p:txBody>
      </p:sp>
      <p:sp>
        <p:nvSpPr>
          <p:cNvPr id="68" name="Rectangle 67"/>
          <p:cNvSpPr/>
          <p:nvPr/>
        </p:nvSpPr>
        <p:spPr bwMode="auto">
          <a:xfrm>
            <a:off x="6418585" y="1168717"/>
            <a:ext cx="2441250" cy="3319145"/>
          </a:xfrm>
          <a:prstGeom prst="rect">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2400" dirty="0">
                <a:solidFill>
                  <a:srgbClr val="0078D7"/>
                </a:solidFill>
                <a:latin typeface="Segoe UI Light" panose="020B0502040204020203" pitchFamily="34" charset="0"/>
                <a:cs typeface="Segoe UI Light" panose="020B0502040204020203" pitchFamily="34" charset="0"/>
              </a:rPr>
              <a:t>Automated Testing</a:t>
            </a:r>
          </a:p>
        </p:txBody>
      </p:sp>
      <p:sp>
        <p:nvSpPr>
          <p:cNvPr id="69" name="Rectangle 68"/>
          <p:cNvSpPr/>
          <p:nvPr/>
        </p:nvSpPr>
        <p:spPr bwMode="auto">
          <a:xfrm>
            <a:off x="9281562" y="1168717"/>
            <a:ext cx="2441250" cy="3319145"/>
          </a:xfrm>
          <a:prstGeom prst="rect">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2400" dirty="0">
                <a:solidFill>
                  <a:srgbClr val="0078D7"/>
                </a:solidFill>
                <a:latin typeface="Segoe UI Light" panose="020B0502040204020203" pitchFamily="34" charset="0"/>
                <a:cs typeface="Segoe UI Light" panose="020B0502040204020203" pitchFamily="34" charset="0"/>
              </a:rPr>
              <a:t>Release Management</a:t>
            </a:r>
          </a:p>
        </p:txBody>
      </p:sp>
    </p:spTree>
    <p:extLst>
      <p:ext uri="{BB962C8B-B14F-4D97-AF65-F5344CB8AC3E}">
        <p14:creationId xmlns:p14="http://schemas.microsoft.com/office/powerpoint/2010/main" val="1066920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down)">
                                      <p:cBhvr>
                                        <p:cTn id="7" dur="750"/>
                                        <p:tgtEl>
                                          <p:spTgt spid="67"/>
                                        </p:tgtEl>
                                      </p:cBhvr>
                                    </p:animEffect>
                                  </p:childTnLst>
                                </p:cTn>
                              </p:par>
                            </p:childTnLst>
                          </p:cTn>
                        </p:par>
                        <p:par>
                          <p:cTn id="8" fill="hold">
                            <p:stCondLst>
                              <p:cond delay="750"/>
                            </p:stCondLst>
                            <p:childTnLst>
                              <p:par>
                                <p:cTn id="9" presetID="22" presetClass="entr" presetSubtype="4"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down)">
                                      <p:cBhvr>
                                        <p:cTn id="11" dur="750"/>
                                        <p:tgtEl>
                                          <p:spTgt spid="64"/>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down)">
                                      <p:cBhvr>
                                        <p:cTn id="15" dur="750"/>
                                        <p:tgtEl>
                                          <p:spTgt spid="68"/>
                                        </p:tgtEl>
                                      </p:cBhvr>
                                    </p:animEffect>
                                  </p:childTnLst>
                                </p:cTn>
                              </p:par>
                            </p:childTnLst>
                          </p:cTn>
                        </p:par>
                        <p:par>
                          <p:cTn id="16" fill="hold">
                            <p:stCondLst>
                              <p:cond delay="2250"/>
                            </p:stCondLst>
                            <p:childTnLst>
                              <p:par>
                                <p:cTn id="17" presetID="22" presetClass="entr" presetSubtype="4"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wipe(down)">
                                      <p:cBhvr>
                                        <p:cTn id="19" dur="500"/>
                                        <p:tgtEl>
                                          <p:spTgt spid="69"/>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64" grpId="0" animBg="1"/>
      <p:bldP spid="67" grpId="0" animBg="1"/>
      <p:bldP spid="68" grpId="0" animBg="1"/>
      <p:bldP spid="69"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blueprint"/>
          <p:cNvPicPr>
            <a:picLocks noChangeAspect="1"/>
          </p:cNvPicPr>
          <p:nvPr/>
        </p:nvPicPr>
        <p:blipFill>
          <a:blip r:embed="rId2">
            <a:duotone>
              <a:prstClr val="black"/>
              <a:srgbClr val="0078D7">
                <a:tint val="45000"/>
                <a:satMod val="400000"/>
              </a:srgbClr>
            </a:duotone>
            <a:extLst>
              <a:ext uri="{BEBA8EAE-BF5A-486C-A8C5-ECC9F3942E4B}">
                <a14:imgProps xmlns:a14="http://schemas.microsoft.com/office/drawing/2010/main">
                  <a14:imgLayer r:embed="rId3">
                    <a14:imgEffect>
                      <a14:artisticTexturizer/>
                    </a14:imgEffect>
                    <a14:imgEffect>
                      <a14:brightnessContrast bright="-66000"/>
                    </a14:imgEffect>
                  </a14:imgLayer>
                </a14:imgProps>
              </a:ext>
              <a:ext uri="{28A0092B-C50C-407E-A947-70E740481C1C}">
                <a14:useLocalDpi xmlns:a14="http://schemas.microsoft.com/office/drawing/2010/main"/>
              </a:ext>
            </a:extLst>
          </a:blip>
          <a:stretch>
            <a:fillRect/>
          </a:stretch>
        </p:blipFill>
        <p:spPr>
          <a:xfrm>
            <a:off x="1764" y="496"/>
            <a:ext cx="12549506" cy="6993532"/>
          </a:xfrm>
          <a:prstGeom prst="rect">
            <a:avLst/>
          </a:prstGeom>
        </p:spPr>
      </p:pic>
      <p:sp>
        <p:nvSpPr>
          <p:cNvPr id="10" name="Flowchart: Process 9"/>
          <p:cNvSpPr/>
          <p:nvPr/>
        </p:nvSpPr>
        <p:spPr>
          <a:xfrm>
            <a:off x="1866705" y="2564792"/>
            <a:ext cx="1942649" cy="1243294"/>
          </a:xfrm>
          <a:prstGeom prst="flowChartProcess">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r>
              <a:rPr lang="en-US" sz="1428" kern="0" dirty="0">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App Code</a:t>
            </a:r>
          </a:p>
          <a:p>
            <a:pPr algn="ctr" defTabSz="932536">
              <a:defRPr/>
            </a:pPr>
            <a:endParaRPr lang="en-US" sz="1428" kern="0" dirty="0">
              <a:solidFill>
                <a:srgbClr val="FFFFFF"/>
              </a:solidFill>
              <a:latin typeface="Segoe UI Light" panose="020B0502040204020203" pitchFamily="34" charset="0"/>
              <a:ea typeface="Segoe UI Black" panose="020B0A02040204020203" pitchFamily="34" charset="0"/>
              <a:cs typeface="Segoe UI Light" panose="020B0502040204020203" pitchFamily="34" charset="0"/>
            </a:endParaRPr>
          </a:p>
          <a:p>
            <a:pPr algn="ctr" defTabSz="932536">
              <a:defRPr/>
            </a:pPr>
            <a:r>
              <a:rPr lang="en-US" sz="1428" kern="0" dirty="0">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ARM Templates</a:t>
            </a:r>
          </a:p>
        </p:txBody>
      </p:sp>
      <p:sp>
        <p:nvSpPr>
          <p:cNvPr id="11" name="Flowchart: Process 10"/>
          <p:cNvSpPr/>
          <p:nvPr/>
        </p:nvSpPr>
        <p:spPr>
          <a:xfrm>
            <a:off x="1866705" y="2020850"/>
            <a:ext cx="1942649" cy="543942"/>
          </a:xfrm>
          <a:prstGeom prst="flowChartProcess">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r>
              <a:rPr lang="en-US" sz="1428" kern="0" dirty="0">
                <a:solidFill>
                  <a:srgbClr val="FFFFFF"/>
                </a:solidFill>
                <a:latin typeface="Segoe UI Light" panose="020B0502040204020203" pitchFamily="34" charset="0"/>
                <a:cs typeface="Segoe UI Light" panose="020B0502040204020203" pitchFamily="34" charset="0"/>
              </a:rPr>
              <a:t>TFS</a:t>
            </a:r>
          </a:p>
        </p:txBody>
      </p:sp>
      <p:sp>
        <p:nvSpPr>
          <p:cNvPr id="12" name="Arrow: Right 11"/>
          <p:cNvSpPr/>
          <p:nvPr/>
        </p:nvSpPr>
        <p:spPr>
          <a:xfrm>
            <a:off x="4042471" y="2992174"/>
            <a:ext cx="1010176" cy="194264"/>
          </a:xfrm>
          <a:prstGeom prst="rightArrow">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endPar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TextBox 12"/>
          <p:cNvSpPr txBox="1"/>
          <p:nvPr/>
        </p:nvSpPr>
        <p:spPr>
          <a:xfrm rot="19537247">
            <a:off x="4026437" y="2422130"/>
            <a:ext cx="1176925" cy="531812"/>
          </a:xfrm>
          <a:prstGeom prst="rect">
            <a:avLst/>
          </a:prstGeom>
          <a:noFill/>
          <a:ln>
            <a:noFill/>
          </a:ln>
        </p:spPr>
        <p:txBody>
          <a:bodyPr wrap="none" rtlCol="0">
            <a:spAutoFit/>
          </a:bodyPr>
          <a:lstStyle/>
          <a:p>
            <a:pPr defTabSz="932536">
              <a:defRPr/>
            </a:pPr>
            <a:r>
              <a:rPr lang="en-US" sz="1428" kern="0" dirty="0">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Commit</a:t>
            </a:r>
          </a:p>
          <a:p>
            <a:pPr defTabSz="932536">
              <a:defRPr/>
            </a:pPr>
            <a:r>
              <a:rPr lang="en-US" sz="1428" kern="0" dirty="0">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        Change</a:t>
            </a:r>
          </a:p>
        </p:txBody>
      </p:sp>
      <p:sp>
        <p:nvSpPr>
          <p:cNvPr id="14" name="Rectangle: Single Corner Snipped 13"/>
          <p:cNvSpPr/>
          <p:nvPr/>
        </p:nvSpPr>
        <p:spPr>
          <a:xfrm>
            <a:off x="5441178" y="2419987"/>
            <a:ext cx="1631825" cy="1165588"/>
          </a:xfrm>
          <a:prstGeom prst="snip1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r>
              <a:rPr lang="en-US" sz="1428" kern="0" dirty="0">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TFS</a:t>
            </a:r>
          </a:p>
        </p:txBody>
      </p:sp>
      <p:sp>
        <p:nvSpPr>
          <p:cNvPr id="15" name="Flowchart: Process 14"/>
          <p:cNvSpPr/>
          <p:nvPr/>
        </p:nvSpPr>
        <p:spPr>
          <a:xfrm>
            <a:off x="8401547" y="2561774"/>
            <a:ext cx="1864943" cy="932470"/>
          </a:xfrm>
          <a:prstGeom prst="flowChartProcess">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r>
              <a:rPr lang="en-US" sz="1428" kern="0" dirty="0">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Azure </a:t>
            </a:r>
            <a:r>
              <a:rPr lang="en-US" sz="1428" kern="0" dirty="0" err="1">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DevTest</a:t>
            </a:r>
            <a:endParaRPr lang="en-US" sz="1428" kern="0" dirty="0">
              <a:solidFill>
                <a:srgbClr val="FFFFFF"/>
              </a:solidFill>
              <a:latin typeface="Segoe UI Light" panose="020B0502040204020203" pitchFamily="34" charset="0"/>
              <a:ea typeface="Segoe UI Black" panose="020B0A02040204020203" pitchFamily="34" charset="0"/>
              <a:cs typeface="Segoe UI Light" panose="020B0502040204020203" pitchFamily="34" charset="0"/>
            </a:endParaRPr>
          </a:p>
          <a:p>
            <a:pPr algn="ctr" defTabSz="932536">
              <a:defRPr/>
            </a:pPr>
            <a:r>
              <a:rPr lang="en-US" sz="1428" kern="0" dirty="0">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Deployment</a:t>
            </a:r>
          </a:p>
        </p:txBody>
      </p:sp>
      <p:sp>
        <p:nvSpPr>
          <p:cNvPr id="16" name="Flowchart: Process 15"/>
          <p:cNvSpPr/>
          <p:nvPr/>
        </p:nvSpPr>
        <p:spPr>
          <a:xfrm>
            <a:off x="8401547" y="4740558"/>
            <a:ext cx="1864943" cy="932470"/>
          </a:xfrm>
          <a:prstGeom prst="flowChartProcess">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r>
              <a:rPr lang="en-US" sz="1428" kern="0" dirty="0">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Azure Stack Hub Prod Deployment</a:t>
            </a:r>
          </a:p>
        </p:txBody>
      </p:sp>
      <p:sp>
        <p:nvSpPr>
          <p:cNvPr id="17" name="Arrow: Right 16"/>
          <p:cNvSpPr/>
          <p:nvPr/>
        </p:nvSpPr>
        <p:spPr>
          <a:xfrm>
            <a:off x="7232187" y="2905649"/>
            <a:ext cx="1010176" cy="194264"/>
          </a:xfrm>
          <a:prstGeom prst="rightArrow">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endPar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Arrow: Right 17"/>
          <p:cNvSpPr/>
          <p:nvPr/>
        </p:nvSpPr>
        <p:spPr>
          <a:xfrm rot="5400000">
            <a:off x="8828929" y="4020268"/>
            <a:ext cx="1010176" cy="194264"/>
          </a:xfrm>
          <a:prstGeom prst="rightArrow">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endPar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 name="TextBox 18"/>
          <p:cNvSpPr txBox="1"/>
          <p:nvPr/>
        </p:nvSpPr>
        <p:spPr>
          <a:xfrm>
            <a:off x="9466803" y="3869196"/>
            <a:ext cx="712054" cy="312073"/>
          </a:xfrm>
          <a:prstGeom prst="rect">
            <a:avLst/>
          </a:prstGeom>
          <a:noFill/>
          <a:ln>
            <a:noFill/>
          </a:ln>
        </p:spPr>
        <p:txBody>
          <a:bodyPr wrap="none" rtlCol="0">
            <a:spAutoFit/>
          </a:bodyPr>
          <a:lstStyle/>
          <a:p>
            <a:pPr defTabSz="932536">
              <a:defRPr/>
            </a:pPr>
            <a:r>
              <a:rPr lang="en-US" sz="1428" kern="0" dirty="0" err="1">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Iff</a:t>
            </a:r>
            <a:r>
              <a:rPr lang="en-US" sz="1428" kern="0" dirty="0">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 pass</a:t>
            </a:r>
          </a:p>
        </p:txBody>
      </p:sp>
      <p:sp>
        <p:nvSpPr>
          <p:cNvPr id="20" name="Title 1">
            <a:extLst>
              <a:ext uri="{FF2B5EF4-FFF2-40B4-BE49-F238E27FC236}">
                <a16:creationId xmlns:a16="http://schemas.microsoft.com/office/drawing/2014/main" id="{422544CF-B7A7-4689-A560-AE0DC761A58C}"/>
              </a:ext>
            </a:extLst>
          </p:cNvPr>
          <p:cNvSpPr>
            <a:spLocks noGrp="1"/>
          </p:cNvSpPr>
          <p:nvPr>
            <p:ph type="title"/>
          </p:nvPr>
        </p:nvSpPr>
        <p:spPr>
          <a:xfrm>
            <a:off x="274640" y="295276"/>
            <a:ext cx="11888787" cy="917575"/>
          </a:xfrm>
        </p:spPr>
        <p:txBody>
          <a:bodyPr/>
          <a:lstStyle/>
          <a:p>
            <a:r>
              <a:rPr lang="en-US" sz="4799" dirty="0">
                <a:solidFill>
                  <a:schemeClr val="bg1"/>
                </a:solidFill>
              </a:rPr>
              <a:t>Microsoft ecosystem example</a:t>
            </a:r>
          </a:p>
        </p:txBody>
      </p:sp>
    </p:spTree>
    <p:extLst>
      <p:ext uri="{BB962C8B-B14F-4D97-AF65-F5344CB8AC3E}">
        <p14:creationId xmlns:p14="http://schemas.microsoft.com/office/powerpoint/2010/main" val="404582405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blueprint"/>
          <p:cNvPicPr>
            <a:picLocks noChangeAspect="1"/>
          </p:cNvPicPr>
          <p:nvPr/>
        </p:nvPicPr>
        <p:blipFill>
          <a:blip r:embed="rId2">
            <a:duotone>
              <a:prstClr val="black"/>
              <a:srgbClr val="0078D7">
                <a:tint val="45000"/>
                <a:satMod val="400000"/>
              </a:srgbClr>
            </a:duotone>
            <a:extLst>
              <a:ext uri="{BEBA8EAE-BF5A-486C-A8C5-ECC9F3942E4B}">
                <a14:imgProps xmlns:a14="http://schemas.microsoft.com/office/drawing/2010/main">
                  <a14:imgLayer r:embed="rId3">
                    <a14:imgEffect>
                      <a14:artisticTexturizer/>
                    </a14:imgEffect>
                    <a14:imgEffect>
                      <a14:brightnessContrast bright="-66000"/>
                    </a14:imgEffect>
                  </a14:imgLayer>
                </a14:imgProps>
              </a:ext>
              <a:ext uri="{28A0092B-C50C-407E-A947-70E740481C1C}">
                <a14:useLocalDpi xmlns:a14="http://schemas.microsoft.com/office/drawing/2010/main"/>
              </a:ext>
            </a:extLst>
          </a:blip>
          <a:stretch>
            <a:fillRect/>
          </a:stretch>
        </p:blipFill>
        <p:spPr>
          <a:xfrm>
            <a:off x="1764" y="496"/>
            <a:ext cx="12549506" cy="6993532"/>
          </a:xfrm>
          <a:prstGeom prst="rect">
            <a:avLst/>
          </a:prstGeom>
        </p:spPr>
      </p:pic>
      <p:sp>
        <p:nvSpPr>
          <p:cNvPr id="10" name="Flowchart: Process 9"/>
          <p:cNvSpPr/>
          <p:nvPr/>
        </p:nvSpPr>
        <p:spPr>
          <a:xfrm>
            <a:off x="1866705" y="2564792"/>
            <a:ext cx="1942649" cy="1243294"/>
          </a:xfrm>
          <a:prstGeom prst="flowChartProcess">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r>
              <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App Code</a:t>
            </a:r>
          </a:p>
          <a:p>
            <a:pPr algn="ctr" defTabSz="932536">
              <a:defRPr/>
            </a:pPr>
            <a:endPar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32536">
              <a:defRPr/>
            </a:pPr>
            <a:r>
              <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ARM Templates</a:t>
            </a:r>
          </a:p>
        </p:txBody>
      </p:sp>
      <p:sp>
        <p:nvSpPr>
          <p:cNvPr id="11" name="Flowchart: Process 10"/>
          <p:cNvSpPr/>
          <p:nvPr/>
        </p:nvSpPr>
        <p:spPr>
          <a:xfrm>
            <a:off x="1866705" y="2020850"/>
            <a:ext cx="1942649" cy="543942"/>
          </a:xfrm>
          <a:prstGeom prst="flowChartProcess">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r>
              <a:rPr lang="en-US" sz="1428" kern="0" dirty="0" err="1">
                <a:solidFill>
                  <a:srgbClr val="FFFFFF"/>
                </a:solidFill>
                <a:latin typeface="Arial Black" panose="020B0A04020102020204" pitchFamily="34" charset="0"/>
              </a:rPr>
              <a:t>GitLab</a:t>
            </a:r>
            <a:endParaRPr lang="en-US" sz="1428" kern="0" dirty="0">
              <a:solidFill>
                <a:srgbClr val="FFFFFF"/>
              </a:solidFill>
              <a:latin typeface="Arial Black" panose="020B0A04020102020204" pitchFamily="34" charset="0"/>
            </a:endParaRPr>
          </a:p>
        </p:txBody>
      </p:sp>
      <p:sp>
        <p:nvSpPr>
          <p:cNvPr id="12" name="Arrow: Right 11"/>
          <p:cNvSpPr/>
          <p:nvPr/>
        </p:nvSpPr>
        <p:spPr>
          <a:xfrm>
            <a:off x="4042471" y="2992174"/>
            <a:ext cx="1010176" cy="194264"/>
          </a:xfrm>
          <a:prstGeom prst="rightArrow">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endPar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TextBox 12"/>
          <p:cNvSpPr txBox="1"/>
          <p:nvPr/>
        </p:nvSpPr>
        <p:spPr>
          <a:xfrm rot="19537247">
            <a:off x="3983958" y="2422130"/>
            <a:ext cx="1261884" cy="531812"/>
          </a:xfrm>
          <a:prstGeom prst="rect">
            <a:avLst/>
          </a:prstGeom>
          <a:noFill/>
          <a:ln>
            <a:noFill/>
          </a:ln>
        </p:spPr>
        <p:txBody>
          <a:bodyPr wrap="none" rtlCol="0">
            <a:spAutoFit/>
          </a:bodyPr>
          <a:lstStyle/>
          <a:p>
            <a:pPr defTabSz="932536">
              <a:defRPr/>
            </a:pPr>
            <a:r>
              <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Commit</a:t>
            </a:r>
          </a:p>
          <a:p>
            <a:pPr defTabSz="932536">
              <a:defRPr/>
            </a:pPr>
            <a:r>
              <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        Change</a:t>
            </a:r>
          </a:p>
        </p:txBody>
      </p:sp>
      <p:sp>
        <p:nvSpPr>
          <p:cNvPr id="14" name="Rectangle: Single Corner Snipped 13"/>
          <p:cNvSpPr/>
          <p:nvPr/>
        </p:nvSpPr>
        <p:spPr>
          <a:xfrm>
            <a:off x="5441178" y="2419987"/>
            <a:ext cx="1631825" cy="1165588"/>
          </a:xfrm>
          <a:prstGeom prst="snip1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r>
              <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Jenkins</a:t>
            </a:r>
          </a:p>
        </p:txBody>
      </p:sp>
      <p:sp>
        <p:nvSpPr>
          <p:cNvPr id="15" name="Flowchart: Process 14"/>
          <p:cNvSpPr/>
          <p:nvPr/>
        </p:nvSpPr>
        <p:spPr>
          <a:xfrm>
            <a:off x="8401547" y="2561774"/>
            <a:ext cx="1864943" cy="932470"/>
          </a:xfrm>
          <a:prstGeom prst="flowChartProcess">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r>
              <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Azure </a:t>
            </a:r>
            <a:r>
              <a:rPr lang="en-US" sz="1428" kern="0" dirty="0" err="1">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DevTest</a:t>
            </a:r>
            <a:endPar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32536">
              <a:defRPr/>
            </a:pPr>
            <a:r>
              <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Deployment</a:t>
            </a:r>
          </a:p>
        </p:txBody>
      </p:sp>
      <p:sp>
        <p:nvSpPr>
          <p:cNvPr id="16" name="Flowchart: Process 15"/>
          <p:cNvSpPr/>
          <p:nvPr/>
        </p:nvSpPr>
        <p:spPr>
          <a:xfrm>
            <a:off x="8401547" y="4740558"/>
            <a:ext cx="1864943" cy="932470"/>
          </a:xfrm>
          <a:prstGeom prst="flowChartProcess">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r>
              <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Azure Stack Hub Prod Deployment</a:t>
            </a:r>
          </a:p>
        </p:txBody>
      </p:sp>
      <p:sp>
        <p:nvSpPr>
          <p:cNvPr id="17" name="Arrow: Right 16"/>
          <p:cNvSpPr/>
          <p:nvPr/>
        </p:nvSpPr>
        <p:spPr>
          <a:xfrm>
            <a:off x="7232187" y="2905649"/>
            <a:ext cx="1010176" cy="194264"/>
          </a:xfrm>
          <a:prstGeom prst="rightArrow">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endPar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Arrow: Right 17"/>
          <p:cNvSpPr/>
          <p:nvPr/>
        </p:nvSpPr>
        <p:spPr>
          <a:xfrm rot="5400000">
            <a:off x="8828929" y="4020268"/>
            <a:ext cx="1010176" cy="194264"/>
          </a:xfrm>
          <a:prstGeom prst="rightArrow">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endPar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 name="TextBox 18"/>
          <p:cNvSpPr txBox="1"/>
          <p:nvPr/>
        </p:nvSpPr>
        <p:spPr>
          <a:xfrm>
            <a:off x="9466803" y="3869196"/>
            <a:ext cx="853119" cy="312073"/>
          </a:xfrm>
          <a:prstGeom prst="rect">
            <a:avLst/>
          </a:prstGeom>
          <a:noFill/>
          <a:ln>
            <a:noFill/>
          </a:ln>
        </p:spPr>
        <p:txBody>
          <a:bodyPr wrap="none" rtlCol="0">
            <a:spAutoFit/>
          </a:bodyPr>
          <a:lstStyle/>
          <a:p>
            <a:pPr defTabSz="932536">
              <a:defRPr/>
            </a:pPr>
            <a:r>
              <a:rPr lang="en-US" sz="1428" kern="0" dirty="0" err="1">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Iff</a:t>
            </a:r>
            <a:r>
              <a:rPr lang="en-US" sz="142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 pass</a:t>
            </a:r>
          </a:p>
        </p:txBody>
      </p:sp>
      <p:sp>
        <p:nvSpPr>
          <p:cNvPr id="20" name="Title 1">
            <a:extLst>
              <a:ext uri="{FF2B5EF4-FFF2-40B4-BE49-F238E27FC236}">
                <a16:creationId xmlns:a16="http://schemas.microsoft.com/office/drawing/2014/main" id="{8361EEEB-E40B-43DF-A077-75B136901028}"/>
              </a:ext>
            </a:extLst>
          </p:cNvPr>
          <p:cNvSpPr>
            <a:spLocks noGrp="1"/>
          </p:cNvSpPr>
          <p:nvPr>
            <p:ph type="title"/>
          </p:nvPr>
        </p:nvSpPr>
        <p:spPr>
          <a:xfrm>
            <a:off x="274640" y="295276"/>
            <a:ext cx="11888787" cy="917575"/>
          </a:xfrm>
        </p:spPr>
        <p:txBody>
          <a:bodyPr/>
          <a:lstStyle/>
          <a:p>
            <a:r>
              <a:rPr lang="en-US" sz="4799" dirty="0">
                <a:solidFill>
                  <a:schemeClr val="bg1"/>
                </a:solidFill>
              </a:rPr>
              <a:t>Heterogeneous ecosystem example</a:t>
            </a:r>
          </a:p>
        </p:txBody>
      </p:sp>
    </p:spTree>
    <p:extLst>
      <p:ext uri="{BB962C8B-B14F-4D97-AF65-F5344CB8AC3E}">
        <p14:creationId xmlns:p14="http://schemas.microsoft.com/office/powerpoint/2010/main" val="128938771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Infrastructure as code</a:t>
            </a:r>
          </a:p>
        </p:txBody>
      </p:sp>
      <p:sp>
        <p:nvSpPr>
          <p:cNvPr id="5" name="Text Placeholder 5"/>
          <p:cNvSpPr txBox="1">
            <a:spLocks/>
          </p:cNvSpPr>
          <p:nvPr/>
        </p:nvSpPr>
        <p:spPr>
          <a:xfrm>
            <a:off x="881" y="1414586"/>
            <a:ext cx="4088314" cy="4565223"/>
          </a:xfrm>
          <a:prstGeom prst="rect">
            <a:avLst/>
          </a:prstGeom>
          <a:noFill/>
        </p:spPr>
        <p:txBody>
          <a:bodyPr wrap="square" tIns="146259" bIns="14625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defTabSz="400206">
              <a:buClr>
                <a:srgbClr val="616161"/>
              </a:buClr>
              <a:defRPr/>
            </a:pPr>
            <a:r>
              <a:rPr lang="en-US" sz="3264">
                <a:solidFill>
                  <a:schemeClr val="tx1"/>
                </a:solidFill>
              </a:rPr>
              <a:t> </a:t>
            </a:r>
            <a:endParaRPr lang="en-US" sz="3264" dirty="0">
              <a:solidFill>
                <a:schemeClr val="tx1"/>
              </a:solidFill>
            </a:endParaRPr>
          </a:p>
        </p:txBody>
      </p:sp>
      <p:sp>
        <p:nvSpPr>
          <p:cNvPr id="6" name="TextBox 5"/>
          <p:cNvSpPr txBox="1"/>
          <p:nvPr/>
        </p:nvSpPr>
        <p:spPr>
          <a:xfrm>
            <a:off x="156736" y="4556434"/>
            <a:ext cx="4040707" cy="895155"/>
          </a:xfrm>
          <a:prstGeom prst="rect">
            <a:avLst/>
          </a:prstGeom>
          <a:noFill/>
        </p:spPr>
        <p:txBody>
          <a:bodyPr wrap="square" lIns="182854" tIns="198927" rIns="248659" bIns="248659" rtlCol="0">
            <a:spAutoFit/>
          </a:bodyPr>
          <a:lstStyle/>
          <a:p>
            <a:pPr algn="ctr" defTabSz="932266">
              <a:lnSpc>
                <a:spcPct val="90000"/>
              </a:lnSpc>
              <a:defRPr/>
            </a:pPr>
            <a:r>
              <a:rPr lang="en-US" sz="3200" kern="0" dirty="0">
                <a:solidFill>
                  <a:srgbClr val="0078D7"/>
                </a:solidFill>
                <a:latin typeface="Segoe UI Light" panose="020B0502040204020203" pitchFamily="34" charset="0"/>
                <a:cs typeface="Segoe UI Light" panose="020B0502040204020203" pitchFamily="34" charset="0"/>
              </a:rPr>
              <a:t>Templates</a:t>
            </a:r>
          </a:p>
        </p:txBody>
      </p:sp>
      <p:sp>
        <p:nvSpPr>
          <p:cNvPr id="9" name="Text Placeholder 5"/>
          <p:cNvSpPr txBox="1">
            <a:spLocks/>
          </p:cNvSpPr>
          <p:nvPr/>
        </p:nvSpPr>
        <p:spPr>
          <a:xfrm>
            <a:off x="4173200" y="1414586"/>
            <a:ext cx="4088314" cy="4565223"/>
          </a:xfrm>
          <a:prstGeom prst="rect">
            <a:avLst/>
          </a:prstGeom>
          <a:noFill/>
        </p:spPr>
        <p:txBody>
          <a:bodyPr wrap="square" tIns="146259" bIns="14625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defTabSz="400206">
              <a:buClr>
                <a:srgbClr val="616161"/>
              </a:buClr>
              <a:defRPr/>
            </a:pPr>
            <a:r>
              <a:rPr lang="en-US" sz="3264">
                <a:solidFill>
                  <a:schemeClr val="tx1"/>
                </a:solidFill>
              </a:rPr>
              <a:t> </a:t>
            </a:r>
            <a:endParaRPr lang="en-US" sz="3264" dirty="0">
              <a:solidFill>
                <a:schemeClr val="tx1"/>
              </a:solidFill>
            </a:endParaRPr>
          </a:p>
        </p:txBody>
      </p:sp>
      <p:sp>
        <p:nvSpPr>
          <p:cNvPr id="10" name="TextBox 9"/>
          <p:cNvSpPr txBox="1"/>
          <p:nvPr/>
        </p:nvSpPr>
        <p:spPr>
          <a:xfrm>
            <a:off x="4173200" y="4556434"/>
            <a:ext cx="4122607" cy="895155"/>
          </a:xfrm>
          <a:prstGeom prst="rect">
            <a:avLst/>
          </a:prstGeom>
          <a:noFill/>
        </p:spPr>
        <p:txBody>
          <a:bodyPr wrap="square" lIns="182854" tIns="198927" rIns="91427" bIns="248659" rtlCol="0">
            <a:spAutoFit/>
          </a:bodyPr>
          <a:lstStyle>
            <a:defPPr>
              <a:defRPr lang="en-US"/>
            </a:defPPr>
            <a:lvl1pPr>
              <a:lnSpc>
                <a:spcPct val="90000"/>
              </a:lnSpc>
              <a:defRPr sz="3600">
                <a:solidFill>
                  <a:srgbClr val="FFFFFF"/>
                </a:solidFill>
                <a:latin typeface="Segoe UI Light"/>
              </a:defRPr>
            </a:lvl1pPr>
          </a:lstStyle>
          <a:p>
            <a:pPr algn="ctr" defTabSz="932266">
              <a:defRPr/>
            </a:pPr>
            <a:r>
              <a:rPr lang="en-US" sz="3200" kern="0" dirty="0">
                <a:solidFill>
                  <a:srgbClr val="0078D7"/>
                </a:solidFill>
                <a:latin typeface="Segoe UI Light" panose="020B0502040204020203" pitchFamily="34" charset="0"/>
                <a:cs typeface="Segoe UI Light" panose="020B0502040204020203" pitchFamily="34" charset="0"/>
              </a:rPr>
              <a:t>Automation</a:t>
            </a:r>
          </a:p>
        </p:txBody>
      </p:sp>
      <p:sp>
        <p:nvSpPr>
          <p:cNvPr id="13" name="Text Placeholder 5"/>
          <p:cNvSpPr txBox="1">
            <a:spLocks/>
          </p:cNvSpPr>
          <p:nvPr/>
        </p:nvSpPr>
        <p:spPr>
          <a:xfrm>
            <a:off x="8346397" y="1414584"/>
            <a:ext cx="4088314" cy="4565223"/>
          </a:xfrm>
          <a:prstGeom prst="rect">
            <a:avLst/>
          </a:prstGeom>
          <a:noFill/>
        </p:spPr>
        <p:txBody>
          <a:bodyPr wrap="square" tIns="146259" bIns="14625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defTabSz="400206">
              <a:buClr>
                <a:srgbClr val="616161"/>
              </a:buClr>
              <a:defRPr/>
            </a:pPr>
            <a:r>
              <a:rPr lang="en-US" sz="3264">
                <a:solidFill>
                  <a:schemeClr val="tx1"/>
                </a:solidFill>
              </a:rPr>
              <a:t> </a:t>
            </a:r>
            <a:endParaRPr lang="en-US" sz="3264" dirty="0">
              <a:solidFill>
                <a:schemeClr val="tx1"/>
              </a:solidFill>
            </a:endParaRPr>
          </a:p>
        </p:txBody>
      </p:sp>
      <p:sp>
        <p:nvSpPr>
          <p:cNvPr id="14" name="TextBox 13"/>
          <p:cNvSpPr txBox="1"/>
          <p:nvPr/>
        </p:nvSpPr>
        <p:spPr>
          <a:xfrm>
            <a:off x="8136121" y="4556434"/>
            <a:ext cx="4482916" cy="895155"/>
          </a:xfrm>
          <a:prstGeom prst="rect">
            <a:avLst/>
          </a:prstGeom>
          <a:noFill/>
        </p:spPr>
        <p:txBody>
          <a:bodyPr wrap="square" lIns="182854" tIns="198927" rIns="248659" bIns="248659" rtlCol="0">
            <a:spAutoFit/>
          </a:bodyPr>
          <a:lstStyle>
            <a:defPPr>
              <a:defRPr lang="en-US"/>
            </a:defPPr>
            <a:lvl1pPr>
              <a:lnSpc>
                <a:spcPct val="90000"/>
              </a:lnSpc>
              <a:defRPr sz="3600">
                <a:solidFill>
                  <a:srgbClr val="FFFFFF"/>
                </a:solidFill>
                <a:latin typeface="Segoe UI Light"/>
              </a:defRPr>
            </a:lvl1pPr>
          </a:lstStyle>
          <a:p>
            <a:pPr algn="ctr" defTabSz="932266">
              <a:defRPr/>
            </a:pPr>
            <a:r>
              <a:rPr lang="en-US" sz="3200" kern="0" dirty="0">
                <a:solidFill>
                  <a:srgbClr val="0078D7"/>
                </a:solidFill>
                <a:latin typeface="Segoe UI Light" panose="020B0502040204020203" pitchFamily="34" charset="0"/>
                <a:cs typeface="Segoe UI Light" panose="020B0502040204020203" pitchFamily="34" charset="0"/>
              </a:rPr>
              <a:t>Versioning</a:t>
            </a:r>
          </a:p>
        </p:txBody>
      </p:sp>
      <p:pic>
        <p:nvPicPr>
          <p:cNvPr id="2" name="Picture 1"/>
          <p:cNvPicPr>
            <a:picLocks noChangeAspect="1"/>
          </p:cNvPicPr>
          <p:nvPr/>
        </p:nvPicPr>
        <p:blipFill>
          <a:blip r:embed="rId3"/>
          <a:stretch>
            <a:fillRect/>
          </a:stretch>
        </p:blipFill>
        <p:spPr>
          <a:xfrm>
            <a:off x="5232216" y="1821016"/>
            <a:ext cx="2662421" cy="2016456"/>
          </a:xfrm>
          <a:prstGeom prst="rect">
            <a:avLst/>
          </a:prstGeom>
        </p:spPr>
      </p:pic>
      <p:pic>
        <p:nvPicPr>
          <p:cNvPr id="4" name="Picture 3"/>
          <p:cNvPicPr>
            <a:picLocks noChangeAspect="1"/>
          </p:cNvPicPr>
          <p:nvPr/>
        </p:nvPicPr>
        <p:blipFill>
          <a:blip r:embed="rId4"/>
          <a:stretch>
            <a:fillRect/>
          </a:stretch>
        </p:blipFill>
        <p:spPr>
          <a:xfrm>
            <a:off x="9416223" y="2506662"/>
            <a:ext cx="1922712" cy="1114299"/>
          </a:xfrm>
          <a:prstGeom prst="rect">
            <a:avLst/>
          </a:prstGeom>
        </p:spPr>
      </p:pic>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85113" y="2289002"/>
            <a:ext cx="1583952" cy="1616134"/>
          </a:xfrm>
          <a:prstGeom prst="rect">
            <a:avLst/>
          </a:prstGeom>
        </p:spPr>
      </p:pic>
      <p:cxnSp>
        <p:nvCxnSpPr>
          <p:cNvPr id="8" name="Straight Connector 7"/>
          <p:cNvCxnSpPr/>
          <p:nvPr/>
        </p:nvCxnSpPr>
        <p:spPr>
          <a:xfrm>
            <a:off x="767389" y="4344580"/>
            <a:ext cx="2819400" cy="0"/>
          </a:xfrm>
          <a:prstGeom prst="line">
            <a:avLst/>
          </a:prstGeom>
          <a:ln w="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824803" y="4344580"/>
            <a:ext cx="2819400" cy="0"/>
          </a:xfrm>
          <a:prstGeom prst="line">
            <a:avLst/>
          </a:prstGeom>
          <a:ln w="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961437" y="4344580"/>
            <a:ext cx="2819400" cy="0"/>
          </a:xfrm>
          <a:prstGeom prst="line">
            <a:avLst/>
          </a:prstGeom>
          <a:ln w="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112720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30" name="Picture 1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6755" y="4273932"/>
            <a:ext cx="892351" cy="2188414"/>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3061" y="4273932"/>
            <a:ext cx="951493" cy="2203204"/>
          </a:xfrm>
          <a:prstGeom prst="rect">
            <a:avLst/>
          </a:prstGeom>
        </p:spPr>
      </p:pic>
      <p:sp>
        <p:nvSpPr>
          <p:cNvPr id="2" name="Title 1"/>
          <p:cNvSpPr>
            <a:spLocks noGrp="1"/>
          </p:cNvSpPr>
          <p:nvPr>
            <p:ph type="title"/>
          </p:nvPr>
        </p:nvSpPr>
        <p:spPr/>
        <p:txBody>
          <a:bodyPr/>
          <a:lstStyle/>
          <a:p>
            <a:r>
              <a:rPr lang="en-US" sz="4800" dirty="0">
                <a:solidFill>
                  <a:srgbClr val="505050"/>
                </a:solidFill>
              </a:rPr>
              <a:t>Infrastructure and configuration as code</a:t>
            </a:r>
          </a:p>
        </p:txBody>
      </p:sp>
      <p:sp>
        <p:nvSpPr>
          <p:cNvPr id="37" name="TextBox 36"/>
          <p:cNvSpPr txBox="1"/>
          <p:nvPr/>
        </p:nvSpPr>
        <p:spPr>
          <a:xfrm>
            <a:off x="7898187" y="1877740"/>
            <a:ext cx="2714102" cy="1489556"/>
          </a:xfrm>
          <a:prstGeom prst="rect">
            <a:avLst/>
          </a:prstGeom>
          <a:noFill/>
        </p:spPr>
        <p:txBody>
          <a:bodyPr wrap="none" lIns="182829" tIns="146263" rIns="182829" bIns="146263" rtlCol="0">
            <a:spAutoFit/>
          </a:bodyPr>
          <a:lstStyle/>
          <a:p>
            <a:pPr defTabSz="932536" eaLnBrk="0" fontAlgn="base" hangingPunct="0">
              <a:lnSpc>
                <a:spcPct val="90000"/>
              </a:lnSpc>
              <a:spcBef>
                <a:spcPct val="0"/>
              </a:spcBef>
              <a:spcAft>
                <a:spcPts val="1199"/>
              </a:spcAft>
              <a:buSzPct val="90000"/>
              <a:defRPr/>
            </a:pPr>
            <a:r>
              <a:rPr lang="en-US" sz="2800" kern="0" dirty="0">
                <a:solidFill>
                  <a:srgbClr val="0078D7"/>
                </a:solidFill>
                <a:latin typeface="Segoe UI Light"/>
              </a:rPr>
              <a:t>Value</a:t>
            </a:r>
          </a:p>
          <a:p>
            <a:pPr marL="290438" indent="-290438" defTabSz="932536" eaLnBrk="0" fontAlgn="base" hangingPunct="0">
              <a:lnSpc>
                <a:spcPct val="90000"/>
              </a:lnSpc>
              <a:spcBef>
                <a:spcPct val="0"/>
              </a:spcBef>
              <a:spcAft>
                <a:spcPts val="1199"/>
              </a:spcAft>
              <a:buSzPct val="90000"/>
              <a:buFont typeface="Arial" panose="020B0604020202020204" pitchFamily="34" charset="0"/>
              <a:buChar char="•"/>
              <a:defRPr/>
            </a:pPr>
            <a:r>
              <a:rPr lang="en-US" kern="0" dirty="0">
                <a:solidFill>
                  <a:srgbClr val="505050"/>
                </a:solidFill>
                <a:latin typeface="Segoe UI Light"/>
              </a:rPr>
              <a:t>Optimized resources</a:t>
            </a:r>
          </a:p>
          <a:p>
            <a:pPr marL="290438" indent="-290438" defTabSz="932536" eaLnBrk="0" fontAlgn="base" hangingPunct="0">
              <a:lnSpc>
                <a:spcPct val="90000"/>
              </a:lnSpc>
              <a:spcBef>
                <a:spcPct val="0"/>
              </a:spcBef>
              <a:spcAft>
                <a:spcPts val="1199"/>
              </a:spcAft>
              <a:buSzPct val="90000"/>
              <a:buFont typeface="Arial" panose="020B0604020202020204" pitchFamily="34" charset="0"/>
              <a:buChar char="•"/>
              <a:defRPr/>
            </a:pPr>
            <a:r>
              <a:rPr lang="en-US" kern="0" dirty="0">
                <a:solidFill>
                  <a:srgbClr val="505050"/>
                </a:solidFill>
                <a:latin typeface="Segoe UI Light"/>
              </a:rPr>
              <a:t>Accelerated delivery</a:t>
            </a:r>
          </a:p>
        </p:txBody>
      </p:sp>
      <p:sp>
        <p:nvSpPr>
          <p:cNvPr id="38" name="TextBox 37"/>
          <p:cNvSpPr txBox="1"/>
          <p:nvPr/>
        </p:nvSpPr>
        <p:spPr>
          <a:xfrm>
            <a:off x="7898188" y="4001768"/>
            <a:ext cx="2335793" cy="1489556"/>
          </a:xfrm>
          <a:prstGeom prst="rect">
            <a:avLst/>
          </a:prstGeom>
          <a:noFill/>
        </p:spPr>
        <p:txBody>
          <a:bodyPr wrap="none" lIns="182829" tIns="146263" rIns="182829" bIns="146263" rtlCol="0">
            <a:spAutoFit/>
          </a:bodyPr>
          <a:lstStyle/>
          <a:p>
            <a:pPr defTabSz="932536" eaLnBrk="0" fontAlgn="base" hangingPunct="0">
              <a:lnSpc>
                <a:spcPct val="90000"/>
              </a:lnSpc>
              <a:spcBef>
                <a:spcPct val="0"/>
              </a:spcBef>
              <a:spcAft>
                <a:spcPts val="1199"/>
              </a:spcAft>
              <a:buSzPct val="90000"/>
              <a:defRPr/>
            </a:pPr>
            <a:r>
              <a:rPr lang="en-US" sz="2800" kern="0" dirty="0">
                <a:solidFill>
                  <a:srgbClr val="0078D7"/>
                </a:solidFill>
                <a:latin typeface="Segoe UI Light"/>
              </a:rPr>
              <a:t>Measure</a:t>
            </a:r>
            <a:endParaRPr lang="en-US" sz="3598" kern="0" dirty="0">
              <a:solidFill>
                <a:srgbClr val="0078D7"/>
              </a:solidFill>
              <a:latin typeface="Segoe UI Light"/>
            </a:endParaRPr>
          </a:p>
          <a:p>
            <a:pPr marL="290438" indent="-290438" defTabSz="932536" eaLnBrk="0" fontAlgn="base" hangingPunct="0">
              <a:lnSpc>
                <a:spcPct val="90000"/>
              </a:lnSpc>
              <a:spcBef>
                <a:spcPct val="0"/>
              </a:spcBef>
              <a:spcAft>
                <a:spcPts val="1199"/>
              </a:spcAft>
              <a:buSzPct val="90000"/>
              <a:buFont typeface="Arial" panose="020B0604020202020204" pitchFamily="34" charset="0"/>
              <a:buChar char="•"/>
              <a:defRPr/>
            </a:pPr>
            <a:r>
              <a:rPr lang="en-US" kern="0" dirty="0">
                <a:solidFill>
                  <a:srgbClr val="505050"/>
                </a:solidFill>
                <a:latin typeface="Segoe UI Light"/>
              </a:rPr>
              <a:t>Deployment rate</a:t>
            </a:r>
          </a:p>
          <a:p>
            <a:pPr marL="290438" indent="-290438" defTabSz="932536" eaLnBrk="0" fontAlgn="base" hangingPunct="0">
              <a:lnSpc>
                <a:spcPct val="90000"/>
              </a:lnSpc>
              <a:spcBef>
                <a:spcPct val="0"/>
              </a:spcBef>
              <a:spcAft>
                <a:spcPts val="1199"/>
              </a:spcAft>
              <a:buSzPct val="90000"/>
              <a:buFont typeface="Arial" panose="020B0604020202020204" pitchFamily="34" charset="0"/>
              <a:buChar char="•"/>
              <a:defRPr/>
            </a:pPr>
            <a:r>
              <a:rPr lang="en-US" kern="0" dirty="0">
                <a:solidFill>
                  <a:srgbClr val="505050"/>
                </a:solidFill>
                <a:latin typeface="Segoe UI Light"/>
              </a:rPr>
              <a:t>MTTR</a:t>
            </a:r>
          </a:p>
        </p:txBody>
      </p:sp>
      <p:sp>
        <p:nvSpPr>
          <p:cNvPr id="25" name="Rectangle 155"/>
          <p:cNvSpPr>
            <a:spLocks noChangeArrowheads="1"/>
          </p:cNvSpPr>
          <p:nvPr/>
        </p:nvSpPr>
        <p:spPr bwMode="auto">
          <a:xfrm>
            <a:off x="1296507" y="5371431"/>
            <a:ext cx="1487271" cy="10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33" name="Freeform 147"/>
          <p:cNvSpPr>
            <a:spLocks/>
          </p:cNvSpPr>
          <p:nvPr/>
        </p:nvSpPr>
        <p:spPr bwMode="auto">
          <a:xfrm>
            <a:off x="679295" y="5404791"/>
            <a:ext cx="256867" cy="999371"/>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nvGrpSpPr>
          <p:cNvPr id="39" name="Group 38"/>
          <p:cNvGrpSpPr/>
          <p:nvPr/>
        </p:nvGrpSpPr>
        <p:grpSpPr>
          <a:xfrm>
            <a:off x="855893" y="5293454"/>
            <a:ext cx="1939543" cy="1118732"/>
            <a:chOff x="511109" y="5814543"/>
            <a:chExt cx="1041729" cy="600870"/>
          </a:xfrm>
        </p:grpSpPr>
        <p:sp>
          <p:nvSpPr>
            <p:cNvPr id="41" name="Rectangle 154"/>
            <p:cNvSpPr>
              <a:spLocks noChangeArrowheads="1"/>
            </p:cNvSpPr>
            <p:nvPr/>
          </p:nvSpPr>
          <p:spPr bwMode="auto">
            <a:xfrm>
              <a:off x="635204" y="5814543"/>
              <a:ext cx="808238" cy="551887"/>
            </a:xfrm>
            <a:prstGeom prst="rect">
              <a:avLst/>
            </a:prstGeom>
            <a:solidFill>
              <a:schemeClr val="tx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42" name="Rectangle 156"/>
            <p:cNvSpPr>
              <a:spLocks noChangeArrowheads="1"/>
            </p:cNvSpPr>
            <p:nvPr/>
          </p:nvSpPr>
          <p:spPr bwMode="auto">
            <a:xfrm>
              <a:off x="662962" y="5849648"/>
              <a:ext cx="751090" cy="48167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dirty="0">
                <a:solidFill>
                  <a:srgbClr val="FFFFFF"/>
                </a:solidFill>
                <a:latin typeface="Calibri" panose="020F0502020204030204" pitchFamily="34" charset="0"/>
              </a:endParaRPr>
            </a:p>
          </p:txBody>
        </p:sp>
        <p:sp>
          <p:nvSpPr>
            <p:cNvPr id="43" name="Freeform 158"/>
            <p:cNvSpPr>
              <a:spLocks/>
            </p:cNvSpPr>
            <p:nvPr/>
          </p:nvSpPr>
          <p:spPr bwMode="auto">
            <a:xfrm>
              <a:off x="511109" y="6374592"/>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sp>
        <p:nvSpPr>
          <p:cNvPr id="6" name="TextBox 5"/>
          <p:cNvSpPr txBox="1"/>
          <p:nvPr/>
        </p:nvSpPr>
        <p:spPr>
          <a:xfrm>
            <a:off x="1088243" y="5046772"/>
            <a:ext cx="349455" cy="193771"/>
          </a:xfrm>
          <a:prstGeom prst="rect">
            <a:avLst/>
          </a:prstGeom>
          <a:noFill/>
        </p:spPr>
        <p:txBody>
          <a:bodyPr wrap="none" lIns="0" tIns="0" rIns="0" bIns="0" rtlCol="0">
            <a:spAutoFit/>
          </a:bodyPr>
          <a:lstStyle/>
          <a:p>
            <a:pPr defTabSz="932536" eaLnBrk="0" fontAlgn="base" hangingPunct="0">
              <a:lnSpc>
                <a:spcPct val="90000"/>
              </a:lnSpc>
              <a:spcBef>
                <a:spcPct val="0"/>
              </a:spcBef>
              <a:spcAft>
                <a:spcPts val="600"/>
              </a:spcAft>
              <a:defRPr/>
            </a:pPr>
            <a:r>
              <a:rPr lang="en-US" sz="1399" b="1" kern="0" dirty="0">
                <a:solidFill>
                  <a:srgbClr val="505050"/>
                </a:solidFill>
              </a:rPr>
              <a:t>DEV</a:t>
            </a:r>
          </a:p>
        </p:txBody>
      </p:sp>
      <p:sp>
        <p:nvSpPr>
          <p:cNvPr id="131" name="TextBox 130"/>
          <p:cNvSpPr txBox="1"/>
          <p:nvPr/>
        </p:nvSpPr>
        <p:spPr>
          <a:xfrm>
            <a:off x="2169577" y="5046772"/>
            <a:ext cx="347852" cy="193771"/>
          </a:xfrm>
          <a:prstGeom prst="rect">
            <a:avLst/>
          </a:prstGeom>
          <a:noFill/>
        </p:spPr>
        <p:txBody>
          <a:bodyPr wrap="none" lIns="0" tIns="0" rIns="0" bIns="0" rtlCol="0">
            <a:spAutoFit/>
          </a:bodyPr>
          <a:lstStyle/>
          <a:p>
            <a:pPr defTabSz="932536" eaLnBrk="0" fontAlgn="base" hangingPunct="0">
              <a:lnSpc>
                <a:spcPct val="90000"/>
              </a:lnSpc>
              <a:spcBef>
                <a:spcPct val="0"/>
              </a:spcBef>
              <a:spcAft>
                <a:spcPts val="600"/>
              </a:spcAft>
              <a:defRPr/>
            </a:pPr>
            <a:r>
              <a:rPr lang="en-US" sz="1399" b="1" kern="0" dirty="0">
                <a:solidFill>
                  <a:srgbClr val="505050"/>
                </a:solidFill>
              </a:rPr>
              <a:t>OPS</a:t>
            </a:r>
          </a:p>
        </p:txBody>
      </p:sp>
      <p:sp>
        <p:nvSpPr>
          <p:cNvPr id="104" name="Rounded Rectangle 6"/>
          <p:cNvSpPr/>
          <p:nvPr/>
        </p:nvSpPr>
        <p:spPr bwMode="auto">
          <a:xfrm>
            <a:off x="5282400" y="1599422"/>
            <a:ext cx="2140799" cy="1592428"/>
          </a:xfrm>
          <a:prstGeom prst="roundRect">
            <a:avLst>
              <a:gd name="adj" fmla="val 5175"/>
            </a:avLst>
          </a:prstGeom>
          <a:no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eaLnBrk="0" fontAlgn="base" hangingPunct="0">
              <a:lnSpc>
                <a:spcPct val="90000"/>
              </a:lnSpc>
              <a:spcBef>
                <a:spcPct val="0"/>
              </a:spcBef>
              <a:spcAft>
                <a:spcPct val="0"/>
              </a:spcAft>
              <a:defRPr/>
            </a:pPr>
            <a:r>
              <a:rPr lang="en-US" sz="1599" kern="0" dirty="0">
                <a:solidFill>
                  <a:srgbClr val="0070C0"/>
                </a:solidFill>
                <a:latin typeface="Segoe UI"/>
                <a:ea typeface="Segoe UI" pitchFamily="34" charset="0"/>
                <a:cs typeface="Segoe UI" pitchFamily="34" charset="0"/>
              </a:rPr>
              <a:t>DEV</a:t>
            </a:r>
          </a:p>
        </p:txBody>
      </p:sp>
      <p:grpSp>
        <p:nvGrpSpPr>
          <p:cNvPr id="105" name="CODE"/>
          <p:cNvGrpSpPr/>
          <p:nvPr/>
        </p:nvGrpSpPr>
        <p:grpSpPr>
          <a:xfrm>
            <a:off x="1521466" y="2686628"/>
            <a:ext cx="805464" cy="1228555"/>
            <a:chOff x="1418248" y="2499327"/>
            <a:chExt cx="805693" cy="1228904"/>
          </a:xfrm>
        </p:grpSpPr>
        <p:grpSp>
          <p:nvGrpSpPr>
            <p:cNvPr id="106" name="Group 105"/>
            <p:cNvGrpSpPr/>
            <p:nvPr/>
          </p:nvGrpSpPr>
          <p:grpSpPr>
            <a:xfrm>
              <a:off x="1442782" y="2914037"/>
              <a:ext cx="781159" cy="814194"/>
              <a:chOff x="2328300" y="3506767"/>
              <a:chExt cx="551703" cy="575034"/>
            </a:xfrm>
          </p:grpSpPr>
          <p:sp>
            <p:nvSpPr>
              <p:cNvPr id="108"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nvGrpSpPr>
              <p:cNvPr id="109" name="Group 108"/>
              <p:cNvGrpSpPr/>
              <p:nvPr/>
            </p:nvGrpSpPr>
            <p:grpSpPr>
              <a:xfrm>
                <a:off x="2328300" y="3506767"/>
                <a:ext cx="551703" cy="575034"/>
                <a:chOff x="3937001" y="4448175"/>
                <a:chExt cx="638175" cy="665163"/>
              </a:xfrm>
            </p:grpSpPr>
            <p:grpSp>
              <p:nvGrpSpPr>
                <p:cNvPr id="110" name="Group 10"/>
                <p:cNvGrpSpPr>
                  <a:grpSpLocks noChangeAspect="1"/>
                </p:cNvGrpSpPr>
                <p:nvPr/>
              </p:nvGrpSpPr>
              <p:grpSpPr bwMode="auto">
                <a:xfrm>
                  <a:off x="3937001" y="4448175"/>
                  <a:ext cx="638175" cy="665163"/>
                  <a:chOff x="2480" y="2802"/>
                  <a:chExt cx="402" cy="419"/>
                </a:xfrm>
              </p:grpSpPr>
              <p:sp>
                <p:nvSpPr>
                  <p:cNvPr id="121"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25"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2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grpSp>
              <p:nvGrpSpPr>
                <p:cNvPr id="111" name="Group 110"/>
                <p:cNvGrpSpPr/>
                <p:nvPr/>
              </p:nvGrpSpPr>
              <p:grpSpPr>
                <a:xfrm>
                  <a:off x="4120302" y="4618868"/>
                  <a:ext cx="293550" cy="349134"/>
                  <a:chOff x="4662074" y="4335997"/>
                  <a:chExt cx="234105" cy="278433"/>
                </a:xfrm>
              </p:grpSpPr>
              <p:sp>
                <p:nvSpPr>
                  <p:cNvPr id="115"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20"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grpSp>
        </p:grpSp>
        <p:sp>
          <p:nvSpPr>
            <p:cNvPr id="107" name="TextBox 106"/>
            <p:cNvSpPr txBox="1"/>
            <p:nvPr/>
          </p:nvSpPr>
          <p:spPr>
            <a:xfrm>
              <a:off x="1418248" y="2499327"/>
              <a:ext cx="783027" cy="489293"/>
            </a:xfrm>
            <a:prstGeom prst="rect">
              <a:avLst/>
            </a:prstGeom>
            <a:noFill/>
          </p:spPr>
          <p:txBody>
            <a:bodyPr wrap="none" lIns="182829" tIns="146263" rIns="182829" bIns="146263" rtlCol="0">
              <a:spAutoFit/>
            </a:bodyPr>
            <a:lstStyle/>
            <a:p>
              <a:pPr defTabSz="932536" eaLnBrk="0" fontAlgn="base" hangingPunct="0">
                <a:lnSpc>
                  <a:spcPct val="90000"/>
                </a:lnSpc>
                <a:spcBef>
                  <a:spcPct val="0"/>
                </a:spcBef>
                <a:spcAft>
                  <a:spcPts val="600"/>
                </a:spcAft>
                <a:defRPr/>
              </a:pPr>
              <a:r>
                <a:rPr lang="en-US" sz="1399" kern="0" dirty="0">
                  <a:gradFill>
                    <a:gsLst>
                      <a:gs pos="2917">
                        <a:srgbClr val="FFFFFF"/>
                      </a:gs>
                      <a:gs pos="30000">
                        <a:srgbClr val="FFFFFF"/>
                      </a:gs>
                    </a:gsLst>
                    <a:lin ang="5400000" scaled="0"/>
                  </a:gradFill>
                  <a:latin typeface="Calibri" panose="020F0502020204030204" pitchFamily="34" charset="0"/>
                </a:rPr>
                <a:t>CODE</a:t>
              </a:r>
            </a:p>
          </p:txBody>
        </p:sp>
      </p:grpSp>
      <p:sp>
        <p:nvSpPr>
          <p:cNvPr id="127" name="Rounded Rectangle 78"/>
          <p:cNvSpPr/>
          <p:nvPr/>
        </p:nvSpPr>
        <p:spPr bwMode="auto">
          <a:xfrm>
            <a:off x="5282400" y="3313574"/>
            <a:ext cx="2140799" cy="1592428"/>
          </a:xfrm>
          <a:prstGeom prst="roundRect">
            <a:avLst>
              <a:gd name="adj" fmla="val 5175"/>
            </a:avLst>
          </a:prstGeom>
          <a:no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eaLnBrk="0" fontAlgn="base" hangingPunct="0">
              <a:lnSpc>
                <a:spcPct val="90000"/>
              </a:lnSpc>
              <a:spcBef>
                <a:spcPct val="0"/>
              </a:spcBef>
              <a:spcAft>
                <a:spcPct val="0"/>
              </a:spcAft>
              <a:defRPr/>
            </a:pPr>
            <a:r>
              <a:rPr lang="en-US" sz="1599" kern="0" dirty="0">
                <a:solidFill>
                  <a:srgbClr val="0070C0"/>
                </a:solidFill>
                <a:latin typeface="Segoe UI"/>
                <a:ea typeface="Segoe UI" pitchFamily="34" charset="0"/>
                <a:cs typeface="Segoe UI" pitchFamily="34" charset="0"/>
              </a:rPr>
              <a:t>STAGE</a:t>
            </a:r>
          </a:p>
        </p:txBody>
      </p:sp>
      <p:sp>
        <p:nvSpPr>
          <p:cNvPr id="128" name="Rounded Rectangle 79"/>
          <p:cNvSpPr/>
          <p:nvPr/>
        </p:nvSpPr>
        <p:spPr bwMode="auto">
          <a:xfrm>
            <a:off x="5282400" y="5027726"/>
            <a:ext cx="2140799" cy="1592428"/>
          </a:xfrm>
          <a:prstGeom prst="roundRect">
            <a:avLst>
              <a:gd name="adj" fmla="val 5175"/>
            </a:avLst>
          </a:prstGeom>
          <a:no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eaLnBrk="0" fontAlgn="base" hangingPunct="0">
              <a:lnSpc>
                <a:spcPct val="90000"/>
              </a:lnSpc>
              <a:spcBef>
                <a:spcPct val="0"/>
              </a:spcBef>
              <a:spcAft>
                <a:spcPct val="0"/>
              </a:spcAft>
              <a:defRPr/>
            </a:pPr>
            <a:r>
              <a:rPr lang="en-US" sz="1599" kern="0" dirty="0">
                <a:solidFill>
                  <a:srgbClr val="0070C0"/>
                </a:solidFill>
                <a:latin typeface="Segoe UI"/>
                <a:ea typeface="Segoe UI" pitchFamily="34" charset="0"/>
                <a:cs typeface="Segoe UI" pitchFamily="34" charset="0"/>
              </a:rPr>
              <a:t>PRODUCTION</a:t>
            </a:r>
          </a:p>
        </p:txBody>
      </p:sp>
      <p:cxnSp>
        <p:nvCxnSpPr>
          <p:cNvPr id="132" name="Straight Connector 131"/>
          <p:cNvCxnSpPr/>
          <p:nvPr/>
        </p:nvCxnSpPr>
        <p:spPr>
          <a:xfrm>
            <a:off x="1886451" y="4001768"/>
            <a:ext cx="0" cy="1179443"/>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33" name="CODE 1"/>
          <p:cNvGrpSpPr/>
          <p:nvPr/>
        </p:nvGrpSpPr>
        <p:grpSpPr>
          <a:xfrm>
            <a:off x="1548923" y="3098150"/>
            <a:ext cx="780938" cy="813964"/>
            <a:chOff x="2328300" y="3506767"/>
            <a:chExt cx="551703" cy="575034"/>
          </a:xfrm>
        </p:grpSpPr>
        <p:sp>
          <p:nvSpPr>
            <p:cNvPr id="134"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nvGrpSpPr>
            <p:cNvPr id="135" name="Group 134"/>
            <p:cNvGrpSpPr/>
            <p:nvPr/>
          </p:nvGrpSpPr>
          <p:grpSpPr>
            <a:xfrm>
              <a:off x="2328300" y="3506767"/>
              <a:ext cx="551703" cy="575034"/>
              <a:chOff x="3937001" y="4448175"/>
              <a:chExt cx="638175" cy="665163"/>
            </a:xfrm>
          </p:grpSpPr>
          <p:grpSp>
            <p:nvGrpSpPr>
              <p:cNvPr id="136" name="Group 10"/>
              <p:cNvGrpSpPr>
                <a:grpSpLocks noChangeAspect="1"/>
              </p:cNvGrpSpPr>
              <p:nvPr/>
            </p:nvGrpSpPr>
            <p:grpSpPr bwMode="auto">
              <a:xfrm>
                <a:off x="3937001" y="4448175"/>
                <a:ext cx="638175" cy="665163"/>
                <a:chOff x="2480" y="2802"/>
                <a:chExt cx="402" cy="419"/>
              </a:xfrm>
            </p:grpSpPr>
            <p:sp>
              <p:nvSpPr>
                <p:cNvPr id="140"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41"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42"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grpSp>
            <p:nvGrpSpPr>
              <p:cNvPr id="137" name="Group 136"/>
              <p:cNvGrpSpPr/>
              <p:nvPr/>
            </p:nvGrpSpPr>
            <p:grpSpPr>
              <a:xfrm>
                <a:off x="4120302" y="4618868"/>
                <a:ext cx="293550" cy="349134"/>
                <a:chOff x="4662074" y="4335997"/>
                <a:chExt cx="234105" cy="278433"/>
              </a:xfrm>
            </p:grpSpPr>
            <p:sp>
              <p:nvSpPr>
                <p:cNvPr id="138"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39"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grpSp>
      </p:grpSp>
      <p:grpSp>
        <p:nvGrpSpPr>
          <p:cNvPr id="143" name="CODE 2"/>
          <p:cNvGrpSpPr/>
          <p:nvPr/>
        </p:nvGrpSpPr>
        <p:grpSpPr>
          <a:xfrm>
            <a:off x="1548923" y="3098150"/>
            <a:ext cx="780938" cy="813964"/>
            <a:chOff x="2328300" y="3506767"/>
            <a:chExt cx="551703" cy="575034"/>
          </a:xfrm>
        </p:grpSpPr>
        <p:sp>
          <p:nvSpPr>
            <p:cNvPr id="144"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nvGrpSpPr>
            <p:cNvPr id="145" name="Group 144"/>
            <p:cNvGrpSpPr/>
            <p:nvPr/>
          </p:nvGrpSpPr>
          <p:grpSpPr>
            <a:xfrm>
              <a:off x="2328300" y="3506767"/>
              <a:ext cx="551703" cy="575034"/>
              <a:chOff x="3937001" y="4448175"/>
              <a:chExt cx="638175" cy="665163"/>
            </a:xfrm>
          </p:grpSpPr>
          <p:grpSp>
            <p:nvGrpSpPr>
              <p:cNvPr id="146" name="Group 10"/>
              <p:cNvGrpSpPr>
                <a:grpSpLocks noChangeAspect="1"/>
              </p:cNvGrpSpPr>
              <p:nvPr/>
            </p:nvGrpSpPr>
            <p:grpSpPr bwMode="auto">
              <a:xfrm>
                <a:off x="3937001" y="4448175"/>
                <a:ext cx="638175" cy="665163"/>
                <a:chOff x="2480" y="2802"/>
                <a:chExt cx="402" cy="419"/>
              </a:xfrm>
            </p:grpSpPr>
            <p:sp>
              <p:nvSpPr>
                <p:cNvPr id="150"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51"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52"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grpSp>
            <p:nvGrpSpPr>
              <p:cNvPr id="147" name="Group 146"/>
              <p:cNvGrpSpPr/>
              <p:nvPr/>
            </p:nvGrpSpPr>
            <p:grpSpPr>
              <a:xfrm>
                <a:off x="4120302" y="4618868"/>
                <a:ext cx="293550" cy="349134"/>
                <a:chOff x="4662074" y="4335997"/>
                <a:chExt cx="234105" cy="278433"/>
              </a:xfrm>
            </p:grpSpPr>
            <p:sp>
              <p:nvSpPr>
                <p:cNvPr id="148"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49"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grpSp>
      </p:grpSp>
      <p:grpSp>
        <p:nvGrpSpPr>
          <p:cNvPr id="153" name="CODE 3"/>
          <p:cNvGrpSpPr/>
          <p:nvPr/>
        </p:nvGrpSpPr>
        <p:grpSpPr>
          <a:xfrm>
            <a:off x="1542771" y="3098150"/>
            <a:ext cx="780938" cy="813964"/>
            <a:chOff x="2328300" y="3506767"/>
            <a:chExt cx="551703" cy="575034"/>
          </a:xfrm>
        </p:grpSpPr>
        <p:sp>
          <p:nvSpPr>
            <p:cNvPr id="154"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nvGrpSpPr>
            <p:cNvPr id="155" name="Group 154"/>
            <p:cNvGrpSpPr/>
            <p:nvPr/>
          </p:nvGrpSpPr>
          <p:grpSpPr>
            <a:xfrm>
              <a:off x="2328300" y="3506767"/>
              <a:ext cx="551703" cy="575034"/>
              <a:chOff x="3937001" y="4448175"/>
              <a:chExt cx="638175" cy="665163"/>
            </a:xfrm>
          </p:grpSpPr>
          <p:grpSp>
            <p:nvGrpSpPr>
              <p:cNvPr id="156" name="Group 10"/>
              <p:cNvGrpSpPr>
                <a:grpSpLocks noChangeAspect="1"/>
              </p:cNvGrpSpPr>
              <p:nvPr/>
            </p:nvGrpSpPr>
            <p:grpSpPr bwMode="auto">
              <a:xfrm>
                <a:off x="3937001" y="4448175"/>
                <a:ext cx="638175" cy="665163"/>
                <a:chOff x="2480" y="2802"/>
                <a:chExt cx="402" cy="419"/>
              </a:xfrm>
            </p:grpSpPr>
            <p:sp>
              <p:nvSpPr>
                <p:cNvPr id="160"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61"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62"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grpSp>
            <p:nvGrpSpPr>
              <p:cNvPr id="157" name="Group 156"/>
              <p:cNvGrpSpPr/>
              <p:nvPr/>
            </p:nvGrpSpPr>
            <p:grpSpPr>
              <a:xfrm>
                <a:off x="4120302" y="4618868"/>
                <a:ext cx="293550" cy="349134"/>
                <a:chOff x="4662074" y="4335997"/>
                <a:chExt cx="234105" cy="278433"/>
              </a:xfrm>
            </p:grpSpPr>
            <p:sp>
              <p:nvSpPr>
                <p:cNvPr id="158"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59"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grpSp>
      </p:grpSp>
      <p:sp>
        <p:nvSpPr>
          <p:cNvPr id="163" name="APP 1"/>
          <p:cNvSpPr>
            <a:spLocks noEditPoints="1"/>
          </p:cNvSpPr>
          <p:nvPr/>
        </p:nvSpPr>
        <p:spPr bwMode="auto">
          <a:xfrm>
            <a:off x="5954325" y="2165912"/>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25B9EC"/>
          </a:solidFill>
          <a:ln>
            <a:noFill/>
          </a:ln>
        </p:spPr>
        <p:txBody>
          <a:bodyPr vert="horz" wrap="square" lIns="91414" tIns="45707" rIns="91414" bIns="45707" numCol="1" anchor="t" anchorCtr="0" compatLnSpc="1">
            <a:prstTxWarp prst="textNoShape">
              <a:avLst/>
            </a:prstTxWarp>
          </a:bodyPr>
          <a:lstStyle/>
          <a:p>
            <a:pPr defTabSz="913949" eaLnBrk="0" fontAlgn="base" hangingPunct="0">
              <a:spcBef>
                <a:spcPct val="0"/>
              </a:spcBef>
              <a:spcAft>
                <a:spcPct val="0"/>
              </a:spcAft>
              <a:defRPr/>
            </a:pPr>
            <a:endParaRPr lang="en-US" sz="1700" kern="0">
              <a:solidFill>
                <a:srgbClr val="000000"/>
              </a:solidFill>
              <a:latin typeface="Calibri" panose="020F0502020204030204" pitchFamily="34" charset="0"/>
            </a:endParaRPr>
          </a:p>
        </p:txBody>
      </p:sp>
      <p:sp>
        <p:nvSpPr>
          <p:cNvPr id="164" name="APP 2"/>
          <p:cNvSpPr>
            <a:spLocks noEditPoints="1"/>
          </p:cNvSpPr>
          <p:nvPr/>
        </p:nvSpPr>
        <p:spPr bwMode="auto">
          <a:xfrm>
            <a:off x="5954325" y="3871854"/>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25B9EC"/>
          </a:solidFill>
          <a:ln>
            <a:noFill/>
          </a:ln>
        </p:spPr>
        <p:txBody>
          <a:bodyPr vert="horz" wrap="square" lIns="91414" tIns="45707" rIns="91414" bIns="45707" numCol="1" anchor="t" anchorCtr="0" compatLnSpc="1">
            <a:prstTxWarp prst="textNoShape">
              <a:avLst/>
            </a:prstTxWarp>
          </a:bodyPr>
          <a:lstStyle/>
          <a:p>
            <a:pPr defTabSz="913949" eaLnBrk="0" fontAlgn="base" hangingPunct="0">
              <a:spcBef>
                <a:spcPct val="0"/>
              </a:spcBef>
              <a:spcAft>
                <a:spcPct val="0"/>
              </a:spcAft>
              <a:defRPr/>
            </a:pPr>
            <a:endParaRPr lang="en-US" sz="1700" kern="0">
              <a:solidFill>
                <a:srgbClr val="000000"/>
              </a:solidFill>
              <a:latin typeface="Calibri" panose="020F0502020204030204" pitchFamily="34" charset="0"/>
            </a:endParaRPr>
          </a:p>
        </p:txBody>
      </p:sp>
      <p:sp>
        <p:nvSpPr>
          <p:cNvPr id="165" name="APP 3"/>
          <p:cNvSpPr>
            <a:spLocks noEditPoints="1"/>
          </p:cNvSpPr>
          <p:nvPr/>
        </p:nvSpPr>
        <p:spPr bwMode="auto">
          <a:xfrm>
            <a:off x="5954325" y="5593066"/>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25B9EC"/>
          </a:solidFill>
          <a:ln>
            <a:noFill/>
          </a:ln>
        </p:spPr>
        <p:txBody>
          <a:bodyPr vert="horz" wrap="square" lIns="91414" tIns="45707" rIns="91414" bIns="45707" numCol="1" anchor="t" anchorCtr="0" compatLnSpc="1">
            <a:prstTxWarp prst="textNoShape">
              <a:avLst/>
            </a:prstTxWarp>
          </a:bodyPr>
          <a:lstStyle/>
          <a:p>
            <a:pPr defTabSz="913949" eaLnBrk="0" fontAlgn="base" hangingPunct="0">
              <a:spcBef>
                <a:spcPct val="0"/>
              </a:spcBef>
              <a:spcAft>
                <a:spcPct val="0"/>
              </a:spcAft>
              <a:defRPr/>
            </a:pPr>
            <a:endParaRPr lang="en-US" sz="1700" kern="0">
              <a:solidFill>
                <a:srgbClr val="000000"/>
              </a:solidFill>
              <a:latin typeface="Calibri" panose="020F0502020204030204" pitchFamily="34" charset="0"/>
            </a:endParaRPr>
          </a:p>
        </p:txBody>
      </p:sp>
    </p:spTree>
    <p:extLst>
      <p:ext uri="{BB962C8B-B14F-4D97-AF65-F5344CB8AC3E}">
        <p14:creationId xmlns:p14="http://schemas.microsoft.com/office/powerpoint/2010/main" val="3713037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2" presetClass="entr" presetSubtype="4" fill="hold" nodeType="afterEffect">
                                  <p:stCondLst>
                                    <p:cond delay="200"/>
                                  </p:stCondLst>
                                  <p:childTnLst>
                                    <p:set>
                                      <p:cBhvr>
                                        <p:cTn id="6" dur="1" fill="hold">
                                          <p:stCondLst>
                                            <p:cond delay="0"/>
                                          </p:stCondLst>
                                        </p:cTn>
                                        <p:tgtEl>
                                          <p:spTgt spid="132"/>
                                        </p:tgtEl>
                                        <p:attrNameLst>
                                          <p:attrName>style.visibility</p:attrName>
                                        </p:attrNameLst>
                                      </p:cBhvr>
                                      <p:to>
                                        <p:strVal val="visible"/>
                                      </p:to>
                                    </p:set>
                                    <p:animEffect transition="in" filter="wipe(down)">
                                      <p:cBhvr>
                                        <p:cTn id="7" dur="1000"/>
                                        <p:tgtEl>
                                          <p:spTgt spid="132"/>
                                        </p:tgtEl>
                                      </p:cBhvr>
                                    </p:animEffect>
                                  </p:childTnLst>
                                </p:cTn>
                              </p:par>
                            </p:childTnLst>
                          </p:cTn>
                        </p:par>
                        <p:par>
                          <p:cTn id="8" fill="hold">
                            <p:stCondLst>
                              <p:cond delay="2200"/>
                            </p:stCondLst>
                            <p:childTnLst>
                              <p:par>
                                <p:cTn id="9" presetID="10" presetClass="entr" presetSubtype="0" fill="hold" nodeType="afterEffect">
                                  <p:stCondLst>
                                    <p:cond delay="20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650"/>
                                        <p:tgtEl>
                                          <p:spTgt spid="10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4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53"/>
                                        </p:tgtEl>
                                        <p:attrNameLst>
                                          <p:attrName>style.visibility</p:attrName>
                                        </p:attrNameLst>
                                      </p:cBhvr>
                                      <p:to>
                                        <p:strVal val="visible"/>
                                      </p:to>
                                    </p:set>
                                  </p:childTnLst>
                                </p:cTn>
                              </p:par>
                            </p:childTnLst>
                          </p:cTn>
                        </p:par>
                        <p:par>
                          <p:cTn id="20" fill="hold">
                            <p:stCondLst>
                              <p:cond delay="0"/>
                            </p:stCondLst>
                            <p:childTnLst>
                              <p:par>
                                <p:cTn id="21" presetID="42" presetClass="path" presetSubtype="0" decel="100000" fill="hold" nodeType="afterEffect">
                                  <p:stCondLst>
                                    <p:cond delay="0"/>
                                  </p:stCondLst>
                                  <p:childTnLst>
                                    <p:animMotion origin="layout" path="M 1.51902E-6 -4.81616E-6 L 0.35627 -0.13073 " pathEditMode="relative" rAng="0" ptsTypes="AA">
                                      <p:cBhvr>
                                        <p:cTn id="22" dur="2000" fill="hold"/>
                                        <p:tgtEl>
                                          <p:spTgt spid="153"/>
                                        </p:tgtEl>
                                        <p:attrNameLst>
                                          <p:attrName>ppt_x</p:attrName>
                                          <p:attrName>ppt_y</p:attrName>
                                        </p:attrNameLst>
                                      </p:cBhvr>
                                      <p:rCtr x="17807" y="-6537"/>
                                    </p:animMotion>
                                  </p:childTnLst>
                                </p:cTn>
                              </p:par>
                              <p:par>
                                <p:cTn id="23" presetID="42" presetClass="path" presetSubtype="0" decel="100000" fill="hold" nodeType="withEffect">
                                  <p:stCondLst>
                                    <p:cond delay="0"/>
                                  </p:stCondLst>
                                  <p:childTnLst>
                                    <p:animMotion origin="layout" path="M 9.24177E-7 -4.81616E-6 L 0.35576 0.11371 " pathEditMode="relative" rAng="0" ptsTypes="AA">
                                      <p:cBhvr>
                                        <p:cTn id="24" dur="2000" fill="hold"/>
                                        <p:tgtEl>
                                          <p:spTgt spid="143"/>
                                        </p:tgtEl>
                                        <p:attrNameLst>
                                          <p:attrName>ppt_x</p:attrName>
                                          <p:attrName>ppt_y</p:attrName>
                                        </p:attrNameLst>
                                      </p:cBhvr>
                                      <p:rCtr x="17781" y="5674"/>
                                    </p:animMotion>
                                  </p:childTnLst>
                                </p:cTn>
                              </p:par>
                              <p:par>
                                <p:cTn id="25" presetID="42" presetClass="path" presetSubtype="0" decel="100000" fill="hold" nodeType="withEffect">
                                  <p:stCondLst>
                                    <p:cond delay="0"/>
                                  </p:stCondLst>
                                  <p:childTnLst>
                                    <p:animMotion origin="layout" path="M 9.24177E-7 -4.81616E-6 L 0.35678 0.36065 " pathEditMode="relative" rAng="0" ptsTypes="AA">
                                      <p:cBhvr>
                                        <p:cTn id="26" dur="2000" fill="hold"/>
                                        <p:tgtEl>
                                          <p:spTgt spid="133"/>
                                        </p:tgtEl>
                                        <p:attrNameLst>
                                          <p:attrName>ppt_x</p:attrName>
                                          <p:attrName>ppt_y</p:attrName>
                                        </p:attrNameLst>
                                      </p:cBhvr>
                                      <p:rCtr x="17833" y="18021"/>
                                    </p:animMotion>
                                  </p:childTnLst>
                                </p:cTn>
                              </p:par>
                            </p:childTnLst>
                          </p:cTn>
                        </p:par>
                        <p:par>
                          <p:cTn id="27" fill="hold">
                            <p:stCondLst>
                              <p:cond delay="2000"/>
                            </p:stCondLst>
                            <p:childTnLst>
                              <p:par>
                                <p:cTn id="28" presetID="10" presetClass="exit" presetSubtype="0" fill="hold" nodeType="afterEffect">
                                  <p:stCondLst>
                                    <p:cond delay="500"/>
                                  </p:stCondLst>
                                  <p:childTnLst>
                                    <p:animEffect transition="out" filter="fade">
                                      <p:cBhvr>
                                        <p:cTn id="29" dur="650"/>
                                        <p:tgtEl>
                                          <p:spTgt spid="153"/>
                                        </p:tgtEl>
                                      </p:cBhvr>
                                    </p:animEffect>
                                    <p:set>
                                      <p:cBhvr>
                                        <p:cTn id="30" dur="1" fill="hold">
                                          <p:stCondLst>
                                            <p:cond delay="649"/>
                                          </p:stCondLst>
                                        </p:cTn>
                                        <p:tgtEl>
                                          <p:spTgt spid="153"/>
                                        </p:tgtEl>
                                        <p:attrNameLst>
                                          <p:attrName>style.visibility</p:attrName>
                                        </p:attrNameLst>
                                      </p:cBhvr>
                                      <p:to>
                                        <p:strVal val="hidden"/>
                                      </p:to>
                                    </p:set>
                                  </p:childTnLst>
                                </p:cTn>
                              </p:par>
                            </p:childTnLst>
                          </p:cTn>
                        </p:par>
                        <p:par>
                          <p:cTn id="31" fill="hold">
                            <p:stCondLst>
                              <p:cond delay="3150"/>
                            </p:stCondLst>
                            <p:childTnLst>
                              <p:par>
                                <p:cTn id="32" presetID="10" presetClass="entr" presetSubtype="0" fill="hold" grpId="0" nodeType="afterEffect">
                                  <p:stCondLst>
                                    <p:cond delay="0"/>
                                  </p:stCondLst>
                                  <p:childTnLst>
                                    <p:set>
                                      <p:cBhvr>
                                        <p:cTn id="33" dur="1" fill="hold">
                                          <p:stCondLst>
                                            <p:cond delay="0"/>
                                          </p:stCondLst>
                                        </p:cTn>
                                        <p:tgtEl>
                                          <p:spTgt spid="163"/>
                                        </p:tgtEl>
                                        <p:attrNameLst>
                                          <p:attrName>style.visibility</p:attrName>
                                        </p:attrNameLst>
                                      </p:cBhvr>
                                      <p:to>
                                        <p:strVal val="visible"/>
                                      </p:to>
                                    </p:set>
                                    <p:animEffect transition="in" filter="fade">
                                      <p:cBhvr>
                                        <p:cTn id="34" dur="650"/>
                                        <p:tgtEl>
                                          <p:spTgt spid="163"/>
                                        </p:tgtEl>
                                      </p:cBhvr>
                                    </p:animEffect>
                                  </p:childTnLst>
                                </p:cTn>
                              </p:par>
                            </p:childTnLst>
                          </p:cTn>
                        </p:par>
                        <p:par>
                          <p:cTn id="35" fill="hold">
                            <p:stCondLst>
                              <p:cond delay="3800"/>
                            </p:stCondLst>
                            <p:childTnLst>
                              <p:par>
                                <p:cTn id="36" presetID="10" presetClass="exit" presetSubtype="0" fill="hold" nodeType="afterEffect">
                                  <p:stCondLst>
                                    <p:cond delay="300"/>
                                  </p:stCondLst>
                                  <p:childTnLst>
                                    <p:animEffect transition="out" filter="fade">
                                      <p:cBhvr>
                                        <p:cTn id="37" dur="650"/>
                                        <p:tgtEl>
                                          <p:spTgt spid="143"/>
                                        </p:tgtEl>
                                      </p:cBhvr>
                                    </p:animEffect>
                                    <p:set>
                                      <p:cBhvr>
                                        <p:cTn id="38" dur="1" fill="hold">
                                          <p:stCondLst>
                                            <p:cond delay="649"/>
                                          </p:stCondLst>
                                        </p:cTn>
                                        <p:tgtEl>
                                          <p:spTgt spid="143"/>
                                        </p:tgtEl>
                                        <p:attrNameLst>
                                          <p:attrName>style.visibility</p:attrName>
                                        </p:attrNameLst>
                                      </p:cBhvr>
                                      <p:to>
                                        <p:strVal val="hidden"/>
                                      </p:to>
                                    </p:set>
                                  </p:childTnLst>
                                </p:cTn>
                              </p:par>
                            </p:childTnLst>
                          </p:cTn>
                        </p:par>
                        <p:par>
                          <p:cTn id="39" fill="hold">
                            <p:stCondLst>
                              <p:cond delay="4750"/>
                            </p:stCondLst>
                            <p:childTnLst>
                              <p:par>
                                <p:cTn id="40" presetID="10" presetClass="entr" presetSubtype="0" fill="hold" grpId="0" nodeType="afterEffect">
                                  <p:stCondLst>
                                    <p:cond delay="0"/>
                                  </p:stCondLst>
                                  <p:childTnLst>
                                    <p:set>
                                      <p:cBhvr>
                                        <p:cTn id="41" dur="1" fill="hold">
                                          <p:stCondLst>
                                            <p:cond delay="0"/>
                                          </p:stCondLst>
                                        </p:cTn>
                                        <p:tgtEl>
                                          <p:spTgt spid="164"/>
                                        </p:tgtEl>
                                        <p:attrNameLst>
                                          <p:attrName>style.visibility</p:attrName>
                                        </p:attrNameLst>
                                      </p:cBhvr>
                                      <p:to>
                                        <p:strVal val="visible"/>
                                      </p:to>
                                    </p:set>
                                    <p:animEffect transition="in" filter="fade">
                                      <p:cBhvr>
                                        <p:cTn id="42" dur="650"/>
                                        <p:tgtEl>
                                          <p:spTgt spid="164"/>
                                        </p:tgtEl>
                                      </p:cBhvr>
                                    </p:animEffect>
                                  </p:childTnLst>
                                </p:cTn>
                              </p:par>
                            </p:childTnLst>
                          </p:cTn>
                        </p:par>
                        <p:par>
                          <p:cTn id="43" fill="hold">
                            <p:stCondLst>
                              <p:cond delay="5400"/>
                            </p:stCondLst>
                            <p:childTnLst>
                              <p:par>
                                <p:cTn id="44" presetID="10" presetClass="exit" presetSubtype="0" fill="hold" nodeType="afterEffect">
                                  <p:stCondLst>
                                    <p:cond delay="300"/>
                                  </p:stCondLst>
                                  <p:childTnLst>
                                    <p:animEffect transition="out" filter="fade">
                                      <p:cBhvr>
                                        <p:cTn id="45" dur="650"/>
                                        <p:tgtEl>
                                          <p:spTgt spid="133"/>
                                        </p:tgtEl>
                                      </p:cBhvr>
                                    </p:animEffect>
                                    <p:set>
                                      <p:cBhvr>
                                        <p:cTn id="46" dur="1" fill="hold">
                                          <p:stCondLst>
                                            <p:cond delay="649"/>
                                          </p:stCondLst>
                                        </p:cTn>
                                        <p:tgtEl>
                                          <p:spTgt spid="133"/>
                                        </p:tgtEl>
                                        <p:attrNameLst>
                                          <p:attrName>style.visibility</p:attrName>
                                        </p:attrNameLst>
                                      </p:cBhvr>
                                      <p:to>
                                        <p:strVal val="hidden"/>
                                      </p:to>
                                    </p:set>
                                  </p:childTnLst>
                                </p:cTn>
                              </p:par>
                            </p:childTnLst>
                          </p:cTn>
                        </p:par>
                        <p:par>
                          <p:cTn id="47" fill="hold">
                            <p:stCondLst>
                              <p:cond delay="6350"/>
                            </p:stCondLst>
                            <p:childTnLst>
                              <p:par>
                                <p:cTn id="48" presetID="10" presetClass="entr" presetSubtype="0" fill="hold" grpId="0" nodeType="afterEffect">
                                  <p:stCondLst>
                                    <p:cond delay="0"/>
                                  </p:stCondLst>
                                  <p:childTnLst>
                                    <p:set>
                                      <p:cBhvr>
                                        <p:cTn id="49" dur="1" fill="hold">
                                          <p:stCondLst>
                                            <p:cond delay="0"/>
                                          </p:stCondLst>
                                        </p:cTn>
                                        <p:tgtEl>
                                          <p:spTgt spid="165"/>
                                        </p:tgtEl>
                                        <p:attrNameLst>
                                          <p:attrName>style.visibility</p:attrName>
                                        </p:attrNameLst>
                                      </p:cBhvr>
                                      <p:to>
                                        <p:strVal val="visible"/>
                                      </p:to>
                                    </p:set>
                                    <p:animEffect transition="in" filter="fade">
                                      <p:cBhvr>
                                        <p:cTn id="50" dur="650"/>
                                        <p:tgtEl>
                                          <p:spTgt spid="165"/>
                                        </p:tgtEl>
                                      </p:cBhvr>
                                    </p:animEffect>
                                  </p:childTnLst>
                                </p:cTn>
                              </p:par>
                            </p:childTnLst>
                          </p:cTn>
                        </p:par>
                        <p:par>
                          <p:cTn id="51" fill="hold">
                            <p:stCondLst>
                              <p:cond delay="70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163" grpId="0" animBg="1"/>
      <p:bldP spid="164" grpId="0" animBg="1"/>
      <p:bldP spid="165"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0" name="Rounded Rectangle 6"/>
          <p:cNvSpPr/>
          <p:nvPr/>
        </p:nvSpPr>
        <p:spPr bwMode="auto">
          <a:xfrm>
            <a:off x="5227637" y="1820861"/>
            <a:ext cx="2140799" cy="1676401"/>
          </a:xfrm>
          <a:prstGeom prst="roundRect">
            <a:avLst>
              <a:gd name="adj" fmla="val 5175"/>
            </a:avLst>
          </a:prstGeom>
          <a:no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eaLnBrk="0" fontAlgn="base" hangingPunct="0">
              <a:lnSpc>
                <a:spcPct val="90000"/>
              </a:lnSpc>
              <a:spcBef>
                <a:spcPct val="0"/>
              </a:spcBef>
              <a:spcAft>
                <a:spcPct val="0"/>
              </a:spcAft>
              <a:defRPr/>
            </a:pPr>
            <a:endParaRPr lang="en-US" sz="1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ounded Rectangle 121"/>
          <p:cNvSpPr/>
          <p:nvPr/>
        </p:nvSpPr>
        <p:spPr bwMode="auto">
          <a:xfrm>
            <a:off x="531220" y="1820861"/>
            <a:ext cx="2700735" cy="1661205"/>
          </a:xfrm>
          <a:prstGeom prst="roundRect">
            <a:avLst>
              <a:gd name="adj" fmla="val 5175"/>
            </a:avLst>
          </a:prstGeom>
          <a:noFill/>
          <a:ln w="9525">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eaLnBrk="0" fontAlgn="base" hangingPunct="0">
              <a:lnSpc>
                <a:spcPct val="90000"/>
              </a:lnSpc>
              <a:spcBef>
                <a:spcPct val="0"/>
              </a:spcBef>
              <a:spcAft>
                <a:spcPct val="0"/>
              </a:spcAft>
              <a:defRPr/>
            </a:pPr>
            <a:r>
              <a:rPr lang="en-US" kern="0" dirty="0">
                <a:solidFill>
                  <a:srgbClr val="0078D7"/>
                </a:solidFill>
                <a:latin typeface="Segoe UI Light" panose="020B0502040204020203" pitchFamily="34" charset="0"/>
                <a:ea typeface="Segoe UI" pitchFamily="34" charset="0"/>
                <a:cs typeface="Segoe UI Light" panose="020B0502040204020203" pitchFamily="34" charset="0"/>
              </a:rPr>
              <a:t>Testing software</a:t>
            </a:r>
          </a:p>
        </p:txBody>
      </p:sp>
      <p:sp>
        <p:nvSpPr>
          <p:cNvPr id="2" name="Title 1"/>
          <p:cNvSpPr>
            <a:spLocks noGrp="1"/>
          </p:cNvSpPr>
          <p:nvPr>
            <p:ph type="title"/>
          </p:nvPr>
        </p:nvSpPr>
        <p:spPr/>
        <p:txBody>
          <a:bodyPr/>
          <a:lstStyle/>
          <a:p>
            <a:r>
              <a:rPr lang="en-US" dirty="0">
                <a:solidFill>
                  <a:srgbClr val="505050"/>
                </a:solidFill>
              </a:rPr>
              <a:t>Automated testing of infrastructure </a:t>
            </a:r>
            <a:endParaRPr lang="en-US" sz="4399" i="1" dirty="0">
              <a:solidFill>
                <a:srgbClr val="505050"/>
              </a:solidFill>
            </a:endParaRPr>
          </a:p>
        </p:txBody>
      </p:sp>
      <p:sp>
        <p:nvSpPr>
          <p:cNvPr id="37" name="TextBox 36"/>
          <p:cNvSpPr txBox="1"/>
          <p:nvPr/>
        </p:nvSpPr>
        <p:spPr>
          <a:xfrm>
            <a:off x="7898187" y="1877739"/>
            <a:ext cx="2714102" cy="1892743"/>
          </a:xfrm>
          <a:prstGeom prst="rect">
            <a:avLst/>
          </a:prstGeom>
          <a:noFill/>
        </p:spPr>
        <p:txBody>
          <a:bodyPr wrap="none" lIns="182829" tIns="146263" rIns="182829" bIns="146263" rtlCol="0">
            <a:spAutoFit/>
          </a:bodyPr>
          <a:lstStyle/>
          <a:p>
            <a:pPr defTabSz="932536" eaLnBrk="0" fontAlgn="base" hangingPunct="0">
              <a:lnSpc>
                <a:spcPct val="90000"/>
              </a:lnSpc>
              <a:spcBef>
                <a:spcPct val="0"/>
              </a:spcBef>
              <a:spcAft>
                <a:spcPts val="1199"/>
              </a:spcAft>
              <a:buSzPct val="90000"/>
              <a:defRPr/>
            </a:pPr>
            <a:r>
              <a:rPr lang="en-US" sz="2800" kern="0" dirty="0">
                <a:solidFill>
                  <a:srgbClr val="0078D7"/>
                </a:solidFill>
                <a:latin typeface="Segoe UI Light"/>
              </a:rPr>
              <a:t>Value</a:t>
            </a:r>
          </a:p>
          <a:p>
            <a:pPr marL="290438" indent="-290438" defTabSz="932536" eaLnBrk="0" fontAlgn="base" hangingPunct="0">
              <a:lnSpc>
                <a:spcPct val="90000"/>
              </a:lnSpc>
              <a:spcBef>
                <a:spcPct val="0"/>
              </a:spcBef>
              <a:spcAft>
                <a:spcPts val="1199"/>
              </a:spcAft>
              <a:buSzPct val="90000"/>
              <a:buFont typeface="Arial" panose="020B0604020202020204" pitchFamily="34" charset="0"/>
              <a:buChar char="•"/>
              <a:defRPr/>
            </a:pPr>
            <a:r>
              <a:rPr lang="en-US" kern="0" dirty="0">
                <a:solidFill>
                  <a:srgbClr val="505050"/>
                </a:solidFill>
                <a:latin typeface="Segoe UI Light"/>
              </a:rPr>
              <a:t>Accelerate delivery</a:t>
            </a:r>
          </a:p>
          <a:p>
            <a:pPr marL="290438" indent="-290438" defTabSz="932536" eaLnBrk="0" fontAlgn="base" hangingPunct="0">
              <a:lnSpc>
                <a:spcPct val="90000"/>
              </a:lnSpc>
              <a:spcBef>
                <a:spcPct val="0"/>
              </a:spcBef>
              <a:spcAft>
                <a:spcPts val="1199"/>
              </a:spcAft>
              <a:buSzPct val="90000"/>
              <a:buFont typeface="Arial" panose="020B0604020202020204" pitchFamily="34" charset="0"/>
              <a:buChar char="•"/>
              <a:defRPr/>
            </a:pPr>
            <a:r>
              <a:rPr lang="en-US" kern="0" dirty="0">
                <a:solidFill>
                  <a:srgbClr val="505050"/>
                </a:solidFill>
                <a:latin typeface="Segoe UI Light"/>
              </a:rPr>
              <a:t>Repeatability </a:t>
            </a:r>
          </a:p>
          <a:p>
            <a:pPr marL="290438" indent="-290438" defTabSz="932536" eaLnBrk="0" fontAlgn="base" hangingPunct="0">
              <a:lnSpc>
                <a:spcPct val="90000"/>
              </a:lnSpc>
              <a:spcBef>
                <a:spcPct val="0"/>
              </a:spcBef>
              <a:spcAft>
                <a:spcPts val="1199"/>
              </a:spcAft>
              <a:buSzPct val="90000"/>
              <a:buFont typeface="Arial" panose="020B0604020202020204" pitchFamily="34" charset="0"/>
              <a:buChar char="•"/>
              <a:defRPr/>
            </a:pPr>
            <a:r>
              <a:rPr lang="en-US" kern="0" dirty="0">
                <a:solidFill>
                  <a:srgbClr val="505050"/>
                </a:solidFill>
                <a:latin typeface="Segoe UI Light"/>
              </a:rPr>
              <a:t>Optimized resources</a:t>
            </a:r>
          </a:p>
        </p:txBody>
      </p:sp>
      <p:sp>
        <p:nvSpPr>
          <p:cNvPr id="38" name="TextBox 37"/>
          <p:cNvSpPr txBox="1"/>
          <p:nvPr/>
        </p:nvSpPr>
        <p:spPr>
          <a:xfrm>
            <a:off x="7898186" y="4268457"/>
            <a:ext cx="2457621" cy="1892743"/>
          </a:xfrm>
          <a:prstGeom prst="rect">
            <a:avLst/>
          </a:prstGeom>
          <a:noFill/>
        </p:spPr>
        <p:txBody>
          <a:bodyPr wrap="none" lIns="182829" tIns="146263" rIns="182829" bIns="146263" rtlCol="0">
            <a:spAutoFit/>
          </a:bodyPr>
          <a:lstStyle/>
          <a:p>
            <a:pPr defTabSz="932536" eaLnBrk="0" fontAlgn="base" hangingPunct="0">
              <a:lnSpc>
                <a:spcPct val="90000"/>
              </a:lnSpc>
              <a:spcBef>
                <a:spcPct val="0"/>
              </a:spcBef>
              <a:spcAft>
                <a:spcPts val="1199"/>
              </a:spcAft>
              <a:buSzPct val="90000"/>
              <a:defRPr/>
            </a:pPr>
            <a:r>
              <a:rPr lang="en-US" sz="2800" kern="0" dirty="0">
                <a:solidFill>
                  <a:srgbClr val="0078D7"/>
                </a:solidFill>
                <a:latin typeface="Segoe UI Light"/>
              </a:rPr>
              <a:t>Measure</a:t>
            </a:r>
          </a:p>
          <a:p>
            <a:pPr marL="290438" indent="-290438" defTabSz="932536" eaLnBrk="0" fontAlgn="base" hangingPunct="0">
              <a:lnSpc>
                <a:spcPct val="90000"/>
              </a:lnSpc>
              <a:spcBef>
                <a:spcPct val="0"/>
              </a:spcBef>
              <a:spcAft>
                <a:spcPts val="1199"/>
              </a:spcAft>
              <a:buSzPct val="90000"/>
              <a:buFont typeface="Arial" panose="020B0604020202020204" pitchFamily="34" charset="0"/>
              <a:buChar char="•"/>
              <a:defRPr/>
            </a:pPr>
            <a:r>
              <a:rPr lang="en-US" kern="0" dirty="0">
                <a:solidFill>
                  <a:srgbClr val="505050"/>
                </a:solidFill>
                <a:latin typeface="Segoe UI Light"/>
              </a:rPr>
              <a:t>Release frequency</a:t>
            </a:r>
          </a:p>
          <a:p>
            <a:pPr marL="290438" indent="-290438" defTabSz="932536" eaLnBrk="0" fontAlgn="base" hangingPunct="0">
              <a:lnSpc>
                <a:spcPct val="90000"/>
              </a:lnSpc>
              <a:spcBef>
                <a:spcPct val="0"/>
              </a:spcBef>
              <a:spcAft>
                <a:spcPts val="1199"/>
              </a:spcAft>
              <a:buSzPct val="90000"/>
              <a:buFont typeface="Arial" panose="020B0604020202020204" pitchFamily="34" charset="0"/>
              <a:buChar char="•"/>
              <a:defRPr/>
            </a:pPr>
            <a:r>
              <a:rPr lang="en-US" kern="0" dirty="0">
                <a:solidFill>
                  <a:srgbClr val="505050"/>
                </a:solidFill>
                <a:latin typeface="Segoe UI Light"/>
              </a:rPr>
              <a:t>MTTR</a:t>
            </a:r>
          </a:p>
          <a:p>
            <a:pPr marL="290438" indent="-290438" defTabSz="932536" eaLnBrk="0" fontAlgn="base" hangingPunct="0">
              <a:lnSpc>
                <a:spcPct val="90000"/>
              </a:lnSpc>
              <a:spcBef>
                <a:spcPct val="0"/>
              </a:spcBef>
              <a:spcAft>
                <a:spcPts val="1199"/>
              </a:spcAft>
              <a:buSzPct val="90000"/>
              <a:buFont typeface="Arial" panose="020B0604020202020204" pitchFamily="34" charset="0"/>
              <a:buChar char="•"/>
              <a:defRPr/>
            </a:pPr>
            <a:r>
              <a:rPr lang="en-US" kern="0" dirty="0">
                <a:solidFill>
                  <a:srgbClr val="505050"/>
                </a:solidFill>
                <a:latin typeface="Segoe UI Light"/>
              </a:rPr>
              <a:t>MTTD</a:t>
            </a:r>
          </a:p>
        </p:txBody>
      </p:sp>
      <p:pic>
        <p:nvPicPr>
          <p:cNvPr id="120" name="Picture 28"/>
          <p:cNvPicPr>
            <a:picLocks noChangeAspect="1"/>
          </p:cNvPicPr>
          <p:nvPr/>
        </p:nvPicPr>
        <p:blipFill rotWithShape="1">
          <a:blip r:embed="rId3" cstate="screen">
            <a:extLst>
              <a:ext uri="{28A0092B-C50C-407E-A947-70E740481C1C}">
                <a14:useLocalDpi xmlns:a14="http://schemas.microsoft.com/office/drawing/2010/main"/>
              </a:ext>
            </a:extLst>
          </a:blip>
          <a:srcRect b="35075"/>
          <a:stretch/>
        </p:blipFill>
        <p:spPr bwMode="auto">
          <a:xfrm>
            <a:off x="5840229" y="2216092"/>
            <a:ext cx="1025139" cy="88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Test"/>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34950" y="2455331"/>
            <a:ext cx="621529" cy="633715"/>
          </a:xfrm>
          <a:prstGeom prst="rect">
            <a:avLst/>
          </a:prstGeom>
        </p:spPr>
      </p:pic>
      <p:pic>
        <p:nvPicPr>
          <p:cNvPr id="165" name="Test"/>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34950" y="2455331"/>
            <a:ext cx="621529" cy="633715"/>
          </a:xfrm>
          <a:prstGeom prst="rect">
            <a:avLst/>
          </a:prstGeom>
        </p:spPr>
      </p:pic>
      <p:sp>
        <p:nvSpPr>
          <p:cNvPr id="5" name="Error DEV"/>
          <p:cNvSpPr/>
          <p:nvPr/>
        </p:nvSpPr>
        <p:spPr bwMode="auto">
          <a:xfrm>
            <a:off x="6540118" y="2725295"/>
            <a:ext cx="456723" cy="45672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32" eaLnBrk="0" fontAlgn="base" hangingPunct="0">
              <a:lnSpc>
                <a:spcPct val="90000"/>
              </a:lnSpc>
              <a:spcBef>
                <a:spcPct val="0"/>
              </a:spcBef>
              <a:spcAft>
                <a:spcPct val="0"/>
              </a:spcAft>
              <a:defRPr/>
            </a:pPr>
            <a:r>
              <a:rPr lang="en-US" sz="2800" b="1" kern="0" dirty="0">
                <a:gradFill>
                  <a:gsLst>
                    <a:gs pos="0">
                      <a:srgbClr val="FFFFFF"/>
                    </a:gs>
                    <a:gs pos="100000">
                      <a:srgbClr val="FFFFFF"/>
                    </a:gs>
                  </a:gsLst>
                  <a:lin ang="5400000" scaled="0"/>
                </a:gradFill>
                <a:latin typeface="Segoe UI"/>
                <a:ea typeface="Segoe UI" pitchFamily="34" charset="0"/>
                <a:cs typeface="Segoe UI" pitchFamily="34" charset="0"/>
              </a:rPr>
              <a:t>X</a:t>
            </a:r>
          </a:p>
        </p:txBody>
      </p:sp>
      <p:pic>
        <p:nvPicPr>
          <p:cNvPr id="166" name="Test"/>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34950" y="2455331"/>
            <a:ext cx="621529" cy="633715"/>
          </a:xfrm>
          <a:prstGeom prst="rect">
            <a:avLst/>
          </a:prstGeom>
        </p:spPr>
      </p:pic>
      <p:pic>
        <p:nvPicPr>
          <p:cNvPr id="167" name="Test"/>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34950" y="2455331"/>
            <a:ext cx="621529" cy="633715"/>
          </a:xfrm>
          <a:prstGeom prst="rect">
            <a:avLst/>
          </a:prstGeom>
        </p:spPr>
      </p:pic>
      <p:pic>
        <p:nvPicPr>
          <p:cNvPr id="168" name="Test"/>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34950" y="2455331"/>
            <a:ext cx="621529" cy="633715"/>
          </a:xfrm>
          <a:prstGeom prst="rect">
            <a:avLst/>
          </a:prstGeom>
        </p:spPr>
      </p:pic>
      <p:grpSp>
        <p:nvGrpSpPr>
          <p:cNvPr id="8" name="Accepted DEV"/>
          <p:cNvGrpSpPr/>
          <p:nvPr/>
        </p:nvGrpSpPr>
        <p:grpSpPr>
          <a:xfrm>
            <a:off x="6540119" y="2725295"/>
            <a:ext cx="456723" cy="456723"/>
            <a:chOff x="4382752" y="3909289"/>
            <a:chExt cx="456852" cy="456852"/>
          </a:xfrm>
        </p:grpSpPr>
        <p:sp>
          <p:nvSpPr>
            <p:cNvPr id="152" name="Accepted"/>
            <p:cNvSpPr/>
            <p:nvPr/>
          </p:nvSpPr>
          <p:spPr bwMode="auto">
            <a:xfrm>
              <a:off x="4382752" y="3909289"/>
              <a:ext cx="456852" cy="456852"/>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32" eaLnBrk="0" fontAlgn="base" hangingPunct="0">
                <a:lnSpc>
                  <a:spcPct val="90000"/>
                </a:lnSpc>
                <a:spcBef>
                  <a:spcPct val="0"/>
                </a:spcBef>
                <a:spcAft>
                  <a:spcPct val="0"/>
                </a:spcAft>
                <a:defRPr/>
              </a:pPr>
              <a:endParaRPr lang="en-US" sz="28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Freeform 26"/>
            <p:cNvSpPr>
              <a:spLocks/>
            </p:cNvSpPr>
            <p:nvPr/>
          </p:nvSpPr>
          <p:spPr bwMode="auto">
            <a:xfrm>
              <a:off x="4460627" y="4004450"/>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14" tIns="45707" rIns="91414" bIns="45707" numCol="1" anchor="t" anchorCtr="0" compatLnSpc="1">
              <a:prstTxWarp prst="textNoShape">
                <a:avLst/>
              </a:prstTxWarp>
            </a:bodyPr>
            <a:lstStyle/>
            <a:p>
              <a:pPr defTabSz="913949" eaLnBrk="0" fontAlgn="base" hangingPunct="0">
                <a:spcBef>
                  <a:spcPct val="0"/>
                </a:spcBef>
                <a:spcAft>
                  <a:spcPct val="0"/>
                </a:spcAft>
                <a:defRPr/>
              </a:pPr>
              <a:endParaRPr lang="en-US" sz="1700" kern="0">
                <a:solidFill>
                  <a:srgbClr val="000000"/>
                </a:solidFill>
                <a:latin typeface="Calibri" panose="020F0502020204030204" pitchFamily="34" charset="0"/>
              </a:endParaRPr>
            </a:p>
          </p:txBody>
        </p:sp>
      </p:grpSp>
      <p:pic>
        <p:nvPicPr>
          <p:cNvPr id="27" name="Picture 26">
            <a:extLst>
              <a:ext uri="{FF2B5EF4-FFF2-40B4-BE49-F238E27FC236}">
                <a16:creationId xmlns:a16="http://schemas.microsoft.com/office/drawing/2014/main" id="{12E222B5-990E-46B5-AB58-C3641365972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86755" y="4273932"/>
            <a:ext cx="892351" cy="2188414"/>
          </a:xfrm>
          <a:prstGeom prst="rect">
            <a:avLst/>
          </a:prstGeom>
        </p:spPr>
      </p:pic>
      <p:pic>
        <p:nvPicPr>
          <p:cNvPr id="28" name="Picture 27">
            <a:extLst>
              <a:ext uri="{FF2B5EF4-FFF2-40B4-BE49-F238E27FC236}">
                <a16:creationId xmlns:a16="http://schemas.microsoft.com/office/drawing/2014/main" id="{EEB195F1-09DF-4CAB-B775-E9A5D4EF7F2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3061" y="4273932"/>
            <a:ext cx="951493" cy="2203204"/>
          </a:xfrm>
          <a:prstGeom prst="rect">
            <a:avLst/>
          </a:prstGeom>
        </p:spPr>
      </p:pic>
      <p:sp>
        <p:nvSpPr>
          <p:cNvPr id="29" name="Rectangle 155">
            <a:extLst>
              <a:ext uri="{FF2B5EF4-FFF2-40B4-BE49-F238E27FC236}">
                <a16:creationId xmlns:a16="http://schemas.microsoft.com/office/drawing/2014/main" id="{8B6B8B07-A8D1-4BBA-A169-3F18A852F56B}"/>
              </a:ext>
            </a:extLst>
          </p:cNvPr>
          <p:cNvSpPr>
            <a:spLocks noChangeArrowheads="1"/>
          </p:cNvSpPr>
          <p:nvPr/>
        </p:nvSpPr>
        <p:spPr bwMode="auto">
          <a:xfrm>
            <a:off x="1296507" y="5371431"/>
            <a:ext cx="1487271" cy="10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30" name="Freeform 147">
            <a:extLst>
              <a:ext uri="{FF2B5EF4-FFF2-40B4-BE49-F238E27FC236}">
                <a16:creationId xmlns:a16="http://schemas.microsoft.com/office/drawing/2014/main" id="{091328AB-880D-434B-85CA-D55FCE8A573E}"/>
              </a:ext>
            </a:extLst>
          </p:cNvPr>
          <p:cNvSpPr>
            <a:spLocks/>
          </p:cNvSpPr>
          <p:nvPr/>
        </p:nvSpPr>
        <p:spPr bwMode="auto">
          <a:xfrm>
            <a:off x="679295" y="5404791"/>
            <a:ext cx="256867" cy="999371"/>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nvGrpSpPr>
          <p:cNvPr id="31" name="Group 30">
            <a:extLst>
              <a:ext uri="{FF2B5EF4-FFF2-40B4-BE49-F238E27FC236}">
                <a16:creationId xmlns:a16="http://schemas.microsoft.com/office/drawing/2014/main" id="{9AFAB0AC-1FBA-4FB2-A3BA-73A9BDECDE6F}"/>
              </a:ext>
            </a:extLst>
          </p:cNvPr>
          <p:cNvGrpSpPr/>
          <p:nvPr/>
        </p:nvGrpSpPr>
        <p:grpSpPr>
          <a:xfrm>
            <a:off x="855893" y="5293454"/>
            <a:ext cx="1939543" cy="1118732"/>
            <a:chOff x="511109" y="5814543"/>
            <a:chExt cx="1041729" cy="600870"/>
          </a:xfrm>
        </p:grpSpPr>
        <p:sp>
          <p:nvSpPr>
            <p:cNvPr id="32" name="Rectangle 154">
              <a:extLst>
                <a:ext uri="{FF2B5EF4-FFF2-40B4-BE49-F238E27FC236}">
                  <a16:creationId xmlns:a16="http://schemas.microsoft.com/office/drawing/2014/main" id="{3EFB9B27-6C50-4C2A-AD27-E7280EA52596}"/>
                </a:ext>
              </a:extLst>
            </p:cNvPr>
            <p:cNvSpPr>
              <a:spLocks noChangeArrowheads="1"/>
            </p:cNvSpPr>
            <p:nvPr/>
          </p:nvSpPr>
          <p:spPr bwMode="auto">
            <a:xfrm>
              <a:off x="635204" y="5814543"/>
              <a:ext cx="808238" cy="551887"/>
            </a:xfrm>
            <a:prstGeom prst="rect">
              <a:avLst/>
            </a:prstGeom>
            <a:solidFill>
              <a:schemeClr val="tx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33" name="Rectangle 156">
              <a:extLst>
                <a:ext uri="{FF2B5EF4-FFF2-40B4-BE49-F238E27FC236}">
                  <a16:creationId xmlns:a16="http://schemas.microsoft.com/office/drawing/2014/main" id="{E3A155F2-CB76-4C5B-9E10-52BDB85D6107}"/>
                </a:ext>
              </a:extLst>
            </p:cNvPr>
            <p:cNvSpPr>
              <a:spLocks noChangeArrowheads="1"/>
            </p:cNvSpPr>
            <p:nvPr/>
          </p:nvSpPr>
          <p:spPr bwMode="auto">
            <a:xfrm>
              <a:off x="662962" y="5849648"/>
              <a:ext cx="751090" cy="48167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dirty="0">
                <a:solidFill>
                  <a:srgbClr val="FFFFFF"/>
                </a:solidFill>
                <a:latin typeface="Calibri" panose="020F0502020204030204" pitchFamily="34" charset="0"/>
              </a:endParaRPr>
            </a:p>
          </p:txBody>
        </p:sp>
        <p:sp>
          <p:nvSpPr>
            <p:cNvPr id="34" name="Freeform 158">
              <a:extLst>
                <a:ext uri="{FF2B5EF4-FFF2-40B4-BE49-F238E27FC236}">
                  <a16:creationId xmlns:a16="http://schemas.microsoft.com/office/drawing/2014/main" id="{D2207E13-B3CC-4FFC-913A-212E1BA2FF9E}"/>
                </a:ext>
              </a:extLst>
            </p:cNvPr>
            <p:cNvSpPr>
              <a:spLocks/>
            </p:cNvSpPr>
            <p:nvPr/>
          </p:nvSpPr>
          <p:spPr bwMode="auto">
            <a:xfrm>
              <a:off x="511109" y="6374592"/>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sp>
        <p:nvSpPr>
          <p:cNvPr id="35" name="TextBox 34">
            <a:extLst>
              <a:ext uri="{FF2B5EF4-FFF2-40B4-BE49-F238E27FC236}">
                <a16:creationId xmlns:a16="http://schemas.microsoft.com/office/drawing/2014/main" id="{67677656-4236-44F9-90B0-C9E4B3CCD14D}"/>
              </a:ext>
            </a:extLst>
          </p:cNvPr>
          <p:cNvSpPr txBox="1"/>
          <p:nvPr/>
        </p:nvSpPr>
        <p:spPr>
          <a:xfrm>
            <a:off x="1088243" y="5046772"/>
            <a:ext cx="349455" cy="193771"/>
          </a:xfrm>
          <a:prstGeom prst="rect">
            <a:avLst/>
          </a:prstGeom>
          <a:noFill/>
        </p:spPr>
        <p:txBody>
          <a:bodyPr wrap="none" lIns="0" tIns="0" rIns="0" bIns="0" rtlCol="0">
            <a:spAutoFit/>
          </a:bodyPr>
          <a:lstStyle/>
          <a:p>
            <a:pPr defTabSz="932536" eaLnBrk="0" fontAlgn="base" hangingPunct="0">
              <a:lnSpc>
                <a:spcPct val="90000"/>
              </a:lnSpc>
              <a:spcBef>
                <a:spcPct val="0"/>
              </a:spcBef>
              <a:spcAft>
                <a:spcPts val="600"/>
              </a:spcAft>
              <a:defRPr/>
            </a:pPr>
            <a:r>
              <a:rPr lang="en-US" sz="1399" b="1" kern="0" dirty="0">
                <a:solidFill>
                  <a:srgbClr val="505050"/>
                </a:solidFill>
                <a:cs typeface="Calibri" panose="020F0502020204030204" pitchFamily="34" charset="0"/>
              </a:rPr>
              <a:t>DEV</a:t>
            </a:r>
          </a:p>
        </p:txBody>
      </p:sp>
      <p:sp>
        <p:nvSpPr>
          <p:cNvPr id="36" name="TextBox 35">
            <a:extLst>
              <a:ext uri="{FF2B5EF4-FFF2-40B4-BE49-F238E27FC236}">
                <a16:creationId xmlns:a16="http://schemas.microsoft.com/office/drawing/2014/main" id="{A286C786-E5E0-4B02-8E0F-86F539828002}"/>
              </a:ext>
            </a:extLst>
          </p:cNvPr>
          <p:cNvSpPr txBox="1"/>
          <p:nvPr/>
        </p:nvSpPr>
        <p:spPr>
          <a:xfrm>
            <a:off x="2169577" y="5046772"/>
            <a:ext cx="347852" cy="193771"/>
          </a:xfrm>
          <a:prstGeom prst="rect">
            <a:avLst/>
          </a:prstGeom>
          <a:noFill/>
        </p:spPr>
        <p:txBody>
          <a:bodyPr wrap="none" lIns="0" tIns="0" rIns="0" bIns="0" rtlCol="0">
            <a:spAutoFit/>
          </a:bodyPr>
          <a:lstStyle/>
          <a:p>
            <a:pPr defTabSz="932536" eaLnBrk="0" fontAlgn="base" hangingPunct="0">
              <a:lnSpc>
                <a:spcPct val="90000"/>
              </a:lnSpc>
              <a:spcBef>
                <a:spcPct val="0"/>
              </a:spcBef>
              <a:spcAft>
                <a:spcPts val="600"/>
              </a:spcAft>
              <a:defRPr/>
            </a:pPr>
            <a:r>
              <a:rPr lang="en-US" sz="1399" b="1" kern="0" dirty="0">
                <a:solidFill>
                  <a:srgbClr val="505050"/>
                </a:solidFill>
                <a:cs typeface="Calibri" panose="020F0502020204030204" pitchFamily="34" charset="0"/>
              </a:rPr>
              <a:t>OPS</a:t>
            </a:r>
          </a:p>
        </p:txBody>
      </p:sp>
      <p:cxnSp>
        <p:nvCxnSpPr>
          <p:cNvPr id="39" name="Straight Connector 38">
            <a:extLst>
              <a:ext uri="{FF2B5EF4-FFF2-40B4-BE49-F238E27FC236}">
                <a16:creationId xmlns:a16="http://schemas.microsoft.com/office/drawing/2014/main" id="{8E4AF7A9-559A-4053-83EC-C275CFDFE175}"/>
              </a:ext>
            </a:extLst>
          </p:cNvPr>
          <p:cNvCxnSpPr>
            <a:cxnSpLocks/>
          </p:cNvCxnSpPr>
          <p:nvPr/>
        </p:nvCxnSpPr>
        <p:spPr>
          <a:xfrm>
            <a:off x="1886451" y="3497262"/>
            <a:ext cx="0" cy="1683949"/>
          </a:xfrm>
          <a:prstGeom prst="line">
            <a:avLst/>
          </a:prstGeom>
          <a:ln w="38100">
            <a:solidFill>
              <a:srgbClr val="505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393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1000"/>
                                        <p:tgtEl>
                                          <p:spTgt spid="3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1"/>
                                        </p:tgtEl>
                                        <p:attrNameLst>
                                          <p:attrName>style.visibility</p:attrName>
                                        </p:attrNameLst>
                                      </p:cBhvr>
                                      <p:to>
                                        <p:strVal val="visible"/>
                                      </p:to>
                                    </p:set>
                                    <p:animEffect transition="in" filter="fade">
                                      <p:cBhvr>
                                        <p:cTn id="11" dur="500"/>
                                        <p:tgtEl>
                                          <p:spTgt spid="121"/>
                                        </p:tgtEl>
                                      </p:cBhvr>
                                    </p:animEffect>
                                  </p:childTnLst>
                                </p:cTn>
                              </p:par>
                            </p:childTnLst>
                          </p:cTn>
                        </p:par>
                        <p:par>
                          <p:cTn id="12" fill="hold">
                            <p:stCondLst>
                              <p:cond delay="1500"/>
                            </p:stCondLst>
                            <p:childTnLst>
                              <p:par>
                                <p:cTn id="13" presetID="1" presetClass="entr" presetSubtype="0" fill="hold" nodeType="afterEffect">
                                  <p:stCondLst>
                                    <p:cond delay="0"/>
                                  </p:stCondLst>
                                  <p:childTnLst>
                                    <p:set>
                                      <p:cBhvr>
                                        <p:cTn id="14" dur="1" fill="hold">
                                          <p:stCondLst>
                                            <p:cond delay="0"/>
                                          </p:stCondLst>
                                        </p:cTn>
                                        <p:tgtEl>
                                          <p:spTgt spid="165"/>
                                        </p:tgtEl>
                                        <p:attrNameLst>
                                          <p:attrName>style.visibility</p:attrName>
                                        </p:attrNameLst>
                                      </p:cBhvr>
                                      <p:to>
                                        <p:strVal val="visible"/>
                                      </p:to>
                                    </p:set>
                                  </p:childTnLst>
                                </p:cTn>
                              </p:par>
                            </p:childTnLst>
                          </p:cTn>
                        </p:par>
                        <p:par>
                          <p:cTn id="15" fill="hold">
                            <p:stCondLst>
                              <p:cond delay="1500"/>
                            </p:stCondLst>
                            <p:childTnLst>
                              <p:par>
                                <p:cTn id="16" presetID="42" presetClass="path" presetSubtype="0" accel="50000" decel="50000" fill="hold" nodeType="afterEffect">
                                  <p:stCondLst>
                                    <p:cond delay="500"/>
                                  </p:stCondLst>
                                  <p:childTnLst>
                                    <p:animMotion origin="layout" path="M 2.19811E-6 2.197E-6 L 0.33712 0.02814 " pathEditMode="relative" rAng="0" ptsTypes="AA">
                                      <p:cBhvr>
                                        <p:cTn id="17" dur="1000" fill="hold"/>
                                        <p:tgtEl>
                                          <p:spTgt spid="165"/>
                                        </p:tgtEl>
                                        <p:attrNameLst>
                                          <p:attrName>ppt_x</p:attrName>
                                          <p:attrName>ppt_y</p:attrName>
                                        </p:attrNameLst>
                                      </p:cBhvr>
                                      <p:rCtr x="16850" y="1407"/>
                                    </p:animMotion>
                                  </p:childTnLst>
                                </p:cTn>
                              </p:par>
                            </p:childTnLst>
                          </p:cTn>
                        </p:par>
                        <p:par>
                          <p:cTn id="18" fill="hold">
                            <p:stCondLst>
                              <p:cond delay="3000"/>
                            </p:stCondLst>
                            <p:childTnLst>
                              <p:par>
                                <p:cTn id="19" presetID="10" presetClass="entr" presetSubtype="0" fill="hold" grpId="0" nodeType="afterEffect">
                                  <p:stCondLst>
                                    <p:cond delay="3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3800"/>
                            </p:stCondLst>
                            <p:childTnLst>
                              <p:par>
                                <p:cTn id="23" presetID="10" presetClass="exit" presetSubtype="0" fill="hold" grpId="1" nodeType="afterEffect">
                                  <p:stCondLst>
                                    <p:cond delay="50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nodeType="withEffect">
                                  <p:stCondLst>
                                    <p:cond delay="500"/>
                                  </p:stCondLst>
                                  <p:childTnLst>
                                    <p:animEffect transition="out" filter="fade">
                                      <p:cBhvr>
                                        <p:cTn id="27" dur="500"/>
                                        <p:tgtEl>
                                          <p:spTgt spid="165"/>
                                        </p:tgtEl>
                                      </p:cBhvr>
                                    </p:animEffect>
                                    <p:set>
                                      <p:cBhvr>
                                        <p:cTn id="28" dur="1" fill="hold">
                                          <p:stCondLst>
                                            <p:cond delay="499"/>
                                          </p:stCondLst>
                                        </p:cTn>
                                        <p:tgtEl>
                                          <p:spTgt spid="165"/>
                                        </p:tgtEl>
                                        <p:attrNameLst>
                                          <p:attrName>style.visibility</p:attrName>
                                        </p:attrNameLst>
                                      </p:cBhvr>
                                      <p:to>
                                        <p:strVal val="hidden"/>
                                      </p:to>
                                    </p:set>
                                  </p:childTnLst>
                                </p:cTn>
                              </p:par>
                            </p:childTnLst>
                          </p:cTn>
                        </p:par>
                        <p:par>
                          <p:cTn id="29" fill="hold">
                            <p:stCondLst>
                              <p:cond delay="4800"/>
                            </p:stCondLst>
                            <p:childTnLst>
                              <p:par>
                                <p:cTn id="30" presetID="1" presetClass="entr" presetSubtype="0" fill="hold" nodeType="afterEffect">
                                  <p:stCondLst>
                                    <p:cond delay="0"/>
                                  </p:stCondLst>
                                  <p:childTnLst>
                                    <p:set>
                                      <p:cBhvr>
                                        <p:cTn id="31" dur="1" fill="hold">
                                          <p:stCondLst>
                                            <p:cond delay="0"/>
                                          </p:stCondLst>
                                        </p:cTn>
                                        <p:tgtEl>
                                          <p:spTgt spid="166"/>
                                        </p:tgtEl>
                                        <p:attrNameLst>
                                          <p:attrName>style.visibility</p:attrName>
                                        </p:attrNameLst>
                                      </p:cBhvr>
                                      <p:to>
                                        <p:strVal val="visible"/>
                                      </p:to>
                                    </p:set>
                                  </p:childTnLst>
                                </p:cTn>
                              </p:par>
                            </p:childTnLst>
                          </p:cTn>
                        </p:par>
                        <p:par>
                          <p:cTn id="32" fill="hold">
                            <p:stCondLst>
                              <p:cond delay="4800"/>
                            </p:stCondLst>
                            <p:childTnLst>
                              <p:par>
                                <p:cTn id="33" presetID="42" presetClass="path" presetSubtype="0" accel="50000" decel="50000" fill="hold" nodeType="afterEffect">
                                  <p:stCondLst>
                                    <p:cond delay="0"/>
                                  </p:stCondLst>
                                  <p:childTnLst>
                                    <p:animMotion origin="layout" path="M 2.19811E-6 2.197E-6 L 0.33712 0.02814 " pathEditMode="relative" rAng="0" ptsTypes="AA">
                                      <p:cBhvr>
                                        <p:cTn id="34" dur="1000" fill="hold"/>
                                        <p:tgtEl>
                                          <p:spTgt spid="166"/>
                                        </p:tgtEl>
                                        <p:attrNameLst>
                                          <p:attrName>ppt_x</p:attrName>
                                          <p:attrName>ppt_y</p:attrName>
                                        </p:attrNameLst>
                                      </p:cBhvr>
                                      <p:rCtr x="16850" y="1407"/>
                                    </p:animMotion>
                                  </p:childTnLst>
                                </p:cTn>
                              </p:par>
                            </p:childTnLst>
                          </p:cTn>
                        </p:par>
                        <p:par>
                          <p:cTn id="35" fill="hold">
                            <p:stCondLst>
                              <p:cond delay="5800"/>
                            </p:stCondLst>
                            <p:childTnLst>
                              <p:par>
                                <p:cTn id="36" presetID="10" presetClass="entr" presetSubtype="0" fill="hold" grpId="2"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6300"/>
                            </p:stCondLst>
                            <p:childTnLst>
                              <p:par>
                                <p:cTn id="40" presetID="10" presetClass="exit" presetSubtype="0" fill="hold" grpId="3" nodeType="afterEffect">
                                  <p:stCondLst>
                                    <p:cond delay="50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nodeType="withEffect">
                                  <p:stCondLst>
                                    <p:cond delay="500"/>
                                  </p:stCondLst>
                                  <p:childTnLst>
                                    <p:animEffect transition="out" filter="fade">
                                      <p:cBhvr>
                                        <p:cTn id="44" dur="500"/>
                                        <p:tgtEl>
                                          <p:spTgt spid="166"/>
                                        </p:tgtEl>
                                      </p:cBhvr>
                                    </p:animEffect>
                                    <p:set>
                                      <p:cBhvr>
                                        <p:cTn id="45" dur="1" fill="hold">
                                          <p:stCondLst>
                                            <p:cond delay="499"/>
                                          </p:stCondLst>
                                        </p:cTn>
                                        <p:tgtEl>
                                          <p:spTgt spid="166"/>
                                        </p:tgtEl>
                                        <p:attrNameLst>
                                          <p:attrName>style.visibility</p:attrName>
                                        </p:attrNameLst>
                                      </p:cBhvr>
                                      <p:to>
                                        <p:strVal val="hidden"/>
                                      </p:to>
                                    </p:set>
                                  </p:childTnLst>
                                </p:cTn>
                              </p:par>
                            </p:childTnLst>
                          </p:cTn>
                        </p:par>
                        <p:par>
                          <p:cTn id="46" fill="hold">
                            <p:stCondLst>
                              <p:cond delay="7300"/>
                            </p:stCondLst>
                            <p:childTnLst>
                              <p:par>
                                <p:cTn id="47" presetID="1" presetClass="entr" presetSubtype="0" fill="hold" nodeType="afterEffect">
                                  <p:stCondLst>
                                    <p:cond delay="0"/>
                                  </p:stCondLst>
                                  <p:childTnLst>
                                    <p:set>
                                      <p:cBhvr>
                                        <p:cTn id="48" dur="1" fill="hold">
                                          <p:stCondLst>
                                            <p:cond delay="0"/>
                                          </p:stCondLst>
                                        </p:cTn>
                                        <p:tgtEl>
                                          <p:spTgt spid="167"/>
                                        </p:tgtEl>
                                        <p:attrNameLst>
                                          <p:attrName>style.visibility</p:attrName>
                                        </p:attrNameLst>
                                      </p:cBhvr>
                                      <p:to>
                                        <p:strVal val="visible"/>
                                      </p:to>
                                    </p:set>
                                  </p:childTnLst>
                                </p:cTn>
                              </p:par>
                            </p:childTnLst>
                          </p:cTn>
                        </p:par>
                        <p:par>
                          <p:cTn id="49" fill="hold">
                            <p:stCondLst>
                              <p:cond delay="7300"/>
                            </p:stCondLst>
                            <p:childTnLst>
                              <p:par>
                                <p:cTn id="50" presetID="42" presetClass="path" presetSubtype="0" accel="50000" decel="50000" fill="hold" nodeType="afterEffect">
                                  <p:stCondLst>
                                    <p:cond delay="0"/>
                                  </p:stCondLst>
                                  <p:childTnLst>
                                    <p:animMotion origin="layout" path="M 2.19811E-6 2.197E-6 L 0.33712 0.02814 " pathEditMode="relative" rAng="0" ptsTypes="AA">
                                      <p:cBhvr>
                                        <p:cTn id="51" dur="1000" fill="hold"/>
                                        <p:tgtEl>
                                          <p:spTgt spid="167"/>
                                        </p:tgtEl>
                                        <p:attrNameLst>
                                          <p:attrName>ppt_x</p:attrName>
                                          <p:attrName>ppt_y</p:attrName>
                                        </p:attrNameLst>
                                      </p:cBhvr>
                                      <p:rCtr x="16850" y="1407"/>
                                    </p:animMotion>
                                  </p:childTnLst>
                                </p:cTn>
                              </p:par>
                            </p:childTnLst>
                          </p:cTn>
                        </p:par>
                        <p:par>
                          <p:cTn id="52" fill="hold">
                            <p:stCondLst>
                              <p:cond delay="8300"/>
                            </p:stCondLst>
                            <p:childTnLst>
                              <p:par>
                                <p:cTn id="53" presetID="10" presetClass="entr" presetSubtype="0" fill="hold" grpId="4"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8800"/>
                            </p:stCondLst>
                            <p:childTnLst>
                              <p:par>
                                <p:cTn id="57" presetID="10" presetClass="exit" presetSubtype="0" fill="hold" grpId="5" nodeType="afterEffect">
                                  <p:stCondLst>
                                    <p:cond delay="500"/>
                                  </p:stCondLst>
                                  <p:childTnLst>
                                    <p:animEffect transition="out" filter="fade">
                                      <p:cBhvr>
                                        <p:cTn id="58" dur="500"/>
                                        <p:tgtEl>
                                          <p:spTgt spid="5"/>
                                        </p:tgtEl>
                                      </p:cBhvr>
                                    </p:animEffect>
                                    <p:set>
                                      <p:cBhvr>
                                        <p:cTn id="59" dur="1" fill="hold">
                                          <p:stCondLst>
                                            <p:cond delay="499"/>
                                          </p:stCondLst>
                                        </p:cTn>
                                        <p:tgtEl>
                                          <p:spTgt spid="5"/>
                                        </p:tgtEl>
                                        <p:attrNameLst>
                                          <p:attrName>style.visibility</p:attrName>
                                        </p:attrNameLst>
                                      </p:cBhvr>
                                      <p:to>
                                        <p:strVal val="hidden"/>
                                      </p:to>
                                    </p:set>
                                  </p:childTnLst>
                                </p:cTn>
                              </p:par>
                              <p:par>
                                <p:cTn id="60" presetID="10" presetClass="exit" presetSubtype="0" fill="hold" nodeType="withEffect">
                                  <p:stCondLst>
                                    <p:cond delay="500"/>
                                  </p:stCondLst>
                                  <p:childTnLst>
                                    <p:animEffect transition="out" filter="fade">
                                      <p:cBhvr>
                                        <p:cTn id="61" dur="500"/>
                                        <p:tgtEl>
                                          <p:spTgt spid="167"/>
                                        </p:tgtEl>
                                      </p:cBhvr>
                                    </p:animEffect>
                                    <p:set>
                                      <p:cBhvr>
                                        <p:cTn id="62" dur="1" fill="hold">
                                          <p:stCondLst>
                                            <p:cond delay="499"/>
                                          </p:stCondLst>
                                        </p:cTn>
                                        <p:tgtEl>
                                          <p:spTgt spid="167"/>
                                        </p:tgtEl>
                                        <p:attrNameLst>
                                          <p:attrName>style.visibility</p:attrName>
                                        </p:attrNameLst>
                                      </p:cBhvr>
                                      <p:to>
                                        <p:strVal val="hidden"/>
                                      </p:to>
                                    </p:set>
                                  </p:childTnLst>
                                </p:cTn>
                              </p:par>
                            </p:childTnLst>
                          </p:cTn>
                        </p:par>
                        <p:par>
                          <p:cTn id="63" fill="hold">
                            <p:stCondLst>
                              <p:cond delay="9800"/>
                            </p:stCondLst>
                            <p:childTnLst>
                              <p:par>
                                <p:cTn id="64" presetID="1" presetClass="entr" presetSubtype="0" fill="hold" nodeType="afterEffect">
                                  <p:stCondLst>
                                    <p:cond delay="0"/>
                                  </p:stCondLst>
                                  <p:childTnLst>
                                    <p:set>
                                      <p:cBhvr>
                                        <p:cTn id="65" dur="1" fill="hold">
                                          <p:stCondLst>
                                            <p:cond delay="0"/>
                                          </p:stCondLst>
                                        </p:cTn>
                                        <p:tgtEl>
                                          <p:spTgt spid="168"/>
                                        </p:tgtEl>
                                        <p:attrNameLst>
                                          <p:attrName>style.visibility</p:attrName>
                                        </p:attrNameLst>
                                      </p:cBhvr>
                                      <p:to>
                                        <p:strVal val="visible"/>
                                      </p:to>
                                    </p:set>
                                  </p:childTnLst>
                                </p:cTn>
                              </p:par>
                            </p:childTnLst>
                          </p:cTn>
                        </p:par>
                        <p:par>
                          <p:cTn id="66" fill="hold">
                            <p:stCondLst>
                              <p:cond delay="9800"/>
                            </p:stCondLst>
                            <p:childTnLst>
                              <p:par>
                                <p:cTn id="67" presetID="42" presetClass="path" presetSubtype="0" accel="50000" decel="50000" fill="hold" nodeType="afterEffect">
                                  <p:stCondLst>
                                    <p:cond delay="0"/>
                                  </p:stCondLst>
                                  <p:childTnLst>
                                    <p:animMotion origin="layout" path="M 2.19811E-6 2.197E-6 L 0.33712 0.02814 " pathEditMode="relative" rAng="0" ptsTypes="AA">
                                      <p:cBhvr>
                                        <p:cTn id="68" dur="1000" fill="hold"/>
                                        <p:tgtEl>
                                          <p:spTgt spid="168"/>
                                        </p:tgtEl>
                                        <p:attrNameLst>
                                          <p:attrName>ppt_x</p:attrName>
                                          <p:attrName>ppt_y</p:attrName>
                                        </p:attrNameLst>
                                      </p:cBhvr>
                                      <p:rCtr x="16850" y="1407"/>
                                    </p:animMotion>
                                  </p:childTnLst>
                                </p:cTn>
                              </p:par>
                            </p:childTnLst>
                          </p:cTn>
                        </p:par>
                        <p:par>
                          <p:cTn id="69" fill="hold">
                            <p:stCondLst>
                              <p:cond delay="10800"/>
                            </p:stCondLst>
                            <p:childTnLst>
                              <p:par>
                                <p:cTn id="70" presetID="10" presetClass="entr" presetSubtype="0" fill="hold" nodeType="after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xit" presetSubtype="0" fill="hold" nodeType="withEffect">
                                  <p:stCondLst>
                                    <p:cond delay="1000"/>
                                  </p:stCondLst>
                                  <p:childTnLst>
                                    <p:animEffect transition="out" filter="fade">
                                      <p:cBhvr>
                                        <p:cTn id="74" dur="500"/>
                                        <p:tgtEl>
                                          <p:spTgt spid="168"/>
                                        </p:tgtEl>
                                      </p:cBhvr>
                                    </p:animEffect>
                                    <p:set>
                                      <p:cBhvr>
                                        <p:cTn id="75" dur="1" fill="hold">
                                          <p:stCondLst>
                                            <p:cond delay="499"/>
                                          </p:stCondLst>
                                        </p:cTn>
                                        <p:tgtEl>
                                          <p:spTgt spid="168"/>
                                        </p:tgtEl>
                                        <p:attrNameLst>
                                          <p:attrName>style.visibility</p:attrName>
                                        </p:attrNameLst>
                                      </p:cBhvr>
                                      <p:to>
                                        <p:strVal val="hidden"/>
                                      </p:to>
                                    </p:set>
                                  </p:childTnLst>
                                </p:cTn>
                              </p:par>
                            </p:childTnLst>
                          </p:cTn>
                        </p:par>
                        <p:par>
                          <p:cTn id="76" fill="hold">
                            <p:stCondLst>
                              <p:cond delay="12300"/>
                            </p:stCondLst>
                            <p:childTnLst>
                              <p:par>
                                <p:cTn id="77" presetID="10" presetClass="entr" presetSubtype="0" fill="hold" grpId="0"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5" grpId="0" animBg="1"/>
      <p:bldP spid="5" grpId="1" animBg="1"/>
      <p:bldP spid="5" grpId="2" animBg="1"/>
      <p:bldP spid="5" grpId="3" animBg="1"/>
      <p:bldP spid="5" grpId="4" animBg="1"/>
      <p:bldP spid="5" grpId="5"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bwMode="auto">
          <a:xfrm>
            <a:off x="8261615" y="1213497"/>
            <a:ext cx="3716027" cy="54832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Fault injection</a:t>
            </a:r>
          </a:p>
        </p:txBody>
      </p:sp>
      <p:sp>
        <p:nvSpPr>
          <p:cNvPr id="17" name="Title 16"/>
          <p:cNvSpPr>
            <a:spLocks noGrp="1"/>
          </p:cNvSpPr>
          <p:nvPr>
            <p:ph type="title"/>
          </p:nvPr>
        </p:nvSpPr>
        <p:spPr/>
        <p:txBody>
          <a:bodyPr/>
          <a:lstStyle/>
          <a:p>
            <a:r>
              <a:rPr lang="en-US" sz="4800" dirty="0">
                <a:solidFill>
                  <a:srgbClr val="505050"/>
                </a:solidFill>
              </a:rPr>
              <a:t>Hypothesis-driven development</a:t>
            </a:r>
          </a:p>
        </p:txBody>
      </p:sp>
      <p:sp>
        <p:nvSpPr>
          <p:cNvPr id="3" name="Rectangle 2"/>
          <p:cNvSpPr/>
          <p:nvPr/>
        </p:nvSpPr>
        <p:spPr bwMode="auto">
          <a:xfrm>
            <a:off x="4367261" y="1217281"/>
            <a:ext cx="3716027" cy="54832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Telemetry</a:t>
            </a:r>
          </a:p>
        </p:txBody>
      </p:sp>
      <p:sp>
        <p:nvSpPr>
          <p:cNvPr id="7" name="Rectangle 6"/>
          <p:cNvSpPr/>
          <p:nvPr/>
        </p:nvSpPr>
        <p:spPr bwMode="auto">
          <a:xfrm>
            <a:off x="458836" y="1213497"/>
            <a:ext cx="3716027" cy="548325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Testing in production</a:t>
            </a: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56597" y="3762908"/>
            <a:ext cx="2217064" cy="2937630"/>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2608" y="4035316"/>
            <a:ext cx="3593810" cy="2580458"/>
          </a:xfrm>
          <a:prstGeom prst="rect">
            <a:avLst/>
          </a:prstGeom>
        </p:spPr>
      </p:pic>
      <p:pic>
        <p:nvPicPr>
          <p:cNvPr id="16" name="Picture 1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060489" y="4811662"/>
            <a:ext cx="3417143" cy="1888881"/>
          </a:xfrm>
          <a:prstGeom prst="rect">
            <a:avLst/>
          </a:prstGeom>
        </p:spPr>
      </p:pic>
      <p:sp>
        <p:nvSpPr>
          <p:cNvPr id="59" name="Oval 58"/>
          <p:cNvSpPr/>
          <p:nvPr/>
        </p:nvSpPr>
        <p:spPr bwMode="auto">
          <a:xfrm>
            <a:off x="9227997" y="2636792"/>
            <a:ext cx="2018016" cy="2018016"/>
          </a:xfrm>
          <a:prstGeom prst="ellipse">
            <a:avLst/>
          </a:prstGeom>
          <a:noFill/>
          <a:ln w="57150">
            <a:solidFill>
              <a:schemeClr val="accent6"/>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CODE 3"/>
          <p:cNvGrpSpPr/>
          <p:nvPr/>
        </p:nvGrpSpPr>
        <p:grpSpPr>
          <a:xfrm>
            <a:off x="8947502" y="3382747"/>
            <a:ext cx="631204" cy="657897"/>
            <a:chOff x="2328300" y="3506767"/>
            <a:chExt cx="551703" cy="575034"/>
          </a:xfrm>
        </p:grpSpPr>
        <p:sp>
          <p:nvSpPr>
            <p:cNvPr id="1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nvGrpSpPr>
            <p:cNvPr id="20" name="Group 19"/>
            <p:cNvGrpSpPr/>
            <p:nvPr/>
          </p:nvGrpSpPr>
          <p:grpSpPr>
            <a:xfrm>
              <a:off x="2328300" y="3506767"/>
              <a:ext cx="551703" cy="575034"/>
              <a:chOff x="3937001" y="4448175"/>
              <a:chExt cx="638175" cy="665163"/>
            </a:xfrm>
          </p:grpSpPr>
          <p:grpSp>
            <p:nvGrpSpPr>
              <p:cNvPr id="21" name="Group 10"/>
              <p:cNvGrpSpPr>
                <a:grpSpLocks noChangeAspect="1"/>
              </p:cNvGrpSpPr>
              <p:nvPr/>
            </p:nvGrpSpPr>
            <p:grpSpPr bwMode="auto">
              <a:xfrm>
                <a:off x="3937001" y="4448175"/>
                <a:ext cx="638175" cy="665163"/>
                <a:chOff x="2480" y="2802"/>
                <a:chExt cx="402" cy="419"/>
              </a:xfrm>
            </p:grpSpPr>
            <p:sp>
              <p:nvSpPr>
                <p:cNvPr id="2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2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2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nvGrpSpPr>
              <p:cNvPr id="22" name="Group 21"/>
              <p:cNvGrpSpPr/>
              <p:nvPr/>
            </p:nvGrpSpPr>
            <p:grpSpPr>
              <a:xfrm>
                <a:off x="4120302" y="4618868"/>
                <a:ext cx="293550" cy="349134"/>
                <a:chOff x="4662074" y="4335997"/>
                <a:chExt cx="234105" cy="278433"/>
              </a:xfrm>
            </p:grpSpPr>
            <p:sp>
              <p:nvSpPr>
                <p:cNvPr id="2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6"/>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2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6"/>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grpSp>
      <p:grpSp>
        <p:nvGrpSpPr>
          <p:cNvPr id="38" name="CODE 3"/>
          <p:cNvGrpSpPr/>
          <p:nvPr/>
        </p:nvGrpSpPr>
        <p:grpSpPr>
          <a:xfrm>
            <a:off x="10945597" y="3382747"/>
            <a:ext cx="631204" cy="657897"/>
            <a:chOff x="2328300" y="3506767"/>
            <a:chExt cx="551703" cy="575034"/>
          </a:xfrm>
        </p:grpSpPr>
        <p:sp>
          <p:nvSpPr>
            <p:cNvPr id="3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nvGrpSpPr>
            <p:cNvPr id="40" name="Group 39"/>
            <p:cNvGrpSpPr/>
            <p:nvPr/>
          </p:nvGrpSpPr>
          <p:grpSpPr>
            <a:xfrm>
              <a:off x="2328300" y="3506767"/>
              <a:ext cx="551703" cy="575034"/>
              <a:chOff x="3937001" y="4448175"/>
              <a:chExt cx="638175" cy="665163"/>
            </a:xfrm>
          </p:grpSpPr>
          <p:grpSp>
            <p:nvGrpSpPr>
              <p:cNvPr id="41" name="Group 10"/>
              <p:cNvGrpSpPr>
                <a:grpSpLocks noChangeAspect="1"/>
              </p:cNvGrpSpPr>
              <p:nvPr/>
            </p:nvGrpSpPr>
            <p:grpSpPr bwMode="auto">
              <a:xfrm>
                <a:off x="3937001" y="4448175"/>
                <a:ext cx="638175" cy="665163"/>
                <a:chOff x="2480" y="2802"/>
                <a:chExt cx="402" cy="419"/>
              </a:xfrm>
            </p:grpSpPr>
            <p:sp>
              <p:nvSpPr>
                <p:cNvPr id="4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4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4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nvGrpSpPr>
              <p:cNvPr id="42" name="Group 41"/>
              <p:cNvGrpSpPr/>
              <p:nvPr/>
            </p:nvGrpSpPr>
            <p:grpSpPr>
              <a:xfrm>
                <a:off x="4120302" y="4618868"/>
                <a:ext cx="293550" cy="349134"/>
                <a:chOff x="4662074" y="4335997"/>
                <a:chExt cx="234105" cy="278433"/>
              </a:xfrm>
            </p:grpSpPr>
            <p:sp>
              <p:nvSpPr>
                <p:cNvPr id="4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2"/>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4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2"/>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grpSp>
      <p:sp>
        <p:nvSpPr>
          <p:cNvPr id="61" name="Production B"/>
          <p:cNvSpPr/>
          <p:nvPr/>
        </p:nvSpPr>
        <p:spPr bwMode="auto">
          <a:xfrm>
            <a:off x="643687" y="1840692"/>
            <a:ext cx="1585010" cy="1028139"/>
          </a:xfrm>
          <a:prstGeom prst="roundRect">
            <a:avLst>
              <a:gd name="adj" fmla="val 5175"/>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a:lnSpc>
                <a:spcPct val="90000"/>
              </a:lnSpc>
              <a:defRPr/>
            </a:pPr>
            <a:r>
              <a:rPr lang="en-US" sz="1199" kern="0" dirty="0">
                <a:gradFill>
                  <a:gsLst>
                    <a:gs pos="0">
                      <a:srgbClr val="FFFFFF"/>
                    </a:gs>
                    <a:gs pos="100000">
                      <a:srgbClr val="FFFFFF"/>
                    </a:gs>
                  </a:gsLst>
                  <a:lin ang="5400000" scaled="0"/>
                </a:gradFill>
                <a:latin typeface="Segoe UI"/>
                <a:ea typeface="Segoe UI" pitchFamily="34" charset="0"/>
                <a:cs typeface="Segoe UI" pitchFamily="34" charset="0"/>
              </a:rPr>
              <a:t>PRODUCTION A</a:t>
            </a:r>
          </a:p>
        </p:txBody>
      </p:sp>
      <p:sp>
        <p:nvSpPr>
          <p:cNvPr id="62" name="APP 2"/>
          <p:cNvSpPr>
            <a:spLocks noEditPoints="1"/>
          </p:cNvSpPr>
          <p:nvPr/>
        </p:nvSpPr>
        <p:spPr bwMode="auto">
          <a:xfrm>
            <a:off x="1171326" y="2258025"/>
            <a:ext cx="529732" cy="530968"/>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25B9EC"/>
          </a:solidFill>
          <a:ln>
            <a:noFill/>
          </a:ln>
        </p:spPr>
        <p:txBody>
          <a:bodyPr vert="horz" wrap="square" lIns="91401" tIns="45700" rIns="91401" bIns="45700" numCol="1" anchor="t" anchorCtr="0" compatLnSpc="1">
            <a:prstTxWarp prst="textNoShape">
              <a:avLst/>
            </a:prstTxWarp>
          </a:bodyPr>
          <a:lstStyle/>
          <a:p>
            <a:pPr defTabSz="913773">
              <a:defRPr/>
            </a:pPr>
            <a:endParaRPr lang="en-US" sz="1700" kern="0" dirty="0">
              <a:solidFill>
                <a:srgbClr val="000000"/>
              </a:solidFill>
              <a:latin typeface="Segoe UI"/>
            </a:endParaRPr>
          </a:p>
        </p:txBody>
      </p:sp>
      <p:sp>
        <p:nvSpPr>
          <p:cNvPr id="63" name="Production B"/>
          <p:cNvSpPr/>
          <p:nvPr/>
        </p:nvSpPr>
        <p:spPr bwMode="auto">
          <a:xfrm>
            <a:off x="2402574" y="1840611"/>
            <a:ext cx="1585010" cy="1028139"/>
          </a:xfrm>
          <a:prstGeom prst="roundRect">
            <a:avLst>
              <a:gd name="adj" fmla="val 5175"/>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a:lnSpc>
                <a:spcPct val="90000"/>
              </a:lnSpc>
              <a:defRPr/>
            </a:pPr>
            <a:r>
              <a:rPr lang="en-US" sz="1199" kern="0" dirty="0">
                <a:gradFill>
                  <a:gsLst>
                    <a:gs pos="0">
                      <a:srgbClr val="FFFFFF"/>
                    </a:gs>
                    <a:gs pos="100000">
                      <a:srgbClr val="FFFFFF"/>
                    </a:gs>
                  </a:gsLst>
                  <a:lin ang="5400000" scaled="0"/>
                </a:gradFill>
                <a:latin typeface="Segoe UI"/>
                <a:ea typeface="Segoe UI" pitchFamily="34" charset="0"/>
                <a:cs typeface="Segoe UI" pitchFamily="34" charset="0"/>
              </a:rPr>
              <a:t>PRODUCTION B</a:t>
            </a:r>
          </a:p>
        </p:txBody>
      </p:sp>
      <p:sp>
        <p:nvSpPr>
          <p:cNvPr id="64" name="APP 2"/>
          <p:cNvSpPr>
            <a:spLocks noEditPoints="1"/>
          </p:cNvSpPr>
          <p:nvPr/>
        </p:nvSpPr>
        <p:spPr bwMode="auto">
          <a:xfrm>
            <a:off x="2930213" y="2257945"/>
            <a:ext cx="529732" cy="530968"/>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25B9EC"/>
          </a:solidFill>
          <a:ln>
            <a:noFill/>
          </a:ln>
        </p:spPr>
        <p:txBody>
          <a:bodyPr vert="horz" wrap="square" lIns="91401" tIns="45700" rIns="91401" bIns="45700" numCol="1" anchor="t" anchorCtr="0" compatLnSpc="1">
            <a:prstTxWarp prst="textNoShape">
              <a:avLst/>
            </a:prstTxWarp>
          </a:bodyPr>
          <a:lstStyle/>
          <a:p>
            <a:pPr defTabSz="913773">
              <a:defRPr/>
            </a:pPr>
            <a:endParaRPr lang="en-US" sz="1700" kern="0" dirty="0">
              <a:solidFill>
                <a:srgbClr val="000000"/>
              </a:solidFill>
              <a:latin typeface="Segoe UI"/>
            </a:endParaRPr>
          </a:p>
        </p:txBody>
      </p:sp>
      <p:sp>
        <p:nvSpPr>
          <p:cNvPr id="2" name="Rectangle 1"/>
          <p:cNvSpPr/>
          <p:nvPr/>
        </p:nvSpPr>
        <p:spPr bwMode="auto">
          <a:xfrm>
            <a:off x="6095359" y="3717008"/>
            <a:ext cx="202653" cy="109843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Production B"/>
          <p:cNvSpPr/>
          <p:nvPr/>
        </p:nvSpPr>
        <p:spPr bwMode="auto">
          <a:xfrm>
            <a:off x="4593095" y="1919287"/>
            <a:ext cx="1767214" cy="1592201"/>
          </a:xfrm>
          <a:prstGeom prst="roundRect">
            <a:avLst>
              <a:gd name="adj" fmla="val 5175"/>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a:lnSpc>
                <a:spcPct val="90000"/>
              </a:lnSpc>
              <a:defRPr/>
            </a:pPr>
            <a:r>
              <a:rPr lang="en-US" sz="1598" kern="0" dirty="0">
                <a:gradFill>
                  <a:gsLst>
                    <a:gs pos="0">
                      <a:srgbClr val="FFFFFF"/>
                    </a:gs>
                    <a:gs pos="100000">
                      <a:srgbClr val="FFFFFF"/>
                    </a:gs>
                  </a:gsLst>
                  <a:lin ang="5400000" scaled="0"/>
                </a:gradFill>
                <a:latin typeface="Segoe UI"/>
                <a:ea typeface="Segoe UI" pitchFamily="34" charset="0"/>
                <a:cs typeface="Segoe UI" pitchFamily="34" charset="0"/>
              </a:rPr>
              <a:t>PRODUCTION</a:t>
            </a:r>
          </a:p>
        </p:txBody>
      </p:sp>
      <p:cxnSp>
        <p:nvCxnSpPr>
          <p:cNvPr id="5" name="Straight Connector 4"/>
          <p:cNvCxnSpPr/>
          <p:nvPr/>
        </p:nvCxnSpPr>
        <p:spPr>
          <a:xfrm flipV="1">
            <a:off x="5534782" y="3559308"/>
            <a:ext cx="0" cy="1259923"/>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1544881" y="3004598"/>
            <a:ext cx="652122" cy="1744848"/>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2247046" y="3004598"/>
            <a:ext cx="797849" cy="1744848"/>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2" name="Lightning Bolt 51"/>
          <p:cNvSpPr/>
          <p:nvPr/>
        </p:nvSpPr>
        <p:spPr bwMode="auto">
          <a:xfrm>
            <a:off x="9976494" y="3275779"/>
            <a:ext cx="521022" cy="740045"/>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ZA"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p:cNvSpPr/>
          <p:nvPr/>
        </p:nvSpPr>
        <p:spPr bwMode="auto">
          <a:xfrm>
            <a:off x="9976495" y="2258025"/>
            <a:ext cx="550585" cy="8053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5" name="Picture 3"/>
          <p:cNvPicPr>
            <a:picLocks noChangeAspect="1"/>
          </p:cNvPicPr>
          <p:nvPr/>
        </p:nvPicPr>
        <p:blipFill>
          <a:blip r:embed="rId6">
            <a:lum bright="100000"/>
            <a:extLst>
              <a:ext uri="{28A0092B-C50C-407E-A947-70E740481C1C}">
                <a14:useLocalDpi xmlns:a14="http://schemas.microsoft.com/office/drawing/2010/main"/>
              </a:ext>
            </a:extLst>
          </a:blip>
          <a:srcRect/>
          <a:stretch>
            <a:fillRect/>
          </a:stretch>
        </p:blipFill>
        <p:spPr bwMode="auto">
          <a:xfrm>
            <a:off x="10046882" y="2354679"/>
            <a:ext cx="618783" cy="70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bwMode="auto">
          <a:xfrm>
            <a:off x="9871626" y="4333891"/>
            <a:ext cx="723696" cy="8053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46"/>
          <p:cNvPicPr>
            <a:picLocks noChangeAspect="1"/>
          </p:cNvPicPr>
          <p:nvPr/>
        </p:nvPicPr>
        <p:blipFill>
          <a:blip r:embed="rId7">
            <a:lum bright="100000"/>
            <a:extLst>
              <a:ext uri="{28A0092B-C50C-407E-A947-70E740481C1C}">
                <a14:useLocalDpi xmlns:a14="http://schemas.microsoft.com/office/drawing/2010/main"/>
              </a:ext>
            </a:extLst>
          </a:blip>
          <a:srcRect/>
          <a:stretch>
            <a:fillRect/>
          </a:stretch>
        </p:blipFill>
        <p:spPr bwMode="auto">
          <a:xfrm>
            <a:off x="9884634" y="4362036"/>
            <a:ext cx="704742" cy="60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Group 49"/>
          <p:cNvGrpSpPr/>
          <p:nvPr/>
        </p:nvGrpSpPr>
        <p:grpSpPr>
          <a:xfrm>
            <a:off x="655603" y="2633411"/>
            <a:ext cx="608783" cy="643692"/>
            <a:chOff x="8968422" y="1945240"/>
            <a:chExt cx="972643" cy="1028418"/>
          </a:xfrm>
        </p:grpSpPr>
        <p:grpSp>
          <p:nvGrpSpPr>
            <p:cNvPr id="72" name="Group 71"/>
            <p:cNvGrpSpPr/>
            <p:nvPr/>
          </p:nvGrpSpPr>
          <p:grpSpPr>
            <a:xfrm>
              <a:off x="8968422" y="2142553"/>
              <a:ext cx="318232" cy="696493"/>
              <a:chOff x="9458597" y="2993206"/>
              <a:chExt cx="291678" cy="638376"/>
            </a:xfrm>
          </p:grpSpPr>
          <p:sp>
            <p:nvSpPr>
              <p:cNvPr id="78" name="Oval 77"/>
              <p:cNvSpPr/>
              <p:nvPr/>
            </p:nvSpPr>
            <p:spPr bwMode="auto">
              <a:xfrm>
                <a:off x="9497057" y="2993206"/>
                <a:ext cx="195809" cy="195809"/>
              </a:xfrm>
              <a:prstGeom prst="ellipse">
                <a:avLst/>
              </a:pr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Freeform 78"/>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3" name="Group 72"/>
            <p:cNvGrpSpPr/>
            <p:nvPr/>
          </p:nvGrpSpPr>
          <p:grpSpPr>
            <a:xfrm>
              <a:off x="9622833" y="2142553"/>
              <a:ext cx="318232" cy="696493"/>
              <a:chOff x="9458597" y="2993206"/>
              <a:chExt cx="291678" cy="638376"/>
            </a:xfrm>
          </p:grpSpPr>
          <p:sp>
            <p:nvSpPr>
              <p:cNvPr id="76" name="Oval 75"/>
              <p:cNvSpPr/>
              <p:nvPr/>
            </p:nvSpPr>
            <p:spPr bwMode="auto">
              <a:xfrm>
                <a:off x="9497057" y="2993206"/>
                <a:ext cx="195809" cy="195809"/>
              </a:xfrm>
              <a:prstGeom prst="ellipse">
                <a:avLst/>
              </a:pr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Freeform 76"/>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4" name="Freeform 73"/>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65000"/>
              </a:schemeClr>
            </a:solidFill>
            <a:ln w="3810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Oval 74"/>
            <p:cNvSpPr/>
            <p:nvPr/>
          </p:nvSpPr>
          <p:spPr bwMode="auto">
            <a:xfrm>
              <a:off x="9257133" y="1945240"/>
              <a:ext cx="330228" cy="330228"/>
            </a:xfrm>
            <a:prstGeom prst="ellipse">
              <a:avLst/>
            </a:prstGeom>
            <a:solidFill>
              <a:schemeClr val="tx1">
                <a:lumMod val="65000"/>
              </a:schemeClr>
            </a:solid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0" name="Group 79"/>
          <p:cNvGrpSpPr/>
          <p:nvPr/>
        </p:nvGrpSpPr>
        <p:grpSpPr>
          <a:xfrm>
            <a:off x="3331240" y="2633411"/>
            <a:ext cx="608783" cy="643692"/>
            <a:chOff x="8968422" y="1945240"/>
            <a:chExt cx="972643" cy="1028418"/>
          </a:xfrm>
        </p:grpSpPr>
        <p:grpSp>
          <p:nvGrpSpPr>
            <p:cNvPr id="81" name="Group 80"/>
            <p:cNvGrpSpPr/>
            <p:nvPr/>
          </p:nvGrpSpPr>
          <p:grpSpPr>
            <a:xfrm>
              <a:off x="8968422" y="2142553"/>
              <a:ext cx="318232" cy="696493"/>
              <a:chOff x="9458597" y="2993206"/>
              <a:chExt cx="291678" cy="638376"/>
            </a:xfrm>
          </p:grpSpPr>
          <p:sp>
            <p:nvSpPr>
              <p:cNvPr id="87" name="Oval 86"/>
              <p:cNvSpPr/>
              <p:nvPr/>
            </p:nvSpPr>
            <p:spPr bwMode="auto">
              <a:xfrm>
                <a:off x="9497057" y="2993206"/>
                <a:ext cx="195809" cy="195809"/>
              </a:xfrm>
              <a:prstGeom prst="ellipse">
                <a:avLst/>
              </a:pr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Freeform 87"/>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2" name="Group 81"/>
            <p:cNvGrpSpPr/>
            <p:nvPr/>
          </p:nvGrpSpPr>
          <p:grpSpPr>
            <a:xfrm>
              <a:off x="9622833" y="2142553"/>
              <a:ext cx="318232" cy="696493"/>
              <a:chOff x="9458597" y="2993206"/>
              <a:chExt cx="291678" cy="638376"/>
            </a:xfrm>
          </p:grpSpPr>
          <p:sp>
            <p:nvSpPr>
              <p:cNvPr id="85" name="Oval 84"/>
              <p:cNvSpPr/>
              <p:nvPr/>
            </p:nvSpPr>
            <p:spPr bwMode="auto">
              <a:xfrm>
                <a:off x="9497057" y="2993206"/>
                <a:ext cx="195809" cy="195809"/>
              </a:xfrm>
              <a:prstGeom prst="ellipse">
                <a:avLst/>
              </a:pr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Freeform 85"/>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3" name="Freeform 82"/>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65000"/>
              </a:schemeClr>
            </a:solidFill>
            <a:ln w="3810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Oval 83"/>
            <p:cNvSpPr/>
            <p:nvPr/>
          </p:nvSpPr>
          <p:spPr bwMode="auto">
            <a:xfrm>
              <a:off x="9257133" y="1945240"/>
              <a:ext cx="330228" cy="330228"/>
            </a:xfrm>
            <a:prstGeom prst="ellipse">
              <a:avLst/>
            </a:prstGeom>
            <a:solidFill>
              <a:schemeClr val="tx1">
                <a:lumMod val="65000"/>
              </a:schemeClr>
            </a:solid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 name="TextBox 3"/>
          <p:cNvSpPr txBox="1"/>
          <p:nvPr/>
        </p:nvSpPr>
        <p:spPr>
          <a:xfrm>
            <a:off x="739528" y="3310078"/>
            <a:ext cx="472886" cy="254237"/>
          </a:xfrm>
          <a:prstGeom prst="rect">
            <a:avLst/>
          </a:prstGeom>
          <a:noFill/>
        </p:spPr>
        <p:txBody>
          <a:bodyPr wrap="none" lIns="0" tIns="0" rIns="0" bIns="0" rtlCol="0">
            <a:spAutoFit/>
          </a:bodyPr>
          <a:lstStyle/>
          <a:p>
            <a:pPr defTabSz="914340">
              <a:lnSpc>
                <a:spcPct val="90000"/>
              </a:lnSpc>
              <a:spcAft>
                <a:spcPts val="600"/>
              </a:spcAft>
              <a:defRPr/>
            </a:pPr>
            <a:r>
              <a:rPr lang="en-US" sz="1836" b="1" kern="0" dirty="0">
                <a:gradFill>
                  <a:gsLst>
                    <a:gs pos="2917">
                      <a:srgbClr val="FFFFFF"/>
                    </a:gs>
                    <a:gs pos="30000">
                      <a:srgbClr val="FFFFFF"/>
                    </a:gs>
                  </a:gsLst>
                  <a:lin ang="5400000" scaled="0"/>
                </a:gradFill>
                <a:latin typeface="Segoe UI"/>
              </a:rPr>
              <a:t>90%</a:t>
            </a:r>
          </a:p>
        </p:txBody>
      </p:sp>
      <p:sp>
        <p:nvSpPr>
          <p:cNvPr id="89" name="TextBox 88"/>
          <p:cNvSpPr txBox="1"/>
          <p:nvPr/>
        </p:nvSpPr>
        <p:spPr>
          <a:xfrm>
            <a:off x="3402459" y="3310078"/>
            <a:ext cx="472886" cy="254237"/>
          </a:xfrm>
          <a:prstGeom prst="rect">
            <a:avLst/>
          </a:prstGeom>
          <a:noFill/>
        </p:spPr>
        <p:txBody>
          <a:bodyPr wrap="none" lIns="0" tIns="0" rIns="0" bIns="0" rtlCol="0">
            <a:spAutoFit/>
          </a:bodyPr>
          <a:lstStyle/>
          <a:p>
            <a:pPr defTabSz="914340">
              <a:lnSpc>
                <a:spcPct val="90000"/>
              </a:lnSpc>
              <a:spcAft>
                <a:spcPts val="600"/>
              </a:spcAft>
              <a:defRPr/>
            </a:pPr>
            <a:r>
              <a:rPr lang="en-US" sz="1836" b="1" kern="0" dirty="0">
                <a:gradFill>
                  <a:gsLst>
                    <a:gs pos="2917">
                      <a:srgbClr val="FFFFFF"/>
                    </a:gs>
                    <a:gs pos="30000">
                      <a:srgbClr val="FFFFFF"/>
                    </a:gs>
                  </a:gsLst>
                  <a:lin ang="5400000" scaled="0"/>
                </a:gradFill>
                <a:latin typeface="Segoe UI"/>
              </a:rPr>
              <a:t>10%</a:t>
            </a:r>
          </a:p>
        </p:txBody>
      </p:sp>
      <p:grpSp>
        <p:nvGrpSpPr>
          <p:cNvPr id="90" name="Group 89"/>
          <p:cNvGrpSpPr/>
          <p:nvPr/>
        </p:nvGrpSpPr>
        <p:grpSpPr>
          <a:xfrm>
            <a:off x="7069876" y="2480199"/>
            <a:ext cx="885679" cy="936467"/>
            <a:chOff x="8968422" y="1945240"/>
            <a:chExt cx="972643" cy="1028418"/>
          </a:xfrm>
        </p:grpSpPr>
        <p:grpSp>
          <p:nvGrpSpPr>
            <p:cNvPr id="91" name="Group 90"/>
            <p:cNvGrpSpPr/>
            <p:nvPr/>
          </p:nvGrpSpPr>
          <p:grpSpPr>
            <a:xfrm>
              <a:off x="8968422" y="2142553"/>
              <a:ext cx="318232" cy="696493"/>
              <a:chOff x="9458597" y="2993206"/>
              <a:chExt cx="291678" cy="638376"/>
            </a:xfrm>
          </p:grpSpPr>
          <p:sp>
            <p:nvSpPr>
              <p:cNvPr id="97" name="Oval 96"/>
              <p:cNvSpPr/>
              <p:nvPr/>
            </p:nvSpPr>
            <p:spPr bwMode="auto">
              <a:xfrm>
                <a:off x="9497057" y="2993206"/>
                <a:ext cx="195809" cy="195809"/>
              </a:xfrm>
              <a:prstGeom prst="ellipse">
                <a:avLst/>
              </a:pr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Freeform 97"/>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2" name="Group 91"/>
            <p:cNvGrpSpPr/>
            <p:nvPr/>
          </p:nvGrpSpPr>
          <p:grpSpPr>
            <a:xfrm>
              <a:off x="9622833" y="2142553"/>
              <a:ext cx="318232" cy="696493"/>
              <a:chOff x="9458597" y="2993206"/>
              <a:chExt cx="291678" cy="638376"/>
            </a:xfrm>
          </p:grpSpPr>
          <p:sp>
            <p:nvSpPr>
              <p:cNvPr id="95" name="Oval 94"/>
              <p:cNvSpPr/>
              <p:nvPr/>
            </p:nvSpPr>
            <p:spPr bwMode="auto">
              <a:xfrm>
                <a:off x="9497057" y="2993206"/>
                <a:ext cx="195809" cy="195809"/>
              </a:xfrm>
              <a:prstGeom prst="ellipse">
                <a:avLst/>
              </a:pr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Freeform 95"/>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3" name="Freeform 92"/>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65000"/>
              </a:schemeClr>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Oval 93"/>
            <p:cNvSpPr/>
            <p:nvPr/>
          </p:nvSpPr>
          <p:spPr bwMode="auto">
            <a:xfrm>
              <a:off x="9257133" y="1945240"/>
              <a:ext cx="330228" cy="330228"/>
            </a:xfrm>
            <a:prstGeom prst="ellipse">
              <a:avLst/>
            </a:prstGeom>
            <a:solidFill>
              <a:schemeClr val="tx1">
                <a:lumMod val="65000"/>
              </a:schemeClr>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5" name="Straight Connector 14"/>
          <p:cNvCxnSpPr/>
          <p:nvPr/>
        </p:nvCxnSpPr>
        <p:spPr>
          <a:xfrm flipH="1">
            <a:off x="6025403" y="3040193"/>
            <a:ext cx="923568"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APP 2"/>
          <p:cNvSpPr>
            <a:spLocks noEditPoints="1"/>
          </p:cNvSpPr>
          <p:nvPr/>
        </p:nvSpPr>
        <p:spPr bwMode="auto">
          <a:xfrm>
            <a:off x="5136367" y="2479492"/>
            <a:ext cx="796831" cy="822270"/>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25B9EC"/>
          </a:solidFill>
          <a:ln>
            <a:noFill/>
          </a:ln>
        </p:spPr>
        <p:txBody>
          <a:bodyPr vert="horz" wrap="square" lIns="91401" tIns="45700" rIns="91401" bIns="45700" numCol="1" anchor="t" anchorCtr="0" compatLnSpc="1">
            <a:prstTxWarp prst="textNoShape">
              <a:avLst/>
            </a:prstTxWarp>
          </a:bodyPr>
          <a:lstStyle/>
          <a:p>
            <a:pPr defTabSz="913773">
              <a:defRPr/>
            </a:pPr>
            <a:endParaRPr lang="en-US" sz="1700" kern="0" dirty="0">
              <a:solidFill>
                <a:srgbClr val="000000"/>
              </a:solidFill>
              <a:latin typeface="Segoe UI"/>
            </a:endParaRPr>
          </a:p>
        </p:txBody>
      </p:sp>
      <p:sp>
        <p:nvSpPr>
          <p:cNvPr id="28" name="Freeform 27"/>
          <p:cNvSpPr/>
          <p:nvPr/>
        </p:nvSpPr>
        <p:spPr bwMode="auto">
          <a:xfrm>
            <a:off x="5206096" y="2544420"/>
            <a:ext cx="652870" cy="677830"/>
          </a:xfrm>
          <a:custGeom>
            <a:avLst/>
            <a:gdLst>
              <a:gd name="connsiteX0" fmla="*/ 4864 w 724711"/>
              <a:gd name="connsiteY0" fmla="*/ 491247 h 739302"/>
              <a:gd name="connsiteX1" fmla="*/ 0 w 724711"/>
              <a:gd name="connsiteY1" fmla="*/ 102140 h 739302"/>
              <a:gd name="connsiteX2" fmla="*/ 413426 w 724711"/>
              <a:gd name="connsiteY2" fmla="*/ 0 h 739302"/>
              <a:gd name="connsiteX3" fmla="*/ 724711 w 724711"/>
              <a:gd name="connsiteY3" fmla="*/ 204281 h 739302"/>
              <a:gd name="connsiteX4" fmla="*/ 705255 w 724711"/>
              <a:gd name="connsiteY4" fmla="*/ 588523 h 739302"/>
              <a:gd name="connsiteX5" fmla="*/ 257783 w 724711"/>
              <a:gd name="connsiteY5" fmla="*/ 739302 h 739302"/>
              <a:gd name="connsiteX6" fmla="*/ 4864 w 724711"/>
              <a:gd name="connsiteY6" fmla="*/ 491247 h 7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711" h="739302">
                <a:moveTo>
                  <a:pt x="4864" y="491247"/>
                </a:moveTo>
                <a:cubicBezTo>
                  <a:pt x="3243" y="361545"/>
                  <a:pt x="1621" y="231842"/>
                  <a:pt x="0" y="102140"/>
                </a:cubicBezTo>
                <a:lnTo>
                  <a:pt x="413426" y="0"/>
                </a:lnTo>
                <a:lnTo>
                  <a:pt x="724711" y="204281"/>
                </a:lnTo>
                <a:lnTo>
                  <a:pt x="705255" y="588523"/>
                </a:lnTo>
                <a:lnTo>
                  <a:pt x="257783" y="739302"/>
                </a:lnTo>
                <a:lnTo>
                  <a:pt x="4864" y="491247"/>
                </a:lnTo>
                <a:close/>
              </a:path>
            </a:pathLst>
          </a:cu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9" name="CODE 3"/>
          <p:cNvGrpSpPr/>
          <p:nvPr/>
        </p:nvGrpSpPr>
        <p:grpSpPr>
          <a:xfrm>
            <a:off x="5351138" y="2671025"/>
            <a:ext cx="376445" cy="392364"/>
            <a:chOff x="2328300" y="3506767"/>
            <a:chExt cx="551703" cy="575034"/>
          </a:xfrm>
        </p:grpSpPr>
        <p:sp>
          <p:nvSpPr>
            <p:cNvPr id="100"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nvGrpSpPr>
            <p:cNvPr id="101" name="Group 100"/>
            <p:cNvGrpSpPr/>
            <p:nvPr/>
          </p:nvGrpSpPr>
          <p:grpSpPr>
            <a:xfrm>
              <a:off x="2328300" y="3506767"/>
              <a:ext cx="551703" cy="575034"/>
              <a:chOff x="3937001" y="4448175"/>
              <a:chExt cx="638175" cy="665163"/>
            </a:xfrm>
          </p:grpSpPr>
          <p:grpSp>
            <p:nvGrpSpPr>
              <p:cNvPr id="102" name="Group 10"/>
              <p:cNvGrpSpPr>
                <a:grpSpLocks noChangeAspect="1"/>
              </p:cNvGrpSpPr>
              <p:nvPr/>
            </p:nvGrpSpPr>
            <p:grpSpPr bwMode="auto">
              <a:xfrm>
                <a:off x="3937001" y="4448175"/>
                <a:ext cx="638175" cy="665163"/>
                <a:chOff x="2480" y="2802"/>
                <a:chExt cx="402" cy="419"/>
              </a:xfrm>
            </p:grpSpPr>
            <p:sp>
              <p:nvSpPr>
                <p:cNvPr id="106"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107"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108"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nvGrpSpPr>
              <p:cNvPr id="103" name="Group 102"/>
              <p:cNvGrpSpPr/>
              <p:nvPr/>
            </p:nvGrpSpPr>
            <p:grpSpPr>
              <a:xfrm>
                <a:off x="4120302" y="4618868"/>
                <a:ext cx="293550" cy="349134"/>
                <a:chOff x="4662074" y="4335997"/>
                <a:chExt cx="234105" cy="278433"/>
              </a:xfrm>
            </p:grpSpPr>
            <p:sp>
              <p:nvSpPr>
                <p:cNvPr id="104"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tx1">
                    <a:lumMod val="50000"/>
                  </a:schemeClr>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105"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tx1">
                    <a:lumMod val="50000"/>
                  </a:schemeClr>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grpSp>
      <p:sp>
        <p:nvSpPr>
          <p:cNvPr id="109" name="Oval 108"/>
          <p:cNvSpPr/>
          <p:nvPr/>
        </p:nvSpPr>
        <p:spPr bwMode="auto">
          <a:xfrm>
            <a:off x="9921102" y="2232407"/>
            <a:ext cx="332441" cy="33244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32">
              <a:lnSpc>
                <a:spcPct val="90000"/>
              </a:lnSpc>
              <a:defRPr/>
            </a:pPr>
            <a:r>
              <a:rPr lang="en-US" sz="2000" b="1" kern="0" dirty="0">
                <a:gradFill>
                  <a:gsLst>
                    <a:gs pos="2917">
                      <a:srgbClr val="FFFFFF"/>
                    </a:gs>
                    <a:gs pos="30000">
                      <a:srgbClr val="FFFFFF"/>
                    </a:gs>
                  </a:gsLst>
                  <a:lin ang="5400000" scaled="0"/>
                </a:gradFill>
                <a:latin typeface="Segoe UI"/>
              </a:rPr>
              <a:t>X</a:t>
            </a:r>
          </a:p>
        </p:txBody>
      </p:sp>
      <p:sp>
        <p:nvSpPr>
          <p:cNvPr id="112" name="Oval 111"/>
          <p:cNvSpPr/>
          <p:nvPr/>
        </p:nvSpPr>
        <p:spPr bwMode="auto">
          <a:xfrm>
            <a:off x="8760829" y="3268471"/>
            <a:ext cx="332441" cy="33244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32">
              <a:lnSpc>
                <a:spcPct val="90000"/>
              </a:lnSpc>
              <a:defRPr/>
            </a:pPr>
            <a:r>
              <a:rPr lang="en-US" sz="2000" b="1" kern="0" dirty="0">
                <a:gradFill>
                  <a:gsLst>
                    <a:gs pos="2917">
                      <a:srgbClr val="FFFFFF"/>
                    </a:gs>
                    <a:gs pos="30000">
                      <a:srgbClr val="FFFFFF"/>
                    </a:gs>
                  </a:gsLst>
                  <a:lin ang="5400000" scaled="0"/>
                </a:gradFill>
                <a:latin typeface="Segoe UI"/>
              </a:rPr>
              <a:t>X</a:t>
            </a:r>
          </a:p>
        </p:txBody>
      </p:sp>
      <p:sp>
        <p:nvSpPr>
          <p:cNvPr id="113" name="Oval 112"/>
          <p:cNvSpPr/>
          <p:nvPr/>
        </p:nvSpPr>
        <p:spPr bwMode="auto">
          <a:xfrm>
            <a:off x="11382025" y="3268471"/>
            <a:ext cx="332441" cy="33244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32">
              <a:lnSpc>
                <a:spcPct val="90000"/>
              </a:lnSpc>
              <a:defRPr/>
            </a:pPr>
            <a:r>
              <a:rPr lang="en-US" sz="2000" b="1" kern="0" dirty="0">
                <a:gradFill>
                  <a:gsLst>
                    <a:gs pos="2917">
                      <a:srgbClr val="FFFFFF"/>
                    </a:gs>
                    <a:gs pos="30000">
                      <a:srgbClr val="FFFFFF"/>
                    </a:gs>
                  </a:gsLst>
                  <a:lin ang="5400000" scaled="0"/>
                </a:gradFill>
                <a:latin typeface="Segoe UI"/>
              </a:rPr>
              <a:t>X</a:t>
            </a:r>
          </a:p>
        </p:txBody>
      </p:sp>
      <p:sp>
        <p:nvSpPr>
          <p:cNvPr id="114" name="Oval 113"/>
          <p:cNvSpPr/>
          <p:nvPr/>
        </p:nvSpPr>
        <p:spPr bwMode="auto">
          <a:xfrm>
            <a:off x="9810272" y="4702253"/>
            <a:ext cx="332441" cy="33244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32">
              <a:lnSpc>
                <a:spcPct val="90000"/>
              </a:lnSpc>
              <a:defRPr/>
            </a:pPr>
            <a:r>
              <a:rPr lang="en-US" sz="2000" b="1" kern="0" dirty="0">
                <a:gradFill>
                  <a:gsLst>
                    <a:gs pos="2917">
                      <a:srgbClr val="FFFFFF"/>
                    </a:gs>
                    <a:gs pos="30000">
                      <a:srgbClr val="FFFFFF"/>
                    </a:gs>
                  </a:gsLst>
                  <a:lin ang="5400000" scaled="0"/>
                </a:gradFill>
                <a:latin typeface="Segoe UI"/>
              </a:rPr>
              <a:t>X</a:t>
            </a:r>
          </a:p>
        </p:txBody>
      </p:sp>
    </p:spTree>
    <p:extLst>
      <p:ext uri="{BB962C8B-B14F-4D97-AF65-F5344CB8AC3E}">
        <p14:creationId xmlns:p14="http://schemas.microsoft.com/office/powerpoint/2010/main" val="2198459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750"/>
                                        <p:tgtEl>
                                          <p:spTgt spid="5"/>
                                        </p:tgtEl>
                                      </p:cBhvr>
                                    </p:animEffect>
                                  </p:childTnLst>
                                </p:cTn>
                              </p:par>
                            </p:childTnLst>
                          </p:cTn>
                        </p:par>
                        <p:par>
                          <p:cTn id="8" fill="hold">
                            <p:stCondLst>
                              <p:cond delay="750"/>
                            </p:stCondLst>
                            <p:childTnLst>
                              <p:par>
                                <p:cTn id="9" presetID="22" presetClass="exit" presetSubtype="4" fill="hold" nodeType="afterEffect">
                                  <p:stCondLst>
                                    <p:cond delay="0"/>
                                  </p:stCondLst>
                                  <p:childTnLst>
                                    <p:animEffect transition="out" filter="wipe(down)">
                                      <p:cBhvr>
                                        <p:cTn id="10" dur="750"/>
                                        <p:tgtEl>
                                          <p:spTgt spid="5"/>
                                        </p:tgtEl>
                                      </p:cBhvr>
                                    </p:animEffect>
                                    <p:set>
                                      <p:cBhvr>
                                        <p:cTn id="11" dur="1" fill="hold">
                                          <p:stCondLst>
                                            <p:cond delay="749"/>
                                          </p:stCondLst>
                                        </p:cTn>
                                        <p:tgtEl>
                                          <p:spTgt spid="5"/>
                                        </p:tgtEl>
                                        <p:attrNameLst>
                                          <p:attrName>style.visibility</p:attrName>
                                        </p:attrNameLst>
                                      </p:cBhvr>
                                      <p:to>
                                        <p:strVal val="hidden"/>
                                      </p:to>
                                    </p:se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750"/>
                                        <p:tgtEl>
                                          <p:spTgt spid="5"/>
                                        </p:tgtEl>
                                      </p:cBhvr>
                                    </p:animEffect>
                                  </p:childTnLst>
                                </p:cTn>
                              </p:par>
                            </p:childTnLst>
                          </p:cTn>
                        </p:par>
                        <p:par>
                          <p:cTn id="16" fill="hold">
                            <p:stCondLst>
                              <p:cond delay="2250"/>
                            </p:stCondLst>
                            <p:childTnLst>
                              <p:par>
                                <p:cTn id="17" presetID="22" presetClass="exit" presetSubtype="1" fill="hold" nodeType="afterEffect">
                                  <p:stCondLst>
                                    <p:cond delay="0"/>
                                  </p:stCondLst>
                                  <p:childTnLst>
                                    <p:animEffect transition="out" filter="wipe(up)">
                                      <p:cBhvr>
                                        <p:cTn id="18" dur="750"/>
                                        <p:tgtEl>
                                          <p:spTgt spid="5"/>
                                        </p:tgtEl>
                                      </p:cBhvr>
                                    </p:animEffect>
                                    <p:set>
                                      <p:cBhvr>
                                        <p:cTn id="19" dur="1" fill="hold">
                                          <p:stCondLst>
                                            <p:cond delay="749"/>
                                          </p:stCondLst>
                                        </p:cTn>
                                        <p:tgtEl>
                                          <p:spTgt spid="5"/>
                                        </p:tgtEl>
                                        <p:attrNameLst>
                                          <p:attrName>style.visibility</p:attrName>
                                        </p:attrNameLst>
                                      </p:cBhvr>
                                      <p:to>
                                        <p:strVal val="hidden"/>
                                      </p:to>
                                    </p:set>
                                  </p:childTnLst>
                                </p:cTn>
                              </p:par>
                            </p:childTnLst>
                          </p:cTn>
                        </p:par>
                        <p:par>
                          <p:cTn id="20" fill="hold">
                            <p:stCondLst>
                              <p:cond delay="3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750"/>
                                        <p:tgtEl>
                                          <p:spTgt spid="5"/>
                                        </p:tgtEl>
                                      </p:cBhvr>
                                    </p:animEffect>
                                  </p:childTnLst>
                                </p:cTn>
                              </p:par>
                            </p:childTnLst>
                          </p:cTn>
                        </p:par>
                        <p:par>
                          <p:cTn id="24" fill="hold">
                            <p:stCondLst>
                              <p:cond delay="3750"/>
                            </p:stCondLst>
                            <p:childTnLst>
                              <p:par>
                                <p:cTn id="25" presetID="22" presetClass="exit" presetSubtype="4" fill="hold" nodeType="afterEffect">
                                  <p:stCondLst>
                                    <p:cond delay="0"/>
                                  </p:stCondLst>
                                  <p:childTnLst>
                                    <p:animEffect transition="out" filter="wipe(down)">
                                      <p:cBhvr>
                                        <p:cTn id="26" dur="750"/>
                                        <p:tgtEl>
                                          <p:spTgt spid="5"/>
                                        </p:tgtEl>
                                      </p:cBhvr>
                                    </p:animEffect>
                                    <p:set>
                                      <p:cBhvr>
                                        <p:cTn id="27" dur="1" fill="hold">
                                          <p:stCondLst>
                                            <p:cond delay="749"/>
                                          </p:stCondLst>
                                        </p:cTn>
                                        <p:tgtEl>
                                          <p:spTgt spid="5"/>
                                        </p:tgtEl>
                                        <p:attrNameLst>
                                          <p:attrName>style.visibility</p:attrName>
                                        </p:attrNameLst>
                                      </p:cBhvr>
                                      <p:to>
                                        <p:strVal val="hidden"/>
                                      </p:to>
                                    </p:set>
                                  </p:childTnLst>
                                </p:cTn>
                              </p:par>
                            </p:childTnLst>
                          </p:cTn>
                        </p:par>
                        <p:par>
                          <p:cTn id="28" fill="hold">
                            <p:stCondLst>
                              <p:cond delay="4500"/>
                            </p:stCondLst>
                            <p:childTnLst>
                              <p:par>
                                <p:cTn id="29" presetID="22" presetClass="entr" presetSubtype="1"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75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par>
                                <p:cTn id="37" presetID="27" presetClass="emph" presetSubtype="0" repeatCount="5000" fill="remove" grpId="1" nodeType="withEffect">
                                  <p:stCondLst>
                                    <p:cond delay="1000"/>
                                  </p:stCondLst>
                                  <p:childTnLst>
                                    <p:animClr clrSpc="rgb" dir="cw">
                                      <p:cBhvr override="childStyle">
                                        <p:cTn id="38" dur="500" autoRev="1" fill="remove"/>
                                        <p:tgtEl>
                                          <p:spTgt spid="52"/>
                                        </p:tgtEl>
                                        <p:attrNameLst>
                                          <p:attrName>style.color</p:attrName>
                                        </p:attrNameLst>
                                      </p:cBhvr>
                                      <p:to>
                                        <a:srgbClr val="7FBA00"/>
                                      </p:to>
                                    </p:animClr>
                                    <p:animClr clrSpc="rgb" dir="cw">
                                      <p:cBhvr>
                                        <p:cTn id="39" dur="500" autoRev="1" fill="remove"/>
                                        <p:tgtEl>
                                          <p:spTgt spid="52"/>
                                        </p:tgtEl>
                                        <p:attrNameLst>
                                          <p:attrName>fillcolor</p:attrName>
                                        </p:attrNameLst>
                                      </p:cBhvr>
                                      <p:to>
                                        <a:srgbClr val="7FBA00"/>
                                      </p:to>
                                    </p:animClr>
                                    <p:set>
                                      <p:cBhvr>
                                        <p:cTn id="40" dur="500" autoRev="1" fill="remove"/>
                                        <p:tgtEl>
                                          <p:spTgt spid="52"/>
                                        </p:tgtEl>
                                        <p:attrNameLst>
                                          <p:attrName>fill.type</p:attrName>
                                        </p:attrNameLst>
                                      </p:cBhvr>
                                      <p:to>
                                        <p:strVal val="solid"/>
                                      </p:to>
                                    </p:set>
                                    <p:set>
                                      <p:cBhvr>
                                        <p:cTn id="41" dur="500" autoRev="1" fill="remove"/>
                                        <p:tgtEl>
                                          <p:spTgt spid="52"/>
                                        </p:tgtEl>
                                        <p:attrNameLst>
                                          <p:attrName>fill.on</p:attrName>
                                        </p:attrNameLst>
                                      </p:cBhvr>
                                      <p:to>
                                        <p:strVal val="true"/>
                                      </p:to>
                                    </p:set>
                                  </p:childTnLst>
                                </p:cTn>
                              </p:par>
                              <p:par>
                                <p:cTn id="42" presetID="10" presetClass="entr" presetSubtype="0" fill="hold" grpId="0" nodeType="withEffect">
                                  <p:stCondLst>
                                    <p:cond delay="1250"/>
                                  </p:stCondLst>
                                  <p:childTnLst>
                                    <p:set>
                                      <p:cBhvr>
                                        <p:cTn id="43" dur="1" fill="hold">
                                          <p:stCondLst>
                                            <p:cond delay="0"/>
                                          </p:stCondLst>
                                        </p:cTn>
                                        <p:tgtEl>
                                          <p:spTgt spid="109"/>
                                        </p:tgtEl>
                                        <p:attrNameLst>
                                          <p:attrName>style.visibility</p:attrName>
                                        </p:attrNameLst>
                                      </p:cBhvr>
                                      <p:to>
                                        <p:strVal val="visible"/>
                                      </p:to>
                                    </p:set>
                                    <p:animEffect transition="in" filter="fade">
                                      <p:cBhvr>
                                        <p:cTn id="44" dur="500"/>
                                        <p:tgtEl>
                                          <p:spTgt spid="109"/>
                                        </p:tgtEl>
                                      </p:cBhvr>
                                    </p:animEffect>
                                  </p:childTnLst>
                                </p:cTn>
                              </p:par>
                              <p:par>
                                <p:cTn id="45" presetID="10" presetClass="entr" presetSubtype="0" fill="hold" grpId="0" nodeType="withEffect">
                                  <p:stCondLst>
                                    <p:cond delay="175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500"/>
                                        <p:tgtEl>
                                          <p:spTgt spid="112"/>
                                        </p:tgtEl>
                                      </p:cBhvr>
                                    </p:animEffect>
                                  </p:childTnLst>
                                </p:cTn>
                              </p:par>
                              <p:par>
                                <p:cTn id="48" presetID="10" presetClass="entr" presetSubtype="0" fill="hold" grpId="0" nodeType="withEffect">
                                  <p:stCondLst>
                                    <p:cond delay="2250"/>
                                  </p:stCondLst>
                                  <p:childTnLst>
                                    <p:set>
                                      <p:cBhvr>
                                        <p:cTn id="49" dur="1" fill="hold">
                                          <p:stCondLst>
                                            <p:cond delay="0"/>
                                          </p:stCondLst>
                                        </p:cTn>
                                        <p:tgtEl>
                                          <p:spTgt spid="114"/>
                                        </p:tgtEl>
                                        <p:attrNameLst>
                                          <p:attrName>style.visibility</p:attrName>
                                        </p:attrNameLst>
                                      </p:cBhvr>
                                      <p:to>
                                        <p:strVal val="visible"/>
                                      </p:to>
                                    </p:set>
                                    <p:animEffect transition="in" filter="fade">
                                      <p:cBhvr>
                                        <p:cTn id="50" dur="500"/>
                                        <p:tgtEl>
                                          <p:spTgt spid="114"/>
                                        </p:tgtEl>
                                      </p:cBhvr>
                                    </p:animEffect>
                                  </p:childTnLst>
                                </p:cTn>
                              </p:par>
                              <p:par>
                                <p:cTn id="51" presetID="10" presetClass="entr" presetSubtype="0" fill="hold" grpId="0" nodeType="withEffect">
                                  <p:stCondLst>
                                    <p:cond delay="2750"/>
                                  </p:stCondLst>
                                  <p:childTnLst>
                                    <p:set>
                                      <p:cBhvr>
                                        <p:cTn id="52" dur="1" fill="hold">
                                          <p:stCondLst>
                                            <p:cond delay="0"/>
                                          </p:stCondLst>
                                        </p:cTn>
                                        <p:tgtEl>
                                          <p:spTgt spid="113"/>
                                        </p:tgtEl>
                                        <p:attrNameLst>
                                          <p:attrName>style.visibility</p:attrName>
                                        </p:attrNameLst>
                                      </p:cBhvr>
                                      <p:to>
                                        <p:strVal val="visible"/>
                                      </p:to>
                                    </p:set>
                                    <p:animEffect transition="in" filter="fade">
                                      <p:cBhvr>
                                        <p:cTn id="53"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109" grpId="0" animBg="1"/>
      <p:bldP spid="112" grpId="0" animBg="1"/>
      <p:bldP spid="113" grpId="0" animBg="1"/>
      <p:bldP spid="114"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6" name="Production"/>
          <p:cNvSpPr/>
          <p:nvPr/>
        </p:nvSpPr>
        <p:spPr bwMode="auto">
          <a:xfrm>
            <a:off x="3505310" y="1858723"/>
            <a:ext cx="1848726" cy="1387623"/>
          </a:xfrm>
          <a:prstGeom prst="roundRect">
            <a:avLst>
              <a:gd name="adj" fmla="val 5175"/>
            </a:avLst>
          </a:prstGeom>
          <a:no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a:lnSpc>
                <a:spcPct val="90000"/>
              </a:lnSpc>
              <a:defRPr/>
            </a:pPr>
            <a:r>
              <a:rPr lang="en-US" kern="0" dirty="0">
                <a:solidFill>
                  <a:srgbClr val="0078D7"/>
                </a:solidFill>
                <a:latin typeface="Segoe UI Light" panose="020B0502040204020203" pitchFamily="34" charset="0"/>
                <a:ea typeface="Segoe UI" pitchFamily="34" charset="0"/>
                <a:cs typeface="Segoe UI Light" panose="020B0502040204020203" pitchFamily="34" charset="0"/>
              </a:rPr>
              <a:t>TELEMETRY SERVICE</a:t>
            </a:r>
          </a:p>
        </p:txBody>
      </p:sp>
      <p:sp>
        <p:nvSpPr>
          <p:cNvPr id="72" name="Production"/>
          <p:cNvSpPr/>
          <p:nvPr/>
        </p:nvSpPr>
        <p:spPr bwMode="auto">
          <a:xfrm>
            <a:off x="747183" y="1832342"/>
            <a:ext cx="2375590" cy="1387623"/>
          </a:xfrm>
          <a:prstGeom prst="roundRect">
            <a:avLst>
              <a:gd name="adj" fmla="val 5175"/>
            </a:avLst>
          </a:prstGeom>
          <a:no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a:lnSpc>
                <a:spcPct val="90000"/>
              </a:lnSpc>
              <a:defRPr/>
            </a:pPr>
            <a:r>
              <a:rPr lang="en-US" kern="0" dirty="0">
                <a:solidFill>
                  <a:srgbClr val="0078D7"/>
                </a:solidFill>
                <a:latin typeface="Segoe UI Light" panose="020B0502040204020203" pitchFamily="34" charset="0"/>
                <a:ea typeface="Segoe UI" pitchFamily="34" charset="0"/>
                <a:cs typeface="Segoe UI Light" panose="020B0502040204020203" pitchFamily="34" charset="0"/>
              </a:rPr>
              <a:t>SOURCE REPO</a:t>
            </a:r>
          </a:p>
        </p:txBody>
      </p:sp>
      <p:sp>
        <p:nvSpPr>
          <p:cNvPr id="2" name="Title 1"/>
          <p:cNvSpPr>
            <a:spLocks noGrp="1"/>
          </p:cNvSpPr>
          <p:nvPr>
            <p:ph type="title"/>
          </p:nvPr>
        </p:nvSpPr>
        <p:spPr>
          <a:xfrm>
            <a:off x="274639" y="295278"/>
            <a:ext cx="9067798" cy="917575"/>
          </a:xfrm>
        </p:spPr>
        <p:txBody>
          <a:bodyPr/>
          <a:lstStyle/>
          <a:p>
            <a:r>
              <a:rPr lang="en-US" sz="4800" dirty="0">
                <a:solidFill>
                  <a:srgbClr val="505050"/>
                </a:solidFill>
              </a:rPr>
              <a:t>User telemetry</a:t>
            </a:r>
          </a:p>
        </p:txBody>
      </p:sp>
      <p:sp>
        <p:nvSpPr>
          <p:cNvPr id="37" name="Text Value"/>
          <p:cNvSpPr txBox="1"/>
          <p:nvPr/>
        </p:nvSpPr>
        <p:spPr>
          <a:xfrm>
            <a:off x="7897952" y="1877970"/>
            <a:ext cx="3400130" cy="1489511"/>
          </a:xfrm>
          <a:prstGeom prst="rect">
            <a:avLst/>
          </a:prstGeom>
          <a:noFill/>
        </p:spPr>
        <p:txBody>
          <a:bodyPr wrap="none" lIns="182801" tIns="146241" rIns="182801" bIns="146241" rtlCol="0">
            <a:spAutoFit/>
          </a:bodyPr>
          <a:lstStyle/>
          <a:p>
            <a:pPr defTabSz="932323">
              <a:lnSpc>
                <a:spcPct val="90000"/>
              </a:lnSpc>
              <a:spcAft>
                <a:spcPts val="1198"/>
              </a:spcAft>
              <a:buSzPct val="90000"/>
              <a:defRPr/>
            </a:pPr>
            <a:r>
              <a:rPr lang="en-US" sz="2800" kern="0" dirty="0">
                <a:solidFill>
                  <a:srgbClr val="0078D7"/>
                </a:solidFill>
                <a:latin typeface="Segoe UI Light"/>
              </a:rPr>
              <a:t>Value</a:t>
            </a:r>
          </a:p>
          <a:p>
            <a:pPr marL="290382" indent="-290382" defTabSz="932323">
              <a:lnSpc>
                <a:spcPct val="90000"/>
              </a:lnSpc>
              <a:spcAft>
                <a:spcPts val="1198"/>
              </a:spcAft>
              <a:buSzPct val="90000"/>
              <a:buFont typeface="Arial" panose="020B0604020202020204" pitchFamily="34" charset="0"/>
              <a:buChar char="•"/>
              <a:defRPr/>
            </a:pPr>
            <a:r>
              <a:rPr lang="en-US" kern="0" dirty="0">
                <a:solidFill>
                  <a:srgbClr val="505050"/>
                </a:solidFill>
                <a:latin typeface="Segoe UI Light"/>
              </a:rPr>
              <a:t>User engagement</a:t>
            </a:r>
          </a:p>
          <a:p>
            <a:pPr marL="290382" indent="-290382" defTabSz="932323">
              <a:lnSpc>
                <a:spcPct val="90000"/>
              </a:lnSpc>
              <a:spcAft>
                <a:spcPts val="1198"/>
              </a:spcAft>
              <a:buSzPct val="90000"/>
              <a:buFont typeface="Arial" panose="020B0604020202020204" pitchFamily="34" charset="0"/>
              <a:buChar char="•"/>
              <a:defRPr/>
            </a:pPr>
            <a:r>
              <a:rPr lang="en-US" kern="0" dirty="0">
                <a:solidFill>
                  <a:srgbClr val="505050"/>
                </a:solidFill>
                <a:latin typeface="Segoe UI Light"/>
              </a:rPr>
              <a:t>Focus future app investment</a:t>
            </a:r>
          </a:p>
        </p:txBody>
      </p:sp>
      <p:sp>
        <p:nvSpPr>
          <p:cNvPr id="38" name="Text Measure"/>
          <p:cNvSpPr txBox="1"/>
          <p:nvPr/>
        </p:nvSpPr>
        <p:spPr>
          <a:xfrm>
            <a:off x="7897949" y="3995198"/>
            <a:ext cx="4266253" cy="2378986"/>
          </a:xfrm>
          <a:prstGeom prst="rect">
            <a:avLst/>
          </a:prstGeom>
          <a:noFill/>
        </p:spPr>
        <p:txBody>
          <a:bodyPr wrap="square" lIns="182801" tIns="146241" rIns="182801" bIns="146241" rtlCol="0">
            <a:spAutoFit/>
          </a:bodyPr>
          <a:lstStyle/>
          <a:p>
            <a:pPr defTabSz="932323">
              <a:lnSpc>
                <a:spcPct val="90000"/>
              </a:lnSpc>
              <a:spcAft>
                <a:spcPts val="1198"/>
              </a:spcAft>
              <a:buSzPct val="90000"/>
              <a:defRPr/>
            </a:pPr>
            <a:r>
              <a:rPr lang="en-US" sz="2800" kern="0" dirty="0">
                <a:solidFill>
                  <a:srgbClr val="0078D7"/>
                </a:solidFill>
                <a:latin typeface="Segoe UI Light"/>
              </a:rPr>
              <a:t>Measures</a:t>
            </a:r>
          </a:p>
          <a:p>
            <a:pPr marL="290382" indent="-290382" defTabSz="932323">
              <a:lnSpc>
                <a:spcPct val="90000"/>
              </a:lnSpc>
              <a:spcAft>
                <a:spcPts val="1198"/>
              </a:spcAft>
              <a:buSzPct val="90000"/>
              <a:buFont typeface="Arial" panose="020B0604020202020204" pitchFamily="34" charset="0"/>
              <a:buChar char="•"/>
              <a:defRPr/>
            </a:pPr>
            <a:r>
              <a:rPr lang="en-US" kern="0" dirty="0">
                <a:solidFill>
                  <a:srgbClr val="505050"/>
                </a:solidFill>
                <a:latin typeface="Segoe UI Light"/>
              </a:rPr>
              <a:t>Increased user activity</a:t>
            </a:r>
          </a:p>
          <a:p>
            <a:pPr marL="290382" indent="-290382" defTabSz="932323">
              <a:lnSpc>
                <a:spcPct val="90000"/>
              </a:lnSpc>
              <a:spcAft>
                <a:spcPts val="1198"/>
              </a:spcAft>
              <a:buSzPct val="90000"/>
              <a:buFont typeface="Arial" panose="020B0604020202020204" pitchFamily="34" charset="0"/>
              <a:buChar char="•"/>
              <a:defRPr/>
            </a:pPr>
            <a:r>
              <a:rPr lang="en-US" kern="0" dirty="0">
                <a:solidFill>
                  <a:srgbClr val="505050"/>
                </a:solidFill>
                <a:latin typeface="Segoe UI Light"/>
              </a:rPr>
              <a:t>Increased access of features</a:t>
            </a:r>
          </a:p>
          <a:p>
            <a:pPr marL="290382" indent="-290382" defTabSz="932323">
              <a:lnSpc>
                <a:spcPct val="90000"/>
              </a:lnSpc>
              <a:spcAft>
                <a:spcPts val="1198"/>
              </a:spcAft>
              <a:buSzPct val="90000"/>
              <a:buFont typeface="Arial" panose="020B0604020202020204" pitchFamily="34" charset="0"/>
              <a:buChar char="•"/>
              <a:defRPr/>
            </a:pPr>
            <a:r>
              <a:rPr lang="en-US" kern="0" dirty="0">
                <a:solidFill>
                  <a:srgbClr val="505050"/>
                </a:solidFill>
                <a:latin typeface="Segoe UI Light"/>
              </a:rPr>
              <a:t>Increased usage</a:t>
            </a:r>
          </a:p>
          <a:p>
            <a:pPr marL="290382" indent="-290382" defTabSz="932323">
              <a:lnSpc>
                <a:spcPct val="90000"/>
              </a:lnSpc>
              <a:spcAft>
                <a:spcPts val="1198"/>
              </a:spcAft>
              <a:buSzPct val="90000"/>
              <a:buFont typeface="Arial" panose="020B0604020202020204" pitchFamily="34" charset="0"/>
              <a:buChar char="•"/>
              <a:defRPr/>
            </a:pPr>
            <a:endParaRPr lang="en-US" sz="2400" kern="0" dirty="0">
              <a:gradFill>
                <a:gsLst>
                  <a:gs pos="2917">
                    <a:srgbClr val="FFFFFF"/>
                  </a:gs>
                  <a:gs pos="30000">
                    <a:srgbClr val="FFFFFF"/>
                  </a:gs>
                </a:gsLst>
                <a:lin ang="5400000" scaled="0"/>
              </a:gradFill>
              <a:latin typeface="Segoe UI Light"/>
            </a:endParaRPr>
          </a:p>
        </p:txBody>
      </p:sp>
      <p:sp>
        <p:nvSpPr>
          <p:cNvPr id="77" name="Production"/>
          <p:cNvSpPr/>
          <p:nvPr/>
        </p:nvSpPr>
        <p:spPr bwMode="auto">
          <a:xfrm>
            <a:off x="4556979" y="4448872"/>
            <a:ext cx="2453440" cy="1592201"/>
          </a:xfrm>
          <a:prstGeom prst="roundRect">
            <a:avLst>
              <a:gd name="adj" fmla="val 5175"/>
            </a:avLst>
          </a:prstGeom>
          <a:no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a:lnSpc>
                <a:spcPct val="90000"/>
              </a:lnSpc>
              <a:defRPr/>
            </a:pPr>
            <a:r>
              <a:rPr lang="en-US" kern="0" dirty="0">
                <a:solidFill>
                  <a:srgbClr val="0078D7"/>
                </a:solidFill>
                <a:latin typeface="Segoe UI Light" panose="020B0502040204020203" pitchFamily="34" charset="0"/>
                <a:ea typeface="Segoe UI" pitchFamily="34" charset="0"/>
                <a:cs typeface="Segoe UI Light" panose="020B0502040204020203" pitchFamily="34" charset="0"/>
              </a:rPr>
              <a:t>PRODUCTION</a:t>
            </a:r>
          </a:p>
        </p:txBody>
      </p:sp>
      <p:grpSp>
        <p:nvGrpSpPr>
          <p:cNvPr id="184" name="Gear 1"/>
          <p:cNvGrpSpPr/>
          <p:nvPr/>
        </p:nvGrpSpPr>
        <p:grpSpPr>
          <a:xfrm>
            <a:off x="1179678" y="2471745"/>
            <a:ext cx="575909" cy="579095"/>
            <a:chOff x="642225" y="708036"/>
            <a:chExt cx="576154" cy="579343"/>
          </a:xfrm>
          <a:solidFill>
            <a:srgbClr val="0078D7"/>
          </a:solidFill>
        </p:grpSpPr>
        <p:sp>
          <p:nvSpPr>
            <p:cNvPr id="185" name="Oval 87"/>
            <p:cNvSpPr>
              <a:spLocks noChangeArrowheads="1"/>
            </p:cNvSpPr>
            <p:nvPr/>
          </p:nvSpPr>
          <p:spPr bwMode="black">
            <a:xfrm>
              <a:off x="876862" y="954299"/>
              <a:ext cx="106881" cy="1068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0" rIns="91401" bIns="45700" numCol="1" anchor="t" anchorCtr="0" compatLnSpc="1">
              <a:prstTxWarp prst="textNoShape">
                <a:avLst/>
              </a:prstTxWarp>
            </a:bodyPr>
            <a:lstStyle/>
            <a:p>
              <a:pPr algn="ctr" defTabSz="913952">
                <a:defRPr/>
              </a:pPr>
              <a:endParaRPr lang="en-US" sz="1598" kern="0">
                <a:gradFill>
                  <a:gsLst>
                    <a:gs pos="0">
                      <a:srgbClr val="FFFFFF"/>
                    </a:gs>
                    <a:gs pos="100000">
                      <a:srgbClr val="FFFFFF"/>
                    </a:gs>
                  </a:gsLst>
                  <a:lin ang="5400000" scaled="0"/>
                </a:gradFill>
                <a:latin typeface="Segoe UI"/>
              </a:endParaRPr>
            </a:p>
          </p:txBody>
        </p:sp>
        <p:sp>
          <p:nvSpPr>
            <p:cNvPr id="186" name="Freeform 86"/>
            <p:cNvSpPr>
              <a:spLocks noEditPoints="1"/>
            </p:cNvSpPr>
            <p:nvPr/>
          </p:nvSpPr>
          <p:spPr bwMode="black">
            <a:xfrm>
              <a:off x="642225" y="708036"/>
              <a:ext cx="576154" cy="57934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0" rIns="91401" bIns="45700" numCol="1" anchor="t" anchorCtr="0" compatLnSpc="1">
              <a:prstTxWarp prst="textNoShape">
                <a:avLst/>
              </a:prstTxWarp>
            </a:bodyPr>
            <a:lstStyle/>
            <a:p>
              <a:pPr algn="ctr" defTabSz="913952">
                <a:defRPr/>
              </a:pPr>
              <a:endParaRPr lang="en-US" sz="1598" kern="0">
                <a:gradFill>
                  <a:gsLst>
                    <a:gs pos="0">
                      <a:srgbClr val="FFFFFF"/>
                    </a:gs>
                    <a:gs pos="100000">
                      <a:srgbClr val="FFFFFF"/>
                    </a:gs>
                  </a:gsLst>
                  <a:lin ang="5400000" scaled="0"/>
                </a:gradFill>
                <a:latin typeface="Segoe UI"/>
              </a:endParaRPr>
            </a:p>
          </p:txBody>
        </p:sp>
      </p:grpSp>
      <p:sp>
        <p:nvSpPr>
          <p:cNvPr id="187" name="Gear 2"/>
          <p:cNvSpPr>
            <a:spLocks noEditPoints="1"/>
          </p:cNvSpPr>
          <p:nvPr/>
        </p:nvSpPr>
        <p:spPr bwMode="black">
          <a:xfrm>
            <a:off x="1750776" y="2359153"/>
            <a:ext cx="292129" cy="314582"/>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78D7"/>
          </a:solidFill>
          <a:ln>
            <a:noFill/>
          </a:ln>
        </p:spPr>
        <p:txBody>
          <a:bodyPr vert="horz" wrap="square" lIns="0" tIns="45700" rIns="91401" bIns="45700" numCol="1" anchor="t" anchorCtr="0" compatLnSpc="1">
            <a:prstTxWarp prst="textNoShape">
              <a:avLst/>
            </a:prstTxWarp>
          </a:bodyPr>
          <a:lstStyle/>
          <a:p>
            <a:pPr algn="ctr" defTabSz="913952">
              <a:defRPr/>
            </a:pPr>
            <a:endParaRPr lang="en-US" sz="1598" kern="0">
              <a:gradFill>
                <a:gsLst>
                  <a:gs pos="0">
                    <a:srgbClr val="FFFFFF"/>
                  </a:gs>
                  <a:gs pos="100000">
                    <a:srgbClr val="FFFFFF"/>
                  </a:gs>
                </a:gsLst>
                <a:lin ang="5400000" scaled="0"/>
              </a:gradFill>
              <a:latin typeface="Segoe UI"/>
            </a:endParaRPr>
          </a:p>
        </p:txBody>
      </p:sp>
      <p:sp>
        <p:nvSpPr>
          <p:cNvPr id="73" name="APP 2"/>
          <p:cNvSpPr>
            <a:spLocks noEditPoints="1"/>
          </p:cNvSpPr>
          <p:nvPr/>
        </p:nvSpPr>
        <p:spPr bwMode="auto">
          <a:xfrm>
            <a:off x="5394503" y="4981439"/>
            <a:ext cx="889865" cy="918276"/>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25B9EC"/>
          </a:solidFill>
          <a:ln>
            <a:noFill/>
          </a:ln>
        </p:spPr>
        <p:txBody>
          <a:bodyPr vert="horz" wrap="square" lIns="91401" tIns="45700" rIns="91401" bIns="45700" numCol="1" anchor="t" anchorCtr="0" compatLnSpc="1">
            <a:prstTxWarp prst="textNoShape">
              <a:avLst/>
            </a:prstTxWarp>
          </a:bodyPr>
          <a:lstStyle/>
          <a:p>
            <a:pPr defTabSz="913773">
              <a:defRPr/>
            </a:pPr>
            <a:endParaRPr lang="en-US" sz="1700" kern="0" dirty="0">
              <a:solidFill>
                <a:srgbClr val="000000"/>
              </a:solidFill>
              <a:latin typeface="Segoe UI"/>
            </a:endParaRPr>
          </a:p>
        </p:txBody>
      </p:sp>
      <p:grpSp>
        <p:nvGrpSpPr>
          <p:cNvPr id="69" name="Group 68"/>
          <p:cNvGrpSpPr/>
          <p:nvPr/>
        </p:nvGrpSpPr>
        <p:grpSpPr>
          <a:xfrm>
            <a:off x="6527042" y="5341856"/>
            <a:ext cx="883051" cy="933687"/>
            <a:chOff x="8968422" y="1945240"/>
            <a:chExt cx="972643" cy="1028418"/>
          </a:xfrm>
          <a:solidFill>
            <a:schemeClr val="bg1">
              <a:lumMod val="85000"/>
            </a:schemeClr>
          </a:solidFill>
        </p:grpSpPr>
        <p:grpSp>
          <p:nvGrpSpPr>
            <p:cNvPr id="70" name="Group 69"/>
            <p:cNvGrpSpPr/>
            <p:nvPr/>
          </p:nvGrpSpPr>
          <p:grpSpPr>
            <a:xfrm>
              <a:off x="8968422" y="2142553"/>
              <a:ext cx="318232" cy="696493"/>
              <a:chOff x="9458597" y="2993206"/>
              <a:chExt cx="291678" cy="638376"/>
            </a:xfrm>
            <a:grpFill/>
          </p:grpSpPr>
          <p:sp>
            <p:nvSpPr>
              <p:cNvPr id="79" name="Oval 78"/>
              <p:cNvSpPr/>
              <p:nvPr/>
            </p:nvSpPr>
            <p:spPr bwMode="auto">
              <a:xfrm>
                <a:off x="9497057" y="2993206"/>
                <a:ext cx="195809" cy="195809"/>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Freeform 79"/>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 name="Group 70"/>
            <p:cNvGrpSpPr/>
            <p:nvPr/>
          </p:nvGrpSpPr>
          <p:grpSpPr>
            <a:xfrm>
              <a:off x="9622833" y="2142553"/>
              <a:ext cx="318232" cy="696493"/>
              <a:chOff x="9458597" y="2993206"/>
              <a:chExt cx="291678" cy="638376"/>
            </a:xfrm>
            <a:grpFill/>
          </p:grpSpPr>
          <p:sp>
            <p:nvSpPr>
              <p:cNvPr id="76" name="Oval 75"/>
              <p:cNvSpPr/>
              <p:nvPr/>
            </p:nvSpPr>
            <p:spPr bwMode="auto">
              <a:xfrm>
                <a:off x="9497057" y="2993206"/>
                <a:ext cx="195809" cy="195809"/>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Freeform 77"/>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4" name="Freeform 73"/>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Oval 74"/>
            <p:cNvSpPr/>
            <p:nvPr/>
          </p:nvSpPr>
          <p:spPr bwMode="auto">
            <a:xfrm>
              <a:off x="9257133" y="1945240"/>
              <a:ext cx="330228" cy="330228"/>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7" name="Freeform 46"/>
          <p:cNvSpPr/>
          <p:nvPr/>
        </p:nvSpPr>
        <p:spPr bwMode="auto">
          <a:xfrm>
            <a:off x="5461495" y="5050884"/>
            <a:ext cx="760334" cy="777905"/>
          </a:xfrm>
          <a:custGeom>
            <a:avLst/>
            <a:gdLst>
              <a:gd name="connsiteX0" fmla="*/ 4864 w 724711"/>
              <a:gd name="connsiteY0" fmla="*/ 491247 h 739302"/>
              <a:gd name="connsiteX1" fmla="*/ 0 w 724711"/>
              <a:gd name="connsiteY1" fmla="*/ 102140 h 739302"/>
              <a:gd name="connsiteX2" fmla="*/ 413426 w 724711"/>
              <a:gd name="connsiteY2" fmla="*/ 0 h 739302"/>
              <a:gd name="connsiteX3" fmla="*/ 724711 w 724711"/>
              <a:gd name="connsiteY3" fmla="*/ 204281 h 739302"/>
              <a:gd name="connsiteX4" fmla="*/ 705255 w 724711"/>
              <a:gd name="connsiteY4" fmla="*/ 588523 h 739302"/>
              <a:gd name="connsiteX5" fmla="*/ 257783 w 724711"/>
              <a:gd name="connsiteY5" fmla="*/ 739302 h 739302"/>
              <a:gd name="connsiteX6" fmla="*/ 4864 w 724711"/>
              <a:gd name="connsiteY6" fmla="*/ 491247 h 7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711" h="739302">
                <a:moveTo>
                  <a:pt x="4864" y="491247"/>
                </a:moveTo>
                <a:cubicBezTo>
                  <a:pt x="3243" y="361545"/>
                  <a:pt x="1621" y="231842"/>
                  <a:pt x="0" y="102140"/>
                </a:cubicBezTo>
                <a:lnTo>
                  <a:pt x="413426" y="0"/>
                </a:lnTo>
                <a:lnTo>
                  <a:pt x="724711" y="204281"/>
                </a:lnTo>
                <a:lnTo>
                  <a:pt x="705255" y="588523"/>
                </a:lnTo>
                <a:lnTo>
                  <a:pt x="257783" y="739302"/>
                </a:lnTo>
                <a:lnTo>
                  <a:pt x="4864" y="49124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 name="Group 4"/>
          <p:cNvGrpSpPr/>
          <p:nvPr/>
        </p:nvGrpSpPr>
        <p:grpSpPr>
          <a:xfrm>
            <a:off x="5380315" y="2516444"/>
            <a:ext cx="478678" cy="1874583"/>
            <a:chOff x="5461279" y="2574026"/>
            <a:chExt cx="478813" cy="1875115"/>
          </a:xfrm>
        </p:grpSpPr>
        <p:cxnSp>
          <p:nvCxnSpPr>
            <p:cNvPr id="48" name="Straight Connector 47"/>
            <p:cNvCxnSpPr/>
            <p:nvPr/>
          </p:nvCxnSpPr>
          <p:spPr>
            <a:xfrm flipH="1" flipV="1">
              <a:off x="5930205" y="2574026"/>
              <a:ext cx="9887" cy="1875115"/>
            </a:xfrm>
            <a:prstGeom prst="line">
              <a:avLst/>
            </a:prstGeom>
            <a:ln w="38100">
              <a:solidFill>
                <a:srgbClr val="505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461279" y="2574026"/>
              <a:ext cx="468926" cy="0"/>
            </a:xfrm>
            <a:prstGeom prst="line">
              <a:avLst/>
            </a:prstGeom>
            <a:ln w="38100">
              <a:solidFill>
                <a:srgbClr val="505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pic>
        <p:nvPicPr>
          <p:cNvPr id="50" name="Picture 49">
            <a:extLst>
              <a:ext uri="{FF2B5EF4-FFF2-40B4-BE49-F238E27FC236}">
                <a16:creationId xmlns:a16="http://schemas.microsoft.com/office/drawing/2014/main" id="{C2ED3A33-3D7E-4EDF-B140-3F0BC6E3FD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6755" y="4273932"/>
            <a:ext cx="892351" cy="2188414"/>
          </a:xfrm>
          <a:prstGeom prst="rect">
            <a:avLst/>
          </a:prstGeom>
        </p:spPr>
      </p:pic>
      <p:pic>
        <p:nvPicPr>
          <p:cNvPr id="51" name="Picture 50">
            <a:extLst>
              <a:ext uri="{FF2B5EF4-FFF2-40B4-BE49-F238E27FC236}">
                <a16:creationId xmlns:a16="http://schemas.microsoft.com/office/drawing/2014/main" id="{235DFAFF-68BC-4DC3-96D9-127B0FDDD39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3061" y="4273932"/>
            <a:ext cx="951493" cy="2203204"/>
          </a:xfrm>
          <a:prstGeom prst="rect">
            <a:avLst/>
          </a:prstGeom>
        </p:spPr>
      </p:pic>
      <p:sp>
        <p:nvSpPr>
          <p:cNvPr id="52" name="Rectangle 155">
            <a:extLst>
              <a:ext uri="{FF2B5EF4-FFF2-40B4-BE49-F238E27FC236}">
                <a16:creationId xmlns:a16="http://schemas.microsoft.com/office/drawing/2014/main" id="{3CAA6FBB-4043-4BD2-BFBE-E55DA2901339}"/>
              </a:ext>
            </a:extLst>
          </p:cNvPr>
          <p:cNvSpPr>
            <a:spLocks noChangeArrowheads="1"/>
          </p:cNvSpPr>
          <p:nvPr/>
        </p:nvSpPr>
        <p:spPr bwMode="auto">
          <a:xfrm>
            <a:off x="1296507" y="5371431"/>
            <a:ext cx="1487271" cy="10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53" name="Freeform 147">
            <a:extLst>
              <a:ext uri="{FF2B5EF4-FFF2-40B4-BE49-F238E27FC236}">
                <a16:creationId xmlns:a16="http://schemas.microsoft.com/office/drawing/2014/main" id="{E94C2E3D-4576-4CBC-9661-72832302F943}"/>
              </a:ext>
            </a:extLst>
          </p:cNvPr>
          <p:cNvSpPr>
            <a:spLocks/>
          </p:cNvSpPr>
          <p:nvPr/>
        </p:nvSpPr>
        <p:spPr bwMode="auto">
          <a:xfrm>
            <a:off x="679295" y="5404791"/>
            <a:ext cx="256867" cy="999371"/>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nvGrpSpPr>
          <p:cNvPr id="54" name="Group 53">
            <a:extLst>
              <a:ext uri="{FF2B5EF4-FFF2-40B4-BE49-F238E27FC236}">
                <a16:creationId xmlns:a16="http://schemas.microsoft.com/office/drawing/2014/main" id="{EC4F04A2-D159-49A8-85FD-1731CFFE3470}"/>
              </a:ext>
            </a:extLst>
          </p:cNvPr>
          <p:cNvGrpSpPr/>
          <p:nvPr/>
        </p:nvGrpSpPr>
        <p:grpSpPr>
          <a:xfrm>
            <a:off x="855893" y="5293454"/>
            <a:ext cx="1939543" cy="1118732"/>
            <a:chOff x="511109" y="5814543"/>
            <a:chExt cx="1041729" cy="600870"/>
          </a:xfrm>
        </p:grpSpPr>
        <p:sp>
          <p:nvSpPr>
            <p:cNvPr id="55" name="Rectangle 154">
              <a:extLst>
                <a:ext uri="{FF2B5EF4-FFF2-40B4-BE49-F238E27FC236}">
                  <a16:creationId xmlns:a16="http://schemas.microsoft.com/office/drawing/2014/main" id="{F5F4EC10-545B-4B0B-84CB-5DB687BA4A88}"/>
                </a:ext>
              </a:extLst>
            </p:cNvPr>
            <p:cNvSpPr>
              <a:spLocks noChangeArrowheads="1"/>
            </p:cNvSpPr>
            <p:nvPr/>
          </p:nvSpPr>
          <p:spPr bwMode="auto">
            <a:xfrm>
              <a:off x="635204" y="5814543"/>
              <a:ext cx="808238" cy="551887"/>
            </a:xfrm>
            <a:prstGeom prst="rect">
              <a:avLst/>
            </a:prstGeom>
            <a:solidFill>
              <a:schemeClr val="tx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56" name="Rectangle 156">
              <a:extLst>
                <a:ext uri="{FF2B5EF4-FFF2-40B4-BE49-F238E27FC236}">
                  <a16:creationId xmlns:a16="http://schemas.microsoft.com/office/drawing/2014/main" id="{A749C5BE-5BC4-4FD1-9FDE-437FB377BB30}"/>
                </a:ext>
              </a:extLst>
            </p:cNvPr>
            <p:cNvSpPr>
              <a:spLocks noChangeArrowheads="1"/>
            </p:cNvSpPr>
            <p:nvPr/>
          </p:nvSpPr>
          <p:spPr bwMode="auto">
            <a:xfrm>
              <a:off x="662962" y="5849648"/>
              <a:ext cx="751090" cy="48167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dirty="0">
                <a:solidFill>
                  <a:srgbClr val="FFFFFF"/>
                </a:solidFill>
                <a:latin typeface="Calibri" panose="020F0502020204030204" pitchFamily="34" charset="0"/>
              </a:endParaRPr>
            </a:p>
          </p:txBody>
        </p:sp>
        <p:sp>
          <p:nvSpPr>
            <p:cNvPr id="57" name="Freeform 158">
              <a:extLst>
                <a:ext uri="{FF2B5EF4-FFF2-40B4-BE49-F238E27FC236}">
                  <a16:creationId xmlns:a16="http://schemas.microsoft.com/office/drawing/2014/main" id="{B9874505-1582-41AC-A609-B60E1BC0E0DE}"/>
                </a:ext>
              </a:extLst>
            </p:cNvPr>
            <p:cNvSpPr>
              <a:spLocks/>
            </p:cNvSpPr>
            <p:nvPr/>
          </p:nvSpPr>
          <p:spPr bwMode="auto">
            <a:xfrm>
              <a:off x="511109" y="6374592"/>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cxnSp>
        <p:nvCxnSpPr>
          <p:cNvPr id="58" name="Straight Connector 57">
            <a:extLst>
              <a:ext uri="{FF2B5EF4-FFF2-40B4-BE49-F238E27FC236}">
                <a16:creationId xmlns:a16="http://schemas.microsoft.com/office/drawing/2014/main" id="{33CF8B77-784B-4DA0-85BD-776C0FFA0E17}"/>
              </a:ext>
            </a:extLst>
          </p:cNvPr>
          <p:cNvCxnSpPr>
            <a:cxnSpLocks/>
          </p:cNvCxnSpPr>
          <p:nvPr/>
        </p:nvCxnSpPr>
        <p:spPr>
          <a:xfrm>
            <a:off x="1886451" y="3246346"/>
            <a:ext cx="0" cy="1934865"/>
          </a:xfrm>
          <a:prstGeom prst="line">
            <a:avLst/>
          </a:prstGeom>
          <a:ln w="38100">
            <a:solidFill>
              <a:srgbClr val="505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08F112F-BD51-4D5B-BE31-FAC2F60E3BC4}"/>
              </a:ext>
            </a:extLst>
          </p:cNvPr>
          <p:cNvSpPr txBox="1"/>
          <p:nvPr/>
        </p:nvSpPr>
        <p:spPr>
          <a:xfrm>
            <a:off x="1088243" y="5046772"/>
            <a:ext cx="349455" cy="193771"/>
          </a:xfrm>
          <a:prstGeom prst="rect">
            <a:avLst/>
          </a:prstGeom>
          <a:noFill/>
        </p:spPr>
        <p:txBody>
          <a:bodyPr wrap="none" lIns="0" tIns="0" rIns="0" bIns="0" rtlCol="0">
            <a:spAutoFit/>
          </a:bodyPr>
          <a:lstStyle/>
          <a:p>
            <a:pPr defTabSz="932536" eaLnBrk="0" fontAlgn="base" hangingPunct="0">
              <a:lnSpc>
                <a:spcPct val="90000"/>
              </a:lnSpc>
              <a:spcBef>
                <a:spcPct val="0"/>
              </a:spcBef>
              <a:spcAft>
                <a:spcPts val="600"/>
              </a:spcAft>
              <a:defRPr/>
            </a:pPr>
            <a:r>
              <a:rPr lang="en-US" sz="1399" b="1" kern="0" dirty="0">
                <a:solidFill>
                  <a:srgbClr val="505050"/>
                </a:solidFill>
              </a:rPr>
              <a:t>DEV</a:t>
            </a:r>
          </a:p>
        </p:txBody>
      </p:sp>
      <p:sp>
        <p:nvSpPr>
          <p:cNvPr id="60" name="TextBox 59">
            <a:extLst>
              <a:ext uri="{FF2B5EF4-FFF2-40B4-BE49-F238E27FC236}">
                <a16:creationId xmlns:a16="http://schemas.microsoft.com/office/drawing/2014/main" id="{6D3FB37E-C2EA-40AE-9F90-41B8927E6FB6}"/>
              </a:ext>
            </a:extLst>
          </p:cNvPr>
          <p:cNvSpPr txBox="1"/>
          <p:nvPr/>
        </p:nvSpPr>
        <p:spPr>
          <a:xfrm>
            <a:off x="2169577" y="5046772"/>
            <a:ext cx="347852" cy="193771"/>
          </a:xfrm>
          <a:prstGeom prst="rect">
            <a:avLst/>
          </a:prstGeom>
          <a:noFill/>
        </p:spPr>
        <p:txBody>
          <a:bodyPr wrap="none" lIns="0" tIns="0" rIns="0" bIns="0" rtlCol="0">
            <a:spAutoFit/>
          </a:bodyPr>
          <a:lstStyle/>
          <a:p>
            <a:pPr defTabSz="932536" eaLnBrk="0" fontAlgn="base" hangingPunct="0">
              <a:lnSpc>
                <a:spcPct val="90000"/>
              </a:lnSpc>
              <a:spcBef>
                <a:spcPct val="0"/>
              </a:spcBef>
              <a:spcAft>
                <a:spcPts val="600"/>
              </a:spcAft>
              <a:defRPr/>
            </a:pPr>
            <a:r>
              <a:rPr lang="en-US" sz="1399" b="1" kern="0" dirty="0">
                <a:solidFill>
                  <a:srgbClr val="505050"/>
                </a:solidFill>
              </a:rPr>
              <a:t>OPS</a:t>
            </a:r>
          </a:p>
        </p:txBody>
      </p:sp>
      <p:grpSp>
        <p:nvGrpSpPr>
          <p:cNvPr id="92" name="Group 91"/>
          <p:cNvGrpSpPr/>
          <p:nvPr/>
        </p:nvGrpSpPr>
        <p:grpSpPr>
          <a:xfrm>
            <a:off x="1575063" y="5508748"/>
            <a:ext cx="572724" cy="596944"/>
            <a:chOff x="2328300" y="3506767"/>
            <a:chExt cx="551703" cy="575034"/>
          </a:xfrm>
        </p:grpSpPr>
        <p:sp>
          <p:nvSpPr>
            <p:cNvPr id="144"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nvGrpSpPr>
            <p:cNvPr id="145" name="Group 144"/>
            <p:cNvGrpSpPr/>
            <p:nvPr/>
          </p:nvGrpSpPr>
          <p:grpSpPr>
            <a:xfrm>
              <a:off x="2328300" y="3506767"/>
              <a:ext cx="551703" cy="575034"/>
              <a:chOff x="3937001" y="4448175"/>
              <a:chExt cx="638175" cy="665163"/>
            </a:xfrm>
          </p:grpSpPr>
          <p:grpSp>
            <p:nvGrpSpPr>
              <p:cNvPr id="146" name="Group 10"/>
              <p:cNvGrpSpPr>
                <a:grpSpLocks noChangeAspect="1"/>
              </p:cNvGrpSpPr>
              <p:nvPr/>
            </p:nvGrpSpPr>
            <p:grpSpPr bwMode="auto">
              <a:xfrm>
                <a:off x="3937001" y="4448175"/>
                <a:ext cx="638175" cy="665163"/>
                <a:chOff x="2480" y="2802"/>
                <a:chExt cx="402" cy="419"/>
              </a:xfrm>
            </p:grpSpPr>
            <p:sp>
              <p:nvSpPr>
                <p:cNvPr id="150"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151"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dirty="0">
                    <a:solidFill>
                      <a:srgbClr val="FFFFFF"/>
                    </a:solidFill>
                    <a:latin typeface="Segoe UI"/>
                  </a:endParaRPr>
                </a:p>
              </p:txBody>
            </p:sp>
            <p:sp>
              <p:nvSpPr>
                <p:cNvPr id="152"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nvGrpSpPr>
              <p:cNvPr id="147" name="Group 146"/>
              <p:cNvGrpSpPr/>
              <p:nvPr/>
            </p:nvGrpSpPr>
            <p:grpSpPr>
              <a:xfrm>
                <a:off x="4120302" y="4618868"/>
                <a:ext cx="293550" cy="349134"/>
                <a:chOff x="4662074" y="4335997"/>
                <a:chExt cx="234105" cy="278433"/>
              </a:xfrm>
            </p:grpSpPr>
            <p:sp>
              <p:nvSpPr>
                <p:cNvPr id="148"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149"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grpSp>
    </p:spTree>
    <p:extLst>
      <p:ext uri="{BB962C8B-B14F-4D97-AF65-F5344CB8AC3E}">
        <p14:creationId xmlns:p14="http://schemas.microsoft.com/office/powerpoint/2010/main" val="1971605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1000"/>
                                        <p:tgtEl>
                                          <p:spTgt spid="5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500"/>
                                        <p:tgtEl>
                                          <p:spTgt spid="92"/>
                                        </p:tgtEl>
                                      </p:cBhvr>
                                    </p:animEffect>
                                  </p:childTnLst>
                                </p:cTn>
                              </p:par>
                            </p:childTnLst>
                          </p:cTn>
                        </p:par>
                        <p:par>
                          <p:cTn id="12" fill="hold">
                            <p:stCondLst>
                              <p:cond delay="1500"/>
                            </p:stCondLst>
                            <p:childTnLst>
                              <p:par>
                                <p:cTn id="13" presetID="42" presetClass="path" presetSubtype="0" accel="50000" decel="50000" fill="hold" nodeType="afterEffect">
                                  <p:stCondLst>
                                    <p:cond delay="0"/>
                                  </p:stCondLst>
                                  <p:childTnLst>
                                    <p:animMotion origin="layout" path="M -4.289E-6 -1.5025E-6 L 0.05208 -0.38788 " pathEditMode="relative" rAng="0" ptsTypes="AA">
                                      <p:cBhvr>
                                        <p:cTn id="14" dur="1000" fill="hold"/>
                                        <p:tgtEl>
                                          <p:spTgt spid="92"/>
                                        </p:tgtEl>
                                        <p:attrNameLst>
                                          <p:attrName>ppt_x</p:attrName>
                                          <p:attrName>ppt_y</p:attrName>
                                        </p:attrNameLst>
                                      </p:cBhvr>
                                      <p:rCtr x="2783" y="-21947"/>
                                    </p:animMotion>
                                  </p:childTnLst>
                                </p:cTn>
                              </p:par>
                            </p:childTnLst>
                          </p:cTn>
                        </p:par>
                        <p:par>
                          <p:cTn id="15" fill="hold">
                            <p:stCondLst>
                              <p:cond delay="2500"/>
                            </p:stCondLst>
                            <p:childTnLst>
                              <p:par>
                                <p:cTn id="16" presetID="8" presetClass="emph" presetSubtype="0" fill="hold" nodeType="afterEffect">
                                  <p:stCondLst>
                                    <p:cond delay="0"/>
                                  </p:stCondLst>
                                  <p:childTnLst>
                                    <p:animRot by="21600000">
                                      <p:cBhvr>
                                        <p:cTn id="17" dur="3500" fill="hold"/>
                                        <p:tgtEl>
                                          <p:spTgt spid="184"/>
                                        </p:tgtEl>
                                        <p:attrNameLst>
                                          <p:attrName>r</p:attrName>
                                        </p:attrNameLst>
                                      </p:cBhvr>
                                    </p:animRot>
                                  </p:childTnLst>
                                </p:cTn>
                              </p:par>
                              <p:par>
                                <p:cTn id="18" presetID="8" presetClass="emph" presetSubtype="0" fill="hold" grpId="0" nodeType="withEffect">
                                  <p:stCondLst>
                                    <p:cond delay="0"/>
                                  </p:stCondLst>
                                  <p:childTnLst>
                                    <p:animRot by="-21600000">
                                      <p:cBhvr>
                                        <p:cTn id="19" dur="3500" fill="hold"/>
                                        <p:tgtEl>
                                          <p:spTgt spid="187"/>
                                        </p:tgtEl>
                                        <p:attrNameLst>
                                          <p:attrName>r</p:attrName>
                                        </p:attrNameLst>
                                      </p:cBhvr>
                                    </p:animRot>
                                  </p:childTnLst>
                                </p:cTn>
                              </p:par>
                            </p:childTnLst>
                          </p:cTn>
                        </p:par>
                        <p:par>
                          <p:cTn id="20" fill="hold">
                            <p:stCondLst>
                              <p:cond delay="6000"/>
                            </p:stCondLst>
                            <p:childTnLst>
                              <p:par>
                                <p:cTn id="21" presetID="42" presetClass="path" presetSubtype="0" accel="50000" decel="50000" fill="hold" nodeType="afterEffect">
                                  <p:stCondLst>
                                    <p:cond delay="0"/>
                                  </p:stCondLst>
                                  <p:childTnLst>
                                    <p:animMotion origin="layout" path="M 0.05209 -0.38788 L 0.32066 -0.05742 " pathEditMode="relative" rAng="0" ptsTypes="AA">
                                      <p:cBhvr>
                                        <p:cTn id="22" dur="1000" fill="hold"/>
                                        <p:tgtEl>
                                          <p:spTgt spid="92"/>
                                        </p:tgtEl>
                                        <p:attrNameLst>
                                          <p:attrName>ppt_x</p:attrName>
                                          <p:attrName>ppt_y</p:attrName>
                                        </p:attrNameLst>
                                      </p:cBhvr>
                                      <p:rCtr x="13505" y="18452"/>
                                    </p:animMotion>
                                  </p:childTnLst>
                                </p:cTn>
                              </p:par>
                              <p:par>
                                <p:cTn id="23" presetID="6" presetClass="emph" presetSubtype="0" fill="hold" nodeType="withEffect">
                                  <p:stCondLst>
                                    <p:cond delay="0"/>
                                  </p:stCondLst>
                                  <p:childTnLst>
                                    <p:animScale>
                                      <p:cBhvr>
                                        <p:cTn id="24" dur="1000" fill="hold"/>
                                        <p:tgtEl>
                                          <p:spTgt spid="92"/>
                                        </p:tgtEl>
                                      </p:cBhvr>
                                      <p:by x="90000" y="90000"/>
                                    </p:animScale>
                                  </p:childTnLst>
                                </p:cTn>
                              </p:par>
                              <p:par>
                                <p:cTn id="25" presetID="1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par>
                          <p:cTn id="33" fill="hold">
                            <p:stCondLst>
                              <p:cond delay="500"/>
                            </p:stCondLst>
                            <p:childTnLst>
                              <p:par>
                                <p:cTn id="34" presetID="22" presetClass="exit" presetSubtype="4" fill="hold" nodeType="afterEffect">
                                  <p:stCondLst>
                                    <p:cond delay="0"/>
                                  </p:stCondLst>
                                  <p:childTnLst>
                                    <p:animEffect transition="out" filter="wipe(down)">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par>
                          <p:cTn id="37" fill="hold">
                            <p:stCondLst>
                              <p:cond delay="1000"/>
                            </p:stCondLst>
                            <p:childTnLst>
                              <p:par>
                                <p:cTn id="38" presetID="22" presetClass="entr" presetSubtype="1"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up)">
                                      <p:cBhvr>
                                        <p:cTn id="40" dur="500"/>
                                        <p:tgtEl>
                                          <p:spTgt spid="5"/>
                                        </p:tgtEl>
                                      </p:cBhvr>
                                    </p:animEffect>
                                  </p:childTnLst>
                                </p:cTn>
                              </p:par>
                            </p:childTnLst>
                          </p:cTn>
                        </p:par>
                        <p:par>
                          <p:cTn id="41" fill="hold">
                            <p:stCondLst>
                              <p:cond delay="1500"/>
                            </p:stCondLst>
                            <p:childTnLst>
                              <p:par>
                                <p:cTn id="42" presetID="22" presetClass="exit" presetSubtype="1" fill="hold" nodeType="afterEffect">
                                  <p:stCondLst>
                                    <p:cond delay="0"/>
                                  </p:stCondLst>
                                  <p:childTnLst>
                                    <p:animEffect transition="out" filter="wipe(up)">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childTnLst>
                          </p:cTn>
                        </p:par>
                        <p:par>
                          <p:cTn id="45" fill="hold">
                            <p:stCondLst>
                              <p:cond delay="2000"/>
                            </p:stCondLst>
                            <p:childTnLst>
                              <p:par>
                                <p:cTn id="46" presetID="22" presetClass="entr" presetSubtype="4"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childTnLst>
                          </p:cTn>
                        </p:par>
                        <p:par>
                          <p:cTn id="49" fill="hold">
                            <p:stCondLst>
                              <p:cond delay="2500"/>
                            </p:stCondLst>
                            <p:childTnLst>
                              <p:par>
                                <p:cTn id="50" presetID="22" presetClass="exit" presetSubtype="4" fill="hold" nodeType="afterEffect">
                                  <p:stCondLst>
                                    <p:cond delay="0"/>
                                  </p:stCondLst>
                                  <p:childTnLst>
                                    <p:animEffect transition="out" filter="wipe(down)">
                                      <p:cBhvr>
                                        <p:cTn id="51" dur="500"/>
                                        <p:tgtEl>
                                          <p:spTgt spid="5"/>
                                        </p:tgtEl>
                                      </p:cBhvr>
                                    </p:animEffect>
                                    <p:set>
                                      <p:cBhvr>
                                        <p:cTn id="52" dur="1" fill="hold">
                                          <p:stCondLst>
                                            <p:cond delay="499"/>
                                          </p:stCondLst>
                                        </p:cTn>
                                        <p:tgtEl>
                                          <p:spTgt spid="5"/>
                                        </p:tgtEl>
                                        <p:attrNameLst>
                                          <p:attrName>style.visibility</p:attrName>
                                        </p:attrNameLst>
                                      </p:cBhvr>
                                      <p:to>
                                        <p:strVal val="hidden"/>
                                      </p:to>
                                    </p:set>
                                  </p:childTnLst>
                                </p:cTn>
                              </p:par>
                            </p:childTnLst>
                          </p:cTn>
                        </p:par>
                        <p:par>
                          <p:cTn id="53" fill="hold">
                            <p:stCondLst>
                              <p:cond delay="3000"/>
                            </p:stCondLst>
                            <p:childTnLst>
                              <p:par>
                                <p:cTn id="54" presetID="22" presetClass="entr" presetSubtype="1"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up)">
                                      <p:cBhvr>
                                        <p:cTn id="56" dur="500"/>
                                        <p:tgtEl>
                                          <p:spTgt spid="5"/>
                                        </p:tgtEl>
                                      </p:cBhvr>
                                    </p:animEffect>
                                  </p:childTnLst>
                                </p:cTn>
                              </p:par>
                            </p:childTnLst>
                          </p:cTn>
                        </p:par>
                        <p:par>
                          <p:cTn id="57" fill="hold">
                            <p:stCondLst>
                              <p:cond delay="3500"/>
                            </p:stCondLst>
                            <p:childTnLst>
                              <p:par>
                                <p:cTn id="58" presetID="10" presetClass="entr" presetSubtype="0"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187" grpId="0" animBg="1"/>
      <p:bldP spid="47"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rgbClr val="505050"/>
                </a:solidFill>
              </a:rPr>
              <a:t>Application performance monitoring</a:t>
            </a:r>
          </a:p>
        </p:txBody>
      </p:sp>
      <p:sp>
        <p:nvSpPr>
          <p:cNvPr id="37" name="Value"/>
          <p:cNvSpPr txBox="1"/>
          <p:nvPr/>
        </p:nvSpPr>
        <p:spPr>
          <a:xfrm>
            <a:off x="7897950" y="1877970"/>
            <a:ext cx="3858589" cy="1892699"/>
          </a:xfrm>
          <a:prstGeom prst="rect">
            <a:avLst/>
          </a:prstGeom>
          <a:noFill/>
        </p:spPr>
        <p:txBody>
          <a:bodyPr wrap="none" lIns="182801" tIns="146241" rIns="182801" bIns="146241" rtlCol="0">
            <a:spAutoFit/>
          </a:bodyPr>
          <a:lstStyle/>
          <a:p>
            <a:pPr defTabSz="932323" eaLnBrk="0" fontAlgn="base" hangingPunct="0">
              <a:lnSpc>
                <a:spcPct val="90000"/>
              </a:lnSpc>
              <a:spcBef>
                <a:spcPct val="0"/>
              </a:spcBef>
              <a:spcAft>
                <a:spcPts val="1198"/>
              </a:spcAft>
              <a:buSzPct val="90000"/>
              <a:defRPr/>
            </a:pPr>
            <a:r>
              <a:rPr lang="en-US" sz="2800" kern="0" dirty="0">
                <a:solidFill>
                  <a:srgbClr val="0078D7"/>
                </a:solidFill>
                <a:latin typeface="Segoe UI Light"/>
              </a:rPr>
              <a:t>Value</a:t>
            </a:r>
          </a:p>
          <a:p>
            <a:pPr marL="290382" indent="-290382" defTabSz="932323" eaLnBrk="0" fontAlgn="base" hangingPunct="0">
              <a:lnSpc>
                <a:spcPct val="90000"/>
              </a:lnSpc>
              <a:spcBef>
                <a:spcPct val="0"/>
              </a:spcBef>
              <a:spcAft>
                <a:spcPts val="1198"/>
              </a:spcAft>
              <a:buSzPct val="90000"/>
              <a:buFont typeface="Arial" panose="020B0604020202020204" pitchFamily="34" charset="0"/>
              <a:buChar char="•"/>
              <a:defRPr/>
            </a:pPr>
            <a:r>
              <a:rPr lang="en-US" kern="0" dirty="0">
                <a:solidFill>
                  <a:srgbClr val="505050"/>
                </a:solidFill>
                <a:latin typeface="Segoe UI Light"/>
              </a:rPr>
              <a:t>Faster detection and remediation</a:t>
            </a:r>
          </a:p>
          <a:p>
            <a:pPr marL="290382" indent="-290382" defTabSz="932323" eaLnBrk="0" fontAlgn="base" hangingPunct="0">
              <a:lnSpc>
                <a:spcPct val="90000"/>
              </a:lnSpc>
              <a:spcBef>
                <a:spcPct val="0"/>
              </a:spcBef>
              <a:spcAft>
                <a:spcPts val="1198"/>
              </a:spcAft>
              <a:buSzPct val="90000"/>
              <a:buFont typeface="Arial" panose="020B0604020202020204" pitchFamily="34" charset="0"/>
              <a:buChar char="•"/>
              <a:defRPr/>
            </a:pPr>
            <a:r>
              <a:rPr lang="en-US" kern="0" dirty="0">
                <a:solidFill>
                  <a:srgbClr val="505050"/>
                </a:solidFill>
                <a:latin typeface="Segoe UI Light"/>
              </a:rPr>
              <a:t>Optimized resources</a:t>
            </a:r>
          </a:p>
          <a:p>
            <a:pPr marL="290382" indent="-290382" defTabSz="932323" eaLnBrk="0" fontAlgn="base" hangingPunct="0">
              <a:lnSpc>
                <a:spcPct val="90000"/>
              </a:lnSpc>
              <a:spcBef>
                <a:spcPct val="0"/>
              </a:spcBef>
              <a:spcAft>
                <a:spcPts val="1198"/>
              </a:spcAft>
              <a:buSzPct val="90000"/>
              <a:buFont typeface="Arial" panose="020B0604020202020204" pitchFamily="34" charset="0"/>
              <a:buChar char="•"/>
              <a:defRPr/>
            </a:pPr>
            <a:r>
              <a:rPr lang="en-US" kern="0" dirty="0">
                <a:solidFill>
                  <a:srgbClr val="505050"/>
                </a:solidFill>
                <a:latin typeface="Segoe UI Light"/>
              </a:rPr>
              <a:t>More resilience</a:t>
            </a:r>
          </a:p>
        </p:txBody>
      </p:sp>
      <p:sp>
        <p:nvSpPr>
          <p:cNvPr id="38" name="Measure"/>
          <p:cNvSpPr txBox="1"/>
          <p:nvPr/>
        </p:nvSpPr>
        <p:spPr>
          <a:xfrm>
            <a:off x="7897951" y="4273932"/>
            <a:ext cx="4143281" cy="1892699"/>
          </a:xfrm>
          <a:prstGeom prst="rect">
            <a:avLst/>
          </a:prstGeom>
          <a:noFill/>
        </p:spPr>
        <p:txBody>
          <a:bodyPr wrap="square" lIns="182801" tIns="146241" rIns="182801" bIns="146241" rtlCol="0">
            <a:spAutoFit/>
          </a:bodyPr>
          <a:lstStyle/>
          <a:p>
            <a:pPr defTabSz="932323" eaLnBrk="0" fontAlgn="base" hangingPunct="0">
              <a:lnSpc>
                <a:spcPct val="90000"/>
              </a:lnSpc>
              <a:spcBef>
                <a:spcPct val="0"/>
              </a:spcBef>
              <a:spcAft>
                <a:spcPts val="1198"/>
              </a:spcAft>
              <a:buSzPct val="90000"/>
              <a:defRPr/>
            </a:pPr>
            <a:r>
              <a:rPr lang="en-US" sz="2800" kern="0" dirty="0">
                <a:solidFill>
                  <a:srgbClr val="0078D7"/>
                </a:solidFill>
                <a:latin typeface="Segoe UI Light"/>
              </a:rPr>
              <a:t>Measures</a:t>
            </a:r>
          </a:p>
          <a:p>
            <a:pPr marL="290382" indent="-290382" defTabSz="932323" eaLnBrk="0" fontAlgn="base" hangingPunct="0">
              <a:lnSpc>
                <a:spcPct val="90000"/>
              </a:lnSpc>
              <a:spcBef>
                <a:spcPct val="0"/>
              </a:spcBef>
              <a:spcAft>
                <a:spcPts val="1198"/>
              </a:spcAft>
              <a:buSzPct val="90000"/>
              <a:buFont typeface="Arial" panose="020B0604020202020204" pitchFamily="34" charset="0"/>
              <a:buChar char="•"/>
              <a:defRPr/>
            </a:pPr>
            <a:r>
              <a:rPr lang="en-US" kern="0" dirty="0">
                <a:solidFill>
                  <a:srgbClr val="505050"/>
                </a:solidFill>
                <a:latin typeface="Segoe UI Light"/>
              </a:rPr>
              <a:t>Lower MTTD of failures</a:t>
            </a:r>
          </a:p>
          <a:p>
            <a:pPr marL="290382" indent="-290382" defTabSz="932323" eaLnBrk="0" fontAlgn="base" hangingPunct="0">
              <a:lnSpc>
                <a:spcPct val="90000"/>
              </a:lnSpc>
              <a:spcBef>
                <a:spcPct val="0"/>
              </a:spcBef>
              <a:spcAft>
                <a:spcPts val="1198"/>
              </a:spcAft>
              <a:buSzPct val="90000"/>
              <a:buFont typeface="Arial" panose="020B0604020202020204" pitchFamily="34" charset="0"/>
              <a:buChar char="•"/>
              <a:defRPr/>
            </a:pPr>
            <a:r>
              <a:rPr lang="en-US" kern="0" dirty="0">
                <a:solidFill>
                  <a:srgbClr val="505050"/>
                </a:solidFill>
                <a:latin typeface="Segoe UI Light"/>
              </a:rPr>
              <a:t>Lower MTTR of failures</a:t>
            </a:r>
          </a:p>
          <a:p>
            <a:pPr marL="290382" indent="-290382" defTabSz="932323" eaLnBrk="0" fontAlgn="base" hangingPunct="0">
              <a:lnSpc>
                <a:spcPct val="90000"/>
              </a:lnSpc>
              <a:spcBef>
                <a:spcPct val="0"/>
              </a:spcBef>
              <a:spcAft>
                <a:spcPts val="1198"/>
              </a:spcAft>
              <a:buSzPct val="90000"/>
              <a:buFont typeface="Arial" panose="020B0604020202020204" pitchFamily="34" charset="0"/>
              <a:buChar char="•"/>
              <a:defRPr/>
            </a:pPr>
            <a:r>
              <a:rPr lang="en-US" kern="0" dirty="0">
                <a:solidFill>
                  <a:srgbClr val="505050"/>
                </a:solidFill>
                <a:latin typeface="Segoe UI Light"/>
              </a:rPr>
              <a:t>Higher availability</a:t>
            </a:r>
          </a:p>
        </p:txBody>
      </p:sp>
      <p:cxnSp>
        <p:nvCxnSpPr>
          <p:cNvPr id="30" name="Straight Connector 2"/>
          <p:cNvCxnSpPr/>
          <p:nvPr/>
        </p:nvCxnSpPr>
        <p:spPr>
          <a:xfrm>
            <a:off x="3232831" y="2481174"/>
            <a:ext cx="2951182" cy="0"/>
          </a:xfrm>
          <a:prstGeom prst="line">
            <a:avLst/>
          </a:prstGeom>
          <a:noFill/>
          <a:ln w="38100" cap="flat" cmpd="sng" algn="ctr">
            <a:solidFill>
              <a:srgbClr val="505050"/>
            </a:solidFill>
            <a:prstDash val="sysDot"/>
            <a:headEnd type="none"/>
            <a:tailEnd type="none"/>
          </a:ln>
          <a:effectLst/>
        </p:spPr>
      </p:cxnSp>
      <p:cxnSp>
        <p:nvCxnSpPr>
          <p:cNvPr id="43" name="Straight Connector"/>
          <p:cNvCxnSpPr/>
          <p:nvPr/>
        </p:nvCxnSpPr>
        <p:spPr>
          <a:xfrm>
            <a:off x="6184013" y="2502027"/>
            <a:ext cx="0" cy="725883"/>
          </a:xfrm>
          <a:prstGeom prst="line">
            <a:avLst/>
          </a:prstGeom>
          <a:noFill/>
          <a:ln w="38100" cap="flat" cmpd="sng" algn="ctr">
            <a:solidFill>
              <a:srgbClr val="505050"/>
            </a:solidFill>
            <a:prstDash val="sysDot"/>
            <a:headEnd type="none"/>
            <a:tailEnd type="none"/>
          </a:ln>
          <a:effectLst/>
        </p:spPr>
      </p:cxnSp>
      <p:cxnSp>
        <p:nvCxnSpPr>
          <p:cNvPr id="44" name="Straight Connector 3"/>
          <p:cNvCxnSpPr/>
          <p:nvPr/>
        </p:nvCxnSpPr>
        <p:spPr>
          <a:xfrm>
            <a:off x="1887066" y="4001106"/>
            <a:ext cx="0" cy="1179867"/>
          </a:xfrm>
          <a:prstGeom prst="line">
            <a:avLst/>
          </a:prstGeom>
          <a:noFill/>
          <a:ln w="38100" cap="flat" cmpd="sng" algn="ctr">
            <a:solidFill>
              <a:srgbClr val="505050"/>
            </a:solidFill>
            <a:prstDash val="sysDot"/>
            <a:headEnd type="none"/>
            <a:tailEnd type="none"/>
          </a:ln>
          <a:effectLst/>
        </p:spPr>
      </p:cxnSp>
      <p:cxnSp>
        <p:nvCxnSpPr>
          <p:cNvPr id="45" name="Straight Connector 2"/>
          <p:cNvCxnSpPr/>
          <p:nvPr/>
        </p:nvCxnSpPr>
        <p:spPr>
          <a:xfrm>
            <a:off x="1922980" y="4001103"/>
            <a:ext cx="3104851" cy="0"/>
          </a:xfrm>
          <a:prstGeom prst="line">
            <a:avLst/>
          </a:prstGeom>
          <a:noFill/>
          <a:ln w="38100" cap="flat" cmpd="sng" algn="ctr">
            <a:solidFill>
              <a:srgbClr val="505050"/>
            </a:solidFill>
            <a:prstDash val="sysDot"/>
            <a:headEnd type="none"/>
            <a:tailEnd type="none"/>
          </a:ln>
          <a:effectLst/>
        </p:spPr>
      </p:cxnSp>
      <p:sp>
        <p:nvSpPr>
          <p:cNvPr id="46" name="Oval 1 return"/>
          <p:cNvSpPr/>
          <p:nvPr/>
        </p:nvSpPr>
        <p:spPr bwMode="auto">
          <a:xfrm>
            <a:off x="6069152" y="3281294"/>
            <a:ext cx="229725" cy="229725"/>
          </a:xfrm>
          <a:prstGeom prst="ellipse">
            <a:avLst/>
          </a:prstGeom>
          <a:solidFill>
            <a:srgbClr val="25B9EC"/>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marL="0" marR="0" lvl="0" indent="0" algn="ctr" defTabSz="932052"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2 return"/>
          <p:cNvSpPr/>
          <p:nvPr/>
        </p:nvSpPr>
        <p:spPr bwMode="auto">
          <a:xfrm>
            <a:off x="6069152" y="3282432"/>
            <a:ext cx="229725" cy="229725"/>
          </a:xfrm>
          <a:prstGeom prst="ellipse">
            <a:avLst/>
          </a:prstGeom>
          <a:solidFill>
            <a:srgbClr val="25B9EC"/>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marL="0" marR="0" lvl="0" indent="0" algn="ctr" defTabSz="932052"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3 return"/>
          <p:cNvSpPr/>
          <p:nvPr/>
        </p:nvSpPr>
        <p:spPr bwMode="auto">
          <a:xfrm>
            <a:off x="6069150" y="3291877"/>
            <a:ext cx="229725" cy="229725"/>
          </a:xfrm>
          <a:prstGeom prst="ellipse">
            <a:avLst/>
          </a:prstGeom>
          <a:solidFill>
            <a:srgbClr val="25B9EC"/>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marL="0" marR="0" lvl="0" indent="0" algn="ctr" defTabSz="932052"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Monitoring"/>
          <p:cNvSpPr/>
          <p:nvPr/>
        </p:nvSpPr>
        <p:spPr bwMode="auto">
          <a:xfrm>
            <a:off x="848637" y="1685077"/>
            <a:ext cx="2384194" cy="1592201"/>
          </a:xfrm>
          <a:prstGeom prst="roundRect">
            <a:avLst>
              <a:gd name="adj" fmla="val 5175"/>
            </a:avLst>
          </a:prstGeom>
          <a:solidFill>
            <a:schemeClr val="bg1"/>
          </a:solidFill>
          <a:ln w="9525" cap="flat" cmpd="sng" algn="ctr">
            <a:solidFill>
              <a:srgbClr val="505050"/>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marL="0" marR="0" lvl="0" indent="0" algn="ctr" defTabSz="932052" eaLnBrk="0" fontAlgn="base" latinLnBrk="0" hangingPunct="0">
              <a:lnSpc>
                <a:spcPct val="90000"/>
              </a:lnSpc>
              <a:spcBef>
                <a:spcPct val="0"/>
              </a:spcBef>
              <a:spcAft>
                <a:spcPct val="0"/>
              </a:spcAft>
              <a:buClrTx/>
              <a:buSzTx/>
              <a:buFontTx/>
              <a:buNone/>
              <a:tabLst/>
              <a:defRPr/>
            </a:pPr>
            <a:r>
              <a:rPr kumimoji="0" lang="en-US" sz="1598" b="0" i="0" u="none" strike="noStrike" kern="0" cap="none" spc="0" normalizeH="0" baseline="0" noProof="0" dirty="0">
                <a:ln>
                  <a:noFill/>
                </a:ln>
                <a:solidFill>
                  <a:srgbClr val="0078D7"/>
                </a:solidFill>
                <a:effectLst/>
                <a:uLnTx/>
                <a:uFillTx/>
                <a:latin typeface="Segoe UI"/>
                <a:ea typeface="Segoe UI" pitchFamily="34" charset="0"/>
                <a:cs typeface="Segoe UI" pitchFamily="34" charset="0"/>
              </a:rPr>
              <a:t>MONITORING </a:t>
            </a:r>
          </a:p>
          <a:p>
            <a:pPr marL="0" marR="0" lvl="0" indent="0" algn="ctr" defTabSz="932052" eaLnBrk="0" fontAlgn="base" latinLnBrk="0" hangingPunct="0">
              <a:lnSpc>
                <a:spcPct val="90000"/>
              </a:lnSpc>
              <a:spcBef>
                <a:spcPct val="0"/>
              </a:spcBef>
              <a:spcAft>
                <a:spcPct val="0"/>
              </a:spcAft>
              <a:buClrTx/>
              <a:buSzTx/>
              <a:buFontTx/>
              <a:buNone/>
              <a:tabLst/>
              <a:defRPr/>
            </a:pPr>
            <a:r>
              <a:rPr kumimoji="0" lang="en-US" sz="1598" b="0" i="0" u="none" strike="noStrike" kern="0" cap="none" spc="0" normalizeH="0" baseline="0" noProof="0" dirty="0">
                <a:ln>
                  <a:noFill/>
                </a:ln>
                <a:solidFill>
                  <a:srgbClr val="0078D7"/>
                </a:solidFill>
                <a:effectLst/>
                <a:uLnTx/>
                <a:uFillTx/>
                <a:latin typeface="Segoe UI"/>
                <a:ea typeface="Segoe UI" pitchFamily="34" charset="0"/>
                <a:cs typeface="Segoe UI" pitchFamily="34" charset="0"/>
              </a:rPr>
              <a:t>SERVICE</a:t>
            </a:r>
          </a:p>
        </p:txBody>
      </p:sp>
      <p:sp>
        <p:nvSpPr>
          <p:cNvPr id="52" name="Production"/>
          <p:cNvSpPr/>
          <p:nvPr/>
        </p:nvSpPr>
        <p:spPr bwMode="auto">
          <a:xfrm>
            <a:off x="4991919" y="3227912"/>
            <a:ext cx="2384194" cy="1592201"/>
          </a:xfrm>
          <a:prstGeom prst="roundRect">
            <a:avLst>
              <a:gd name="adj" fmla="val 5175"/>
            </a:avLst>
          </a:prstGeom>
          <a:solidFill>
            <a:schemeClr val="bg1"/>
          </a:solidFill>
          <a:ln w="9525" cap="flat" cmpd="sng" algn="ctr">
            <a:solidFill>
              <a:srgbClr val="505050"/>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marL="0" marR="0" lvl="0" indent="0" algn="ctr" defTabSz="932052" eaLnBrk="0" fontAlgn="base" latinLnBrk="0" hangingPunct="0">
              <a:lnSpc>
                <a:spcPct val="90000"/>
              </a:lnSpc>
              <a:spcBef>
                <a:spcPct val="0"/>
              </a:spcBef>
              <a:spcAft>
                <a:spcPct val="0"/>
              </a:spcAft>
              <a:buClrTx/>
              <a:buSzTx/>
              <a:buFontTx/>
              <a:buNone/>
              <a:tabLst/>
              <a:defRPr/>
            </a:pPr>
            <a:r>
              <a:rPr kumimoji="0" lang="en-US" sz="1598" b="0" i="0" u="none" strike="noStrike" kern="0" cap="none" spc="0" normalizeH="0" baseline="0" noProof="0" dirty="0">
                <a:ln>
                  <a:noFill/>
                </a:ln>
                <a:solidFill>
                  <a:srgbClr val="0078D7"/>
                </a:solidFill>
                <a:effectLst/>
                <a:uLnTx/>
                <a:uFillTx/>
                <a:latin typeface="Segoe UI"/>
                <a:ea typeface="Segoe UI" pitchFamily="34" charset="0"/>
                <a:cs typeface="Segoe UI" pitchFamily="34" charset="0"/>
              </a:rPr>
              <a:t>PRODUCTION</a:t>
            </a:r>
          </a:p>
        </p:txBody>
      </p:sp>
      <p:sp>
        <p:nvSpPr>
          <p:cNvPr id="53" name="APP 3"/>
          <p:cNvSpPr>
            <a:spLocks noEditPoints="1"/>
          </p:cNvSpPr>
          <p:nvPr/>
        </p:nvSpPr>
        <p:spPr bwMode="auto">
          <a:xfrm>
            <a:off x="5785597" y="3825767"/>
            <a:ext cx="796831" cy="822270"/>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25B9EC"/>
          </a:solidFill>
          <a:ln>
            <a:noFill/>
          </a:ln>
        </p:spPr>
        <p:txBody>
          <a:bodyPr vert="horz" wrap="square" lIns="91401" tIns="45700" rIns="91401" bIns="45700" numCol="1" anchor="t" anchorCtr="0" compatLnSpc="1">
            <a:prstTxWarp prst="textNoShape">
              <a:avLst/>
            </a:prstTxWarp>
          </a:bodyPr>
          <a:lstStyle/>
          <a:p>
            <a:pPr defTabSz="913773" eaLnBrk="0" fontAlgn="base" hangingPunct="0">
              <a:spcBef>
                <a:spcPct val="0"/>
              </a:spcBef>
              <a:spcAft>
                <a:spcPct val="0"/>
              </a:spcAft>
              <a:defRPr/>
            </a:pPr>
            <a:endParaRPr lang="en-US" sz="1700" kern="0">
              <a:solidFill>
                <a:srgbClr val="000000"/>
              </a:solidFill>
              <a:latin typeface="Calibri" panose="020F0502020204030204" pitchFamily="34" charset="0"/>
            </a:endParaRPr>
          </a:p>
        </p:txBody>
      </p:sp>
      <p:pic>
        <p:nvPicPr>
          <p:cNvPr id="54" name="Alert 3" descr="Down:  Alert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5871" y="2481177"/>
            <a:ext cx="729727" cy="662254"/>
          </a:xfrm>
          <a:prstGeom prst="rect">
            <a:avLst/>
          </a:prstGeom>
        </p:spPr>
      </p:pic>
      <p:sp>
        <p:nvSpPr>
          <p:cNvPr id="55" name="Freeform 5"/>
          <p:cNvSpPr/>
          <p:nvPr/>
        </p:nvSpPr>
        <p:spPr bwMode="auto">
          <a:xfrm>
            <a:off x="5845334" y="3889212"/>
            <a:ext cx="672813" cy="688681"/>
          </a:xfrm>
          <a:custGeom>
            <a:avLst/>
            <a:gdLst>
              <a:gd name="connsiteX0" fmla="*/ 3175 w 673100"/>
              <a:gd name="connsiteY0" fmla="*/ 104775 h 688975"/>
              <a:gd name="connsiteX1" fmla="*/ 371475 w 673100"/>
              <a:gd name="connsiteY1" fmla="*/ 0 h 688975"/>
              <a:gd name="connsiteX2" fmla="*/ 673100 w 673100"/>
              <a:gd name="connsiteY2" fmla="*/ 196850 h 688975"/>
              <a:gd name="connsiteX3" fmla="*/ 660400 w 673100"/>
              <a:gd name="connsiteY3" fmla="*/ 542925 h 688975"/>
              <a:gd name="connsiteX4" fmla="*/ 244475 w 673100"/>
              <a:gd name="connsiteY4" fmla="*/ 688975 h 688975"/>
              <a:gd name="connsiteX5" fmla="*/ 0 w 673100"/>
              <a:gd name="connsiteY5" fmla="*/ 444500 h 688975"/>
              <a:gd name="connsiteX6" fmla="*/ 3175 w 673100"/>
              <a:gd name="connsiteY6" fmla="*/ 104775 h 68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100" h="688975">
                <a:moveTo>
                  <a:pt x="3175" y="104775"/>
                </a:moveTo>
                <a:lnTo>
                  <a:pt x="371475" y="0"/>
                </a:lnTo>
                <a:lnTo>
                  <a:pt x="673100" y="196850"/>
                </a:lnTo>
                <a:lnTo>
                  <a:pt x="660400" y="542925"/>
                </a:lnTo>
                <a:lnTo>
                  <a:pt x="244475" y="688975"/>
                </a:lnTo>
                <a:lnTo>
                  <a:pt x="0" y="444500"/>
                </a:lnTo>
                <a:cubicBezTo>
                  <a:pt x="1058" y="335492"/>
                  <a:pt x="2117" y="226483"/>
                  <a:pt x="3175" y="104775"/>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marL="0" marR="0" lvl="0" indent="0" algn="ctr" defTabSz="932052"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ear 1"/>
          <p:cNvGrpSpPr/>
          <p:nvPr/>
        </p:nvGrpSpPr>
        <p:grpSpPr>
          <a:xfrm>
            <a:off x="5973426" y="4009440"/>
            <a:ext cx="421177" cy="423508"/>
            <a:chOff x="642225" y="708036"/>
            <a:chExt cx="576154" cy="579343"/>
          </a:xfrm>
          <a:solidFill>
            <a:srgbClr val="68217A"/>
          </a:solidFill>
        </p:grpSpPr>
        <p:sp>
          <p:nvSpPr>
            <p:cNvPr id="57" name="Oval 87"/>
            <p:cNvSpPr>
              <a:spLocks noChangeArrowheads="1"/>
            </p:cNvSpPr>
            <p:nvPr/>
          </p:nvSpPr>
          <p:spPr bwMode="black">
            <a:xfrm>
              <a:off x="876862" y="954299"/>
              <a:ext cx="106881" cy="106853"/>
            </a:xfrm>
            <a:prstGeom prst="ellipse">
              <a:avLst/>
            </a:prstGeom>
            <a:solidFill>
              <a:srgbClr val="25B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0" rIns="91401" bIns="45700" numCol="1" anchor="t" anchorCtr="0" compatLnSpc="1">
              <a:prstTxWarp prst="textNoShape">
                <a:avLst/>
              </a:prstTxWarp>
            </a:bodyPr>
            <a:lstStyle/>
            <a:p>
              <a:pPr marL="0" marR="0" lvl="0" indent="0" algn="ctr" defTabSz="913952" eaLnBrk="0" fontAlgn="base" latinLnBrk="0" hangingPunct="0">
                <a:lnSpc>
                  <a:spcPct val="100000"/>
                </a:lnSpc>
                <a:spcBef>
                  <a:spcPct val="0"/>
                </a:spcBef>
                <a:spcAft>
                  <a:spcPct val="0"/>
                </a:spcAft>
                <a:buClrTx/>
                <a:buSzTx/>
                <a:buFontTx/>
                <a:buNone/>
                <a:tabLst/>
                <a:defRPr/>
              </a:pPr>
              <a:endPar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ndParaRPr>
            </a:p>
          </p:txBody>
        </p:sp>
        <p:sp>
          <p:nvSpPr>
            <p:cNvPr id="59" name="Freeform 86"/>
            <p:cNvSpPr>
              <a:spLocks noEditPoints="1"/>
            </p:cNvSpPr>
            <p:nvPr/>
          </p:nvSpPr>
          <p:spPr bwMode="black">
            <a:xfrm>
              <a:off x="642225" y="708036"/>
              <a:ext cx="576154" cy="57934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25B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0" rIns="91401" bIns="45700" numCol="1" anchor="t" anchorCtr="0" compatLnSpc="1">
              <a:prstTxWarp prst="textNoShape">
                <a:avLst/>
              </a:prstTxWarp>
            </a:bodyPr>
            <a:lstStyle/>
            <a:p>
              <a:pPr marL="0" marR="0" lvl="0" indent="0" algn="ctr" defTabSz="913952" eaLnBrk="0" fontAlgn="base" latinLnBrk="0" hangingPunct="0">
                <a:lnSpc>
                  <a:spcPct val="100000"/>
                </a:lnSpc>
                <a:spcBef>
                  <a:spcPct val="0"/>
                </a:spcBef>
                <a:spcAft>
                  <a:spcPct val="0"/>
                </a:spcAft>
                <a:buClrTx/>
                <a:buSzTx/>
                <a:buFontTx/>
                <a:buNone/>
                <a:tabLst/>
                <a:defRPr/>
              </a:pPr>
              <a:endPar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ndParaRPr>
            </a:p>
          </p:txBody>
        </p:sp>
      </p:grpSp>
      <p:sp>
        <p:nvSpPr>
          <p:cNvPr id="68" name="new software"/>
          <p:cNvSpPr>
            <a:spLocks noEditPoints="1"/>
          </p:cNvSpPr>
          <p:nvPr/>
        </p:nvSpPr>
        <p:spPr bwMode="auto">
          <a:xfrm>
            <a:off x="5932400" y="3972378"/>
            <a:ext cx="503439" cy="519514"/>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7FBA00"/>
          </a:solidFill>
          <a:ln>
            <a:noFill/>
          </a:ln>
        </p:spPr>
        <p:txBody>
          <a:bodyPr vert="horz" wrap="square" lIns="91401" tIns="45700" rIns="91401" bIns="45700" numCol="1" anchor="t" anchorCtr="0" compatLnSpc="1">
            <a:prstTxWarp prst="textNoShape">
              <a:avLst/>
            </a:prstTxWarp>
          </a:bodyPr>
          <a:lstStyle/>
          <a:p>
            <a:pPr marL="0" marR="0" lvl="0" indent="0" defTabSz="913773" eaLnBrk="0" fontAlgn="base" latinLnBrk="0" hangingPunct="0">
              <a:lnSpc>
                <a:spcPct val="100000"/>
              </a:lnSpc>
              <a:spcBef>
                <a:spcPct val="0"/>
              </a:spcBef>
              <a:spcAft>
                <a:spcPct val="0"/>
              </a:spcAft>
              <a:buClrTx/>
              <a:buSzTx/>
              <a:buFontTx/>
              <a:buNone/>
              <a:tabLst/>
              <a:defRPr/>
            </a:pPr>
            <a:endParaRPr kumimoji="0" lang="en-US" sz="1700" b="0" i="0" u="none" strike="noStrike" kern="0" cap="none" spc="0" normalizeH="0" baseline="0" noProof="0">
              <a:ln>
                <a:noFill/>
              </a:ln>
              <a:solidFill>
                <a:srgbClr val="000000"/>
              </a:solidFill>
              <a:effectLst/>
              <a:uLnTx/>
              <a:uFillTx/>
              <a:latin typeface="Calibri" panose="020F0502020204030204" pitchFamily="34" charset="0"/>
            </a:endParaRPr>
          </a:p>
        </p:txBody>
      </p:sp>
      <p:pic>
        <p:nvPicPr>
          <p:cNvPr id="69" name="Alert 3" descr="Down:  Alert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5871" y="2481177"/>
            <a:ext cx="729727" cy="662254"/>
          </a:xfrm>
          <a:prstGeom prst="rect">
            <a:avLst/>
          </a:prstGeom>
        </p:spPr>
      </p:pic>
      <p:pic>
        <p:nvPicPr>
          <p:cNvPr id="79" name="Picture 7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6755" y="4273932"/>
            <a:ext cx="892351" cy="2188414"/>
          </a:xfrm>
          <a:prstGeom prst="rect">
            <a:avLst/>
          </a:prstGeom>
        </p:spPr>
      </p:pic>
      <p:pic>
        <p:nvPicPr>
          <p:cNvPr id="81" name="Picture 8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061" y="4273932"/>
            <a:ext cx="951493" cy="2203204"/>
          </a:xfrm>
          <a:prstGeom prst="rect">
            <a:avLst/>
          </a:prstGeom>
        </p:spPr>
      </p:pic>
      <p:grpSp>
        <p:nvGrpSpPr>
          <p:cNvPr id="82" name="Group 81"/>
          <p:cNvGrpSpPr/>
          <p:nvPr/>
        </p:nvGrpSpPr>
        <p:grpSpPr>
          <a:xfrm>
            <a:off x="855893" y="5293454"/>
            <a:ext cx="1939543" cy="1118732"/>
            <a:chOff x="511109" y="5814543"/>
            <a:chExt cx="1041729" cy="600870"/>
          </a:xfrm>
        </p:grpSpPr>
        <p:sp>
          <p:nvSpPr>
            <p:cNvPr id="83" name="Rectangle 154"/>
            <p:cNvSpPr>
              <a:spLocks noChangeArrowheads="1"/>
            </p:cNvSpPr>
            <p:nvPr/>
          </p:nvSpPr>
          <p:spPr bwMode="auto">
            <a:xfrm>
              <a:off x="635204" y="5814543"/>
              <a:ext cx="808238" cy="551887"/>
            </a:xfrm>
            <a:prstGeom prst="rect">
              <a:avLst/>
            </a:prstGeom>
            <a:solidFill>
              <a:schemeClr val="tx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84" name="Rectangle 156"/>
            <p:cNvSpPr>
              <a:spLocks noChangeArrowheads="1"/>
            </p:cNvSpPr>
            <p:nvPr/>
          </p:nvSpPr>
          <p:spPr bwMode="auto">
            <a:xfrm>
              <a:off x="662962" y="5849648"/>
              <a:ext cx="751090" cy="48167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dirty="0">
                <a:solidFill>
                  <a:srgbClr val="FFFFFF"/>
                </a:solidFill>
                <a:latin typeface="Calibri" panose="020F0502020204030204" pitchFamily="34" charset="0"/>
              </a:endParaRPr>
            </a:p>
          </p:txBody>
        </p:sp>
        <p:sp>
          <p:nvSpPr>
            <p:cNvPr id="85" name="Freeform 158"/>
            <p:cNvSpPr>
              <a:spLocks/>
            </p:cNvSpPr>
            <p:nvPr/>
          </p:nvSpPr>
          <p:spPr bwMode="auto">
            <a:xfrm>
              <a:off x="511109" y="6374592"/>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spTree>
    <p:extLst>
      <p:ext uri="{BB962C8B-B14F-4D97-AF65-F5344CB8AC3E}">
        <p14:creationId xmlns:p14="http://schemas.microsoft.com/office/powerpoint/2010/main" val="3443589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2" presetClass="entr" presetSubtype="4"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1000"/>
                                        <p:tgtEl>
                                          <p:spTgt spid="44"/>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1000"/>
                                        <p:tgtEl>
                                          <p:spTgt spid="45"/>
                                        </p:tgtEl>
                                      </p:cBhvr>
                                    </p:animEffect>
                                  </p:childTnLst>
                                </p:cTn>
                              </p:par>
                            </p:childTnLst>
                          </p:cTn>
                        </p:par>
                        <p:par>
                          <p:cTn id="12" fill="hold">
                            <p:stCondLst>
                              <p:cond delay="3000"/>
                            </p:stCondLst>
                            <p:childTnLst>
                              <p:par>
                                <p:cTn id="13" presetID="10" presetClass="entr" presetSubtype="0" fill="hold" grpId="0" nodeType="afterEffect">
                                  <p:stCondLst>
                                    <p:cond delay="50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650"/>
                                        <p:tgtEl>
                                          <p:spTgt spid="55"/>
                                        </p:tgtEl>
                                      </p:cBhvr>
                                    </p:animEffect>
                                  </p:childTnLst>
                                </p:cTn>
                              </p:par>
                            </p:childTnLst>
                          </p:cTn>
                        </p:par>
                        <p:par>
                          <p:cTn id="16" fill="hold">
                            <p:stCondLst>
                              <p:cond delay="4150"/>
                            </p:stCondLst>
                            <p:childTnLst>
                              <p:par>
                                <p:cTn id="17" presetID="10" presetClass="entr" presetSubtype="0" fill="hold"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650"/>
                                        <p:tgtEl>
                                          <p:spTgt spid="56"/>
                                        </p:tgtEl>
                                      </p:cBhvr>
                                    </p:animEffect>
                                  </p:childTnLst>
                                </p:cTn>
                              </p:par>
                              <p:par>
                                <p:cTn id="20" presetID="8" presetClass="emph" presetSubtype="0" fill="hold" nodeType="withEffect">
                                  <p:stCondLst>
                                    <p:cond delay="500"/>
                                  </p:stCondLst>
                                  <p:childTnLst>
                                    <p:animRot by="21600000">
                                      <p:cBhvr>
                                        <p:cTn id="21" dur="3500" fill="hold"/>
                                        <p:tgtEl>
                                          <p:spTgt spid="56"/>
                                        </p:tgtEl>
                                        <p:attrNameLst>
                                          <p:attrName>r</p:attrName>
                                        </p:attrNameLst>
                                      </p:cBhvr>
                                    </p:animRot>
                                  </p:childTnLst>
                                </p:cTn>
                              </p:par>
                            </p:childTnLst>
                          </p:cTn>
                        </p:par>
                        <p:par>
                          <p:cTn id="22" fill="hold">
                            <p:stCondLst>
                              <p:cond delay="8150"/>
                            </p:stCondLst>
                            <p:childTnLst>
                              <p:par>
                                <p:cTn id="23" presetID="10" presetClass="exit" presetSubtype="0" fill="hold" nodeType="afterEffect">
                                  <p:stCondLst>
                                    <p:cond delay="0"/>
                                  </p:stCondLst>
                                  <p:childTnLst>
                                    <p:animEffect transition="out" filter="fade">
                                      <p:cBhvr>
                                        <p:cTn id="24" dur="650"/>
                                        <p:tgtEl>
                                          <p:spTgt spid="56"/>
                                        </p:tgtEl>
                                      </p:cBhvr>
                                    </p:animEffect>
                                    <p:set>
                                      <p:cBhvr>
                                        <p:cTn id="25" dur="1" fill="hold">
                                          <p:stCondLst>
                                            <p:cond delay="649"/>
                                          </p:stCondLst>
                                        </p:cTn>
                                        <p:tgtEl>
                                          <p:spTgt spid="56"/>
                                        </p:tgtEl>
                                        <p:attrNameLst>
                                          <p:attrName>style.visibility</p:attrName>
                                        </p:attrNameLst>
                                      </p:cBhvr>
                                      <p:to>
                                        <p:strVal val="hidden"/>
                                      </p:to>
                                    </p:set>
                                  </p:childTnLst>
                                </p:cTn>
                              </p:par>
                            </p:childTnLst>
                          </p:cTn>
                        </p:par>
                        <p:par>
                          <p:cTn id="26" fill="hold">
                            <p:stCondLst>
                              <p:cond delay="8800"/>
                            </p:stCondLst>
                            <p:childTnLst>
                              <p:par>
                                <p:cTn id="27" presetID="10" presetClass="entr" presetSubtype="0" fill="hold" grpId="0" nodeType="after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650"/>
                                        <p:tgtEl>
                                          <p:spTgt spid="6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600"/>
                                        <p:tgtEl>
                                          <p:spTgt spid="43"/>
                                        </p:tgtEl>
                                      </p:cBhvr>
                                    </p:animEffect>
                                  </p:childTnLst>
                                </p:cTn>
                              </p:par>
                            </p:childTnLst>
                          </p:cTn>
                        </p:par>
                        <p:par>
                          <p:cTn id="35" fill="hold">
                            <p:stCondLst>
                              <p:cond delay="600"/>
                            </p:stCondLst>
                            <p:childTnLst>
                              <p:par>
                                <p:cTn id="36" presetID="22" presetClass="entr" presetSubtype="2"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right)">
                                      <p:cBhvr>
                                        <p:cTn id="38" dur="1000"/>
                                        <p:tgtEl>
                                          <p:spTgt spid="30"/>
                                        </p:tgtEl>
                                      </p:cBhvr>
                                    </p:animEffect>
                                  </p:childTnLst>
                                </p:cTn>
                              </p:par>
                            </p:childTnLst>
                          </p:cTn>
                        </p:par>
                        <p:par>
                          <p:cTn id="39" fill="hold">
                            <p:stCondLst>
                              <p:cond delay="1600"/>
                            </p:stCondLst>
                            <p:childTnLst>
                              <p:par>
                                <p:cTn id="40" presetID="42" presetClass="path" presetSubtype="0" accel="50000" decel="50000" fill="hold" grpId="0" nodeType="afterEffect">
                                  <p:stCondLst>
                                    <p:cond delay="0"/>
                                  </p:stCondLst>
                                  <p:childTnLst>
                                    <p:animMotion origin="layout" path="M -1.72836E-6 -4.35315E-6 L 2.40745E-6 -0.12778 " pathEditMode="relative" rAng="0" ptsTypes="AA">
                                      <p:cBhvr>
                                        <p:cTn id="41" dur="1000" fill="hold"/>
                                        <p:tgtEl>
                                          <p:spTgt spid="46"/>
                                        </p:tgtEl>
                                        <p:attrNameLst>
                                          <p:attrName>ppt_x</p:attrName>
                                          <p:attrName>ppt_y</p:attrName>
                                        </p:attrNameLst>
                                      </p:cBhvr>
                                      <p:rCtr x="-77" y="-6537"/>
                                    </p:animMotion>
                                  </p:childTnLst>
                                </p:cTn>
                              </p:par>
                              <p:par>
                                <p:cTn id="42" presetID="42" presetClass="path" presetSubtype="0" accel="50000" decel="50000" fill="hold" grpId="0" nodeType="withEffect">
                                  <p:stCondLst>
                                    <p:cond delay="500"/>
                                  </p:stCondLst>
                                  <p:childTnLst>
                                    <p:animMotion origin="layout" path="M -1.72836E-6 -1.31639E-6 L -1.72836E-6 -0.12778 " pathEditMode="relative" rAng="0" ptsTypes="AA">
                                      <p:cBhvr>
                                        <p:cTn id="43" dur="1000" fill="hold"/>
                                        <p:tgtEl>
                                          <p:spTgt spid="47"/>
                                        </p:tgtEl>
                                        <p:attrNameLst>
                                          <p:attrName>ppt_x</p:attrName>
                                          <p:attrName>ppt_y</p:attrName>
                                        </p:attrNameLst>
                                      </p:cBhvr>
                                      <p:rCtr x="0" y="-6400"/>
                                    </p:animMotion>
                                  </p:childTnLst>
                                </p:cTn>
                              </p:par>
                              <p:par>
                                <p:cTn id="44" presetID="42" presetClass="path" presetSubtype="0" accel="50000" decel="50000" fill="hold" grpId="0" nodeType="withEffect">
                                  <p:stCondLst>
                                    <p:cond delay="1000"/>
                                  </p:stCondLst>
                                  <p:childTnLst>
                                    <p:animMotion origin="layout" path="M -1.72836E-6 -3.09578E-6 L -1.72836E-6 -0.12778 " pathEditMode="relative" rAng="0" ptsTypes="AA">
                                      <p:cBhvr>
                                        <p:cTn id="45" dur="1000" fill="hold"/>
                                        <p:tgtEl>
                                          <p:spTgt spid="49"/>
                                        </p:tgtEl>
                                        <p:attrNameLst>
                                          <p:attrName>ppt_x</p:attrName>
                                          <p:attrName>ppt_y</p:attrName>
                                        </p:attrNameLst>
                                      </p:cBhvr>
                                      <p:rCtr x="0" y="-6400"/>
                                    </p:animMotion>
                                  </p:childTnLst>
                                </p:cTn>
                              </p:par>
                              <p:par>
                                <p:cTn id="46" presetID="42" presetClass="path" presetSubtype="0" accel="50000" decel="50000" fill="hold" grpId="1" nodeType="withEffect">
                                  <p:stCondLst>
                                    <p:cond delay="1000"/>
                                  </p:stCondLst>
                                  <p:childTnLst>
                                    <p:animMotion origin="layout" path="M -1.72836E-6 -0.12778 L -0.24815 -0.13095 " pathEditMode="relative" rAng="0" ptsTypes="AA">
                                      <p:cBhvr>
                                        <p:cTn id="47" dur="2000" fill="hold"/>
                                        <p:tgtEl>
                                          <p:spTgt spid="46"/>
                                        </p:tgtEl>
                                        <p:attrNameLst>
                                          <p:attrName>ppt_x</p:attrName>
                                          <p:attrName>ppt_y</p:attrName>
                                        </p:attrNameLst>
                                      </p:cBhvr>
                                      <p:rCtr x="-12548" y="-91"/>
                                    </p:animMotion>
                                  </p:childTnLst>
                                </p:cTn>
                              </p:par>
                              <p:par>
                                <p:cTn id="48" presetID="42" presetClass="path" presetSubtype="0" accel="50000" decel="50000" fill="hold" grpId="1" nodeType="withEffect">
                                  <p:stCondLst>
                                    <p:cond delay="1500"/>
                                  </p:stCondLst>
                                  <p:childTnLst>
                                    <p:animMotion origin="layout" path="M -1.72836E-6 -0.12778 L -0.24815 -0.13096 " pathEditMode="relative" rAng="0" ptsTypes="AA">
                                      <p:cBhvr>
                                        <p:cTn id="49" dur="2000" fill="hold"/>
                                        <p:tgtEl>
                                          <p:spTgt spid="47"/>
                                        </p:tgtEl>
                                        <p:attrNameLst>
                                          <p:attrName>ppt_x</p:attrName>
                                          <p:attrName>ppt_y</p:attrName>
                                        </p:attrNameLst>
                                      </p:cBhvr>
                                      <p:rCtr x="-12407" y="-159"/>
                                    </p:animMotion>
                                  </p:childTnLst>
                                </p:cTn>
                              </p:par>
                              <p:par>
                                <p:cTn id="50" presetID="42" presetClass="path" presetSubtype="0" accel="50000" decel="50000" fill="hold" grpId="1" nodeType="withEffect">
                                  <p:stCondLst>
                                    <p:cond delay="2000"/>
                                  </p:stCondLst>
                                  <p:childTnLst>
                                    <p:animMotion origin="layout" path="M -1.72836E-6 -0.12778 L -0.24815 -0.13095 " pathEditMode="relative" rAng="0" ptsTypes="AA">
                                      <p:cBhvr>
                                        <p:cTn id="51" dur="2000" fill="hold"/>
                                        <p:tgtEl>
                                          <p:spTgt spid="49"/>
                                        </p:tgtEl>
                                        <p:attrNameLst>
                                          <p:attrName>ppt_x</p:attrName>
                                          <p:attrName>ppt_y</p:attrName>
                                        </p:attrNameLst>
                                      </p:cBhvr>
                                      <p:rCtr x="-12407" y="-15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650"/>
                                        <p:tgtEl>
                                          <p:spTgt spid="54"/>
                                        </p:tgtEl>
                                      </p:cBhvr>
                                    </p:animEffect>
                                  </p:childTnLst>
                                </p:cTn>
                              </p:par>
                            </p:childTnLst>
                          </p:cTn>
                        </p:par>
                        <p:par>
                          <p:cTn id="57" fill="hold">
                            <p:stCondLst>
                              <p:cond delay="650"/>
                            </p:stCondLst>
                            <p:childTnLst>
                              <p:par>
                                <p:cTn id="58" presetID="1" presetClass="entr" presetSubtype="0" fill="hold" nodeType="afterEffect">
                                  <p:stCondLst>
                                    <p:cond delay="0"/>
                                  </p:stCondLst>
                                  <p:childTnLst>
                                    <p:set>
                                      <p:cBhvr>
                                        <p:cTn id="59" dur="1" fill="hold">
                                          <p:stCondLst>
                                            <p:cond delay="0"/>
                                          </p:stCondLst>
                                        </p:cTn>
                                        <p:tgtEl>
                                          <p:spTgt spid="69"/>
                                        </p:tgtEl>
                                        <p:attrNameLst>
                                          <p:attrName>style.visibility</p:attrName>
                                        </p:attrNameLst>
                                      </p:cBhvr>
                                      <p:to>
                                        <p:strVal val="visible"/>
                                      </p:to>
                                    </p:set>
                                  </p:childTnLst>
                                </p:cTn>
                              </p:par>
                            </p:childTnLst>
                          </p:cTn>
                        </p:par>
                        <p:par>
                          <p:cTn id="60" fill="hold">
                            <p:stCondLst>
                              <p:cond delay="650"/>
                            </p:stCondLst>
                            <p:childTnLst>
                              <p:par>
                                <p:cTn id="61" presetID="42" presetClass="path" presetSubtype="0" accel="50000" decel="50000" fill="hold" nodeType="afterEffect">
                                  <p:stCondLst>
                                    <p:cond delay="0"/>
                                  </p:stCondLst>
                                  <p:childTnLst>
                                    <p:animMotion origin="layout" path="M -9.446E-7 -1.88379E-6 L -0.01302 0.24036 " pathEditMode="relative" rAng="0" ptsTypes="AA">
                                      <p:cBhvr>
                                        <p:cTn id="62" dur="2000" fill="hold"/>
                                        <p:tgtEl>
                                          <p:spTgt spid="69"/>
                                        </p:tgtEl>
                                        <p:attrNameLst>
                                          <p:attrName>ppt_x</p:attrName>
                                          <p:attrName>ppt_y</p:attrName>
                                        </p:attrNameLst>
                                      </p:cBhvr>
                                      <p:rCtr x="-651" y="12006"/>
                                    </p:animMotion>
                                  </p:childTnLst>
                                </p:cTn>
                              </p:par>
                            </p:childTnLst>
                          </p:cTn>
                        </p:par>
                        <p:par>
                          <p:cTn id="63" fill="hold">
                            <p:stCondLst>
                              <p:cond delay="2650"/>
                            </p:stCondLst>
                            <p:childTnLst>
                              <p:par>
                                <p:cTn id="64" presetID="10" presetClass="entr" presetSubtype="0"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6" grpId="0" animBg="1"/>
      <p:bldP spid="46" grpId="1" animBg="1"/>
      <p:bldP spid="47" grpId="0" animBg="1"/>
      <p:bldP spid="47" grpId="1" animBg="1"/>
      <p:bldP spid="49" grpId="0" animBg="1"/>
      <p:bldP spid="49" grpId="1" animBg="1"/>
      <p:bldP spid="55" grpId="0" animBg="1"/>
      <p:bldP spid="6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3" name="TextBox 2"/>
          <p:cNvSpPr txBox="1"/>
          <p:nvPr/>
        </p:nvSpPr>
        <p:spPr>
          <a:xfrm>
            <a:off x="274297" y="4069522"/>
            <a:ext cx="5562939" cy="1015620"/>
          </a:xfrm>
          <a:prstGeom prst="rect">
            <a:avLst/>
          </a:prstGeom>
          <a:noFill/>
        </p:spPr>
        <p:txBody>
          <a:bodyPr wrap="square" lIns="182854" tIns="146283" rIns="182854" bIns="146283" rtlCol="0">
            <a:spAutoFit/>
          </a:bodyPr>
          <a:lstStyle/>
          <a:p>
            <a:pPr defTabSz="932681">
              <a:lnSpc>
                <a:spcPct val="90000"/>
              </a:lnSpc>
              <a:spcAft>
                <a:spcPts val="600"/>
              </a:spcAft>
            </a:pPr>
            <a:r>
              <a:rPr lang="en-US" sz="5200" dirty="0">
                <a:solidFill>
                  <a:srgbClr val="00B050"/>
                </a:solidFill>
                <a:latin typeface="Segoe UI Light" panose="020B0502040204020203" pitchFamily="34" charset="0"/>
                <a:cs typeface="Segoe UI Light" panose="020B0502040204020203" pitchFamily="34" charset="0"/>
              </a:rPr>
              <a:t>With self-service</a:t>
            </a:r>
          </a:p>
        </p:txBody>
      </p:sp>
      <p:sp>
        <p:nvSpPr>
          <p:cNvPr id="5" name="Title 1"/>
          <p:cNvSpPr txBox="1">
            <a:spLocks/>
          </p:cNvSpPr>
          <p:nvPr/>
        </p:nvSpPr>
        <p:spPr>
          <a:xfrm>
            <a:off x="274298" y="2049462"/>
            <a:ext cx="12161294" cy="1906521"/>
          </a:xfrm>
          <a:prstGeom prst="rect">
            <a:avLst/>
          </a:prstGeom>
        </p:spPr>
        <p:txBody>
          <a:bodyPr vert="horz" wrap="square" lIns="146304" tIns="91440" rIns="146304" bIns="91440" rtlCol="0" anchor="t">
            <a:noAutofit/>
          </a:bodyPr>
          <a:lst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7200" dirty="0">
                <a:solidFill>
                  <a:schemeClr val="bg1"/>
                </a:solidFill>
              </a:rPr>
              <a:t>Cloud Eases the Adoption of DevOps Practices:</a:t>
            </a:r>
          </a:p>
        </p:txBody>
      </p:sp>
    </p:spTree>
    <p:extLst>
      <p:ext uri="{BB962C8B-B14F-4D97-AF65-F5344CB8AC3E}">
        <p14:creationId xmlns:p14="http://schemas.microsoft.com/office/powerpoint/2010/main" val="390817724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7" name="Production"/>
          <p:cNvSpPr/>
          <p:nvPr/>
        </p:nvSpPr>
        <p:spPr bwMode="auto">
          <a:xfrm>
            <a:off x="958933" y="2706680"/>
            <a:ext cx="1848726" cy="1387623"/>
          </a:xfrm>
          <a:prstGeom prst="roundRect">
            <a:avLst>
              <a:gd name="adj" fmla="val 5175"/>
            </a:avLst>
          </a:prstGeom>
          <a:no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a:lnSpc>
                <a:spcPct val="90000"/>
              </a:lnSpc>
              <a:defRPr/>
            </a:pPr>
            <a:r>
              <a:rPr lang="en-US" kern="0" dirty="0">
                <a:solidFill>
                  <a:srgbClr val="0078D7"/>
                </a:solidFill>
                <a:latin typeface="Segoe UI"/>
                <a:ea typeface="Segoe UI" pitchFamily="34" charset="0"/>
                <a:cs typeface="Segoe UI" pitchFamily="34" charset="0"/>
              </a:rPr>
              <a:t>INFO</a:t>
            </a:r>
            <a:endParaRPr lang="en-US" sz="1598" kern="0" dirty="0">
              <a:solidFill>
                <a:srgbClr val="0078D7"/>
              </a:solidFill>
              <a:latin typeface="Segoe UI"/>
              <a:ea typeface="Segoe UI" pitchFamily="34" charset="0"/>
              <a:cs typeface="Segoe UI" pitchFamily="34" charset="0"/>
            </a:endParaRPr>
          </a:p>
        </p:txBody>
      </p:sp>
      <p:sp>
        <p:nvSpPr>
          <p:cNvPr id="6" name="Stage"/>
          <p:cNvSpPr/>
          <p:nvPr/>
        </p:nvSpPr>
        <p:spPr bwMode="auto">
          <a:xfrm>
            <a:off x="5049474" y="2706680"/>
            <a:ext cx="3500166" cy="1901140"/>
          </a:xfrm>
          <a:prstGeom prst="roundRect">
            <a:avLst>
              <a:gd name="adj" fmla="val 5175"/>
            </a:avLst>
          </a:prstGeom>
          <a:no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defTabSz="932052">
              <a:lnSpc>
                <a:spcPct val="90000"/>
              </a:lnSpc>
              <a:defRPr/>
            </a:pPr>
            <a:r>
              <a:rPr lang="en-US" sz="1598" kern="0" dirty="0">
                <a:solidFill>
                  <a:srgbClr val="0078D7"/>
                </a:solidFill>
                <a:latin typeface="Segoe UI"/>
                <a:ea typeface="Segoe UI" pitchFamily="34" charset="0"/>
                <a:cs typeface="Segoe UI" pitchFamily="34" charset="0"/>
              </a:rPr>
              <a:t>         </a:t>
            </a:r>
            <a:r>
              <a:rPr lang="en-US" kern="0" dirty="0">
                <a:solidFill>
                  <a:srgbClr val="0078D7"/>
                </a:solidFill>
                <a:latin typeface="Segoe UI"/>
                <a:ea typeface="Segoe UI" pitchFamily="34" charset="0"/>
                <a:cs typeface="Segoe UI" pitchFamily="34" charset="0"/>
              </a:rPr>
              <a:t>PRODUCTION</a:t>
            </a:r>
            <a:endParaRPr lang="en-US" sz="1598" kern="0" dirty="0">
              <a:solidFill>
                <a:srgbClr val="0078D7"/>
              </a:solidFill>
              <a:latin typeface="Segoe UI"/>
              <a:ea typeface="Segoe UI" pitchFamily="34" charset="0"/>
              <a:cs typeface="Segoe UI" pitchFamily="34" charset="0"/>
            </a:endParaRPr>
          </a:p>
        </p:txBody>
      </p:sp>
      <p:cxnSp>
        <p:nvCxnSpPr>
          <p:cNvPr id="8" name="Straight Connector"/>
          <p:cNvCxnSpPr>
            <a:cxnSpLocks/>
          </p:cNvCxnSpPr>
          <p:nvPr/>
        </p:nvCxnSpPr>
        <p:spPr>
          <a:xfrm flipH="1">
            <a:off x="3479105" y="3433580"/>
            <a:ext cx="1791002" cy="1934559"/>
          </a:xfrm>
          <a:prstGeom prst="line">
            <a:avLst/>
          </a:prstGeom>
          <a:ln w="38100">
            <a:solidFill>
              <a:srgbClr val="505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ear 1"/>
          <p:cNvGrpSpPr/>
          <p:nvPr/>
        </p:nvGrpSpPr>
        <p:grpSpPr>
          <a:xfrm>
            <a:off x="1721001" y="3382174"/>
            <a:ext cx="575909" cy="579095"/>
            <a:chOff x="642225" y="708036"/>
            <a:chExt cx="576154" cy="579343"/>
          </a:xfrm>
          <a:solidFill>
            <a:srgbClr val="0078D7"/>
          </a:solidFill>
        </p:grpSpPr>
        <p:sp>
          <p:nvSpPr>
            <p:cNvPr id="60" name="Oval 87"/>
            <p:cNvSpPr>
              <a:spLocks noChangeArrowheads="1"/>
            </p:cNvSpPr>
            <p:nvPr/>
          </p:nvSpPr>
          <p:spPr bwMode="black">
            <a:xfrm>
              <a:off x="876862" y="954299"/>
              <a:ext cx="106881" cy="1068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0" rIns="91401" bIns="45700" numCol="1" anchor="t" anchorCtr="0" compatLnSpc="1">
              <a:prstTxWarp prst="textNoShape">
                <a:avLst/>
              </a:prstTxWarp>
            </a:bodyPr>
            <a:lstStyle/>
            <a:p>
              <a:pPr algn="ctr" defTabSz="913952">
                <a:defRPr/>
              </a:pPr>
              <a:endParaRPr lang="en-US" sz="1598" kern="0">
                <a:gradFill>
                  <a:gsLst>
                    <a:gs pos="0">
                      <a:srgbClr val="FFFFFF"/>
                    </a:gs>
                    <a:gs pos="100000">
                      <a:srgbClr val="FFFFFF"/>
                    </a:gs>
                  </a:gsLst>
                  <a:lin ang="5400000" scaled="0"/>
                </a:gradFill>
                <a:latin typeface="Segoe UI"/>
              </a:endParaRPr>
            </a:p>
          </p:txBody>
        </p:sp>
        <p:sp>
          <p:nvSpPr>
            <p:cNvPr id="61" name="Freeform 86"/>
            <p:cNvSpPr>
              <a:spLocks noEditPoints="1"/>
            </p:cNvSpPr>
            <p:nvPr/>
          </p:nvSpPr>
          <p:spPr bwMode="black">
            <a:xfrm>
              <a:off x="642225" y="708036"/>
              <a:ext cx="576154" cy="57934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0" rIns="91401" bIns="45700" numCol="1" anchor="t" anchorCtr="0" compatLnSpc="1">
              <a:prstTxWarp prst="textNoShape">
                <a:avLst/>
              </a:prstTxWarp>
            </a:bodyPr>
            <a:lstStyle/>
            <a:p>
              <a:pPr algn="ctr" defTabSz="913952">
                <a:defRPr/>
              </a:pPr>
              <a:endParaRPr lang="en-US" sz="1598" kern="0">
                <a:gradFill>
                  <a:gsLst>
                    <a:gs pos="0">
                      <a:srgbClr val="FFFFFF"/>
                    </a:gs>
                    <a:gs pos="100000">
                      <a:srgbClr val="FFFFFF"/>
                    </a:gs>
                  </a:gsLst>
                  <a:lin ang="5400000" scaled="0"/>
                </a:gradFill>
                <a:latin typeface="Segoe UI"/>
              </a:endParaRPr>
            </a:p>
          </p:txBody>
        </p:sp>
      </p:grpSp>
      <p:sp>
        <p:nvSpPr>
          <p:cNvPr id="62" name="Gear 2"/>
          <p:cNvSpPr>
            <a:spLocks noEditPoints="1"/>
          </p:cNvSpPr>
          <p:nvPr/>
        </p:nvSpPr>
        <p:spPr bwMode="black">
          <a:xfrm>
            <a:off x="2292101" y="3269582"/>
            <a:ext cx="292129" cy="314582"/>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78D7"/>
          </a:solidFill>
          <a:ln>
            <a:noFill/>
          </a:ln>
        </p:spPr>
        <p:txBody>
          <a:bodyPr vert="horz" wrap="square" lIns="0" tIns="45700" rIns="91401" bIns="45700" numCol="1" anchor="t" anchorCtr="0" compatLnSpc="1">
            <a:prstTxWarp prst="textNoShape">
              <a:avLst/>
            </a:prstTxWarp>
          </a:bodyPr>
          <a:lstStyle/>
          <a:p>
            <a:pPr algn="ctr" defTabSz="913952">
              <a:defRPr/>
            </a:pPr>
            <a:endParaRPr lang="en-US" sz="1598" kern="0">
              <a:gradFill>
                <a:gsLst>
                  <a:gs pos="0">
                    <a:srgbClr val="FFFFFF"/>
                  </a:gs>
                  <a:gs pos="100000">
                    <a:srgbClr val="FFFFFF"/>
                  </a:gs>
                </a:gsLst>
                <a:lin ang="5400000" scaled="0"/>
              </a:gradFill>
              <a:latin typeface="Segoe UI"/>
            </a:endParaRPr>
          </a:p>
        </p:txBody>
      </p:sp>
      <p:sp>
        <p:nvSpPr>
          <p:cNvPr id="90" name="Lightning Bolt 89"/>
          <p:cNvSpPr/>
          <p:nvPr/>
        </p:nvSpPr>
        <p:spPr bwMode="auto">
          <a:xfrm>
            <a:off x="5270106" y="3164085"/>
            <a:ext cx="379469" cy="538987"/>
          </a:xfrm>
          <a:prstGeom prst="lightningBol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ZA"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2" name="Straight Arrow Connector 91"/>
          <p:cNvCxnSpPr/>
          <p:nvPr/>
        </p:nvCxnSpPr>
        <p:spPr>
          <a:xfrm flipH="1" flipV="1">
            <a:off x="4847028" y="2118923"/>
            <a:ext cx="1274429" cy="491061"/>
          </a:xfrm>
          <a:prstGeom prst="straightConnector1">
            <a:avLst/>
          </a:prstGeom>
          <a:ln w="3810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4847028" y="4678807"/>
            <a:ext cx="1238104" cy="680010"/>
          </a:xfrm>
          <a:prstGeom prst="straightConnector1">
            <a:avLst/>
          </a:prstGeom>
          <a:ln w="3810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56" idx="1"/>
          </p:cNvCxnSpPr>
          <p:nvPr/>
        </p:nvCxnSpPr>
        <p:spPr>
          <a:xfrm flipH="1">
            <a:off x="2918210" y="2045615"/>
            <a:ext cx="1124460" cy="875128"/>
          </a:xfrm>
          <a:prstGeom prst="straightConnector1">
            <a:avLst/>
          </a:prstGeom>
          <a:ln w="3810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H="1" flipV="1">
            <a:off x="2971339" y="3857102"/>
            <a:ext cx="1257039" cy="1501714"/>
          </a:xfrm>
          <a:prstGeom prst="straightConnector1">
            <a:avLst/>
          </a:prstGeom>
          <a:ln w="3810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4" name="Picture 3"/>
          <p:cNvPicPr>
            <a:picLocks noChangeAspect="1"/>
          </p:cNvPicPr>
          <p:nvPr/>
        </p:nvPicPr>
        <p:blipFill>
          <a:blip r:embed="rId3">
            <a:duotone>
              <a:prstClr val="black"/>
              <a:srgbClr val="505050">
                <a:tint val="45000"/>
                <a:satMod val="400000"/>
              </a:srgbClr>
            </a:duotone>
            <a:extLst>
              <a:ext uri="{28A0092B-C50C-407E-A947-70E740481C1C}">
                <a14:useLocalDpi xmlns:a14="http://schemas.microsoft.com/office/drawing/2010/main"/>
              </a:ext>
            </a:extLst>
          </a:blip>
          <a:srcRect/>
          <a:stretch>
            <a:fillRect/>
          </a:stretch>
        </p:blipFill>
        <p:spPr bwMode="auto">
          <a:xfrm>
            <a:off x="6850727" y="3752532"/>
            <a:ext cx="618783" cy="70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4">
            <a:duotone>
              <a:prstClr val="black"/>
              <a:srgbClr val="505050">
                <a:tint val="45000"/>
                <a:satMod val="400000"/>
              </a:srgbClr>
            </a:duotone>
            <a:extLst>
              <a:ext uri="{28A0092B-C50C-407E-A947-70E740481C1C}">
                <a14:useLocalDpi xmlns:a14="http://schemas.microsoft.com/office/drawing/2010/main"/>
              </a:ext>
            </a:extLst>
          </a:blip>
          <a:srcRect/>
          <a:stretch>
            <a:fillRect/>
          </a:stretch>
        </p:blipFill>
        <p:spPr bwMode="auto">
          <a:xfrm>
            <a:off x="5957187" y="3802902"/>
            <a:ext cx="704742" cy="60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Lightning Bolt 54"/>
          <p:cNvSpPr/>
          <p:nvPr/>
        </p:nvSpPr>
        <p:spPr bwMode="auto">
          <a:xfrm>
            <a:off x="6812717" y="3164085"/>
            <a:ext cx="379469" cy="538987"/>
          </a:xfrm>
          <a:prstGeom prst="lightningBol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ZA"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4267971" y="5358812"/>
            <a:ext cx="512603" cy="827915"/>
            <a:chOff x="4801695" y="5676463"/>
            <a:chExt cx="512749" cy="828151"/>
          </a:xfrm>
        </p:grpSpPr>
        <p:sp>
          <p:nvSpPr>
            <p:cNvPr id="49" name="TextBox 48"/>
            <p:cNvSpPr txBox="1"/>
            <p:nvPr/>
          </p:nvSpPr>
          <p:spPr>
            <a:xfrm>
              <a:off x="4861794" y="6310788"/>
              <a:ext cx="372003" cy="193826"/>
            </a:xfrm>
            <a:prstGeom prst="rect">
              <a:avLst/>
            </a:prstGeom>
            <a:noFill/>
          </p:spPr>
          <p:txBody>
            <a:bodyPr wrap="none" lIns="0" tIns="0" rIns="0" bIns="0" rtlCol="0">
              <a:spAutoFit/>
            </a:bodyPr>
            <a:lstStyle/>
            <a:p>
              <a:pPr defTabSz="914340">
                <a:lnSpc>
                  <a:spcPct val="90000"/>
                </a:lnSpc>
                <a:spcAft>
                  <a:spcPts val="600"/>
                </a:spcAft>
                <a:defRPr/>
              </a:pPr>
              <a:r>
                <a:rPr lang="en-US" sz="1399" kern="0" dirty="0">
                  <a:solidFill>
                    <a:srgbClr val="505050"/>
                  </a:solidFill>
                  <a:latin typeface="Segoe UI"/>
                </a:rPr>
                <a:t>Logs</a:t>
              </a:r>
            </a:p>
          </p:txBody>
        </p:sp>
        <p:sp>
          <p:nvSpPr>
            <p:cNvPr id="82" name="Freeform 30"/>
            <p:cNvSpPr>
              <a:spLocks noEditPoints="1"/>
            </p:cNvSpPr>
            <p:nvPr/>
          </p:nvSpPr>
          <p:spPr bwMode="auto">
            <a:xfrm flipH="1">
              <a:off x="4801695" y="5676463"/>
              <a:ext cx="512749" cy="561439"/>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accent5"/>
            </a:solidFill>
            <a:ln>
              <a:noFill/>
            </a:ln>
          </p:spPr>
          <p:txBody>
            <a:bodyPr vert="horz" wrap="square" lIns="87855" tIns="43928" rIns="87855" bIns="43928" numCol="1" anchor="t" anchorCtr="0" compatLnSpc="1">
              <a:prstTxWarp prst="textNoShape">
                <a:avLst/>
              </a:prstTxWarp>
            </a:bodyPr>
            <a:lstStyle/>
            <a:p>
              <a:pPr defTabSz="895221">
                <a:defRPr/>
              </a:pPr>
              <a:endParaRPr lang="en-US" sz="1667" kern="0">
                <a:solidFill>
                  <a:srgbClr val="505050"/>
                </a:solidFill>
                <a:latin typeface="Segoe UI"/>
              </a:endParaRPr>
            </a:p>
          </p:txBody>
        </p:sp>
      </p:grpSp>
      <p:grpSp>
        <p:nvGrpSpPr>
          <p:cNvPr id="13" name="Group 12"/>
          <p:cNvGrpSpPr/>
          <p:nvPr/>
        </p:nvGrpSpPr>
        <p:grpSpPr>
          <a:xfrm>
            <a:off x="4042670" y="1395338"/>
            <a:ext cx="963198" cy="1087346"/>
            <a:chOff x="4523788" y="910059"/>
            <a:chExt cx="963471" cy="1087655"/>
          </a:xfrm>
        </p:grpSpPr>
        <p:pic>
          <p:nvPicPr>
            <p:cNvPr id="56" name="Alert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23788" y="1123329"/>
              <a:ext cx="963471" cy="874385"/>
            </a:xfrm>
            <a:prstGeom prst="rect">
              <a:avLst/>
            </a:prstGeom>
          </p:spPr>
        </p:pic>
        <p:sp>
          <p:nvSpPr>
            <p:cNvPr id="83" name="TextBox 82"/>
            <p:cNvSpPr txBox="1"/>
            <p:nvPr/>
          </p:nvSpPr>
          <p:spPr>
            <a:xfrm>
              <a:off x="4801695" y="910059"/>
              <a:ext cx="376813" cy="193826"/>
            </a:xfrm>
            <a:prstGeom prst="rect">
              <a:avLst/>
            </a:prstGeom>
            <a:noFill/>
          </p:spPr>
          <p:txBody>
            <a:bodyPr wrap="none" lIns="0" tIns="0" rIns="0" bIns="0" rtlCol="0">
              <a:spAutoFit/>
            </a:bodyPr>
            <a:lstStyle/>
            <a:p>
              <a:pPr defTabSz="914340">
                <a:lnSpc>
                  <a:spcPct val="90000"/>
                </a:lnSpc>
                <a:spcAft>
                  <a:spcPts val="600"/>
                </a:spcAft>
                <a:defRPr/>
              </a:pPr>
              <a:r>
                <a:rPr lang="en-US" sz="1399" kern="0" dirty="0">
                  <a:solidFill>
                    <a:srgbClr val="505050"/>
                  </a:solidFill>
                  <a:latin typeface="Segoe UI"/>
                </a:rPr>
                <a:t>Alert</a:t>
              </a:r>
            </a:p>
          </p:txBody>
        </p:sp>
      </p:grpSp>
      <p:pic>
        <p:nvPicPr>
          <p:cNvPr id="104" name="Picture 3"/>
          <p:cNvPicPr>
            <a:picLocks noChangeAspect="1"/>
          </p:cNvPicPr>
          <p:nvPr/>
        </p:nvPicPr>
        <p:blipFill>
          <a:blip r:embed="rId3">
            <a:duotone>
              <a:prstClr val="black"/>
              <a:srgbClr val="505050">
                <a:tint val="45000"/>
                <a:satMod val="400000"/>
              </a:srgbClr>
            </a:duotone>
            <a:extLst>
              <a:ext uri="{28A0092B-C50C-407E-A947-70E740481C1C}">
                <a14:useLocalDpi xmlns:a14="http://schemas.microsoft.com/office/drawing/2010/main"/>
              </a:ext>
            </a:extLst>
          </a:blip>
          <a:srcRect/>
          <a:stretch>
            <a:fillRect/>
          </a:stretch>
        </p:blipFill>
        <p:spPr bwMode="auto">
          <a:xfrm>
            <a:off x="7589450" y="3004991"/>
            <a:ext cx="618783" cy="70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46"/>
          <p:cNvPicPr>
            <a:picLocks noChangeAspect="1"/>
          </p:cNvPicPr>
          <p:nvPr/>
        </p:nvPicPr>
        <p:blipFill>
          <a:blip r:embed="rId4">
            <a:duotone>
              <a:prstClr val="black"/>
              <a:srgbClr val="505050">
                <a:tint val="45000"/>
                <a:satMod val="400000"/>
              </a:srgbClr>
            </a:duotone>
            <a:extLst>
              <a:ext uri="{28A0092B-C50C-407E-A947-70E740481C1C}">
                <a14:useLocalDpi xmlns:a14="http://schemas.microsoft.com/office/drawing/2010/main"/>
              </a:ext>
            </a:extLst>
          </a:blip>
          <a:srcRect/>
          <a:stretch>
            <a:fillRect/>
          </a:stretch>
        </p:blipFill>
        <p:spPr bwMode="auto">
          <a:xfrm>
            <a:off x="7525670" y="3802901"/>
            <a:ext cx="704742" cy="60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Text Value"/>
          <p:cNvSpPr txBox="1"/>
          <p:nvPr/>
        </p:nvSpPr>
        <p:spPr>
          <a:xfrm>
            <a:off x="8765957" y="1877970"/>
            <a:ext cx="3429646" cy="2225097"/>
          </a:xfrm>
          <a:prstGeom prst="rect">
            <a:avLst/>
          </a:prstGeom>
          <a:noFill/>
        </p:spPr>
        <p:txBody>
          <a:bodyPr wrap="square" lIns="182801" tIns="146241" rIns="182801" bIns="146241" rtlCol="0">
            <a:spAutoFit/>
          </a:bodyPr>
          <a:lstStyle/>
          <a:p>
            <a:pPr defTabSz="932323">
              <a:lnSpc>
                <a:spcPct val="90000"/>
              </a:lnSpc>
              <a:spcAft>
                <a:spcPts val="1198"/>
              </a:spcAft>
              <a:buSzPct val="90000"/>
              <a:defRPr/>
            </a:pPr>
            <a:r>
              <a:rPr lang="en-US" sz="2800" kern="0" dirty="0">
                <a:solidFill>
                  <a:srgbClr val="0078D7"/>
                </a:solidFill>
                <a:latin typeface="Segoe UI Light"/>
              </a:rPr>
              <a:t>Value</a:t>
            </a:r>
          </a:p>
          <a:p>
            <a:pPr marL="290382" indent="-290382" defTabSz="932323">
              <a:lnSpc>
                <a:spcPct val="90000"/>
              </a:lnSpc>
              <a:spcAft>
                <a:spcPts val="1198"/>
              </a:spcAft>
              <a:buSzPct val="90000"/>
              <a:buFont typeface="Arial" panose="020B0604020202020204" pitchFamily="34" charset="0"/>
              <a:buChar char="•"/>
              <a:defRPr/>
            </a:pPr>
            <a:r>
              <a:rPr lang="en-US" kern="0" dirty="0">
                <a:solidFill>
                  <a:srgbClr val="505050"/>
                </a:solidFill>
                <a:latin typeface="Segoe UI Light"/>
              </a:rPr>
              <a:t>App resilience</a:t>
            </a:r>
          </a:p>
          <a:p>
            <a:pPr marL="290382" indent="-290382" defTabSz="932323">
              <a:lnSpc>
                <a:spcPct val="90000"/>
              </a:lnSpc>
              <a:spcAft>
                <a:spcPts val="1198"/>
              </a:spcAft>
              <a:buSzPct val="90000"/>
              <a:buFont typeface="Arial" panose="020B0604020202020204" pitchFamily="34" charset="0"/>
              <a:buChar char="•"/>
              <a:defRPr/>
            </a:pPr>
            <a:r>
              <a:rPr lang="en-US" kern="0" dirty="0">
                <a:solidFill>
                  <a:srgbClr val="505050"/>
                </a:solidFill>
                <a:latin typeface="Segoe UI Light"/>
              </a:rPr>
              <a:t>Faster detection and remediation</a:t>
            </a:r>
          </a:p>
          <a:p>
            <a:pPr defTabSz="932323">
              <a:lnSpc>
                <a:spcPct val="90000"/>
              </a:lnSpc>
              <a:spcAft>
                <a:spcPts val="1198"/>
              </a:spcAft>
              <a:buSzPct val="90000"/>
              <a:defRPr/>
            </a:pPr>
            <a:endParaRPr lang="en-US" sz="2400" kern="0" dirty="0">
              <a:gradFill>
                <a:gsLst>
                  <a:gs pos="2917">
                    <a:srgbClr val="FFFFFF"/>
                  </a:gs>
                  <a:gs pos="30000">
                    <a:srgbClr val="FFFFFF"/>
                  </a:gs>
                </a:gsLst>
                <a:lin ang="5400000" scaled="0"/>
              </a:gradFill>
              <a:latin typeface="Segoe UI Light"/>
            </a:endParaRPr>
          </a:p>
        </p:txBody>
      </p:sp>
      <p:sp>
        <p:nvSpPr>
          <p:cNvPr id="111" name="Text Measure"/>
          <p:cNvSpPr txBox="1"/>
          <p:nvPr/>
        </p:nvSpPr>
        <p:spPr>
          <a:xfrm>
            <a:off x="8765957" y="4106887"/>
            <a:ext cx="2669161" cy="2141998"/>
          </a:xfrm>
          <a:prstGeom prst="rect">
            <a:avLst/>
          </a:prstGeom>
          <a:noFill/>
        </p:spPr>
        <p:txBody>
          <a:bodyPr wrap="none" lIns="182801" tIns="146241" rIns="182801" bIns="146241" rtlCol="0">
            <a:spAutoFit/>
          </a:bodyPr>
          <a:lstStyle/>
          <a:p>
            <a:pPr defTabSz="932323">
              <a:lnSpc>
                <a:spcPct val="90000"/>
              </a:lnSpc>
              <a:spcAft>
                <a:spcPts val="1198"/>
              </a:spcAft>
              <a:buSzPct val="90000"/>
              <a:defRPr/>
            </a:pPr>
            <a:r>
              <a:rPr lang="en-US" sz="2800" kern="0" dirty="0">
                <a:solidFill>
                  <a:srgbClr val="0078D7"/>
                </a:solidFill>
                <a:latin typeface="Segoe UI Light"/>
              </a:rPr>
              <a:t>Measures</a:t>
            </a:r>
          </a:p>
          <a:p>
            <a:pPr marL="290382" indent="-290382" defTabSz="932323">
              <a:lnSpc>
                <a:spcPct val="90000"/>
              </a:lnSpc>
              <a:spcAft>
                <a:spcPts val="1198"/>
              </a:spcAft>
              <a:buSzPct val="90000"/>
              <a:buFont typeface="Arial" panose="020B0604020202020204" pitchFamily="34" charset="0"/>
              <a:buChar char="•"/>
              <a:defRPr/>
            </a:pPr>
            <a:r>
              <a:rPr lang="en-US" kern="0" dirty="0">
                <a:solidFill>
                  <a:srgbClr val="505050"/>
                </a:solidFill>
                <a:latin typeface="Segoe UI Light"/>
              </a:rPr>
              <a:t>Lower MTTR</a:t>
            </a:r>
          </a:p>
          <a:p>
            <a:pPr marL="290382" indent="-290382" defTabSz="932323">
              <a:lnSpc>
                <a:spcPct val="90000"/>
              </a:lnSpc>
              <a:spcAft>
                <a:spcPts val="1198"/>
              </a:spcAft>
              <a:buSzPct val="90000"/>
              <a:buFont typeface="Arial" panose="020B0604020202020204" pitchFamily="34" charset="0"/>
              <a:buChar char="•"/>
              <a:defRPr/>
            </a:pPr>
            <a:r>
              <a:rPr lang="en-US" kern="0" dirty="0">
                <a:solidFill>
                  <a:srgbClr val="505050"/>
                </a:solidFill>
                <a:latin typeface="Segoe UI Light"/>
              </a:rPr>
              <a:t>Increased availability</a:t>
            </a:r>
          </a:p>
          <a:p>
            <a:pPr marL="290382" indent="-290382" defTabSz="932323">
              <a:lnSpc>
                <a:spcPct val="90000"/>
              </a:lnSpc>
              <a:spcAft>
                <a:spcPts val="1198"/>
              </a:spcAft>
              <a:buSzPct val="90000"/>
              <a:buFont typeface="Arial" panose="020B0604020202020204" pitchFamily="34" charset="0"/>
              <a:buChar char="•"/>
              <a:defRPr/>
            </a:pPr>
            <a:r>
              <a:rPr lang="en-US" kern="0" dirty="0">
                <a:solidFill>
                  <a:srgbClr val="505050"/>
                </a:solidFill>
                <a:latin typeface="Segoe UI Light"/>
              </a:rPr>
              <a:t>Increased detection </a:t>
            </a:r>
            <a:br>
              <a:rPr lang="en-US" kern="0" dirty="0">
                <a:solidFill>
                  <a:srgbClr val="505050"/>
                </a:solidFill>
                <a:latin typeface="Segoe UI Light"/>
              </a:rPr>
            </a:br>
            <a:r>
              <a:rPr lang="en-US" kern="0" dirty="0">
                <a:solidFill>
                  <a:srgbClr val="505050"/>
                </a:solidFill>
                <a:latin typeface="Segoe UI Light"/>
              </a:rPr>
              <a:t>of issues</a:t>
            </a:r>
          </a:p>
        </p:txBody>
      </p:sp>
      <p:sp>
        <p:nvSpPr>
          <p:cNvPr id="112" name="Title 1"/>
          <p:cNvSpPr>
            <a:spLocks noGrp="1"/>
          </p:cNvSpPr>
          <p:nvPr>
            <p:ph type="title"/>
          </p:nvPr>
        </p:nvSpPr>
        <p:spPr>
          <a:xfrm>
            <a:off x="276326" y="296184"/>
            <a:ext cx="11886191" cy="917314"/>
          </a:xfrm>
        </p:spPr>
        <p:txBody>
          <a:bodyPr/>
          <a:lstStyle/>
          <a:p>
            <a:r>
              <a:rPr lang="en-US" sz="4800" dirty="0">
                <a:solidFill>
                  <a:srgbClr val="505050"/>
                </a:solidFill>
              </a:rPr>
              <a:t>Fault injection</a:t>
            </a:r>
          </a:p>
        </p:txBody>
      </p:sp>
      <p:sp>
        <p:nvSpPr>
          <p:cNvPr id="86" name="Oval 85"/>
          <p:cNvSpPr/>
          <p:nvPr/>
        </p:nvSpPr>
        <p:spPr bwMode="auto">
          <a:xfrm>
            <a:off x="6371446" y="4141293"/>
            <a:ext cx="319949" cy="3199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32">
              <a:lnSpc>
                <a:spcPct val="90000"/>
              </a:lnSpc>
              <a:defRPr/>
            </a:pPr>
            <a:r>
              <a:rPr lang="en-US" sz="1836" b="1" kern="0" dirty="0">
                <a:gradFill>
                  <a:gsLst>
                    <a:gs pos="2917">
                      <a:srgbClr val="FFFFFF"/>
                    </a:gs>
                    <a:gs pos="30000">
                      <a:srgbClr val="FFFFFF"/>
                    </a:gs>
                  </a:gsLst>
                  <a:lin ang="5400000" scaled="0"/>
                </a:gradFill>
                <a:latin typeface="Segoe UI"/>
              </a:rPr>
              <a:t>X</a:t>
            </a:r>
          </a:p>
        </p:txBody>
      </p:sp>
      <p:sp>
        <p:nvSpPr>
          <p:cNvPr id="87" name="Oval 86"/>
          <p:cNvSpPr/>
          <p:nvPr/>
        </p:nvSpPr>
        <p:spPr bwMode="auto">
          <a:xfrm>
            <a:off x="7196196" y="4147477"/>
            <a:ext cx="319949" cy="3199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32">
              <a:lnSpc>
                <a:spcPct val="90000"/>
              </a:lnSpc>
              <a:defRPr/>
            </a:pPr>
            <a:r>
              <a:rPr lang="en-US" sz="1836" b="1" kern="0" dirty="0">
                <a:gradFill>
                  <a:gsLst>
                    <a:gs pos="2917">
                      <a:srgbClr val="FFFFFF"/>
                    </a:gs>
                    <a:gs pos="30000">
                      <a:srgbClr val="FFFFFF"/>
                    </a:gs>
                  </a:gsLst>
                  <a:lin ang="5400000" scaled="0"/>
                </a:gradFill>
                <a:latin typeface="Segoe UI"/>
              </a:rPr>
              <a:t>X</a:t>
            </a:r>
          </a:p>
        </p:txBody>
      </p:sp>
      <p:sp>
        <p:nvSpPr>
          <p:cNvPr id="89" name="Oval 88"/>
          <p:cNvSpPr/>
          <p:nvPr/>
        </p:nvSpPr>
        <p:spPr bwMode="auto">
          <a:xfrm>
            <a:off x="7984124" y="4141293"/>
            <a:ext cx="319949" cy="3199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32">
              <a:lnSpc>
                <a:spcPct val="90000"/>
              </a:lnSpc>
              <a:defRPr/>
            </a:pPr>
            <a:r>
              <a:rPr lang="en-US" sz="1836" b="1" kern="0" dirty="0">
                <a:gradFill>
                  <a:gsLst>
                    <a:gs pos="2917">
                      <a:srgbClr val="FFFFFF"/>
                    </a:gs>
                    <a:gs pos="30000">
                      <a:srgbClr val="FFFFFF"/>
                    </a:gs>
                  </a:gsLst>
                  <a:lin ang="5400000" scaled="0"/>
                </a:gradFill>
                <a:latin typeface="Segoe UI"/>
              </a:rPr>
              <a:t>X</a:t>
            </a:r>
          </a:p>
        </p:txBody>
      </p:sp>
      <p:sp>
        <p:nvSpPr>
          <p:cNvPr id="100" name="Oval 99"/>
          <p:cNvSpPr/>
          <p:nvPr/>
        </p:nvSpPr>
        <p:spPr bwMode="auto">
          <a:xfrm>
            <a:off x="7984124" y="3436504"/>
            <a:ext cx="319949" cy="3199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32">
              <a:lnSpc>
                <a:spcPct val="90000"/>
              </a:lnSpc>
              <a:defRPr/>
            </a:pPr>
            <a:r>
              <a:rPr lang="en-US" sz="1836" b="1" kern="0" dirty="0">
                <a:gradFill>
                  <a:gsLst>
                    <a:gs pos="2917">
                      <a:srgbClr val="FFFFFF"/>
                    </a:gs>
                    <a:gs pos="30000">
                      <a:srgbClr val="FFFFFF"/>
                    </a:gs>
                  </a:gsLst>
                  <a:lin ang="5400000" scaled="0"/>
                </a:gradFill>
                <a:latin typeface="Segoe UI"/>
              </a:rPr>
              <a:t>X</a:t>
            </a:r>
          </a:p>
        </p:txBody>
      </p:sp>
      <p:grpSp>
        <p:nvGrpSpPr>
          <p:cNvPr id="35" name="Group 34"/>
          <p:cNvGrpSpPr/>
          <p:nvPr/>
        </p:nvGrpSpPr>
        <p:grpSpPr>
          <a:xfrm>
            <a:off x="6371448" y="4141293"/>
            <a:ext cx="329090" cy="329090"/>
            <a:chOff x="9746629" y="4274151"/>
            <a:chExt cx="459982" cy="459982"/>
          </a:xfrm>
        </p:grpSpPr>
        <p:sp>
          <p:nvSpPr>
            <p:cNvPr id="34" name="Oval 33"/>
            <p:cNvSpPr/>
            <p:nvPr/>
          </p:nvSpPr>
          <p:spPr bwMode="auto">
            <a:xfrm>
              <a:off x="9746629" y="4274151"/>
              <a:ext cx="459982" cy="459982"/>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14" tIns="45707" rIns="91414" bIns="45707" numCol="1" anchor="t" anchorCtr="0" compatLnSpc="1">
              <a:prstTxWarp prst="textNoShape">
                <a:avLst/>
              </a:prstTxWarp>
            </a:bodyPr>
            <a:lstStyle/>
            <a:p>
              <a:pPr defTabSz="913949">
                <a:defRPr/>
              </a:pPr>
              <a:endParaRPr lang="en-US" sz="1700" kern="0" dirty="0">
                <a:solidFill>
                  <a:srgbClr val="000000"/>
                </a:solidFill>
                <a:latin typeface="Segoe UI"/>
              </a:endParaRPr>
            </a:p>
          </p:txBody>
        </p:sp>
      </p:grpSp>
      <p:grpSp>
        <p:nvGrpSpPr>
          <p:cNvPr id="113" name="Group 112"/>
          <p:cNvGrpSpPr/>
          <p:nvPr/>
        </p:nvGrpSpPr>
        <p:grpSpPr>
          <a:xfrm>
            <a:off x="7196196" y="4146671"/>
            <a:ext cx="329090" cy="329090"/>
            <a:chOff x="9746629" y="4274151"/>
            <a:chExt cx="459982" cy="459982"/>
          </a:xfrm>
        </p:grpSpPr>
        <p:sp>
          <p:nvSpPr>
            <p:cNvPr id="114" name="Oval 113"/>
            <p:cNvSpPr/>
            <p:nvPr/>
          </p:nvSpPr>
          <p:spPr bwMode="auto">
            <a:xfrm>
              <a:off x="9746629" y="4274151"/>
              <a:ext cx="459982" cy="459982"/>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14" tIns="45707" rIns="91414" bIns="45707" numCol="1" anchor="t" anchorCtr="0" compatLnSpc="1">
              <a:prstTxWarp prst="textNoShape">
                <a:avLst/>
              </a:prstTxWarp>
            </a:bodyPr>
            <a:lstStyle/>
            <a:p>
              <a:pPr defTabSz="913949">
                <a:defRPr/>
              </a:pPr>
              <a:endParaRPr lang="en-US" sz="1700" kern="0" dirty="0">
                <a:solidFill>
                  <a:srgbClr val="000000"/>
                </a:solidFill>
                <a:latin typeface="Segoe UI"/>
              </a:endParaRPr>
            </a:p>
          </p:txBody>
        </p:sp>
      </p:grpSp>
      <p:grpSp>
        <p:nvGrpSpPr>
          <p:cNvPr id="116" name="Group 115"/>
          <p:cNvGrpSpPr/>
          <p:nvPr/>
        </p:nvGrpSpPr>
        <p:grpSpPr>
          <a:xfrm>
            <a:off x="7984144" y="4140153"/>
            <a:ext cx="329090" cy="329090"/>
            <a:chOff x="9746629" y="4274151"/>
            <a:chExt cx="459982" cy="459982"/>
          </a:xfrm>
        </p:grpSpPr>
        <p:sp>
          <p:nvSpPr>
            <p:cNvPr id="117" name="Oval 116"/>
            <p:cNvSpPr/>
            <p:nvPr/>
          </p:nvSpPr>
          <p:spPr bwMode="auto">
            <a:xfrm>
              <a:off x="9746629" y="4274151"/>
              <a:ext cx="459982" cy="459982"/>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14" tIns="45707" rIns="91414" bIns="45707" numCol="1" anchor="t" anchorCtr="0" compatLnSpc="1">
              <a:prstTxWarp prst="textNoShape">
                <a:avLst/>
              </a:prstTxWarp>
            </a:bodyPr>
            <a:lstStyle/>
            <a:p>
              <a:pPr defTabSz="913949">
                <a:defRPr/>
              </a:pPr>
              <a:endParaRPr lang="en-US" sz="1700" kern="0" dirty="0">
                <a:solidFill>
                  <a:srgbClr val="000000"/>
                </a:solidFill>
                <a:latin typeface="Segoe UI"/>
              </a:endParaRPr>
            </a:p>
          </p:txBody>
        </p:sp>
      </p:grpSp>
      <p:grpSp>
        <p:nvGrpSpPr>
          <p:cNvPr id="119" name="Group 118"/>
          <p:cNvGrpSpPr/>
          <p:nvPr/>
        </p:nvGrpSpPr>
        <p:grpSpPr>
          <a:xfrm>
            <a:off x="7984144" y="3436519"/>
            <a:ext cx="329090" cy="329090"/>
            <a:chOff x="9746629" y="4274151"/>
            <a:chExt cx="459982" cy="459982"/>
          </a:xfrm>
        </p:grpSpPr>
        <p:sp>
          <p:nvSpPr>
            <p:cNvPr id="120" name="Oval 119"/>
            <p:cNvSpPr/>
            <p:nvPr/>
          </p:nvSpPr>
          <p:spPr bwMode="auto">
            <a:xfrm>
              <a:off x="9746629" y="4274151"/>
              <a:ext cx="459982" cy="459982"/>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14" tIns="45707" rIns="91414" bIns="45707" numCol="1" anchor="t" anchorCtr="0" compatLnSpc="1">
              <a:prstTxWarp prst="textNoShape">
                <a:avLst/>
              </a:prstTxWarp>
            </a:bodyPr>
            <a:lstStyle/>
            <a:p>
              <a:pPr defTabSz="913949">
                <a:defRPr/>
              </a:pPr>
              <a:endParaRPr lang="en-US" sz="1700" kern="0" dirty="0">
                <a:solidFill>
                  <a:srgbClr val="000000"/>
                </a:solidFill>
                <a:latin typeface="Segoe UI"/>
              </a:endParaRPr>
            </a:p>
          </p:txBody>
        </p:sp>
      </p:grpSp>
      <p:pic>
        <p:nvPicPr>
          <p:cNvPr id="107" name="Picture 106">
            <a:extLst>
              <a:ext uri="{FF2B5EF4-FFF2-40B4-BE49-F238E27FC236}">
                <a16:creationId xmlns:a16="http://schemas.microsoft.com/office/drawing/2014/main" id="{E8D9656C-A72C-4653-B89F-4C0E0DC3CF2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86755" y="4273932"/>
            <a:ext cx="892351" cy="2188414"/>
          </a:xfrm>
          <a:prstGeom prst="rect">
            <a:avLst/>
          </a:prstGeom>
        </p:spPr>
      </p:pic>
      <p:pic>
        <p:nvPicPr>
          <p:cNvPr id="108" name="Picture 107">
            <a:extLst>
              <a:ext uri="{FF2B5EF4-FFF2-40B4-BE49-F238E27FC236}">
                <a16:creationId xmlns:a16="http://schemas.microsoft.com/office/drawing/2014/main" id="{F5CAF6CB-5B56-49F9-BAED-B7BADEFDBAE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3061" y="4273932"/>
            <a:ext cx="951493" cy="2203204"/>
          </a:xfrm>
          <a:prstGeom prst="rect">
            <a:avLst/>
          </a:prstGeom>
        </p:spPr>
      </p:pic>
      <p:sp>
        <p:nvSpPr>
          <p:cNvPr id="109" name="Rectangle 155">
            <a:extLst>
              <a:ext uri="{FF2B5EF4-FFF2-40B4-BE49-F238E27FC236}">
                <a16:creationId xmlns:a16="http://schemas.microsoft.com/office/drawing/2014/main" id="{92C5F61E-207B-4C1B-9837-174476115FE1}"/>
              </a:ext>
            </a:extLst>
          </p:cNvPr>
          <p:cNvSpPr>
            <a:spLocks noChangeArrowheads="1"/>
          </p:cNvSpPr>
          <p:nvPr/>
        </p:nvSpPr>
        <p:spPr bwMode="auto">
          <a:xfrm>
            <a:off x="1296507" y="5371431"/>
            <a:ext cx="1487271" cy="10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22" name="Freeform 147">
            <a:extLst>
              <a:ext uri="{FF2B5EF4-FFF2-40B4-BE49-F238E27FC236}">
                <a16:creationId xmlns:a16="http://schemas.microsoft.com/office/drawing/2014/main" id="{3C623C0F-950D-4439-8B33-CFDEF50AA2C9}"/>
              </a:ext>
            </a:extLst>
          </p:cNvPr>
          <p:cNvSpPr>
            <a:spLocks/>
          </p:cNvSpPr>
          <p:nvPr/>
        </p:nvSpPr>
        <p:spPr bwMode="auto">
          <a:xfrm>
            <a:off x="679295" y="5404791"/>
            <a:ext cx="256867" cy="999371"/>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nvGrpSpPr>
          <p:cNvPr id="123" name="Group 122">
            <a:extLst>
              <a:ext uri="{FF2B5EF4-FFF2-40B4-BE49-F238E27FC236}">
                <a16:creationId xmlns:a16="http://schemas.microsoft.com/office/drawing/2014/main" id="{5EAA6BFD-B0E2-4157-89D1-117D56357863}"/>
              </a:ext>
            </a:extLst>
          </p:cNvPr>
          <p:cNvGrpSpPr/>
          <p:nvPr/>
        </p:nvGrpSpPr>
        <p:grpSpPr>
          <a:xfrm>
            <a:off x="855893" y="5293454"/>
            <a:ext cx="1939543" cy="1118732"/>
            <a:chOff x="511109" y="5814543"/>
            <a:chExt cx="1041729" cy="600870"/>
          </a:xfrm>
        </p:grpSpPr>
        <p:sp>
          <p:nvSpPr>
            <p:cNvPr id="124" name="Rectangle 154">
              <a:extLst>
                <a:ext uri="{FF2B5EF4-FFF2-40B4-BE49-F238E27FC236}">
                  <a16:creationId xmlns:a16="http://schemas.microsoft.com/office/drawing/2014/main" id="{3E0D5928-D89E-4A84-9F92-0CE678D52E17}"/>
                </a:ext>
              </a:extLst>
            </p:cNvPr>
            <p:cNvSpPr>
              <a:spLocks noChangeArrowheads="1"/>
            </p:cNvSpPr>
            <p:nvPr/>
          </p:nvSpPr>
          <p:spPr bwMode="auto">
            <a:xfrm>
              <a:off x="635204" y="5814543"/>
              <a:ext cx="808238" cy="551887"/>
            </a:xfrm>
            <a:prstGeom prst="rect">
              <a:avLst/>
            </a:prstGeom>
            <a:solidFill>
              <a:schemeClr val="tx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125" name="Rectangle 156">
              <a:extLst>
                <a:ext uri="{FF2B5EF4-FFF2-40B4-BE49-F238E27FC236}">
                  <a16:creationId xmlns:a16="http://schemas.microsoft.com/office/drawing/2014/main" id="{20FE0212-F72F-4007-BDDC-34063E16808F}"/>
                </a:ext>
              </a:extLst>
            </p:cNvPr>
            <p:cNvSpPr>
              <a:spLocks noChangeArrowheads="1"/>
            </p:cNvSpPr>
            <p:nvPr/>
          </p:nvSpPr>
          <p:spPr bwMode="auto">
            <a:xfrm>
              <a:off x="662962" y="5849648"/>
              <a:ext cx="751090" cy="48167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dirty="0">
                <a:solidFill>
                  <a:srgbClr val="FFFFFF"/>
                </a:solidFill>
                <a:latin typeface="Calibri" panose="020F0502020204030204" pitchFamily="34" charset="0"/>
              </a:endParaRPr>
            </a:p>
          </p:txBody>
        </p:sp>
        <p:sp>
          <p:nvSpPr>
            <p:cNvPr id="126" name="Freeform 158">
              <a:extLst>
                <a:ext uri="{FF2B5EF4-FFF2-40B4-BE49-F238E27FC236}">
                  <a16:creationId xmlns:a16="http://schemas.microsoft.com/office/drawing/2014/main" id="{9FDCBFD2-592A-4A68-AFDC-ACB9DDFC1F1E}"/>
                </a:ext>
              </a:extLst>
            </p:cNvPr>
            <p:cNvSpPr>
              <a:spLocks/>
            </p:cNvSpPr>
            <p:nvPr/>
          </p:nvSpPr>
          <p:spPr bwMode="auto">
            <a:xfrm>
              <a:off x="511109" y="6374592"/>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sp>
        <p:nvSpPr>
          <p:cNvPr id="127" name="TextBox 126">
            <a:extLst>
              <a:ext uri="{FF2B5EF4-FFF2-40B4-BE49-F238E27FC236}">
                <a16:creationId xmlns:a16="http://schemas.microsoft.com/office/drawing/2014/main" id="{69F1C989-7EC9-4B64-9C82-4D815CB7541A}"/>
              </a:ext>
            </a:extLst>
          </p:cNvPr>
          <p:cNvSpPr txBox="1"/>
          <p:nvPr/>
        </p:nvSpPr>
        <p:spPr>
          <a:xfrm>
            <a:off x="1088243" y="5046772"/>
            <a:ext cx="349455" cy="193771"/>
          </a:xfrm>
          <a:prstGeom prst="rect">
            <a:avLst/>
          </a:prstGeom>
          <a:noFill/>
        </p:spPr>
        <p:txBody>
          <a:bodyPr wrap="none" lIns="0" tIns="0" rIns="0" bIns="0" rtlCol="0">
            <a:spAutoFit/>
          </a:bodyPr>
          <a:lstStyle/>
          <a:p>
            <a:pPr defTabSz="932536" eaLnBrk="0" fontAlgn="base" hangingPunct="0">
              <a:lnSpc>
                <a:spcPct val="90000"/>
              </a:lnSpc>
              <a:spcBef>
                <a:spcPct val="0"/>
              </a:spcBef>
              <a:spcAft>
                <a:spcPts val="600"/>
              </a:spcAft>
              <a:defRPr/>
            </a:pPr>
            <a:r>
              <a:rPr lang="en-US" sz="1399" b="1" kern="0" dirty="0">
                <a:solidFill>
                  <a:srgbClr val="505050"/>
                </a:solidFill>
              </a:rPr>
              <a:t>DEV</a:t>
            </a:r>
          </a:p>
        </p:txBody>
      </p:sp>
      <p:sp>
        <p:nvSpPr>
          <p:cNvPr id="128" name="TextBox 127">
            <a:extLst>
              <a:ext uri="{FF2B5EF4-FFF2-40B4-BE49-F238E27FC236}">
                <a16:creationId xmlns:a16="http://schemas.microsoft.com/office/drawing/2014/main" id="{582BDDCE-0323-4453-BCD5-041493767969}"/>
              </a:ext>
            </a:extLst>
          </p:cNvPr>
          <p:cNvSpPr txBox="1"/>
          <p:nvPr/>
        </p:nvSpPr>
        <p:spPr>
          <a:xfrm>
            <a:off x="2169577" y="5046772"/>
            <a:ext cx="347852" cy="193771"/>
          </a:xfrm>
          <a:prstGeom prst="rect">
            <a:avLst/>
          </a:prstGeom>
          <a:noFill/>
        </p:spPr>
        <p:txBody>
          <a:bodyPr wrap="none" lIns="0" tIns="0" rIns="0" bIns="0" rtlCol="0">
            <a:spAutoFit/>
          </a:bodyPr>
          <a:lstStyle/>
          <a:p>
            <a:pPr defTabSz="932536" eaLnBrk="0" fontAlgn="base" hangingPunct="0">
              <a:lnSpc>
                <a:spcPct val="90000"/>
              </a:lnSpc>
              <a:spcBef>
                <a:spcPct val="0"/>
              </a:spcBef>
              <a:spcAft>
                <a:spcPts val="600"/>
              </a:spcAft>
              <a:defRPr/>
            </a:pPr>
            <a:r>
              <a:rPr lang="en-US" sz="1399" b="1" kern="0" dirty="0">
                <a:solidFill>
                  <a:srgbClr val="505050"/>
                </a:solidFill>
              </a:rPr>
              <a:t>OPS</a:t>
            </a:r>
          </a:p>
        </p:txBody>
      </p:sp>
      <p:grpSp>
        <p:nvGrpSpPr>
          <p:cNvPr id="64" name="CODE 3"/>
          <p:cNvGrpSpPr/>
          <p:nvPr/>
        </p:nvGrpSpPr>
        <p:grpSpPr>
          <a:xfrm>
            <a:off x="2903984" y="3131156"/>
            <a:ext cx="594592" cy="619739"/>
            <a:chOff x="2328300" y="3506767"/>
            <a:chExt cx="551703" cy="575034"/>
          </a:xfrm>
        </p:grpSpPr>
        <p:sp>
          <p:nvSpPr>
            <p:cNvPr id="65"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nvGrpSpPr>
            <p:cNvPr id="66" name="Group 65"/>
            <p:cNvGrpSpPr/>
            <p:nvPr/>
          </p:nvGrpSpPr>
          <p:grpSpPr>
            <a:xfrm>
              <a:off x="2328300" y="3506767"/>
              <a:ext cx="551703" cy="575034"/>
              <a:chOff x="3937001" y="4448175"/>
              <a:chExt cx="638175" cy="665163"/>
            </a:xfrm>
          </p:grpSpPr>
          <p:grpSp>
            <p:nvGrpSpPr>
              <p:cNvPr id="67" name="Group 10"/>
              <p:cNvGrpSpPr>
                <a:grpSpLocks noChangeAspect="1"/>
              </p:cNvGrpSpPr>
              <p:nvPr/>
            </p:nvGrpSpPr>
            <p:grpSpPr bwMode="auto">
              <a:xfrm>
                <a:off x="3937001" y="4448175"/>
                <a:ext cx="638175" cy="665163"/>
                <a:chOff x="2480" y="2802"/>
                <a:chExt cx="402" cy="419"/>
              </a:xfrm>
            </p:grpSpPr>
            <p:sp>
              <p:nvSpPr>
                <p:cNvPr id="71"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72"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73"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nvGrpSpPr>
              <p:cNvPr id="68" name="Group 67"/>
              <p:cNvGrpSpPr/>
              <p:nvPr/>
            </p:nvGrpSpPr>
            <p:grpSpPr>
              <a:xfrm>
                <a:off x="4120302" y="4618868"/>
                <a:ext cx="293550" cy="349134"/>
                <a:chOff x="4662074" y="4335997"/>
                <a:chExt cx="234105" cy="278433"/>
              </a:xfrm>
            </p:grpSpPr>
            <p:sp>
              <p:nvSpPr>
                <p:cNvPr id="69"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70"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grpSp>
      <p:grpSp>
        <p:nvGrpSpPr>
          <p:cNvPr id="74" name="CODE 3"/>
          <p:cNvGrpSpPr/>
          <p:nvPr/>
        </p:nvGrpSpPr>
        <p:grpSpPr>
          <a:xfrm>
            <a:off x="2945781" y="3131156"/>
            <a:ext cx="594592" cy="619739"/>
            <a:chOff x="2328300" y="3506767"/>
            <a:chExt cx="551703" cy="575034"/>
          </a:xfrm>
        </p:grpSpPr>
        <p:sp>
          <p:nvSpPr>
            <p:cNvPr id="75"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nvGrpSpPr>
            <p:cNvPr id="76" name="Group 75"/>
            <p:cNvGrpSpPr/>
            <p:nvPr/>
          </p:nvGrpSpPr>
          <p:grpSpPr>
            <a:xfrm>
              <a:off x="2328300" y="3506767"/>
              <a:ext cx="551703" cy="575034"/>
              <a:chOff x="3937001" y="4448175"/>
              <a:chExt cx="638175" cy="665163"/>
            </a:xfrm>
          </p:grpSpPr>
          <p:grpSp>
            <p:nvGrpSpPr>
              <p:cNvPr id="77" name="Group 10"/>
              <p:cNvGrpSpPr>
                <a:grpSpLocks noChangeAspect="1"/>
              </p:cNvGrpSpPr>
              <p:nvPr/>
            </p:nvGrpSpPr>
            <p:grpSpPr bwMode="auto">
              <a:xfrm>
                <a:off x="3937001" y="4448175"/>
                <a:ext cx="638175" cy="665163"/>
                <a:chOff x="2480" y="2802"/>
                <a:chExt cx="402" cy="419"/>
              </a:xfrm>
            </p:grpSpPr>
            <p:sp>
              <p:nvSpPr>
                <p:cNvPr id="81"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8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85"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nvGrpSpPr>
              <p:cNvPr id="78" name="Group 77"/>
              <p:cNvGrpSpPr/>
              <p:nvPr/>
            </p:nvGrpSpPr>
            <p:grpSpPr>
              <a:xfrm>
                <a:off x="4120302" y="4618868"/>
                <a:ext cx="293550" cy="349134"/>
                <a:chOff x="4662074" y="4335997"/>
                <a:chExt cx="234105" cy="278433"/>
              </a:xfrm>
            </p:grpSpPr>
            <p:sp>
              <p:nvSpPr>
                <p:cNvPr id="79"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2"/>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sp>
              <p:nvSpPr>
                <p:cNvPr id="80"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2"/>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323">
                    <a:defRPr/>
                  </a:pPr>
                  <a:endParaRPr lang="en-US" sz="1836" kern="0">
                    <a:solidFill>
                      <a:srgbClr val="FFFFFF"/>
                    </a:solidFill>
                    <a:latin typeface="Segoe UI"/>
                  </a:endParaRPr>
                </a:p>
              </p:txBody>
            </p:sp>
          </p:grpSp>
        </p:grpSp>
      </p:grpSp>
    </p:spTree>
    <p:extLst>
      <p:ext uri="{BB962C8B-B14F-4D97-AF65-F5344CB8AC3E}">
        <p14:creationId xmlns:p14="http://schemas.microsoft.com/office/powerpoint/2010/main" val="2071824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3500"/>
                                        <p:tgtEl>
                                          <p:spTgt spid="5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650"/>
                                        <p:tgtEl>
                                          <p:spTgt spid="62"/>
                                        </p:tgtEl>
                                      </p:cBhvr>
                                    </p:animEffect>
                                  </p:childTnLst>
                                </p:cTn>
                              </p:par>
                              <p:par>
                                <p:cTn id="11" presetID="8" presetClass="emph" presetSubtype="0" fill="hold" nodeType="withEffect">
                                  <p:stCondLst>
                                    <p:cond delay="0"/>
                                  </p:stCondLst>
                                  <p:childTnLst>
                                    <p:animRot by="21600000">
                                      <p:cBhvr>
                                        <p:cTn id="12" dur="3500" fill="hold"/>
                                        <p:tgtEl>
                                          <p:spTgt spid="59"/>
                                        </p:tgtEl>
                                        <p:attrNameLst>
                                          <p:attrName>r</p:attrName>
                                        </p:attrNameLst>
                                      </p:cBhvr>
                                    </p:animRot>
                                  </p:childTnLst>
                                </p:cTn>
                              </p:par>
                              <p:par>
                                <p:cTn id="13" presetID="8" presetClass="emph" presetSubtype="0" fill="hold" grpId="0" nodeType="withEffect">
                                  <p:stCondLst>
                                    <p:cond delay="0"/>
                                  </p:stCondLst>
                                  <p:childTnLst>
                                    <p:animRot by="-21600000">
                                      <p:cBhvr>
                                        <p:cTn id="14" dur="3500" fill="hold"/>
                                        <p:tgtEl>
                                          <p:spTgt spid="62"/>
                                        </p:tgtEl>
                                        <p:attrNameLst>
                                          <p:attrName>r</p:attrName>
                                        </p:attrNameLst>
                                      </p:cBhvr>
                                    </p:animRot>
                                  </p:childTnLst>
                                </p:cTn>
                              </p:par>
                            </p:childTnLst>
                          </p:cTn>
                        </p:par>
                        <p:par>
                          <p:cTn id="15" fill="hold">
                            <p:stCondLst>
                              <p:cond delay="3500"/>
                            </p:stCondLst>
                            <p:childTnLst>
                              <p:par>
                                <p:cTn id="16" presetID="10" presetClass="entr" presetSubtype="0" fill="hold"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childTnLst>
                          </p:cTn>
                        </p:par>
                        <p:par>
                          <p:cTn id="19" fill="hold">
                            <p:stCondLst>
                              <p:cond delay="4000"/>
                            </p:stCondLst>
                            <p:childTnLst>
                              <p:par>
                                <p:cTn id="20" presetID="42" presetClass="path" presetSubtype="0" accel="50000" decel="50000" fill="hold" nodeType="afterEffect">
                                  <p:stCondLst>
                                    <p:cond delay="0"/>
                                  </p:stCondLst>
                                  <p:childTnLst>
                                    <p:animMotion origin="layout" path="M 1.99132E-7 6.7635E-7 L 0.18394 0.09487 " pathEditMode="relative" rAng="0" ptsTypes="AA">
                                      <p:cBhvr>
                                        <p:cTn id="21" dur="1000" fill="hold"/>
                                        <p:tgtEl>
                                          <p:spTgt spid="64"/>
                                        </p:tgtEl>
                                        <p:attrNameLst>
                                          <p:attrName>ppt_x</p:attrName>
                                          <p:attrName>ppt_y</p:attrName>
                                        </p:attrNameLst>
                                      </p:cBhvr>
                                      <p:rCtr x="9191" y="4744"/>
                                    </p:animMotion>
                                  </p:childTnLst>
                                </p:cTn>
                              </p:par>
                            </p:childTnLst>
                          </p:cTn>
                        </p:par>
                        <p:par>
                          <p:cTn id="22" fill="hold">
                            <p:stCondLst>
                              <p:cond delay="5000"/>
                            </p:stCondLst>
                            <p:childTnLst>
                              <p:par>
                                <p:cTn id="23" presetID="22" presetClass="entr" presetSubtype="4"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1000"/>
                                        <p:tgtEl>
                                          <p:spTgt spid="8"/>
                                        </p:tgtEl>
                                      </p:cBhvr>
                                    </p:animEffect>
                                  </p:childTnLst>
                                </p:cTn>
                              </p:par>
                            </p:childTnLst>
                          </p:cTn>
                        </p:par>
                        <p:par>
                          <p:cTn id="26" fill="hold">
                            <p:stCondLst>
                              <p:cond delay="6000"/>
                            </p:stCondLst>
                            <p:childTnLst>
                              <p:par>
                                <p:cTn id="27" presetID="10" presetClass="entr" presetSubtype="0" fill="hold" grpId="0" nodeType="afterEffect">
                                  <p:stCondLst>
                                    <p:cond delay="50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500"/>
                                        <p:tgtEl>
                                          <p:spTgt spid="90"/>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childTnLst>
                          </p:cTn>
                        </p:par>
                        <p:par>
                          <p:cTn id="33" fill="hold">
                            <p:stCondLst>
                              <p:cond delay="7000"/>
                            </p:stCondLst>
                            <p:childTnLst>
                              <p:par>
                                <p:cTn id="34" presetID="10" presetClass="entr" presetSubtype="0" fill="hold" grpId="0" nodeType="after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fade">
                                      <p:cBhvr>
                                        <p:cTn id="36" dur="500"/>
                                        <p:tgtEl>
                                          <p:spTgt spid="86"/>
                                        </p:tgtEl>
                                      </p:cBhvr>
                                    </p:animEffect>
                                  </p:childTnLst>
                                </p:cTn>
                              </p:par>
                            </p:childTnLst>
                          </p:cTn>
                        </p:par>
                        <p:par>
                          <p:cTn id="37" fill="hold">
                            <p:stCondLst>
                              <p:cond delay="7500"/>
                            </p:stCondLst>
                            <p:childTnLst>
                              <p:par>
                                <p:cTn id="38" presetID="10" presetClass="entr" presetSubtype="0" fill="hold" grpId="0" nodeType="after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fade">
                                      <p:cBhvr>
                                        <p:cTn id="40" dur="500"/>
                                        <p:tgtEl>
                                          <p:spTgt spid="87"/>
                                        </p:tgtEl>
                                      </p:cBhvr>
                                    </p:animEffect>
                                  </p:childTnLst>
                                </p:cTn>
                              </p:par>
                            </p:childTnLst>
                          </p:cTn>
                        </p:par>
                        <p:par>
                          <p:cTn id="41" fill="hold">
                            <p:stCondLst>
                              <p:cond delay="8000"/>
                            </p:stCondLst>
                            <p:childTnLst>
                              <p:par>
                                <p:cTn id="42" presetID="10" presetClass="entr" presetSubtype="0" fill="hold" grpId="0" nodeType="after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childTnLst>
                          </p:cTn>
                        </p:par>
                        <p:par>
                          <p:cTn id="45" fill="hold">
                            <p:stCondLst>
                              <p:cond delay="8500"/>
                            </p:stCondLst>
                            <p:childTnLst>
                              <p:par>
                                <p:cTn id="46" presetID="10" presetClass="entr" presetSubtype="0" fill="hold" grpId="0" nodeType="afterEffect">
                                  <p:stCondLst>
                                    <p:cond delay="0"/>
                                  </p:stCondLst>
                                  <p:childTnLst>
                                    <p:set>
                                      <p:cBhvr>
                                        <p:cTn id="47" dur="1" fill="hold">
                                          <p:stCondLst>
                                            <p:cond delay="0"/>
                                          </p:stCondLst>
                                        </p:cTn>
                                        <p:tgtEl>
                                          <p:spTgt spid="100"/>
                                        </p:tgtEl>
                                        <p:attrNameLst>
                                          <p:attrName>style.visibility</p:attrName>
                                        </p:attrNameLst>
                                      </p:cBhvr>
                                      <p:to>
                                        <p:strVal val="visible"/>
                                      </p:to>
                                    </p:set>
                                    <p:animEffect transition="in" filter="fade">
                                      <p:cBhvr>
                                        <p:cTn id="48" dur="500"/>
                                        <p:tgtEl>
                                          <p:spTgt spid="10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92"/>
                                        </p:tgtEl>
                                        <p:attrNameLst>
                                          <p:attrName>style.visibility</p:attrName>
                                        </p:attrNameLst>
                                      </p:cBhvr>
                                      <p:to>
                                        <p:strVal val="visible"/>
                                      </p:to>
                                    </p:set>
                                    <p:animEffect transition="in" filter="wipe(down)">
                                      <p:cBhvr>
                                        <p:cTn id="53" dur="500"/>
                                        <p:tgtEl>
                                          <p:spTgt spid="92"/>
                                        </p:tgtEl>
                                      </p:cBhvr>
                                    </p:animEffect>
                                  </p:childTnLst>
                                </p:cTn>
                              </p:par>
                              <p:par>
                                <p:cTn id="54" presetID="22" presetClass="entr" presetSubtype="1" fill="hold" nodeType="withEffect">
                                  <p:stCondLst>
                                    <p:cond delay="0"/>
                                  </p:stCondLst>
                                  <p:childTnLst>
                                    <p:set>
                                      <p:cBhvr>
                                        <p:cTn id="55" dur="1" fill="hold">
                                          <p:stCondLst>
                                            <p:cond delay="0"/>
                                          </p:stCondLst>
                                        </p:cTn>
                                        <p:tgtEl>
                                          <p:spTgt spid="94"/>
                                        </p:tgtEl>
                                        <p:attrNameLst>
                                          <p:attrName>style.visibility</p:attrName>
                                        </p:attrNameLst>
                                      </p:cBhvr>
                                      <p:to>
                                        <p:strVal val="visible"/>
                                      </p:to>
                                    </p:set>
                                    <p:animEffect transition="in" filter="wipe(up)">
                                      <p:cBhvr>
                                        <p:cTn id="56" dur="500"/>
                                        <p:tgtEl>
                                          <p:spTgt spid="94"/>
                                        </p:tgtEl>
                                      </p:cBhvr>
                                    </p:animEffect>
                                  </p:childTnLst>
                                </p:cTn>
                              </p:par>
                              <p:par>
                                <p:cTn id="57" presetID="10" presetClass="exit" presetSubtype="0" fill="hold" nodeType="withEffect">
                                  <p:stCondLst>
                                    <p:cond delay="0"/>
                                  </p:stCondLst>
                                  <p:childTnLst>
                                    <p:animEffect transition="out" filter="fade">
                                      <p:cBhvr>
                                        <p:cTn id="58" dur="500"/>
                                        <p:tgtEl>
                                          <p:spTgt spid="8"/>
                                        </p:tgtEl>
                                      </p:cBhvr>
                                    </p:animEffect>
                                    <p:set>
                                      <p:cBhvr>
                                        <p:cTn id="59" dur="1" fill="hold">
                                          <p:stCondLst>
                                            <p:cond delay="499"/>
                                          </p:stCondLst>
                                        </p:cTn>
                                        <p:tgtEl>
                                          <p:spTgt spid="8"/>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par>
                                <p:cTn id="64" presetID="10" presetClass="entr" presetSubtype="0"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wipe(up)">
                                      <p:cBhvr>
                                        <p:cTn id="71" dur="500"/>
                                        <p:tgtEl>
                                          <p:spTgt spid="96"/>
                                        </p:tgtEl>
                                      </p:cBhvr>
                                    </p:animEffect>
                                  </p:childTnLst>
                                </p:cTn>
                              </p:par>
                              <p:par>
                                <p:cTn id="72" presetID="22" presetClass="entr" presetSubtype="4" fill="hold" nodeType="withEffect">
                                  <p:stCondLst>
                                    <p:cond delay="0"/>
                                  </p:stCondLst>
                                  <p:childTnLst>
                                    <p:set>
                                      <p:cBhvr>
                                        <p:cTn id="73" dur="1" fill="hold">
                                          <p:stCondLst>
                                            <p:cond delay="0"/>
                                          </p:stCondLst>
                                        </p:cTn>
                                        <p:tgtEl>
                                          <p:spTgt spid="98"/>
                                        </p:tgtEl>
                                        <p:attrNameLst>
                                          <p:attrName>style.visibility</p:attrName>
                                        </p:attrNameLst>
                                      </p:cBhvr>
                                      <p:to>
                                        <p:strVal val="visible"/>
                                      </p:to>
                                    </p:set>
                                    <p:animEffect transition="in" filter="wipe(down)">
                                      <p:cBhvr>
                                        <p:cTn id="74" dur="500"/>
                                        <p:tgtEl>
                                          <p:spTgt spid="98"/>
                                        </p:tgtEl>
                                      </p:cBhvr>
                                    </p:animEffect>
                                  </p:childTnLst>
                                </p:cTn>
                              </p:par>
                              <p:par>
                                <p:cTn id="75" presetID="10" presetClass="exit" presetSubtype="0" fill="hold" nodeType="withEffect">
                                  <p:stCondLst>
                                    <p:cond delay="0"/>
                                  </p:stCondLst>
                                  <p:childTnLst>
                                    <p:animEffect transition="out" filter="fade">
                                      <p:cBhvr>
                                        <p:cTn id="76" dur="500"/>
                                        <p:tgtEl>
                                          <p:spTgt spid="94"/>
                                        </p:tgtEl>
                                      </p:cBhvr>
                                    </p:animEffect>
                                    <p:set>
                                      <p:cBhvr>
                                        <p:cTn id="77" dur="1" fill="hold">
                                          <p:stCondLst>
                                            <p:cond delay="499"/>
                                          </p:stCondLst>
                                        </p:cTn>
                                        <p:tgtEl>
                                          <p:spTgt spid="94"/>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92"/>
                                        </p:tgtEl>
                                      </p:cBhvr>
                                    </p:animEffect>
                                    <p:set>
                                      <p:cBhvr>
                                        <p:cTn id="80" dur="1" fill="hold">
                                          <p:stCondLst>
                                            <p:cond delay="499"/>
                                          </p:stCondLst>
                                        </p:cTn>
                                        <p:tgtEl>
                                          <p:spTgt spid="92"/>
                                        </p:tgtEl>
                                        <p:attrNameLst>
                                          <p:attrName>style.visibility</p:attrName>
                                        </p:attrNameLst>
                                      </p:cBhvr>
                                      <p:to>
                                        <p:strVal val="hidden"/>
                                      </p:to>
                                    </p:set>
                                  </p:childTnLst>
                                </p:cTn>
                              </p:par>
                            </p:childTnLst>
                          </p:cTn>
                        </p:par>
                        <p:par>
                          <p:cTn id="81" fill="hold">
                            <p:stCondLst>
                              <p:cond delay="500"/>
                            </p:stCondLst>
                            <p:childTnLst>
                              <p:par>
                                <p:cTn id="82" presetID="8" presetClass="emph" presetSubtype="0" fill="hold" nodeType="afterEffect">
                                  <p:stCondLst>
                                    <p:cond delay="0"/>
                                  </p:stCondLst>
                                  <p:childTnLst>
                                    <p:animRot by="21600000">
                                      <p:cBhvr>
                                        <p:cTn id="83" dur="3500" fill="hold"/>
                                        <p:tgtEl>
                                          <p:spTgt spid="59"/>
                                        </p:tgtEl>
                                        <p:attrNameLst>
                                          <p:attrName>r</p:attrName>
                                        </p:attrNameLst>
                                      </p:cBhvr>
                                    </p:animRot>
                                  </p:childTnLst>
                                </p:cTn>
                              </p:par>
                              <p:par>
                                <p:cTn id="84" presetID="8" presetClass="emph" presetSubtype="0" fill="hold" grpId="2" nodeType="withEffect">
                                  <p:stCondLst>
                                    <p:cond delay="0"/>
                                  </p:stCondLst>
                                  <p:childTnLst>
                                    <p:animRot by="-21600000">
                                      <p:cBhvr>
                                        <p:cTn id="85" dur="3500" fill="hold"/>
                                        <p:tgtEl>
                                          <p:spTgt spid="62"/>
                                        </p:tgtEl>
                                        <p:attrNameLst>
                                          <p:attrName>r</p:attrName>
                                        </p:attrNameLst>
                                      </p:cBhvr>
                                    </p:animRot>
                                  </p:childTnLst>
                                </p:cTn>
                              </p:par>
                            </p:childTnLst>
                          </p:cTn>
                        </p:par>
                        <p:par>
                          <p:cTn id="86" fill="hold">
                            <p:stCondLst>
                              <p:cond delay="4000"/>
                            </p:stCondLst>
                            <p:childTnLst>
                              <p:par>
                                <p:cTn id="87" presetID="10" presetClass="entr" presetSubtype="0" fill="hold" nodeType="after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fade">
                                      <p:cBhvr>
                                        <p:cTn id="89" dur="500"/>
                                        <p:tgtEl>
                                          <p:spTgt spid="74"/>
                                        </p:tgtEl>
                                      </p:cBhvr>
                                    </p:animEffect>
                                  </p:childTnLst>
                                </p:cTn>
                              </p:par>
                              <p:par>
                                <p:cTn id="90" presetID="10" presetClass="exit" presetSubtype="0" fill="hold" nodeType="withEffect">
                                  <p:stCondLst>
                                    <p:cond delay="0"/>
                                  </p:stCondLst>
                                  <p:childTnLst>
                                    <p:animEffect transition="out" filter="fade">
                                      <p:cBhvr>
                                        <p:cTn id="91" dur="500"/>
                                        <p:tgtEl>
                                          <p:spTgt spid="96"/>
                                        </p:tgtEl>
                                      </p:cBhvr>
                                    </p:animEffect>
                                    <p:set>
                                      <p:cBhvr>
                                        <p:cTn id="92" dur="1" fill="hold">
                                          <p:stCondLst>
                                            <p:cond delay="499"/>
                                          </p:stCondLst>
                                        </p:cTn>
                                        <p:tgtEl>
                                          <p:spTgt spid="96"/>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98"/>
                                        </p:tgtEl>
                                      </p:cBhvr>
                                    </p:animEffect>
                                    <p:set>
                                      <p:cBhvr>
                                        <p:cTn id="95" dur="1" fill="hold">
                                          <p:stCondLst>
                                            <p:cond delay="499"/>
                                          </p:stCondLst>
                                        </p:cTn>
                                        <p:tgtEl>
                                          <p:spTgt spid="98"/>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42" presetClass="path" presetSubtype="0" accel="50000" decel="50000" fill="hold" nodeType="clickEffect">
                                  <p:stCondLst>
                                    <p:cond delay="0"/>
                                  </p:stCondLst>
                                  <p:childTnLst>
                                    <p:animMotion origin="layout" path="M 3.68394E-6 6.7635E-7 L 0.1833 0.09487 " pathEditMode="relative" rAng="0" ptsTypes="AA">
                                      <p:cBhvr>
                                        <p:cTn id="99" dur="1000" fill="hold"/>
                                        <p:tgtEl>
                                          <p:spTgt spid="74"/>
                                        </p:tgtEl>
                                        <p:attrNameLst>
                                          <p:attrName>ppt_x</p:attrName>
                                          <p:attrName>ppt_y</p:attrName>
                                        </p:attrNameLst>
                                      </p:cBhvr>
                                      <p:rCtr x="9165" y="4744"/>
                                    </p:animMotion>
                                  </p:childTnLst>
                                </p:cTn>
                              </p:par>
                              <p:par>
                                <p:cTn id="100" presetID="10" presetClass="exit" presetSubtype="0" fill="hold" grpId="1" nodeType="withEffect">
                                  <p:stCondLst>
                                    <p:cond delay="0"/>
                                  </p:stCondLst>
                                  <p:childTnLst>
                                    <p:animEffect transition="out" filter="fade">
                                      <p:cBhvr>
                                        <p:cTn id="101" dur="500"/>
                                        <p:tgtEl>
                                          <p:spTgt spid="90"/>
                                        </p:tgtEl>
                                      </p:cBhvr>
                                    </p:animEffect>
                                    <p:set>
                                      <p:cBhvr>
                                        <p:cTn id="102" dur="1" fill="hold">
                                          <p:stCondLst>
                                            <p:cond delay="499"/>
                                          </p:stCondLst>
                                        </p:cTn>
                                        <p:tgtEl>
                                          <p:spTgt spid="90"/>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55"/>
                                        </p:tgtEl>
                                      </p:cBhvr>
                                    </p:animEffect>
                                    <p:set>
                                      <p:cBhvr>
                                        <p:cTn id="105" dur="1" fill="hold">
                                          <p:stCondLst>
                                            <p:cond delay="499"/>
                                          </p:stCondLst>
                                        </p:cTn>
                                        <p:tgtEl>
                                          <p:spTgt spid="55"/>
                                        </p:tgtEl>
                                        <p:attrNameLst>
                                          <p:attrName>style.visibility</p:attrName>
                                        </p:attrNameLst>
                                      </p:cBhvr>
                                      <p:to>
                                        <p:strVal val="hidden"/>
                                      </p:to>
                                    </p:set>
                                  </p:childTnLst>
                                </p:cTn>
                              </p:par>
                              <p:par>
                                <p:cTn id="106" presetID="10" presetClass="entr" presetSubtype="0" fill="hold" nodeType="with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par>
                                <p:cTn id="109" presetID="10" presetClass="entr" presetSubtype="0" fill="hold" nodeType="withEffect">
                                  <p:stCondLst>
                                    <p:cond delay="0"/>
                                  </p:stCondLst>
                                  <p:childTnLst>
                                    <p:set>
                                      <p:cBhvr>
                                        <p:cTn id="110" dur="1" fill="hold">
                                          <p:stCondLst>
                                            <p:cond delay="0"/>
                                          </p:stCondLst>
                                        </p:cTn>
                                        <p:tgtEl>
                                          <p:spTgt spid="113"/>
                                        </p:tgtEl>
                                        <p:attrNameLst>
                                          <p:attrName>style.visibility</p:attrName>
                                        </p:attrNameLst>
                                      </p:cBhvr>
                                      <p:to>
                                        <p:strVal val="visible"/>
                                      </p:to>
                                    </p:set>
                                    <p:animEffect transition="in" filter="fade">
                                      <p:cBhvr>
                                        <p:cTn id="111" dur="500"/>
                                        <p:tgtEl>
                                          <p:spTgt spid="113"/>
                                        </p:tgtEl>
                                      </p:cBhvr>
                                    </p:animEffect>
                                  </p:childTnLst>
                                </p:cTn>
                              </p:par>
                              <p:par>
                                <p:cTn id="112" presetID="10" presetClass="entr" presetSubtype="0" fill="hold" nodeType="withEffect">
                                  <p:stCondLst>
                                    <p:cond delay="0"/>
                                  </p:stCondLst>
                                  <p:childTnLst>
                                    <p:set>
                                      <p:cBhvr>
                                        <p:cTn id="113" dur="1" fill="hold">
                                          <p:stCondLst>
                                            <p:cond delay="0"/>
                                          </p:stCondLst>
                                        </p:cTn>
                                        <p:tgtEl>
                                          <p:spTgt spid="116"/>
                                        </p:tgtEl>
                                        <p:attrNameLst>
                                          <p:attrName>style.visibility</p:attrName>
                                        </p:attrNameLst>
                                      </p:cBhvr>
                                      <p:to>
                                        <p:strVal val="visible"/>
                                      </p:to>
                                    </p:set>
                                    <p:animEffect transition="in" filter="fade">
                                      <p:cBhvr>
                                        <p:cTn id="114" dur="500"/>
                                        <p:tgtEl>
                                          <p:spTgt spid="116"/>
                                        </p:tgtEl>
                                      </p:cBhvr>
                                    </p:animEffect>
                                  </p:childTnLst>
                                </p:cTn>
                              </p:par>
                              <p:par>
                                <p:cTn id="115" presetID="10" presetClass="entr" presetSubtype="0" fill="hold" nodeType="withEffect">
                                  <p:stCondLst>
                                    <p:cond delay="0"/>
                                  </p:stCondLst>
                                  <p:childTnLst>
                                    <p:set>
                                      <p:cBhvr>
                                        <p:cTn id="116" dur="1" fill="hold">
                                          <p:stCondLst>
                                            <p:cond delay="0"/>
                                          </p:stCondLst>
                                        </p:cTn>
                                        <p:tgtEl>
                                          <p:spTgt spid="119"/>
                                        </p:tgtEl>
                                        <p:attrNameLst>
                                          <p:attrName>style.visibility</p:attrName>
                                        </p:attrNameLst>
                                      </p:cBhvr>
                                      <p:to>
                                        <p:strVal val="visible"/>
                                      </p:to>
                                    </p:set>
                                    <p:animEffect transition="in" filter="fade">
                                      <p:cBhvr>
                                        <p:cTn id="117" dur="500"/>
                                        <p:tgtEl>
                                          <p:spTgt spid="119"/>
                                        </p:tgtEl>
                                      </p:cBhvr>
                                    </p:animEffect>
                                  </p:childTnLst>
                                </p:cTn>
                              </p:par>
                            </p:childTnLst>
                          </p:cTn>
                        </p:par>
                        <p:par>
                          <p:cTn id="118" fill="hold">
                            <p:stCondLst>
                              <p:cond delay="1000"/>
                            </p:stCondLst>
                            <p:childTnLst>
                              <p:par>
                                <p:cTn id="119" presetID="10" presetClass="entr" presetSubtype="0" fill="hold" grpId="0" nodeType="afterEffect">
                                  <p:stCondLst>
                                    <p:cond delay="0"/>
                                  </p:stCondLst>
                                  <p:childTnLst>
                                    <p:set>
                                      <p:cBhvr>
                                        <p:cTn id="120" dur="1" fill="hold">
                                          <p:stCondLst>
                                            <p:cond delay="0"/>
                                          </p:stCondLst>
                                        </p:cTn>
                                        <p:tgtEl>
                                          <p:spTgt spid="111"/>
                                        </p:tgtEl>
                                        <p:attrNameLst>
                                          <p:attrName>style.visibility</p:attrName>
                                        </p:attrNameLst>
                                      </p:cBhvr>
                                      <p:to>
                                        <p:strVal val="visible"/>
                                      </p:to>
                                    </p:set>
                                    <p:animEffect transition="in" filter="fade">
                                      <p:cBhvr>
                                        <p:cTn id="121" dur="500"/>
                                        <p:tgtEl>
                                          <p:spTgt spid="111"/>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10"/>
                                        </p:tgtEl>
                                        <p:attrNameLst>
                                          <p:attrName>style.visibility</p:attrName>
                                        </p:attrNameLst>
                                      </p:cBhvr>
                                      <p:to>
                                        <p:strVal val="visible"/>
                                      </p:to>
                                    </p:set>
                                    <p:animEffect transition="in" filter="fade">
                                      <p:cBhvr>
                                        <p:cTn id="124"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62" grpId="2" animBg="1"/>
      <p:bldP spid="90" grpId="0" animBg="1"/>
      <p:bldP spid="90" grpId="1" animBg="1"/>
      <p:bldP spid="55" grpId="0" animBg="1"/>
      <p:bldP spid="55" grpId="1" animBg="1"/>
      <p:bldP spid="110" grpId="0"/>
      <p:bldP spid="111" grpId="0"/>
      <p:bldP spid="86" grpId="0" animBg="1"/>
      <p:bldP spid="87" grpId="0" animBg="1"/>
      <p:bldP spid="89" grpId="0" animBg="1"/>
      <p:bldP spid="100"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rgbClr val="505050"/>
                </a:solidFill>
              </a:rPr>
              <a:t>Testing in production</a:t>
            </a:r>
          </a:p>
        </p:txBody>
      </p:sp>
      <p:sp>
        <p:nvSpPr>
          <p:cNvPr id="37" name="Value"/>
          <p:cNvSpPr txBox="1"/>
          <p:nvPr/>
        </p:nvSpPr>
        <p:spPr>
          <a:xfrm>
            <a:off x="7898188" y="1877739"/>
            <a:ext cx="2505711" cy="1892743"/>
          </a:xfrm>
          <a:prstGeom prst="rect">
            <a:avLst/>
          </a:prstGeom>
          <a:noFill/>
        </p:spPr>
        <p:txBody>
          <a:bodyPr wrap="none" lIns="182829" tIns="146263" rIns="182829" bIns="146263" rtlCol="0">
            <a:spAutoFit/>
          </a:bodyPr>
          <a:lstStyle/>
          <a:p>
            <a:pPr defTabSz="932502">
              <a:lnSpc>
                <a:spcPct val="90000"/>
              </a:lnSpc>
              <a:spcAft>
                <a:spcPts val="1199"/>
              </a:spcAft>
              <a:buSzPct val="90000"/>
              <a:defRPr/>
            </a:pPr>
            <a:r>
              <a:rPr lang="en-US" sz="2800" kern="0" dirty="0">
                <a:solidFill>
                  <a:srgbClr val="0078D7"/>
                </a:solidFill>
                <a:latin typeface="Segoe UI Light"/>
              </a:rPr>
              <a:t>Value</a:t>
            </a:r>
          </a:p>
          <a:p>
            <a:pPr marL="290438" indent="-290438" defTabSz="932502">
              <a:lnSpc>
                <a:spcPct val="90000"/>
              </a:lnSpc>
              <a:spcAft>
                <a:spcPts val="1199"/>
              </a:spcAft>
              <a:buSzPct val="90000"/>
              <a:buFont typeface="Arial" panose="020B0604020202020204" pitchFamily="34" charset="0"/>
              <a:buChar char="•"/>
              <a:defRPr/>
            </a:pPr>
            <a:r>
              <a:rPr lang="en-US" kern="0" dirty="0">
                <a:solidFill>
                  <a:srgbClr val="505050"/>
                </a:solidFill>
                <a:latin typeface="Segoe UI Light"/>
              </a:rPr>
              <a:t>Experimentation</a:t>
            </a:r>
          </a:p>
          <a:p>
            <a:pPr marL="290438" indent="-290438" defTabSz="932502">
              <a:lnSpc>
                <a:spcPct val="90000"/>
              </a:lnSpc>
              <a:spcAft>
                <a:spcPts val="1199"/>
              </a:spcAft>
              <a:buSzPct val="90000"/>
              <a:buFont typeface="Arial" panose="020B0604020202020204" pitchFamily="34" charset="0"/>
              <a:buChar char="•"/>
              <a:defRPr/>
            </a:pPr>
            <a:r>
              <a:rPr lang="en-US" kern="0" dirty="0">
                <a:solidFill>
                  <a:srgbClr val="505050"/>
                </a:solidFill>
                <a:latin typeface="Segoe UI Light"/>
              </a:rPr>
              <a:t>More resilience</a:t>
            </a:r>
          </a:p>
          <a:p>
            <a:pPr marL="290438" indent="-290438" defTabSz="932502">
              <a:lnSpc>
                <a:spcPct val="90000"/>
              </a:lnSpc>
              <a:spcAft>
                <a:spcPts val="1199"/>
              </a:spcAft>
              <a:buSzPct val="90000"/>
              <a:buFont typeface="Arial" panose="020B0604020202020204" pitchFamily="34" charset="0"/>
              <a:buChar char="•"/>
              <a:defRPr/>
            </a:pPr>
            <a:r>
              <a:rPr lang="en-US" kern="0" dirty="0">
                <a:solidFill>
                  <a:srgbClr val="505050"/>
                </a:solidFill>
                <a:latin typeface="Segoe UI Light"/>
              </a:rPr>
              <a:t>Accelerate delivery</a:t>
            </a:r>
          </a:p>
        </p:txBody>
      </p:sp>
      <p:sp>
        <p:nvSpPr>
          <p:cNvPr id="38" name="Measure"/>
          <p:cNvSpPr txBox="1"/>
          <p:nvPr/>
        </p:nvSpPr>
        <p:spPr>
          <a:xfrm>
            <a:off x="7898187" y="3887052"/>
            <a:ext cx="2983406" cy="2295930"/>
          </a:xfrm>
          <a:prstGeom prst="rect">
            <a:avLst/>
          </a:prstGeom>
          <a:noFill/>
        </p:spPr>
        <p:txBody>
          <a:bodyPr wrap="none" lIns="182829" tIns="146263" rIns="182829" bIns="146263" rtlCol="0">
            <a:spAutoFit/>
          </a:bodyPr>
          <a:lstStyle/>
          <a:p>
            <a:pPr defTabSz="932502">
              <a:lnSpc>
                <a:spcPct val="90000"/>
              </a:lnSpc>
              <a:spcAft>
                <a:spcPts val="1199"/>
              </a:spcAft>
              <a:buSzPct val="90000"/>
              <a:defRPr/>
            </a:pPr>
            <a:r>
              <a:rPr lang="en-US" sz="2800" kern="0" dirty="0">
                <a:solidFill>
                  <a:srgbClr val="0078D7"/>
                </a:solidFill>
                <a:latin typeface="Segoe UI Light"/>
              </a:rPr>
              <a:t>Measures</a:t>
            </a:r>
          </a:p>
          <a:p>
            <a:pPr marL="290438" indent="-290438" defTabSz="932502">
              <a:lnSpc>
                <a:spcPct val="90000"/>
              </a:lnSpc>
              <a:spcAft>
                <a:spcPts val="1199"/>
              </a:spcAft>
              <a:buSzPct val="90000"/>
              <a:buFont typeface="Arial" panose="020B0604020202020204" pitchFamily="34" charset="0"/>
              <a:buChar char="•"/>
              <a:defRPr/>
            </a:pPr>
            <a:r>
              <a:rPr lang="en-US" kern="0" dirty="0">
                <a:solidFill>
                  <a:srgbClr val="505050"/>
                </a:solidFill>
                <a:latin typeface="Segoe UI Light"/>
              </a:rPr>
              <a:t>Lower deployment rate</a:t>
            </a:r>
          </a:p>
          <a:p>
            <a:pPr marL="290438" indent="-290438" defTabSz="932502">
              <a:lnSpc>
                <a:spcPct val="90000"/>
              </a:lnSpc>
              <a:spcAft>
                <a:spcPts val="1199"/>
              </a:spcAft>
              <a:buSzPct val="90000"/>
              <a:buFont typeface="Arial" panose="020B0604020202020204" pitchFamily="34" charset="0"/>
              <a:buChar char="•"/>
              <a:defRPr/>
            </a:pPr>
            <a:r>
              <a:rPr lang="en-US" kern="0" dirty="0">
                <a:solidFill>
                  <a:srgbClr val="505050"/>
                </a:solidFill>
                <a:latin typeface="Segoe UI Light"/>
              </a:rPr>
              <a:t>Lower MTTR</a:t>
            </a:r>
          </a:p>
          <a:p>
            <a:pPr marL="290438" indent="-290438" defTabSz="932502">
              <a:lnSpc>
                <a:spcPct val="90000"/>
              </a:lnSpc>
              <a:spcAft>
                <a:spcPts val="1199"/>
              </a:spcAft>
              <a:buSzPct val="90000"/>
              <a:buFont typeface="Arial" panose="020B0604020202020204" pitchFamily="34" charset="0"/>
              <a:buChar char="•"/>
              <a:defRPr/>
            </a:pPr>
            <a:r>
              <a:rPr lang="en-US" b="1" kern="0" dirty="0">
                <a:solidFill>
                  <a:srgbClr val="505050"/>
                </a:solidFill>
                <a:latin typeface="Segoe UI Light"/>
              </a:rPr>
              <a:t>Increased availability</a:t>
            </a:r>
          </a:p>
          <a:p>
            <a:pPr marL="290438" indent="-290438" defTabSz="932502">
              <a:lnSpc>
                <a:spcPct val="90000"/>
              </a:lnSpc>
              <a:spcAft>
                <a:spcPts val="1199"/>
              </a:spcAft>
              <a:buSzPct val="90000"/>
              <a:buFont typeface="Arial" panose="020B0604020202020204" pitchFamily="34" charset="0"/>
              <a:buChar char="•"/>
              <a:defRPr/>
            </a:pPr>
            <a:r>
              <a:rPr lang="en-US" b="1" kern="0" dirty="0">
                <a:solidFill>
                  <a:srgbClr val="505050"/>
                </a:solidFill>
                <a:latin typeface="Segoe UI Light"/>
              </a:rPr>
              <a:t>Change lead time</a:t>
            </a:r>
          </a:p>
        </p:txBody>
      </p:sp>
      <p:sp>
        <p:nvSpPr>
          <p:cNvPr id="80" name="Production B"/>
          <p:cNvSpPr/>
          <p:nvPr/>
        </p:nvSpPr>
        <p:spPr bwMode="auto">
          <a:xfrm>
            <a:off x="5032657" y="4389410"/>
            <a:ext cx="2384533" cy="1592428"/>
          </a:xfrm>
          <a:prstGeom prst="roundRect">
            <a:avLst>
              <a:gd name="adj" fmla="val 5175"/>
            </a:avLst>
          </a:pr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r>
              <a:rPr lang="en-US" sz="1599" kern="0" dirty="0">
                <a:solidFill>
                  <a:srgbClr val="505050"/>
                </a:solidFill>
                <a:latin typeface="Segoe UI"/>
                <a:ea typeface="Segoe UI" pitchFamily="34" charset="0"/>
                <a:cs typeface="Segoe UI" pitchFamily="34" charset="0"/>
              </a:rPr>
              <a:t>PRODUCTION B</a:t>
            </a:r>
          </a:p>
        </p:txBody>
      </p:sp>
      <p:cxnSp>
        <p:nvCxnSpPr>
          <p:cNvPr id="11" name="Straight Connector 10"/>
          <p:cNvCxnSpPr/>
          <p:nvPr/>
        </p:nvCxnSpPr>
        <p:spPr>
          <a:xfrm>
            <a:off x="1886451" y="2905759"/>
            <a:ext cx="0" cy="2275452"/>
          </a:xfrm>
          <a:prstGeom prst="line">
            <a:avLst/>
          </a:prstGeom>
          <a:ln w="38100">
            <a:solidFill>
              <a:srgbClr val="505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24" name="APP 2"/>
          <p:cNvSpPr>
            <a:spLocks noEditPoints="1"/>
          </p:cNvSpPr>
          <p:nvPr/>
        </p:nvSpPr>
        <p:spPr bwMode="auto">
          <a:xfrm>
            <a:off x="6462274" y="4954750"/>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25B9EC"/>
          </a:solidFill>
          <a:ln>
            <a:noFill/>
          </a:ln>
        </p:spPr>
        <p:txBody>
          <a:bodyPr vert="horz" wrap="square" lIns="91414" tIns="45707" rIns="91414" bIns="45707" numCol="1" anchor="t" anchorCtr="0" compatLnSpc="1">
            <a:prstTxWarp prst="textNoShape">
              <a:avLst/>
            </a:prstTxWarp>
          </a:bodyPr>
          <a:lstStyle/>
          <a:p>
            <a:pPr defTabSz="913949">
              <a:defRPr/>
            </a:pPr>
            <a:endParaRPr lang="en-US" sz="1700" kern="0" dirty="0">
              <a:solidFill>
                <a:srgbClr val="000000"/>
              </a:solidFill>
              <a:latin typeface="Segoe UI"/>
            </a:endParaRPr>
          </a:p>
        </p:txBody>
      </p:sp>
      <p:cxnSp>
        <p:nvCxnSpPr>
          <p:cNvPr id="48" name="Straight Connector 47"/>
          <p:cNvCxnSpPr/>
          <p:nvPr/>
        </p:nvCxnSpPr>
        <p:spPr>
          <a:xfrm flipH="1">
            <a:off x="1886451" y="2905759"/>
            <a:ext cx="3104328" cy="0"/>
          </a:xfrm>
          <a:prstGeom prst="line">
            <a:avLst/>
          </a:prstGeom>
          <a:ln w="38100">
            <a:solidFill>
              <a:srgbClr val="505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 name="Production A"/>
          <p:cNvSpPr/>
          <p:nvPr/>
        </p:nvSpPr>
        <p:spPr bwMode="auto">
          <a:xfrm>
            <a:off x="5032657" y="2109547"/>
            <a:ext cx="2384533" cy="1592428"/>
          </a:xfrm>
          <a:prstGeom prst="roundRect">
            <a:avLst>
              <a:gd name="adj" fmla="val 5175"/>
            </a:avLst>
          </a:pr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r>
              <a:rPr lang="en-US" sz="1599" kern="0" dirty="0">
                <a:solidFill>
                  <a:srgbClr val="505050"/>
                </a:solidFill>
                <a:latin typeface="Segoe UI"/>
                <a:ea typeface="Segoe UI" pitchFamily="34" charset="0"/>
                <a:cs typeface="Segoe UI" pitchFamily="34" charset="0"/>
              </a:rPr>
              <a:t>PRODUCTION A</a:t>
            </a:r>
          </a:p>
        </p:txBody>
      </p:sp>
      <p:sp>
        <p:nvSpPr>
          <p:cNvPr id="122" name="APP 1"/>
          <p:cNvSpPr>
            <a:spLocks noEditPoints="1"/>
          </p:cNvSpPr>
          <p:nvPr/>
        </p:nvSpPr>
        <p:spPr bwMode="auto">
          <a:xfrm>
            <a:off x="6462274" y="2676039"/>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25B9EC"/>
          </a:solidFill>
          <a:ln>
            <a:noFill/>
          </a:ln>
        </p:spPr>
        <p:txBody>
          <a:bodyPr vert="horz" wrap="square" lIns="91414" tIns="45707" rIns="91414" bIns="45707" numCol="1" anchor="t" anchorCtr="0" compatLnSpc="1">
            <a:prstTxWarp prst="textNoShape">
              <a:avLst/>
            </a:prstTxWarp>
          </a:bodyPr>
          <a:lstStyle/>
          <a:p>
            <a:pPr defTabSz="913949">
              <a:defRPr/>
            </a:pPr>
            <a:endParaRPr lang="en-US" sz="1700" kern="0" dirty="0">
              <a:solidFill>
                <a:srgbClr val="000000"/>
              </a:solidFill>
              <a:latin typeface="Segoe UI"/>
            </a:endParaRPr>
          </a:p>
        </p:txBody>
      </p:sp>
      <p:sp>
        <p:nvSpPr>
          <p:cNvPr id="8" name="TextBox 7"/>
          <p:cNvSpPr txBox="1"/>
          <p:nvPr/>
        </p:nvSpPr>
        <p:spPr>
          <a:xfrm>
            <a:off x="5206051" y="2676037"/>
            <a:ext cx="1302177" cy="793724"/>
          </a:xfrm>
          <a:prstGeom prst="rect">
            <a:avLst/>
          </a:prstGeom>
          <a:noFill/>
        </p:spPr>
        <p:txBody>
          <a:bodyPr wrap="none" lIns="182829" tIns="146263" rIns="182829" bIns="146263" rtlCol="0">
            <a:spAutoFit/>
          </a:bodyPr>
          <a:lstStyle/>
          <a:p>
            <a:pPr defTabSz="932502">
              <a:lnSpc>
                <a:spcPct val="90000"/>
              </a:lnSpc>
              <a:spcAft>
                <a:spcPts val="600"/>
              </a:spcAft>
              <a:defRPr/>
            </a:pPr>
            <a:r>
              <a:rPr lang="en-US" sz="3598" b="1" kern="0" dirty="0">
                <a:gradFill>
                  <a:gsLst>
                    <a:gs pos="2917">
                      <a:srgbClr val="00BCF2"/>
                    </a:gs>
                    <a:gs pos="30000">
                      <a:srgbClr val="25B9EC"/>
                    </a:gs>
                  </a:gsLst>
                  <a:lin ang="5400000" scaled="0"/>
                </a:gradFill>
                <a:latin typeface="Segoe UI"/>
              </a:rPr>
              <a:t>90%</a:t>
            </a:r>
          </a:p>
        </p:txBody>
      </p:sp>
      <p:sp>
        <p:nvSpPr>
          <p:cNvPr id="51" name="TextBox 50"/>
          <p:cNvSpPr txBox="1"/>
          <p:nvPr/>
        </p:nvSpPr>
        <p:spPr>
          <a:xfrm>
            <a:off x="5206051" y="4991817"/>
            <a:ext cx="1302177" cy="793724"/>
          </a:xfrm>
          <a:prstGeom prst="rect">
            <a:avLst/>
          </a:prstGeom>
          <a:noFill/>
        </p:spPr>
        <p:txBody>
          <a:bodyPr wrap="none" lIns="182829" tIns="146263" rIns="182829" bIns="146263" rtlCol="0">
            <a:spAutoFit/>
          </a:bodyPr>
          <a:lstStyle/>
          <a:p>
            <a:pPr defTabSz="932502">
              <a:lnSpc>
                <a:spcPct val="90000"/>
              </a:lnSpc>
              <a:spcAft>
                <a:spcPts val="600"/>
              </a:spcAft>
              <a:defRPr/>
            </a:pPr>
            <a:r>
              <a:rPr lang="en-US" sz="3598" b="1" kern="0" dirty="0">
                <a:gradFill>
                  <a:gsLst>
                    <a:gs pos="2917">
                      <a:srgbClr val="00BCF2"/>
                    </a:gs>
                    <a:gs pos="30000">
                      <a:srgbClr val="25B9EC"/>
                    </a:gs>
                  </a:gsLst>
                  <a:lin ang="5400000" scaled="0"/>
                </a:gradFill>
                <a:latin typeface="Segoe UI"/>
              </a:rPr>
              <a:t>10%</a:t>
            </a:r>
          </a:p>
        </p:txBody>
      </p:sp>
      <p:grpSp>
        <p:nvGrpSpPr>
          <p:cNvPr id="22" name="Group 21"/>
          <p:cNvGrpSpPr/>
          <p:nvPr/>
        </p:nvGrpSpPr>
        <p:grpSpPr>
          <a:xfrm>
            <a:off x="4718087" y="3159908"/>
            <a:ext cx="766822" cy="810794"/>
            <a:chOff x="8968422" y="1945240"/>
            <a:chExt cx="972643" cy="1028418"/>
          </a:xfrm>
        </p:grpSpPr>
        <p:grpSp>
          <p:nvGrpSpPr>
            <p:cNvPr id="23" name="Group 22"/>
            <p:cNvGrpSpPr/>
            <p:nvPr/>
          </p:nvGrpSpPr>
          <p:grpSpPr>
            <a:xfrm>
              <a:off x="8968422" y="2142553"/>
              <a:ext cx="318232" cy="696493"/>
              <a:chOff x="9458597" y="2993206"/>
              <a:chExt cx="291678" cy="638376"/>
            </a:xfrm>
          </p:grpSpPr>
          <p:sp>
            <p:nvSpPr>
              <p:cNvPr id="29" name="Oval 28"/>
              <p:cNvSpPr/>
              <p:nvPr/>
            </p:nvSpPr>
            <p:spPr bwMode="auto">
              <a:xfrm>
                <a:off x="9497057" y="2993206"/>
                <a:ext cx="195809" cy="195809"/>
              </a:xfrm>
              <a:prstGeom prst="ellipse">
                <a:avLst/>
              </a:pr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Freeform 29"/>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4" name="Group 23"/>
            <p:cNvGrpSpPr/>
            <p:nvPr/>
          </p:nvGrpSpPr>
          <p:grpSpPr>
            <a:xfrm>
              <a:off x="9622833" y="2142553"/>
              <a:ext cx="318232" cy="696493"/>
              <a:chOff x="9458597" y="2993206"/>
              <a:chExt cx="291678" cy="638376"/>
            </a:xfrm>
          </p:grpSpPr>
          <p:sp>
            <p:nvSpPr>
              <p:cNvPr id="27" name="Oval 26"/>
              <p:cNvSpPr/>
              <p:nvPr/>
            </p:nvSpPr>
            <p:spPr bwMode="auto">
              <a:xfrm>
                <a:off x="9497057" y="2993206"/>
                <a:ext cx="195809" cy="195809"/>
              </a:xfrm>
              <a:prstGeom prst="ellipse">
                <a:avLst/>
              </a:pr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27"/>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5" name="Freeform 24"/>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6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p:cNvSpPr/>
            <p:nvPr/>
          </p:nvSpPr>
          <p:spPr bwMode="auto">
            <a:xfrm>
              <a:off x="9257133" y="1945240"/>
              <a:ext cx="330228" cy="330228"/>
            </a:xfrm>
            <a:prstGeom prst="ellipse">
              <a:avLst/>
            </a:prstGeom>
            <a:solidFill>
              <a:schemeClr val="tx1">
                <a:lumMod val="6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1" name="Group 30"/>
          <p:cNvGrpSpPr/>
          <p:nvPr/>
        </p:nvGrpSpPr>
        <p:grpSpPr>
          <a:xfrm>
            <a:off x="4715373" y="5437267"/>
            <a:ext cx="766822" cy="810794"/>
            <a:chOff x="8968422" y="1945240"/>
            <a:chExt cx="972643" cy="1028418"/>
          </a:xfrm>
        </p:grpSpPr>
        <p:grpSp>
          <p:nvGrpSpPr>
            <p:cNvPr id="32" name="Group 31"/>
            <p:cNvGrpSpPr/>
            <p:nvPr/>
          </p:nvGrpSpPr>
          <p:grpSpPr>
            <a:xfrm>
              <a:off x="8968422" y="2142553"/>
              <a:ext cx="318232" cy="696493"/>
              <a:chOff x="9458597" y="2993206"/>
              <a:chExt cx="291678" cy="638376"/>
            </a:xfrm>
          </p:grpSpPr>
          <p:sp>
            <p:nvSpPr>
              <p:cNvPr id="40" name="Oval 39"/>
              <p:cNvSpPr/>
              <p:nvPr/>
            </p:nvSpPr>
            <p:spPr bwMode="auto">
              <a:xfrm>
                <a:off x="9497057" y="2993206"/>
                <a:ext cx="195809" cy="195809"/>
              </a:xfrm>
              <a:prstGeom prst="ellipse">
                <a:avLst/>
              </a:pr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Freeform 40"/>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 name="Group 32"/>
            <p:cNvGrpSpPr/>
            <p:nvPr/>
          </p:nvGrpSpPr>
          <p:grpSpPr>
            <a:xfrm>
              <a:off x="9622833" y="2142553"/>
              <a:ext cx="318232" cy="696493"/>
              <a:chOff x="9458597" y="2993206"/>
              <a:chExt cx="291678" cy="638376"/>
            </a:xfrm>
          </p:grpSpPr>
          <p:sp>
            <p:nvSpPr>
              <p:cNvPr id="36" name="Oval 35"/>
              <p:cNvSpPr/>
              <p:nvPr/>
            </p:nvSpPr>
            <p:spPr bwMode="auto">
              <a:xfrm>
                <a:off x="9497057" y="2993206"/>
                <a:ext cx="195809" cy="195809"/>
              </a:xfrm>
              <a:prstGeom prst="ellipse">
                <a:avLst/>
              </a:pr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Freeform 38"/>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4" name="Freeform 33"/>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6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Oval 34"/>
            <p:cNvSpPr/>
            <p:nvPr/>
          </p:nvSpPr>
          <p:spPr bwMode="auto">
            <a:xfrm>
              <a:off x="9257133" y="1945240"/>
              <a:ext cx="330228" cy="330228"/>
            </a:xfrm>
            <a:prstGeom prst="ellipse">
              <a:avLst/>
            </a:prstGeom>
            <a:solidFill>
              <a:schemeClr val="tx1">
                <a:lumMod val="6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2" name="Picture 41">
            <a:extLst>
              <a:ext uri="{FF2B5EF4-FFF2-40B4-BE49-F238E27FC236}">
                <a16:creationId xmlns:a16="http://schemas.microsoft.com/office/drawing/2014/main" id="{1129349F-2426-4B9A-8A74-1DBEB265F1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6755" y="4273932"/>
            <a:ext cx="892351" cy="2188414"/>
          </a:xfrm>
          <a:prstGeom prst="rect">
            <a:avLst/>
          </a:prstGeom>
        </p:spPr>
      </p:pic>
      <p:pic>
        <p:nvPicPr>
          <p:cNvPr id="43" name="Picture 42">
            <a:extLst>
              <a:ext uri="{FF2B5EF4-FFF2-40B4-BE49-F238E27FC236}">
                <a16:creationId xmlns:a16="http://schemas.microsoft.com/office/drawing/2014/main" id="{8D614BC0-97D8-4801-9E93-117E1D4332B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3061" y="4273932"/>
            <a:ext cx="951493" cy="2203204"/>
          </a:xfrm>
          <a:prstGeom prst="rect">
            <a:avLst/>
          </a:prstGeom>
        </p:spPr>
      </p:pic>
      <p:sp>
        <p:nvSpPr>
          <p:cNvPr id="44" name="Rectangle 155">
            <a:extLst>
              <a:ext uri="{FF2B5EF4-FFF2-40B4-BE49-F238E27FC236}">
                <a16:creationId xmlns:a16="http://schemas.microsoft.com/office/drawing/2014/main" id="{561CE07C-5C10-4115-9983-52B1D55BFA0A}"/>
              </a:ext>
            </a:extLst>
          </p:cNvPr>
          <p:cNvSpPr>
            <a:spLocks noChangeArrowheads="1"/>
          </p:cNvSpPr>
          <p:nvPr/>
        </p:nvSpPr>
        <p:spPr bwMode="auto">
          <a:xfrm>
            <a:off x="1296507" y="5371431"/>
            <a:ext cx="1487271" cy="10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45" name="Freeform 147">
            <a:extLst>
              <a:ext uri="{FF2B5EF4-FFF2-40B4-BE49-F238E27FC236}">
                <a16:creationId xmlns:a16="http://schemas.microsoft.com/office/drawing/2014/main" id="{7987B0F3-A628-4C18-A66E-F9FA90F8AC10}"/>
              </a:ext>
            </a:extLst>
          </p:cNvPr>
          <p:cNvSpPr>
            <a:spLocks/>
          </p:cNvSpPr>
          <p:nvPr/>
        </p:nvSpPr>
        <p:spPr bwMode="auto">
          <a:xfrm>
            <a:off x="679295" y="5404791"/>
            <a:ext cx="256867" cy="999371"/>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nvGrpSpPr>
          <p:cNvPr id="46" name="Group 45">
            <a:extLst>
              <a:ext uri="{FF2B5EF4-FFF2-40B4-BE49-F238E27FC236}">
                <a16:creationId xmlns:a16="http://schemas.microsoft.com/office/drawing/2014/main" id="{4433A113-E795-4188-8998-9CEF51985BCA}"/>
              </a:ext>
            </a:extLst>
          </p:cNvPr>
          <p:cNvGrpSpPr/>
          <p:nvPr/>
        </p:nvGrpSpPr>
        <p:grpSpPr>
          <a:xfrm>
            <a:off x="855893" y="5293454"/>
            <a:ext cx="1939543" cy="1118732"/>
            <a:chOff x="511109" y="5814543"/>
            <a:chExt cx="1041729" cy="600870"/>
          </a:xfrm>
        </p:grpSpPr>
        <p:sp>
          <p:nvSpPr>
            <p:cNvPr id="47" name="Rectangle 154">
              <a:extLst>
                <a:ext uri="{FF2B5EF4-FFF2-40B4-BE49-F238E27FC236}">
                  <a16:creationId xmlns:a16="http://schemas.microsoft.com/office/drawing/2014/main" id="{79902DA6-902B-4571-A512-7C1DA521C92B}"/>
                </a:ext>
              </a:extLst>
            </p:cNvPr>
            <p:cNvSpPr>
              <a:spLocks noChangeArrowheads="1"/>
            </p:cNvSpPr>
            <p:nvPr/>
          </p:nvSpPr>
          <p:spPr bwMode="auto">
            <a:xfrm>
              <a:off x="635204" y="5814543"/>
              <a:ext cx="808238" cy="551887"/>
            </a:xfrm>
            <a:prstGeom prst="rect">
              <a:avLst/>
            </a:prstGeom>
            <a:solidFill>
              <a:schemeClr val="tx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sp>
          <p:nvSpPr>
            <p:cNvPr id="59" name="Rectangle 156">
              <a:extLst>
                <a:ext uri="{FF2B5EF4-FFF2-40B4-BE49-F238E27FC236}">
                  <a16:creationId xmlns:a16="http://schemas.microsoft.com/office/drawing/2014/main" id="{AA306819-152B-4BA6-AA56-2A0AAFC154CB}"/>
                </a:ext>
              </a:extLst>
            </p:cNvPr>
            <p:cNvSpPr>
              <a:spLocks noChangeArrowheads="1"/>
            </p:cNvSpPr>
            <p:nvPr/>
          </p:nvSpPr>
          <p:spPr bwMode="auto">
            <a:xfrm>
              <a:off x="662962" y="5849648"/>
              <a:ext cx="751090" cy="48167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dirty="0">
                <a:solidFill>
                  <a:srgbClr val="FFFFFF"/>
                </a:solidFill>
                <a:latin typeface="Calibri" panose="020F0502020204030204" pitchFamily="34" charset="0"/>
              </a:endParaRPr>
            </a:p>
          </p:txBody>
        </p:sp>
        <p:sp>
          <p:nvSpPr>
            <p:cNvPr id="60" name="Freeform 158">
              <a:extLst>
                <a:ext uri="{FF2B5EF4-FFF2-40B4-BE49-F238E27FC236}">
                  <a16:creationId xmlns:a16="http://schemas.microsoft.com/office/drawing/2014/main" id="{50D9F5DB-2A76-4419-8E60-CEBB86AC25E1}"/>
                </a:ext>
              </a:extLst>
            </p:cNvPr>
            <p:cNvSpPr>
              <a:spLocks/>
            </p:cNvSpPr>
            <p:nvPr/>
          </p:nvSpPr>
          <p:spPr bwMode="auto">
            <a:xfrm>
              <a:off x="511109" y="6374592"/>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36" eaLnBrk="0" fontAlgn="base" hangingPunct="0">
                <a:spcBef>
                  <a:spcPct val="0"/>
                </a:spcBef>
                <a:spcAft>
                  <a:spcPct val="0"/>
                </a:spcAft>
                <a:defRPr/>
              </a:pPr>
              <a:endParaRPr lang="en-US" sz="1836" kern="0">
                <a:solidFill>
                  <a:srgbClr val="FFFFFF"/>
                </a:solidFill>
                <a:latin typeface="Calibri" panose="020F0502020204030204" pitchFamily="34" charset="0"/>
              </a:endParaRPr>
            </a:p>
          </p:txBody>
        </p:sp>
      </p:grpSp>
      <p:sp>
        <p:nvSpPr>
          <p:cNvPr id="61" name="TextBox 60">
            <a:extLst>
              <a:ext uri="{FF2B5EF4-FFF2-40B4-BE49-F238E27FC236}">
                <a16:creationId xmlns:a16="http://schemas.microsoft.com/office/drawing/2014/main" id="{2A358B04-4414-4976-A9C4-2F3947FDCA72}"/>
              </a:ext>
            </a:extLst>
          </p:cNvPr>
          <p:cNvSpPr txBox="1"/>
          <p:nvPr/>
        </p:nvSpPr>
        <p:spPr>
          <a:xfrm>
            <a:off x="1088243" y="5046772"/>
            <a:ext cx="349455" cy="193771"/>
          </a:xfrm>
          <a:prstGeom prst="rect">
            <a:avLst/>
          </a:prstGeom>
          <a:noFill/>
        </p:spPr>
        <p:txBody>
          <a:bodyPr wrap="none" lIns="0" tIns="0" rIns="0" bIns="0" rtlCol="0">
            <a:spAutoFit/>
          </a:bodyPr>
          <a:lstStyle/>
          <a:p>
            <a:pPr defTabSz="932536" eaLnBrk="0" fontAlgn="base" hangingPunct="0">
              <a:lnSpc>
                <a:spcPct val="90000"/>
              </a:lnSpc>
              <a:spcBef>
                <a:spcPct val="0"/>
              </a:spcBef>
              <a:spcAft>
                <a:spcPts val="600"/>
              </a:spcAft>
              <a:defRPr/>
            </a:pPr>
            <a:r>
              <a:rPr lang="en-US" sz="1399" b="1" kern="0" dirty="0">
                <a:solidFill>
                  <a:srgbClr val="505050"/>
                </a:solidFill>
              </a:rPr>
              <a:t>DEV</a:t>
            </a:r>
          </a:p>
        </p:txBody>
      </p:sp>
      <p:sp>
        <p:nvSpPr>
          <p:cNvPr id="62" name="TextBox 61">
            <a:extLst>
              <a:ext uri="{FF2B5EF4-FFF2-40B4-BE49-F238E27FC236}">
                <a16:creationId xmlns:a16="http://schemas.microsoft.com/office/drawing/2014/main" id="{D04CDDE1-E9AB-47F1-9931-713D32DEEE6E}"/>
              </a:ext>
            </a:extLst>
          </p:cNvPr>
          <p:cNvSpPr txBox="1"/>
          <p:nvPr/>
        </p:nvSpPr>
        <p:spPr>
          <a:xfrm>
            <a:off x="2169577" y="5046772"/>
            <a:ext cx="347852" cy="193771"/>
          </a:xfrm>
          <a:prstGeom prst="rect">
            <a:avLst/>
          </a:prstGeom>
          <a:noFill/>
        </p:spPr>
        <p:txBody>
          <a:bodyPr wrap="none" lIns="0" tIns="0" rIns="0" bIns="0" rtlCol="0">
            <a:spAutoFit/>
          </a:bodyPr>
          <a:lstStyle/>
          <a:p>
            <a:pPr defTabSz="932536" eaLnBrk="0" fontAlgn="base" hangingPunct="0">
              <a:lnSpc>
                <a:spcPct val="90000"/>
              </a:lnSpc>
              <a:spcBef>
                <a:spcPct val="0"/>
              </a:spcBef>
              <a:spcAft>
                <a:spcPts val="600"/>
              </a:spcAft>
              <a:defRPr/>
            </a:pPr>
            <a:r>
              <a:rPr lang="en-US" sz="1399" b="1" kern="0" dirty="0">
                <a:solidFill>
                  <a:srgbClr val="505050"/>
                </a:solidFill>
              </a:rPr>
              <a:t>OPS</a:t>
            </a:r>
          </a:p>
        </p:txBody>
      </p:sp>
    </p:spTree>
    <p:extLst>
      <p:ext uri="{BB962C8B-B14F-4D97-AF65-F5344CB8AC3E}">
        <p14:creationId xmlns:p14="http://schemas.microsoft.com/office/powerpoint/2010/main" val="2686700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par>
                          <p:cTn id="8" fill="hold">
                            <p:stCondLst>
                              <p:cond delay="1200"/>
                            </p:stCondLst>
                            <p:childTnLst>
                              <p:par>
                                <p:cTn id="9" presetID="22" presetClass="entr" presetSubtype="8"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left)">
                                      <p:cBhvr>
                                        <p:cTn id="11" dur="1000"/>
                                        <p:tgtEl>
                                          <p:spTgt spid="48"/>
                                        </p:tgtEl>
                                      </p:cBhvr>
                                    </p:animEffect>
                                  </p:childTnLst>
                                </p:cTn>
                              </p:par>
                            </p:childTnLst>
                          </p:cTn>
                        </p:par>
                        <p:par>
                          <p:cTn id="12" fill="hold">
                            <p:stCondLst>
                              <p:cond delay="2200"/>
                            </p:stCondLst>
                            <p:childTnLst>
                              <p:par>
                                <p:cTn id="13" presetID="1" presetClass="entr" presetSubtype="0" fill="hold" grpId="0" nodeType="after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42" presetClass="path" presetSubtype="0" accel="50000" decel="50000" fill="hold" grpId="1" nodeType="withEffect">
                                  <p:stCondLst>
                                    <p:cond delay="0"/>
                                  </p:stCondLst>
                                  <p:childTnLst>
                                    <p:animMotion origin="layout" path="M 2.35129E-6 4.27599E-6 L -8.57875E-17 -0.3257 " pathEditMode="relative" rAng="0" ptsTypes="AA">
                                      <p:cBhvr>
                                        <p:cTn id="18" dur="2000" spd="-100000" fill="hold"/>
                                        <p:tgtEl>
                                          <p:spTgt spid="124"/>
                                        </p:tgtEl>
                                        <p:attrNameLst>
                                          <p:attrName>ppt_x</p:attrName>
                                          <p:attrName>ppt_y</p:attrName>
                                        </p:attrNameLst>
                                      </p:cBhvr>
                                      <p:rCtr x="-13" y="-16636"/>
                                    </p:animMotion>
                                  </p:childTnLst>
                                </p:cTn>
                              </p:par>
                              <p:par>
                                <p:cTn id="19" presetID="42" presetClass="path" presetSubtype="0" accel="50000" decel="50000" fill="hold" grpId="1" nodeType="withEffect">
                                  <p:stCondLst>
                                    <p:cond delay="0"/>
                                  </p:stCondLst>
                                  <p:childTnLst>
                                    <p:animMotion origin="layout" path="M -5.94843E-7 -1.91557E-6 L -5.94843E-7 -0.32592 " pathEditMode="relative" rAng="0" ptsTypes="AA">
                                      <p:cBhvr>
                                        <p:cTn id="20" dur="2000" spd="-100000" fill="hold"/>
                                        <p:tgtEl>
                                          <p:spTgt spid="80"/>
                                        </p:tgtEl>
                                        <p:attrNameLst>
                                          <p:attrName>ppt_x</p:attrName>
                                          <p:attrName>ppt_y</p:attrName>
                                        </p:attrNameLst>
                                      </p:cBhvr>
                                      <p:rCtr x="0" y="-16296"/>
                                    </p:animMotion>
                                  </p:childTnLst>
                                </p:cTn>
                              </p:par>
                            </p:childTnLst>
                          </p:cTn>
                        </p:par>
                      </p:childTnLst>
                    </p:cTn>
                  </p:par>
                  <p:par>
                    <p:cTn id="21" fill="hold">
                      <p:stCondLst>
                        <p:cond delay="indefinite"/>
                      </p:stCondLst>
                      <p:childTnLst>
                        <p:par>
                          <p:cTn id="22" fill="hold">
                            <p:stCondLst>
                              <p:cond delay="0"/>
                            </p:stCondLst>
                            <p:childTnLst>
                              <p:par>
                                <p:cTn id="23" presetID="63" presetClass="path" presetSubtype="0" decel="100000" fill="hold" grpId="0" nodeType="clickEffect">
                                  <p:stCondLst>
                                    <p:cond delay="0"/>
                                  </p:stCondLst>
                                  <p:childTnLst>
                                    <p:animMotion origin="layout" path="M 2.35129E-6 -3.48616E-6 L 0.0494 -3.48616E-6 " pathEditMode="relative" rAng="0" ptsTypes="AA">
                                      <p:cBhvr>
                                        <p:cTn id="24" dur="650" fill="hold"/>
                                        <p:tgtEl>
                                          <p:spTgt spid="122"/>
                                        </p:tgtEl>
                                        <p:attrNameLst>
                                          <p:attrName>ppt_x</p:attrName>
                                          <p:attrName>ppt_y</p:attrName>
                                        </p:attrNameLst>
                                      </p:cBhvr>
                                      <p:rCtr x="2464" y="0"/>
                                    </p:animMotion>
                                  </p:childTnLst>
                                </p:cTn>
                              </p:par>
                              <p:par>
                                <p:cTn id="25" presetID="63" presetClass="path" presetSubtype="0" decel="100000" fill="hold" grpId="2" nodeType="withEffect">
                                  <p:stCondLst>
                                    <p:cond delay="0"/>
                                  </p:stCondLst>
                                  <p:childTnLst>
                                    <p:animMotion origin="layout" path="M 2.35129E-6 4.27599E-6 L 0.05093 4.27599E-6 " pathEditMode="relative" rAng="0" ptsTypes="AA">
                                      <p:cBhvr>
                                        <p:cTn id="26" dur="650" fill="hold"/>
                                        <p:tgtEl>
                                          <p:spTgt spid="124"/>
                                        </p:tgtEl>
                                        <p:attrNameLst>
                                          <p:attrName>ppt_x</p:attrName>
                                          <p:attrName>ppt_y</p:attrName>
                                        </p:attrNameLst>
                                      </p:cBhvr>
                                      <p:rCtr x="2540" y="0"/>
                                    </p:animMotion>
                                  </p:childTnLst>
                                </p:cTn>
                              </p:par>
                              <p:par>
                                <p:cTn id="27" presetID="10" presetClass="entr" presetSubtype="0" fill="hold" grpId="0" nodeType="withEffect">
                                  <p:stCondLst>
                                    <p:cond delay="20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650"/>
                                        <p:tgtEl>
                                          <p:spTgt spid="51"/>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650"/>
                                        <p:tgtEl>
                                          <p:spTgt spid="8"/>
                                        </p:tgtEl>
                                      </p:cBhvr>
                                    </p:animEffect>
                                  </p:childTnLst>
                                </p:cTn>
                              </p:par>
                              <p:par>
                                <p:cTn id="33" presetID="10" presetClass="entr" presetSubtype="0" fill="hold" nodeType="withEffect">
                                  <p:stCondLst>
                                    <p:cond delay="20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650"/>
                                        <p:tgtEl>
                                          <p:spTgt spid="31"/>
                                        </p:tgtEl>
                                      </p:cBhvr>
                                    </p:animEffect>
                                  </p:childTnLst>
                                </p:cTn>
                              </p:par>
                              <p:par>
                                <p:cTn id="36" presetID="10" presetClass="entr" presetSubtype="0" fill="hold" nodeType="withEffect">
                                  <p:stCondLst>
                                    <p:cond delay="2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650"/>
                                        <p:tgtEl>
                                          <p:spTgt spid="22"/>
                                        </p:tgtEl>
                                      </p:cBhvr>
                                    </p:animEffect>
                                  </p:childTnLst>
                                </p:cTn>
                              </p:par>
                            </p:childTnLst>
                          </p:cTn>
                        </p:par>
                        <p:par>
                          <p:cTn id="39" fill="hold">
                            <p:stCondLst>
                              <p:cond delay="850"/>
                            </p:stCondLst>
                            <p:childTnLst>
                              <p:par>
                                <p:cTn id="40" presetID="10" presetClass="entr" presetSubtype="0" fill="hold" grpId="0" nodeType="afterEffect">
                                  <p:stCondLst>
                                    <p:cond delay="50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80" grpId="0" animBg="1"/>
      <p:bldP spid="80" grpId="1" animBg="1"/>
      <p:bldP spid="124" grpId="0" animBg="1"/>
      <p:bldP spid="124" grpId="1" animBg="1"/>
      <p:bldP spid="124" grpId="2" animBg="1"/>
      <p:bldP spid="122" grpId="0" animBg="1"/>
      <p:bldP spid="8" grpId="0"/>
      <p:bldP spid="51"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ExamineCod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12778" y="1870604"/>
            <a:ext cx="4951958" cy="3826510"/>
          </a:xfrm>
          <a:prstGeom prst="rect">
            <a:avLst/>
          </a:prstGeom>
        </p:spPr>
      </p:pic>
      <p:sp>
        <p:nvSpPr>
          <p:cNvPr id="3" name="Title 2"/>
          <p:cNvSpPr>
            <a:spLocks noGrp="1"/>
          </p:cNvSpPr>
          <p:nvPr>
            <p:ph type="title"/>
          </p:nvPr>
        </p:nvSpPr>
        <p:spPr/>
        <p:txBody>
          <a:bodyPr/>
          <a:lstStyle/>
          <a:p>
            <a:r>
              <a:rPr lang="en-US" dirty="0">
                <a:solidFill>
                  <a:srgbClr val="505050"/>
                </a:solidFill>
              </a:rPr>
              <a:t>Eliminating waste</a:t>
            </a:r>
          </a:p>
        </p:txBody>
      </p:sp>
      <p:sp>
        <p:nvSpPr>
          <p:cNvPr id="27" name="TextBox 26"/>
          <p:cNvSpPr txBox="1"/>
          <p:nvPr/>
        </p:nvSpPr>
        <p:spPr>
          <a:xfrm>
            <a:off x="8961438" y="4551573"/>
            <a:ext cx="3341436" cy="1615352"/>
          </a:xfrm>
          <a:prstGeom prst="rect">
            <a:avLst/>
          </a:prstGeom>
          <a:noFill/>
        </p:spPr>
        <p:txBody>
          <a:bodyPr wrap="square" lIns="182854" tIns="198927" rIns="248659" bIns="248659" rtlCol="0">
            <a:spAutoFit/>
          </a:bodyPr>
          <a:lstStyle>
            <a:defPPr>
              <a:defRPr lang="en-US"/>
            </a:defPPr>
            <a:lvl1pPr defTabSz="932327">
              <a:lnSpc>
                <a:spcPct val="90000"/>
              </a:lnSpc>
              <a:defRPr sz="3200">
                <a:gradFill>
                  <a:gsLst>
                    <a:gs pos="0">
                      <a:schemeClr val="accent1">
                        <a:lumMod val="5000"/>
                        <a:lumOff val="95000"/>
                      </a:schemeClr>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266">
              <a:defRPr/>
            </a:pPr>
            <a:r>
              <a:rPr lang="en-US" sz="2800" kern="0" dirty="0">
                <a:solidFill>
                  <a:srgbClr val="0078D7"/>
                </a:solidFill>
                <a:latin typeface="Segoe UI Light" panose="020B0502040204020203" pitchFamily="34" charset="0"/>
                <a:cs typeface="Segoe UI Light" panose="020B0502040204020203" pitchFamily="34" charset="0"/>
              </a:rPr>
              <a:t>Automation and </a:t>
            </a:r>
            <a:br>
              <a:rPr lang="en-US" sz="2800" kern="0" dirty="0">
                <a:solidFill>
                  <a:srgbClr val="0078D7"/>
                </a:solidFill>
                <a:latin typeface="Segoe UI Light" panose="020B0502040204020203" pitchFamily="34" charset="0"/>
                <a:cs typeface="Segoe UI Light" panose="020B0502040204020203" pitchFamily="34" charset="0"/>
              </a:rPr>
            </a:br>
            <a:r>
              <a:rPr lang="en-US" sz="2800" kern="0" spc="-50" dirty="0">
                <a:solidFill>
                  <a:srgbClr val="0078D7"/>
                </a:solidFill>
                <a:latin typeface="Segoe UI Light" panose="020B0502040204020203" pitchFamily="34" charset="0"/>
                <a:cs typeface="Segoe UI Light" panose="020B0502040204020203" pitchFamily="34" charset="0"/>
              </a:rPr>
              <a:t>self-service provisioning</a:t>
            </a:r>
            <a:endParaRPr lang="es-ES" sz="2800" kern="0" spc="-50" dirty="0">
              <a:solidFill>
                <a:srgbClr val="0078D7"/>
              </a:solidFill>
              <a:latin typeface="Segoe UI Light" panose="020B0502040204020203" pitchFamily="34" charset="0"/>
              <a:cs typeface="Segoe UI Light" panose="020B0502040204020203" pitchFamily="34" charset="0"/>
            </a:endParaRPr>
          </a:p>
        </p:txBody>
      </p:sp>
      <p:sp>
        <p:nvSpPr>
          <p:cNvPr id="41" name="TextBox 40"/>
          <p:cNvSpPr txBox="1"/>
          <p:nvPr/>
        </p:nvSpPr>
        <p:spPr>
          <a:xfrm>
            <a:off x="770704" y="4544271"/>
            <a:ext cx="3366527" cy="2003151"/>
          </a:xfrm>
          <a:prstGeom prst="rect">
            <a:avLst/>
          </a:prstGeom>
          <a:noFill/>
        </p:spPr>
        <p:txBody>
          <a:bodyPr wrap="square" lIns="182854" tIns="198927" rIns="248659" bIns="248659" rtlCol="0">
            <a:spAutoFit/>
          </a:bodyPr>
          <a:lstStyle/>
          <a:p>
            <a:pPr defTabSz="932266">
              <a:lnSpc>
                <a:spcPct val="90000"/>
              </a:lnSpc>
              <a:defRPr/>
            </a:pPr>
            <a:r>
              <a:rPr lang="en-US" sz="2800" kern="0" dirty="0">
                <a:solidFill>
                  <a:srgbClr val="0078D7"/>
                </a:solidFill>
                <a:latin typeface="Segoe UI Light" panose="020B0502040204020203" pitchFamily="34" charset="0"/>
                <a:cs typeface="Segoe UI Light" panose="020B0502040204020203" pitchFamily="34" charset="0"/>
              </a:rPr>
              <a:t>Reducing procurement cycle times and dependencies</a:t>
            </a:r>
            <a:endParaRPr lang="es-ES" sz="2800" kern="0" dirty="0">
              <a:solidFill>
                <a:srgbClr val="0078D7"/>
              </a:solidFill>
              <a:latin typeface="Segoe UI Light" panose="020B0502040204020203" pitchFamily="34" charset="0"/>
              <a:cs typeface="Segoe UI Light" panose="020B0502040204020203" pitchFamily="34" charset="0"/>
            </a:endParaRPr>
          </a:p>
        </p:txBody>
      </p:sp>
      <p:pic>
        <p:nvPicPr>
          <p:cNvPr id="10" name="Picture 9" descr="ShortenCycles.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66471" y="2370635"/>
            <a:ext cx="1787112" cy="1694275"/>
          </a:xfrm>
          <a:prstGeom prst="rect">
            <a:avLst/>
          </a:prstGeom>
        </p:spPr>
      </p:pic>
      <p:pic>
        <p:nvPicPr>
          <p:cNvPr id="11" name="Picture 10" descr="ProcessMachine.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292788" y="2349965"/>
            <a:ext cx="2002115" cy="1569384"/>
          </a:xfrm>
          <a:prstGeom prst="rect">
            <a:avLst/>
          </a:prstGeom>
        </p:spPr>
      </p:pic>
    </p:spTree>
    <p:extLst>
      <p:ext uri="{BB962C8B-B14F-4D97-AF65-F5344CB8AC3E}">
        <p14:creationId xmlns:p14="http://schemas.microsoft.com/office/powerpoint/2010/main" val="1802262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 name="Rectangle 66"/>
          <p:cNvSpPr/>
          <p:nvPr/>
        </p:nvSpPr>
        <p:spPr>
          <a:xfrm>
            <a:off x="6245704" y="4999373"/>
            <a:ext cx="5610924" cy="863973"/>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66" name="Rectangle 65"/>
          <p:cNvSpPr/>
          <p:nvPr/>
        </p:nvSpPr>
        <p:spPr>
          <a:xfrm>
            <a:off x="274638" y="4999373"/>
            <a:ext cx="5638799" cy="863973"/>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08" tIns="194967" rIns="243708" bIns="194967" numCol="1" spcCol="0" rtlCol="0" fromWordArt="0" anchor="t" anchorCtr="0" forceAA="0" compatLnSpc="1">
            <a:prstTxWarp prst="textNoShape">
              <a:avLst/>
            </a:prstTxWarp>
            <a:noAutofit/>
          </a:bodyPr>
          <a:lstStyle/>
          <a:p>
            <a:pPr marL="0" lvl="1" defTabSz="1218756" fontAlgn="base">
              <a:spcAft>
                <a:spcPct val="0"/>
              </a:spcAft>
              <a:defRPr/>
            </a:pPr>
            <a:endParaRPr lang="en-US" sz="1399" kern="0" dirty="0">
              <a:solidFill>
                <a:srgbClr val="404040">
                  <a:lumMod val="75000"/>
                  <a:lumOff val="25000"/>
                </a:srgbClr>
              </a:solidFill>
              <a:latin typeface="Arial" pitchFamily="34" charset="0"/>
              <a:cs typeface="Arial" pitchFamily="34" charset="0"/>
            </a:endParaRPr>
          </a:p>
        </p:txBody>
      </p:sp>
      <p:sp>
        <p:nvSpPr>
          <p:cNvPr id="3" name="Title 2"/>
          <p:cNvSpPr>
            <a:spLocks noGrp="1"/>
          </p:cNvSpPr>
          <p:nvPr>
            <p:ph type="title"/>
          </p:nvPr>
        </p:nvSpPr>
        <p:spPr/>
        <p:txBody>
          <a:bodyPr/>
          <a:lstStyle/>
          <a:p>
            <a:r>
              <a:rPr lang="en-US" dirty="0" err="1">
                <a:solidFill>
                  <a:srgbClr val="505050"/>
                </a:solidFill>
              </a:rPr>
              <a:t>DevOps</a:t>
            </a:r>
            <a:r>
              <a:rPr lang="en-US" dirty="0">
                <a:solidFill>
                  <a:srgbClr val="505050"/>
                </a:solidFill>
              </a:rPr>
              <a:t> metrics</a:t>
            </a:r>
          </a:p>
        </p:txBody>
      </p:sp>
      <p:sp>
        <p:nvSpPr>
          <p:cNvPr id="25" name="TextBox 24"/>
          <p:cNvSpPr txBox="1"/>
          <p:nvPr/>
        </p:nvSpPr>
        <p:spPr>
          <a:xfrm>
            <a:off x="1021233" y="5200562"/>
            <a:ext cx="4200189" cy="461665"/>
          </a:xfrm>
          <a:prstGeom prst="rect">
            <a:avLst/>
          </a:prstGeom>
          <a:noFill/>
        </p:spPr>
        <p:txBody>
          <a:bodyPr wrap="none" rtlCol="0">
            <a:spAutoFit/>
          </a:bodyPr>
          <a:lstStyle/>
          <a:p>
            <a:pPr defTabSz="914340">
              <a:defRPr/>
            </a:pPr>
            <a:r>
              <a:rPr lang="en-US" sz="2400" b="1" kern="0" dirty="0">
                <a:solidFill>
                  <a:srgbClr val="0078D7"/>
                </a:solidFill>
                <a:latin typeface="Segoe UI"/>
                <a:cs typeface="Segoe UI Light" panose="020B0502040204020203" pitchFamily="34" charset="0"/>
              </a:rPr>
              <a:t>Agility</a:t>
            </a:r>
            <a:r>
              <a:rPr lang="en-US" sz="2400" kern="0" dirty="0">
                <a:gradFill>
                  <a:gsLst>
                    <a:gs pos="0">
                      <a:srgbClr val="3F3F3F"/>
                    </a:gs>
                    <a:gs pos="100000">
                      <a:srgbClr val="3F3F3F"/>
                    </a:gs>
                  </a:gsLst>
                  <a:lin ang="5400000" scaled="1"/>
                </a:gradFill>
                <a:latin typeface="Segoe UI Light"/>
                <a:cs typeface="Segoe UI Light" panose="020B0502040204020203" pitchFamily="34" charset="0"/>
              </a:rPr>
              <a:t> </a:t>
            </a:r>
            <a:r>
              <a:rPr lang="en-US" sz="2400" kern="0" dirty="0">
                <a:gradFill>
                  <a:gsLst>
                    <a:gs pos="0">
                      <a:srgbClr val="3F3F3F"/>
                    </a:gs>
                    <a:gs pos="100000">
                      <a:srgbClr val="3F3F3F"/>
                    </a:gs>
                  </a:gsLst>
                  <a:lin ang="5400000" scaled="1"/>
                </a:gradFill>
                <a:latin typeface="Segoe UI Light"/>
                <a:cs typeface="Segoe UI" panose="020B0502040204020203" pitchFamily="34" charset="0"/>
              </a:rPr>
              <a:t>performance indicators</a:t>
            </a:r>
          </a:p>
        </p:txBody>
      </p:sp>
      <p:sp>
        <p:nvSpPr>
          <p:cNvPr id="26" name="TextBox 25"/>
          <p:cNvSpPr txBox="1"/>
          <p:nvPr/>
        </p:nvSpPr>
        <p:spPr>
          <a:xfrm>
            <a:off x="6961459" y="5200562"/>
            <a:ext cx="4692310" cy="461665"/>
          </a:xfrm>
          <a:prstGeom prst="rect">
            <a:avLst/>
          </a:prstGeom>
          <a:noFill/>
        </p:spPr>
        <p:txBody>
          <a:bodyPr wrap="none" rtlCol="0">
            <a:spAutoFit/>
          </a:bodyPr>
          <a:lstStyle/>
          <a:p>
            <a:pPr defTabSz="914340">
              <a:defRPr/>
            </a:pPr>
            <a:r>
              <a:rPr lang="en-US" sz="2400" b="1" kern="0" dirty="0">
                <a:solidFill>
                  <a:srgbClr val="0078D7"/>
                </a:solidFill>
                <a:latin typeface="Segoe UI"/>
                <a:cs typeface="Segoe UI Light" panose="020B0502040204020203" pitchFamily="34" charset="0"/>
              </a:rPr>
              <a:t>Reliability</a:t>
            </a:r>
            <a:r>
              <a:rPr lang="en-US" sz="2400" kern="0" dirty="0">
                <a:gradFill>
                  <a:gsLst>
                    <a:gs pos="0">
                      <a:srgbClr val="3F3F3F"/>
                    </a:gs>
                    <a:gs pos="100000">
                      <a:srgbClr val="3F3F3F"/>
                    </a:gs>
                  </a:gsLst>
                  <a:lin ang="5400000" scaled="1"/>
                </a:gradFill>
                <a:latin typeface="Segoe UI Light"/>
                <a:cs typeface="Segoe UI Light" panose="020B0502040204020203" pitchFamily="34" charset="0"/>
              </a:rPr>
              <a:t> </a:t>
            </a:r>
            <a:r>
              <a:rPr lang="en-US" sz="2400" kern="0" dirty="0">
                <a:gradFill>
                  <a:gsLst>
                    <a:gs pos="0">
                      <a:srgbClr val="3F3F3F"/>
                    </a:gs>
                    <a:gs pos="100000">
                      <a:srgbClr val="3F3F3F"/>
                    </a:gs>
                  </a:gsLst>
                  <a:lin ang="5400000" scaled="1"/>
                </a:gradFill>
                <a:latin typeface="Segoe UI Light"/>
                <a:cs typeface="Segoe UI" panose="020B0502040204020203" pitchFamily="34" charset="0"/>
              </a:rPr>
              <a:t>performance indicators</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160" y="3182251"/>
            <a:ext cx="1739209" cy="1279937"/>
          </a:xfrm>
          <a:prstGeom prst="rect">
            <a:avLst/>
          </a:prstGeom>
          <a:noFill/>
        </p:spPr>
      </p:pic>
      <p:pic>
        <p:nvPicPr>
          <p:cNvPr id="64" name="Picture 6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6353148" y="3249605"/>
            <a:ext cx="1361000" cy="1409121"/>
          </a:xfrm>
          <a:prstGeom prst="rect">
            <a:avLst/>
          </a:prstGeom>
        </p:spPr>
      </p:pic>
      <p:pic>
        <p:nvPicPr>
          <p:cNvPr id="100" name="Picture 9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39767" y="3153946"/>
            <a:ext cx="1365206" cy="1504780"/>
          </a:xfrm>
          <a:prstGeom prst="rect">
            <a:avLst/>
          </a:prstGeom>
        </p:spPr>
      </p:pic>
      <p:grpSp>
        <p:nvGrpSpPr>
          <p:cNvPr id="101" name="Group 100"/>
          <p:cNvGrpSpPr/>
          <p:nvPr/>
        </p:nvGrpSpPr>
        <p:grpSpPr>
          <a:xfrm>
            <a:off x="8974283" y="3179411"/>
            <a:ext cx="1489898" cy="1491444"/>
            <a:chOff x="11629208" y="4320213"/>
            <a:chExt cx="1264076" cy="1265385"/>
          </a:xfrm>
        </p:grpSpPr>
        <p:sp>
          <p:nvSpPr>
            <p:cNvPr id="102" name="Oval 99"/>
            <p:cNvSpPr>
              <a:spLocks noChangeArrowheads="1"/>
            </p:cNvSpPr>
            <p:nvPr/>
          </p:nvSpPr>
          <p:spPr bwMode="auto">
            <a:xfrm>
              <a:off x="11629208" y="4320213"/>
              <a:ext cx="1264076" cy="1265385"/>
            </a:xfrm>
            <a:prstGeom prst="ellipse">
              <a:avLst/>
            </a:prstGeom>
            <a:solidFill>
              <a:srgbClr val="D2D2D2"/>
            </a:solidFill>
            <a:ln>
              <a:noFill/>
            </a:ln>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03" name="Oval 100"/>
            <p:cNvSpPr>
              <a:spLocks noChangeArrowheads="1"/>
            </p:cNvSpPr>
            <p:nvPr/>
          </p:nvSpPr>
          <p:spPr bwMode="auto">
            <a:xfrm>
              <a:off x="11712957" y="4403961"/>
              <a:ext cx="1096579" cy="1097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04" name="Oval 101"/>
            <p:cNvSpPr>
              <a:spLocks noChangeArrowheads="1"/>
            </p:cNvSpPr>
            <p:nvPr/>
          </p:nvSpPr>
          <p:spPr bwMode="auto">
            <a:xfrm>
              <a:off x="12078046" y="4770360"/>
              <a:ext cx="369016" cy="371633"/>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05" name="Freeform 102"/>
            <p:cNvSpPr>
              <a:spLocks/>
            </p:cNvSpPr>
            <p:nvPr/>
          </p:nvSpPr>
          <p:spPr bwMode="auto">
            <a:xfrm>
              <a:off x="11864750" y="4949634"/>
              <a:ext cx="111229" cy="9160"/>
            </a:xfrm>
            <a:custGeom>
              <a:avLst/>
              <a:gdLst>
                <a:gd name="T0" fmla="*/ 36 w 36"/>
                <a:gd name="T1" fmla="*/ 1 h 3"/>
                <a:gd name="T2" fmla="*/ 34 w 36"/>
                <a:gd name="T3" fmla="*/ 3 h 3"/>
                <a:gd name="T4" fmla="*/ 2 w 36"/>
                <a:gd name="T5" fmla="*/ 3 h 3"/>
                <a:gd name="T6" fmla="*/ 0 w 36"/>
                <a:gd name="T7" fmla="*/ 1 h 3"/>
                <a:gd name="T8" fmla="*/ 2 w 36"/>
                <a:gd name="T9" fmla="*/ 0 h 3"/>
                <a:gd name="T10" fmla="*/ 34 w 36"/>
                <a:gd name="T11" fmla="*/ 0 h 3"/>
                <a:gd name="T12" fmla="*/ 36 w 3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6" h="3">
                  <a:moveTo>
                    <a:pt x="36" y="1"/>
                  </a:moveTo>
                  <a:cubicBezTo>
                    <a:pt x="36" y="2"/>
                    <a:pt x="35" y="3"/>
                    <a:pt x="34" y="3"/>
                  </a:cubicBezTo>
                  <a:cubicBezTo>
                    <a:pt x="2" y="3"/>
                    <a:pt x="2" y="3"/>
                    <a:pt x="2" y="3"/>
                  </a:cubicBezTo>
                  <a:cubicBezTo>
                    <a:pt x="1" y="3"/>
                    <a:pt x="0" y="2"/>
                    <a:pt x="0" y="1"/>
                  </a:cubicBezTo>
                  <a:cubicBezTo>
                    <a:pt x="0" y="0"/>
                    <a:pt x="1" y="0"/>
                    <a:pt x="2" y="0"/>
                  </a:cubicBezTo>
                  <a:cubicBezTo>
                    <a:pt x="34" y="0"/>
                    <a:pt x="34" y="0"/>
                    <a:pt x="34" y="0"/>
                  </a:cubicBezTo>
                  <a:cubicBezTo>
                    <a:pt x="35" y="0"/>
                    <a:pt x="36" y="0"/>
                    <a:pt x="36" y="1"/>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06" name="Freeform 103"/>
            <p:cNvSpPr>
              <a:spLocks/>
            </p:cNvSpPr>
            <p:nvPr/>
          </p:nvSpPr>
          <p:spPr bwMode="auto">
            <a:xfrm>
              <a:off x="12549130" y="4949634"/>
              <a:ext cx="108611" cy="9160"/>
            </a:xfrm>
            <a:custGeom>
              <a:avLst/>
              <a:gdLst>
                <a:gd name="T0" fmla="*/ 35 w 35"/>
                <a:gd name="T1" fmla="*/ 1 h 3"/>
                <a:gd name="T2" fmla="*/ 34 w 35"/>
                <a:gd name="T3" fmla="*/ 3 h 3"/>
                <a:gd name="T4" fmla="*/ 2 w 35"/>
                <a:gd name="T5" fmla="*/ 3 h 3"/>
                <a:gd name="T6" fmla="*/ 0 w 35"/>
                <a:gd name="T7" fmla="*/ 1 h 3"/>
                <a:gd name="T8" fmla="*/ 2 w 35"/>
                <a:gd name="T9" fmla="*/ 0 h 3"/>
                <a:gd name="T10" fmla="*/ 34 w 35"/>
                <a:gd name="T11" fmla="*/ 0 h 3"/>
                <a:gd name="T12" fmla="*/ 35 w 3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5" y="1"/>
                  </a:moveTo>
                  <a:cubicBezTo>
                    <a:pt x="35" y="2"/>
                    <a:pt x="35" y="3"/>
                    <a:pt x="34" y="3"/>
                  </a:cubicBezTo>
                  <a:cubicBezTo>
                    <a:pt x="2" y="3"/>
                    <a:pt x="2" y="3"/>
                    <a:pt x="2" y="3"/>
                  </a:cubicBezTo>
                  <a:cubicBezTo>
                    <a:pt x="1" y="3"/>
                    <a:pt x="0" y="2"/>
                    <a:pt x="0" y="1"/>
                  </a:cubicBezTo>
                  <a:cubicBezTo>
                    <a:pt x="0" y="0"/>
                    <a:pt x="1" y="0"/>
                    <a:pt x="2" y="0"/>
                  </a:cubicBezTo>
                  <a:cubicBezTo>
                    <a:pt x="34" y="0"/>
                    <a:pt x="34" y="0"/>
                    <a:pt x="34" y="0"/>
                  </a:cubicBezTo>
                  <a:cubicBezTo>
                    <a:pt x="35" y="0"/>
                    <a:pt x="35" y="0"/>
                    <a:pt x="35" y="1"/>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07" name="Freeform 104"/>
            <p:cNvSpPr>
              <a:spLocks/>
            </p:cNvSpPr>
            <p:nvPr/>
          </p:nvSpPr>
          <p:spPr bwMode="auto">
            <a:xfrm>
              <a:off x="11917093" y="5092268"/>
              <a:ext cx="96834" cy="61503"/>
            </a:xfrm>
            <a:custGeom>
              <a:avLst/>
              <a:gdLst>
                <a:gd name="T0" fmla="*/ 31 w 31"/>
                <a:gd name="T1" fmla="*/ 2 h 20"/>
                <a:gd name="T2" fmla="*/ 31 w 31"/>
                <a:gd name="T3" fmla="*/ 4 h 20"/>
                <a:gd name="T4" fmla="*/ 3 w 31"/>
                <a:gd name="T5" fmla="*/ 20 h 20"/>
                <a:gd name="T6" fmla="*/ 1 w 31"/>
                <a:gd name="T7" fmla="*/ 19 h 20"/>
                <a:gd name="T8" fmla="*/ 1 w 31"/>
                <a:gd name="T9" fmla="*/ 17 h 20"/>
                <a:gd name="T10" fmla="*/ 29 w 31"/>
                <a:gd name="T11" fmla="*/ 1 h 20"/>
                <a:gd name="T12" fmla="*/ 31 w 31"/>
                <a:gd name="T13" fmla="*/ 1 h 20"/>
                <a:gd name="T14" fmla="*/ 31 w 31"/>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1" y="2"/>
                  </a:moveTo>
                  <a:cubicBezTo>
                    <a:pt x="31" y="3"/>
                    <a:pt x="31" y="3"/>
                    <a:pt x="31" y="4"/>
                  </a:cubicBezTo>
                  <a:cubicBezTo>
                    <a:pt x="3" y="20"/>
                    <a:pt x="3" y="20"/>
                    <a:pt x="3" y="20"/>
                  </a:cubicBezTo>
                  <a:cubicBezTo>
                    <a:pt x="2" y="20"/>
                    <a:pt x="1" y="20"/>
                    <a:pt x="1" y="19"/>
                  </a:cubicBezTo>
                  <a:cubicBezTo>
                    <a:pt x="0" y="18"/>
                    <a:pt x="0" y="17"/>
                    <a:pt x="1" y="17"/>
                  </a:cubicBezTo>
                  <a:cubicBezTo>
                    <a:pt x="29" y="1"/>
                    <a:pt x="29" y="1"/>
                    <a:pt x="29" y="1"/>
                  </a:cubicBezTo>
                  <a:cubicBezTo>
                    <a:pt x="30" y="0"/>
                    <a:pt x="31" y="1"/>
                    <a:pt x="31" y="1"/>
                  </a:cubicBezTo>
                  <a:cubicBezTo>
                    <a:pt x="31" y="2"/>
                    <a:pt x="31" y="2"/>
                    <a:pt x="31"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08" name="Freeform 105"/>
            <p:cNvSpPr>
              <a:spLocks/>
            </p:cNvSpPr>
            <p:nvPr/>
          </p:nvSpPr>
          <p:spPr bwMode="auto">
            <a:xfrm>
              <a:off x="12508565" y="4750732"/>
              <a:ext cx="99451" cy="62811"/>
            </a:xfrm>
            <a:custGeom>
              <a:avLst/>
              <a:gdLst>
                <a:gd name="T0" fmla="*/ 32 w 32"/>
                <a:gd name="T1" fmla="*/ 2 h 20"/>
                <a:gd name="T2" fmla="*/ 31 w 32"/>
                <a:gd name="T3" fmla="*/ 3 h 20"/>
                <a:gd name="T4" fmla="*/ 3 w 32"/>
                <a:gd name="T5" fmla="*/ 19 h 20"/>
                <a:gd name="T6" fmla="*/ 1 w 32"/>
                <a:gd name="T7" fmla="*/ 19 h 20"/>
                <a:gd name="T8" fmla="*/ 1 w 32"/>
                <a:gd name="T9" fmla="*/ 17 h 20"/>
                <a:gd name="T10" fmla="*/ 29 w 32"/>
                <a:gd name="T11" fmla="*/ 1 h 20"/>
                <a:gd name="T12" fmla="*/ 31 w 32"/>
                <a:gd name="T13" fmla="*/ 1 h 20"/>
                <a:gd name="T14" fmla="*/ 32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2"/>
                  </a:moveTo>
                  <a:cubicBezTo>
                    <a:pt x="32" y="3"/>
                    <a:pt x="31" y="3"/>
                    <a:pt x="31" y="3"/>
                  </a:cubicBezTo>
                  <a:cubicBezTo>
                    <a:pt x="3" y="19"/>
                    <a:pt x="3" y="19"/>
                    <a:pt x="3" y="19"/>
                  </a:cubicBezTo>
                  <a:cubicBezTo>
                    <a:pt x="2" y="20"/>
                    <a:pt x="1" y="20"/>
                    <a:pt x="1" y="19"/>
                  </a:cubicBezTo>
                  <a:cubicBezTo>
                    <a:pt x="0" y="18"/>
                    <a:pt x="0" y="17"/>
                    <a:pt x="1" y="17"/>
                  </a:cubicBezTo>
                  <a:cubicBezTo>
                    <a:pt x="29" y="1"/>
                    <a:pt x="29" y="1"/>
                    <a:pt x="29" y="1"/>
                  </a:cubicBezTo>
                  <a:cubicBezTo>
                    <a:pt x="30" y="0"/>
                    <a:pt x="31" y="0"/>
                    <a:pt x="31" y="1"/>
                  </a:cubicBezTo>
                  <a:cubicBezTo>
                    <a:pt x="31" y="1"/>
                    <a:pt x="32" y="2"/>
                    <a:pt x="32"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09" name="Freeform 106"/>
            <p:cNvSpPr>
              <a:spLocks/>
            </p:cNvSpPr>
            <p:nvPr/>
          </p:nvSpPr>
          <p:spPr bwMode="auto">
            <a:xfrm>
              <a:off x="12403880" y="4608098"/>
              <a:ext cx="58886" cy="96834"/>
            </a:xfrm>
            <a:custGeom>
              <a:avLst/>
              <a:gdLst>
                <a:gd name="T0" fmla="*/ 19 w 19"/>
                <a:gd name="T1" fmla="*/ 2 h 31"/>
                <a:gd name="T2" fmla="*/ 19 w 19"/>
                <a:gd name="T3" fmla="*/ 3 h 31"/>
                <a:gd name="T4" fmla="*/ 3 w 19"/>
                <a:gd name="T5" fmla="*/ 30 h 31"/>
                <a:gd name="T6" fmla="*/ 1 w 19"/>
                <a:gd name="T7" fmla="*/ 31 h 31"/>
                <a:gd name="T8" fmla="*/ 0 w 19"/>
                <a:gd name="T9" fmla="*/ 29 h 31"/>
                <a:gd name="T10" fmla="*/ 16 w 19"/>
                <a:gd name="T11" fmla="*/ 1 h 31"/>
                <a:gd name="T12" fmla="*/ 18 w 19"/>
                <a:gd name="T13" fmla="*/ 0 h 31"/>
                <a:gd name="T14" fmla="*/ 19 w 19"/>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1">
                  <a:moveTo>
                    <a:pt x="19" y="2"/>
                  </a:moveTo>
                  <a:cubicBezTo>
                    <a:pt x="19" y="2"/>
                    <a:pt x="19" y="2"/>
                    <a:pt x="19" y="3"/>
                  </a:cubicBezTo>
                  <a:cubicBezTo>
                    <a:pt x="3" y="30"/>
                    <a:pt x="3" y="30"/>
                    <a:pt x="3" y="30"/>
                  </a:cubicBezTo>
                  <a:cubicBezTo>
                    <a:pt x="3" y="31"/>
                    <a:pt x="1" y="31"/>
                    <a:pt x="1" y="31"/>
                  </a:cubicBezTo>
                  <a:cubicBezTo>
                    <a:pt x="0" y="31"/>
                    <a:pt x="0" y="30"/>
                    <a:pt x="0" y="29"/>
                  </a:cubicBezTo>
                  <a:cubicBezTo>
                    <a:pt x="16" y="1"/>
                    <a:pt x="16" y="1"/>
                    <a:pt x="16" y="1"/>
                  </a:cubicBezTo>
                  <a:cubicBezTo>
                    <a:pt x="17" y="0"/>
                    <a:pt x="18" y="0"/>
                    <a:pt x="18" y="0"/>
                  </a:cubicBezTo>
                  <a:cubicBezTo>
                    <a:pt x="19" y="1"/>
                    <a:pt x="19" y="1"/>
                    <a:pt x="19"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10" name="Freeform 107"/>
            <p:cNvSpPr>
              <a:spLocks/>
            </p:cNvSpPr>
            <p:nvPr/>
          </p:nvSpPr>
          <p:spPr bwMode="auto">
            <a:xfrm>
              <a:off x="12258629" y="4555755"/>
              <a:ext cx="9160" cy="111229"/>
            </a:xfrm>
            <a:custGeom>
              <a:avLst/>
              <a:gdLst>
                <a:gd name="T0" fmla="*/ 3 w 3"/>
                <a:gd name="T1" fmla="*/ 2 h 36"/>
                <a:gd name="T2" fmla="*/ 3 w 3"/>
                <a:gd name="T3" fmla="*/ 34 h 36"/>
                <a:gd name="T4" fmla="*/ 1 w 3"/>
                <a:gd name="T5" fmla="*/ 36 h 36"/>
                <a:gd name="T6" fmla="*/ 0 w 3"/>
                <a:gd name="T7" fmla="*/ 34 h 36"/>
                <a:gd name="T8" fmla="*/ 0 w 3"/>
                <a:gd name="T9" fmla="*/ 2 h 36"/>
                <a:gd name="T10" fmla="*/ 1 w 3"/>
                <a:gd name="T11" fmla="*/ 0 h 36"/>
                <a:gd name="T12" fmla="*/ 3 w 3"/>
                <a:gd name="T13" fmla="*/ 2 h 36"/>
              </a:gdLst>
              <a:ahLst/>
              <a:cxnLst>
                <a:cxn ang="0">
                  <a:pos x="T0" y="T1"/>
                </a:cxn>
                <a:cxn ang="0">
                  <a:pos x="T2" y="T3"/>
                </a:cxn>
                <a:cxn ang="0">
                  <a:pos x="T4" y="T5"/>
                </a:cxn>
                <a:cxn ang="0">
                  <a:pos x="T6" y="T7"/>
                </a:cxn>
                <a:cxn ang="0">
                  <a:pos x="T8" y="T9"/>
                </a:cxn>
                <a:cxn ang="0">
                  <a:pos x="T10" y="T11"/>
                </a:cxn>
                <a:cxn ang="0">
                  <a:pos x="T12" y="T13"/>
                </a:cxn>
              </a:cxnLst>
              <a:rect l="0" t="0" r="r" b="b"/>
              <a:pathLst>
                <a:path w="3" h="36">
                  <a:moveTo>
                    <a:pt x="3" y="2"/>
                  </a:moveTo>
                  <a:cubicBezTo>
                    <a:pt x="3" y="34"/>
                    <a:pt x="3" y="34"/>
                    <a:pt x="3" y="34"/>
                  </a:cubicBezTo>
                  <a:cubicBezTo>
                    <a:pt x="3" y="35"/>
                    <a:pt x="2" y="36"/>
                    <a:pt x="1" y="36"/>
                  </a:cubicBezTo>
                  <a:cubicBezTo>
                    <a:pt x="1" y="36"/>
                    <a:pt x="0" y="35"/>
                    <a:pt x="0" y="34"/>
                  </a:cubicBezTo>
                  <a:cubicBezTo>
                    <a:pt x="0" y="2"/>
                    <a:pt x="0" y="2"/>
                    <a:pt x="0" y="2"/>
                  </a:cubicBezTo>
                  <a:cubicBezTo>
                    <a:pt x="0" y="1"/>
                    <a:pt x="1" y="0"/>
                    <a:pt x="1" y="0"/>
                  </a:cubicBezTo>
                  <a:cubicBezTo>
                    <a:pt x="2" y="0"/>
                    <a:pt x="3" y="1"/>
                    <a:pt x="3"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11" name="Freeform 108"/>
            <p:cNvSpPr>
              <a:spLocks/>
            </p:cNvSpPr>
            <p:nvPr/>
          </p:nvSpPr>
          <p:spPr bwMode="auto">
            <a:xfrm>
              <a:off x="12059726" y="4608098"/>
              <a:ext cx="62811" cy="96834"/>
            </a:xfrm>
            <a:custGeom>
              <a:avLst/>
              <a:gdLst>
                <a:gd name="T0" fmla="*/ 20 w 20"/>
                <a:gd name="T1" fmla="*/ 30 h 31"/>
                <a:gd name="T2" fmla="*/ 19 w 20"/>
                <a:gd name="T3" fmla="*/ 31 h 31"/>
                <a:gd name="T4" fmla="*/ 17 w 20"/>
                <a:gd name="T5" fmla="*/ 30 h 31"/>
                <a:gd name="T6" fmla="*/ 1 w 20"/>
                <a:gd name="T7" fmla="*/ 3 h 31"/>
                <a:gd name="T8" fmla="*/ 1 w 20"/>
                <a:gd name="T9" fmla="*/ 0 h 31"/>
                <a:gd name="T10" fmla="*/ 4 w 20"/>
                <a:gd name="T11" fmla="*/ 1 h 31"/>
                <a:gd name="T12" fmla="*/ 20 w 20"/>
                <a:gd name="T13" fmla="*/ 29 h 31"/>
                <a:gd name="T14" fmla="*/ 20 w 20"/>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20" y="30"/>
                  </a:moveTo>
                  <a:cubicBezTo>
                    <a:pt x="20" y="30"/>
                    <a:pt x="20" y="31"/>
                    <a:pt x="19" y="31"/>
                  </a:cubicBezTo>
                  <a:cubicBezTo>
                    <a:pt x="18" y="31"/>
                    <a:pt x="17" y="31"/>
                    <a:pt x="17" y="30"/>
                  </a:cubicBezTo>
                  <a:cubicBezTo>
                    <a:pt x="1" y="3"/>
                    <a:pt x="1" y="3"/>
                    <a:pt x="1" y="3"/>
                  </a:cubicBezTo>
                  <a:cubicBezTo>
                    <a:pt x="0" y="2"/>
                    <a:pt x="1" y="1"/>
                    <a:pt x="1" y="0"/>
                  </a:cubicBezTo>
                  <a:cubicBezTo>
                    <a:pt x="2" y="0"/>
                    <a:pt x="3" y="0"/>
                    <a:pt x="4" y="1"/>
                  </a:cubicBezTo>
                  <a:cubicBezTo>
                    <a:pt x="20" y="29"/>
                    <a:pt x="20" y="29"/>
                    <a:pt x="20" y="29"/>
                  </a:cubicBezTo>
                  <a:cubicBezTo>
                    <a:pt x="20" y="29"/>
                    <a:pt x="20" y="29"/>
                    <a:pt x="20" y="30"/>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12" name="Freeform 109"/>
            <p:cNvSpPr>
              <a:spLocks/>
            </p:cNvSpPr>
            <p:nvPr/>
          </p:nvSpPr>
          <p:spPr bwMode="auto">
            <a:xfrm>
              <a:off x="11917093" y="4750732"/>
              <a:ext cx="96834" cy="62811"/>
            </a:xfrm>
            <a:custGeom>
              <a:avLst/>
              <a:gdLst>
                <a:gd name="T0" fmla="*/ 31 w 31"/>
                <a:gd name="T1" fmla="*/ 18 h 20"/>
                <a:gd name="T2" fmla="*/ 31 w 31"/>
                <a:gd name="T3" fmla="*/ 19 h 20"/>
                <a:gd name="T4" fmla="*/ 29 w 31"/>
                <a:gd name="T5" fmla="*/ 19 h 20"/>
                <a:gd name="T6" fmla="*/ 1 w 31"/>
                <a:gd name="T7" fmla="*/ 3 h 20"/>
                <a:gd name="T8" fmla="*/ 1 w 31"/>
                <a:gd name="T9" fmla="*/ 1 h 20"/>
                <a:gd name="T10" fmla="*/ 3 w 31"/>
                <a:gd name="T11" fmla="*/ 1 h 20"/>
                <a:gd name="T12" fmla="*/ 31 w 31"/>
                <a:gd name="T13" fmla="*/ 17 h 20"/>
                <a:gd name="T14" fmla="*/ 31 w 31"/>
                <a:gd name="T15" fmla="*/ 1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1" y="18"/>
                  </a:moveTo>
                  <a:cubicBezTo>
                    <a:pt x="31" y="18"/>
                    <a:pt x="31" y="19"/>
                    <a:pt x="31" y="19"/>
                  </a:cubicBezTo>
                  <a:cubicBezTo>
                    <a:pt x="31" y="20"/>
                    <a:pt x="30" y="20"/>
                    <a:pt x="29" y="19"/>
                  </a:cubicBezTo>
                  <a:cubicBezTo>
                    <a:pt x="1" y="3"/>
                    <a:pt x="1" y="3"/>
                    <a:pt x="1" y="3"/>
                  </a:cubicBezTo>
                  <a:cubicBezTo>
                    <a:pt x="0" y="3"/>
                    <a:pt x="0" y="2"/>
                    <a:pt x="1" y="1"/>
                  </a:cubicBezTo>
                  <a:cubicBezTo>
                    <a:pt x="1" y="0"/>
                    <a:pt x="2" y="0"/>
                    <a:pt x="3" y="1"/>
                  </a:cubicBezTo>
                  <a:cubicBezTo>
                    <a:pt x="31" y="17"/>
                    <a:pt x="31" y="17"/>
                    <a:pt x="31" y="17"/>
                  </a:cubicBezTo>
                  <a:cubicBezTo>
                    <a:pt x="31" y="17"/>
                    <a:pt x="31" y="17"/>
                    <a:pt x="31" y="18"/>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13" name="Freeform 110"/>
            <p:cNvSpPr>
              <a:spLocks/>
            </p:cNvSpPr>
            <p:nvPr/>
          </p:nvSpPr>
          <p:spPr bwMode="auto">
            <a:xfrm>
              <a:off x="12508565" y="5092268"/>
              <a:ext cx="99451" cy="61503"/>
            </a:xfrm>
            <a:custGeom>
              <a:avLst/>
              <a:gdLst>
                <a:gd name="T0" fmla="*/ 32 w 32"/>
                <a:gd name="T1" fmla="*/ 18 h 20"/>
                <a:gd name="T2" fmla="*/ 31 w 32"/>
                <a:gd name="T3" fmla="*/ 19 h 20"/>
                <a:gd name="T4" fmla="*/ 29 w 32"/>
                <a:gd name="T5" fmla="*/ 20 h 20"/>
                <a:gd name="T6" fmla="*/ 1 w 32"/>
                <a:gd name="T7" fmla="*/ 4 h 20"/>
                <a:gd name="T8" fmla="*/ 1 w 32"/>
                <a:gd name="T9" fmla="*/ 1 h 20"/>
                <a:gd name="T10" fmla="*/ 3 w 32"/>
                <a:gd name="T11" fmla="*/ 1 h 20"/>
                <a:gd name="T12" fmla="*/ 31 w 32"/>
                <a:gd name="T13" fmla="*/ 17 h 20"/>
                <a:gd name="T14" fmla="*/ 32 w 32"/>
                <a:gd name="T15" fmla="*/ 1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18"/>
                  </a:moveTo>
                  <a:cubicBezTo>
                    <a:pt x="32" y="19"/>
                    <a:pt x="31" y="19"/>
                    <a:pt x="31" y="19"/>
                  </a:cubicBezTo>
                  <a:cubicBezTo>
                    <a:pt x="31" y="20"/>
                    <a:pt x="30" y="20"/>
                    <a:pt x="29" y="20"/>
                  </a:cubicBezTo>
                  <a:cubicBezTo>
                    <a:pt x="1" y="4"/>
                    <a:pt x="1" y="4"/>
                    <a:pt x="1" y="4"/>
                  </a:cubicBezTo>
                  <a:cubicBezTo>
                    <a:pt x="0" y="3"/>
                    <a:pt x="0" y="2"/>
                    <a:pt x="1" y="1"/>
                  </a:cubicBezTo>
                  <a:cubicBezTo>
                    <a:pt x="1" y="1"/>
                    <a:pt x="2" y="0"/>
                    <a:pt x="3" y="1"/>
                  </a:cubicBezTo>
                  <a:cubicBezTo>
                    <a:pt x="31" y="17"/>
                    <a:pt x="31" y="17"/>
                    <a:pt x="31" y="17"/>
                  </a:cubicBezTo>
                  <a:cubicBezTo>
                    <a:pt x="31" y="17"/>
                    <a:pt x="32" y="18"/>
                    <a:pt x="32" y="18"/>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14" name="Freeform 111"/>
            <p:cNvSpPr>
              <a:spLocks/>
            </p:cNvSpPr>
            <p:nvPr/>
          </p:nvSpPr>
          <p:spPr bwMode="auto">
            <a:xfrm>
              <a:off x="11864750" y="4949634"/>
              <a:ext cx="111229" cy="9160"/>
            </a:xfrm>
            <a:custGeom>
              <a:avLst/>
              <a:gdLst>
                <a:gd name="T0" fmla="*/ 36 w 36"/>
                <a:gd name="T1" fmla="*/ 1 h 3"/>
                <a:gd name="T2" fmla="*/ 34 w 36"/>
                <a:gd name="T3" fmla="*/ 3 h 3"/>
                <a:gd name="T4" fmla="*/ 2 w 36"/>
                <a:gd name="T5" fmla="*/ 3 h 3"/>
                <a:gd name="T6" fmla="*/ 0 w 36"/>
                <a:gd name="T7" fmla="*/ 1 h 3"/>
                <a:gd name="T8" fmla="*/ 2 w 36"/>
                <a:gd name="T9" fmla="*/ 0 h 3"/>
                <a:gd name="T10" fmla="*/ 34 w 36"/>
                <a:gd name="T11" fmla="*/ 0 h 3"/>
                <a:gd name="T12" fmla="*/ 36 w 3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6" h="3">
                  <a:moveTo>
                    <a:pt x="36" y="1"/>
                  </a:moveTo>
                  <a:cubicBezTo>
                    <a:pt x="36" y="2"/>
                    <a:pt x="35" y="3"/>
                    <a:pt x="34" y="3"/>
                  </a:cubicBezTo>
                  <a:cubicBezTo>
                    <a:pt x="2" y="3"/>
                    <a:pt x="2" y="3"/>
                    <a:pt x="2" y="3"/>
                  </a:cubicBezTo>
                  <a:cubicBezTo>
                    <a:pt x="1" y="3"/>
                    <a:pt x="0" y="2"/>
                    <a:pt x="0" y="1"/>
                  </a:cubicBezTo>
                  <a:cubicBezTo>
                    <a:pt x="0" y="0"/>
                    <a:pt x="1" y="0"/>
                    <a:pt x="2" y="0"/>
                  </a:cubicBezTo>
                  <a:cubicBezTo>
                    <a:pt x="34" y="0"/>
                    <a:pt x="34" y="0"/>
                    <a:pt x="34" y="0"/>
                  </a:cubicBezTo>
                  <a:cubicBezTo>
                    <a:pt x="35" y="0"/>
                    <a:pt x="36" y="0"/>
                    <a:pt x="36" y="1"/>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15" name="Freeform 112"/>
            <p:cNvSpPr>
              <a:spLocks/>
            </p:cNvSpPr>
            <p:nvPr/>
          </p:nvSpPr>
          <p:spPr bwMode="auto">
            <a:xfrm>
              <a:off x="12549130" y="4949634"/>
              <a:ext cx="108611" cy="9160"/>
            </a:xfrm>
            <a:custGeom>
              <a:avLst/>
              <a:gdLst>
                <a:gd name="T0" fmla="*/ 35 w 35"/>
                <a:gd name="T1" fmla="*/ 1 h 3"/>
                <a:gd name="T2" fmla="*/ 34 w 35"/>
                <a:gd name="T3" fmla="*/ 3 h 3"/>
                <a:gd name="T4" fmla="*/ 2 w 35"/>
                <a:gd name="T5" fmla="*/ 3 h 3"/>
                <a:gd name="T6" fmla="*/ 0 w 35"/>
                <a:gd name="T7" fmla="*/ 1 h 3"/>
                <a:gd name="T8" fmla="*/ 2 w 35"/>
                <a:gd name="T9" fmla="*/ 0 h 3"/>
                <a:gd name="T10" fmla="*/ 34 w 35"/>
                <a:gd name="T11" fmla="*/ 0 h 3"/>
                <a:gd name="T12" fmla="*/ 35 w 3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5" y="1"/>
                  </a:moveTo>
                  <a:cubicBezTo>
                    <a:pt x="35" y="2"/>
                    <a:pt x="35" y="3"/>
                    <a:pt x="34" y="3"/>
                  </a:cubicBezTo>
                  <a:cubicBezTo>
                    <a:pt x="2" y="3"/>
                    <a:pt x="2" y="3"/>
                    <a:pt x="2" y="3"/>
                  </a:cubicBezTo>
                  <a:cubicBezTo>
                    <a:pt x="1" y="3"/>
                    <a:pt x="0" y="2"/>
                    <a:pt x="0" y="1"/>
                  </a:cubicBezTo>
                  <a:cubicBezTo>
                    <a:pt x="0" y="0"/>
                    <a:pt x="1" y="0"/>
                    <a:pt x="2" y="0"/>
                  </a:cubicBezTo>
                  <a:cubicBezTo>
                    <a:pt x="34" y="0"/>
                    <a:pt x="34" y="0"/>
                    <a:pt x="34" y="0"/>
                  </a:cubicBezTo>
                  <a:cubicBezTo>
                    <a:pt x="35" y="0"/>
                    <a:pt x="35" y="0"/>
                    <a:pt x="35" y="1"/>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16" name="Freeform 113"/>
            <p:cNvSpPr>
              <a:spLocks/>
            </p:cNvSpPr>
            <p:nvPr/>
          </p:nvSpPr>
          <p:spPr bwMode="auto">
            <a:xfrm>
              <a:off x="11917093" y="5092268"/>
              <a:ext cx="96834" cy="61503"/>
            </a:xfrm>
            <a:custGeom>
              <a:avLst/>
              <a:gdLst>
                <a:gd name="T0" fmla="*/ 31 w 31"/>
                <a:gd name="T1" fmla="*/ 2 h 20"/>
                <a:gd name="T2" fmla="*/ 31 w 31"/>
                <a:gd name="T3" fmla="*/ 4 h 20"/>
                <a:gd name="T4" fmla="*/ 3 w 31"/>
                <a:gd name="T5" fmla="*/ 20 h 20"/>
                <a:gd name="T6" fmla="*/ 1 w 31"/>
                <a:gd name="T7" fmla="*/ 19 h 20"/>
                <a:gd name="T8" fmla="*/ 1 w 31"/>
                <a:gd name="T9" fmla="*/ 17 h 20"/>
                <a:gd name="T10" fmla="*/ 29 w 31"/>
                <a:gd name="T11" fmla="*/ 1 h 20"/>
                <a:gd name="T12" fmla="*/ 31 w 31"/>
                <a:gd name="T13" fmla="*/ 1 h 20"/>
                <a:gd name="T14" fmla="*/ 31 w 31"/>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1" y="2"/>
                  </a:moveTo>
                  <a:cubicBezTo>
                    <a:pt x="31" y="3"/>
                    <a:pt x="31" y="3"/>
                    <a:pt x="31" y="4"/>
                  </a:cubicBezTo>
                  <a:cubicBezTo>
                    <a:pt x="3" y="20"/>
                    <a:pt x="3" y="20"/>
                    <a:pt x="3" y="20"/>
                  </a:cubicBezTo>
                  <a:cubicBezTo>
                    <a:pt x="2" y="20"/>
                    <a:pt x="1" y="20"/>
                    <a:pt x="1" y="19"/>
                  </a:cubicBezTo>
                  <a:cubicBezTo>
                    <a:pt x="0" y="18"/>
                    <a:pt x="0" y="17"/>
                    <a:pt x="1" y="17"/>
                  </a:cubicBezTo>
                  <a:cubicBezTo>
                    <a:pt x="29" y="1"/>
                    <a:pt x="29" y="1"/>
                    <a:pt x="29" y="1"/>
                  </a:cubicBezTo>
                  <a:cubicBezTo>
                    <a:pt x="30" y="0"/>
                    <a:pt x="31" y="1"/>
                    <a:pt x="31" y="1"/>
                  </a:cubicBezTo>
                  <a:cubicBezTo>
                    <a:pt x="31" y="2"/>
                    <a:pt x="31" y="2"/>
                    <a:pt x="31"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17" name="Freeform 114"/>
            <p:cNvSpPr>
              <a:spLocks/>
            </p:cNvSpPr>
            <p:nvPr/>
          </p:nvSpPr>
          <p:spPr bwMode="auto">
            <a:xfrm>
              <a:off x="12508565" y="4750732"/>
              <a:ext cx="99451" cy="62811"/>
            </a:xfrm>
            <a:custGeom>
              <a:avLst/>
              <a:gdLst>
                <a:gd name="T0" fmla="*/ 32 w 32"/>
                <a:gd name="T1" fmla="*/ 2 h 20"/>
                <a:gd name="T2" fmla="*/ 31 w 32"/>
                <a:gd name="T3" fmla="*/ 3 h 20"/>
                <a:gd name="T4" fmla="*/ 3 w 32"/>
                <a:gd name="T5" fmla="*/ 19 h 20"/>
                <a:gd name="T6" fmla="*/ 1 w 32"/>
                <a:gd name="T7" fmla="*/ 19 h 20"/>
                <a:gd name="T8" fmla="*/ 1 w 32"/>
                <a:gd name="T9" fmla="*/ 17 h 20"/>
                <a:gd name="T10" fmla="*/ 29 w 32"/>
                <a:gd name="T11" fmla="*/ 1 h 20"/>
                <a:gd name="T12" fmla="*/ 31 w 32"/>
                <a:gd name="T13" fmla="*/ 1 h 20"/>
                <a:gd name="T14" fmla="*/ 32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2"/>
                  </a:moveTo>
                  <a:cubicBezTo>
                    <a:pt x="32" y="3"/>
                    <a:pt x="31" y="3"/>
                    <a:pt x="31" y="3"/>
                  </a:cubicBezTo>
                  <a:cubicBezTo>
                    <a:pt x="3" y="19"/>
                    <a:pt x="3" y="19"/>
                    <a:pt x="3" y="19"/>
                  </a:cubicBezTo>
                  <a:cubicBezTo>
                    <a:pt x="2" y="20"/>
                    <a:pt x="1" y="20"/>
                    <a:pt x="1" y="19"/>
                  </a:cubicBezTo>
                  <a:cubicBezTo>
                    <a:pt x="0" y="18"/>
                    <a:pt x="0" y="17"/>
                    <a:pt x="1" y="17"/>
                  </a:cubicBezTo>
                  <a:cubicBezTo>
                    <a:pt x="29" y="1"/>
                    <a:pt x="29" y="1"/>
                    <a:pt x="29" y="1"/>
                  </a:cubicBezTo>
                  <a:cubicBezTo>
                    <a:pt x="30" y="0"/>
                    <a:pt x="31" y="0"/>
                    <a:pt x="31" y="1"/>
                  </a:cubicBezTo>
                  <a:cubicBezTo>
                    <a:pt x="31" y="1"/>
                    <a:pt x="32" y="2"/>
                    <a:pt x="32"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18" name="Freeform 115"/>
            <p:cNvSpPr>
              <a:spLocks/>
            </p:cNvSpPr>
            <p:nvPr/>
          </p:nvSpPr>
          <p:spPr bwMode="auto">
            <a:xfrm>
              <a:off x="12403880" y="4608098"/>
              <a:ext cx="58886" cy="96834"/>
            </a:xfrm>
            <a:custGeom>
              <a:avLst/>
              <a:gdLst>
                <a:gd name="T0" fmla="*/ 19 w 19"/>
                <a:gd name="T1" fmla="*/ 2 h 31"/>
                <a:gd name="T2" fmla="*/ 19 w 19"/>
                <a:gd name="T3" fmla="*/ 3 h 31"/>
                <a:gd name="T4" fmla="*/ 3 w 19"/>
                <a:gd name="T5" fmla="*/ 30 h 31"/>
                <a:gd name="T6" fmla="*/ 1 w 19"/>
                <a:gd name="T7" fmla="*/ 31 h 31"/>
                <a:gd name="T8" fmla="*/ 0 w 19"/>
                <a:gd name="T9" fmla="*/ 29 h 31"/>
                <a:gd name="T10" fmla="*/ 16 w 19"/>
                <a:gd name="T11" fmla="*/ 1 h 31"/>
                <a:gd name="T12" fmla="*/ 18 w 19"/>
                <a:gd name="T13" fmla="*/ 0 h 31"/>
                <a:gd name="T14" fmla="*/ 19 w 19"/>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1">
                  <a:moveTo>
                    <a:pt x="19" y="2"/>
                  </a:moveTo>
                  <a:cubicBezTo>
                    <a:pt x="19" y="2"/>
                    <a:pt x="19" y="2"/>
                    <a:pt x="19" y="3"/>
                  </a:cubicBezTo>
                  <a:cubicBezTo>
                    <a:pt x="3" y="30"/>
                    <a:pt x="3" y="30"/>
                    <a:pt x="3" y="30"/>
                  </a:cubicBezTo>
                  <a:cubicBezTo>
                    <a:pt x="3" y="31"/>
                    <a:pt x="1" y="31"/>
                    <a:pt x="1" y="31"/>
                  </a:cubicBezTo>
                  <a:cubicBezTo>
                    <a:pt x="0" y="31"/>
                    <a:pt x="0" y="30"/>
                    <a:pt x="0" y="29"/>
                  </a:cubicBezTo>
                  <a:cubicBezTo>
                    <a:pt x="16" y="1"/>
                    <a:pt x="16" y="1"/>
                    <a:pt x="16" y="1"/>
                  </a:cubicBezTo>
                  <a:cubicBezTo>
                    <a:pt x="17" y="0"/>
                    <a:pt x="18" y="0"/>
                    <a:pt x="18" y="0"/>
                  </a:cubicBezTo>
                  <a:cubicBezTo>
                    <a:pt x="19" y="1"/>
                    <a:pt x="19" y="1"/>
                    <a:pt x="19"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19" name="Freeform 116"/>
            <p:cNvSpPr>
              <a:spLocks/>
            </p:cNvSpPr>
            <p:nvPr/>
          </p:nvSpPr>
          <p:spPr bwMode="auto">
            <a:xfrm>
              <a:off x="12258629" y="4555755"/>
              <a:ext cx="9160" cy="111229"/>
            </a:xfrm>
            <a:custGeom>
              <a:avLst/>
              <a:gdLst>
                <a:gd name="T0" fmla="*/ 3 w 3"/>
                <a:gd name="T1" fmla="*/ 2 h 36"/>
                <a:gd name="T2" fmla="*/ 3 w 3"/>
                <a:gd name="T3" fmla="*/ 34 h 36"/>
                <a:gd name="T4" fmla="*/ 1 w 3"/>
                <a:gd name="T5" fmla="*/ 36 h 36"/>
                <a:gd name="T6" fmla="*/ 0 w 3"/>
                <a:gd name="T7" fmla="*/ 34 h 36"/>
                <a:gd name="T8" fmla="*/ 0 w 3"/>
                <a:gd name="T9" fmla="*/ 2 h 36"/>
                <a:gd name="T10" fmla="*/ 1 w 3"/>
                <a:gd name="T11" fmla="*/ 0 h 36"/>
                <a:gd name="T12" fmla="*/ 3 w 3"/>
                <a:gd name="T13" fmla="*/ 2 h 36"/>
              </a:gdLst>
              <a:ahLst/>
              <a:cxnLst>
                <a:cxn ang="0">
                  <a:pos x="T0" y="T1"/>
                </a:cxn>
                <a:cxn ang="0">
                  <a:pos x="T2" y="T3"/>
                </a:cxn>
                <a:cxn ang="0">
                  <a:pos x="T4" y="T5"/>
                </a:cxn>
                <a:cxn ang="0">
                  <a:pos x="T6" y="T7"/>
                </a:cxn>
                <a:cxn ang="0">
                  <a:pos x="T8" y="T9"/>
                </a:cxn>
                <a:cxn ang="0">
                  <a:pos x="T10" y="T11"/>
                </a:cxn>
                <a:cxn ang="0">
                  <a:pos x="T12" y="T13"/>
                </a:cxn>
              </a:cxnLst>
              <a:rect l="0" t="0" r="r" b="b"/>
              <a:pathLst>
                <a:path w="3" h="36">
                  <a:moveTo>
                    <a:pt x="3" y="2"/>
                  </a:moveTo>
                  <a:cubicBezTo>
                    <a:pt x="3" y="34"/>
                    <a:pt x="3" y="34"/>
                    <a:pt x="3" y="34"/>
                  </a:cubicBezTo>
                  <a:cubicBezTo>
                    <a:pt x="3" y="35"/>
                    <a:pt x="2" y="36"/>
                    <a:pt x="1" y="36"/>
                  </a:cubicBezTo>
                  <a:cubicBezTo>
                    <a:pt x="1" y="36"/>
                    <a:pt x="0" y="35"/>
                    <a:pt x="0" y="34"/>
                  </a:cubicBezTo>
                  <a:cubicBezTo>
                    <a:pt x="0" y="2"/>
                    <a:pt x="0" y="2"/>
                    <a:pt x="0" y="2"/>
                  </a:cubicBezTo>
                  <a:cubicBezTo>
                    <a:pt x="0" y="1"/>
                    <a:pt x="1" y="0"/>
                    <a:pt x="1" y="0"/>
                  </a:cubicBezTo>
                  <a:cubicBezTo>
                    <a:pt x="2" y="0"/>
                    <a:pt x="3" y="1"/>
                    <a:pt x="3"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20" name="Freeform 117"/>
            <p:cNvSpPr>
              <a:spLocks/>
            </p:cNvSpPr>
            <p:nvPr/>
          </p:nvSpPr>
          <p:spPr bwMode="auto">
            <a:xfrm>
              <a:off x="12059726" y="4608098"/>
              <a:ext cx="62811" cy="96834"/>
            </a:xfrm>
            <a:custGeom>
              <a:avLst/>
              <a:gdLst>
                <a:gd name="T0" fmla="*/ 20 w 20"/>
                <a:gd name="T1" fmla="*/ 30 h 31"/>
                <a:gd name="T2" fmla="*/ 19 w 20"/>
                <a:gd name="T3" fmla="*/ 31 h 31"/>
                <a:gd name="T4" fmla="*/ 17 w 20"/>
                <a:gd name="T5" fmla="*/ 30 h 31"/>
                <a:gd name="T6" fmla="*/ 1 w 20"/>
                <a:gd name="T7" fmla="*/ 3 h 31"/>
                <a:gd name="T8" fmla="*/ 1 w 20"/>
                <a:gd name="T9" fmla="*/ 0 h 31"/>
                <a:gd name="T10" fmla="*/ 4 w 20"/>
                <a:gd name="T11" fmla="*/ 1 h 31"/>
                <a:gd name="T12" fmla="*/ 20 w 20"/>
                <a:gd name="T13" fmla="*/ 29 h 31"/>
                <a:gd name="T14" fmla="*/ 20 w 20"/>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20" y="30"/>
                  </a:moveTo>
                  <a:cubicBezTo>
                    <a:pt x="20" y="30"/>
                    <a:pt x="20" y="31"/>
                    <a:pt x="19" y="31"/>
                  </a:cubicBezTo>
                  <a:cubicBezTo>
                    <a:pt x="18" y="31"/>
                    <a:pt x="17" y="31"/>
                    <a:pt x="17" y="30"/>
                  </a:cubicBezTo>
                  <a:cubicBezTo>
                    <a:pt x="1" y="3"/>
                    <a:pt x="1" y="3"/>
                    <a:pt x="1" y="3"/>
                  </a:cubicBezTo>
                  <a:cubicBezTo>
                    <a:pt x="0" y="2"/>
                    <a:pt x="1" y="1"/>
                    <a:pt x="1" y="0"/>
                  </a:cubicBezTo>
                  <a:cubicBezTo>
                    <a:pt x="2" y="0"/>
                    <a:pt x="3" y="0"/>
                    <a:pt x="4" y="1"/>
                  </a:cubicBezTo>
                  <a:cubicBezTo>
                    <a:pt x="20" y="29"/>
                    <a:pt x="20" y="29"/>
                    <a:pt x="20" y="29"/>
                  </a:cubicBezTo>
                  <a:cubicBezTo>
                    <a:pt x="20" y="29"/>
                    <a:pt x="20" y="29"/>
                    <a:pt x="20" y="30"/>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21" name="Freeform 118"/>
            <p:cNvSpPr>
              <a:spLocks/>
            </p:cNvSpPr>
            <p:nvPr/>
          </p:nvSpPr>
          <p:spPr bwMode="auto">
            <a:xfrm>
              <a:off x="11917093" y="4750732"/>
              <a:ext cx="96834" cy="62811"/>
            </a:xfrm>
            <a:custGeom>
              <a:avLst/>
              <a:gdLst>
                <a:gd name="T0" fmla="*/ 31 w 31"/>
                <a:gd name="T1" fmla="*/ 18 h 20"/>
                <a:gd name="T2" fmla="*/ 31 w 31"/>
                <a:gd name="T3" fmla="*/ 19 h 20"/>
                <a:gd name="T4" fmla="*/ 29 w 31"/>
                <a:gd name="T5" fmla="*/ 19 h 20"/>
                <a:gd name="T6" fmla="*/ 1 w 31"/>
                <a:gd name="T7" fmla="*/ 3 h 20"/>
                <a:gd name="T8" fmla="*/ 1 w 31"/>
                <a:gd name="T9" fmla="*/ 1 h 20"/>
                <a:gd name="T10" fmla="*/ 3 w 31"/>
                <a:gd name="T11" fmla="*/ 1 h 20"/>
                <a:gd name="T12" fmla="*/ 31 w 31"/>
                <a:gd name="T13" fmla="*/ 17 h 20"/>
                <a:gd name="T14" fmla="*/ 31 w 31"/>
                <a:gd name="T15" fmla="*/ 1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1" y="18"/>
                  </a:moveTo>
                  <a:cubicBezTo>
                    <a:pt x="31" y="18"/>
                    <a:pt x="31" y="19"/>
                    <a:pt x="31" y="19"/>
                  </a:cubicBezTo>
                  <a:cubicBezTo>
                    <a:pt x="31" y="20"/>
                    <a:pt x="30" y="20"/>
                    <a:pt x="29" y="19"/>
                  </a:cubicBezTo>
                  <a:cubicBezTo>
                    <a:pt x="1" y="3"/>
                    <a:pt x="1" y="3"/>
                    <a:pt x="1" y="3"/>
                  </a:cubicBezTo>
                  <a:cubicBezTo>
                    <a:pt x="0" y="3"/>
                    <a:pt x="0" y="2"/>
                    <a:pt x="1" y="1"/>
                  </a:cubicBezTo>
                  <a:cubicBezTo>
                    <a:pt x="1" y="0"/>
                    <a:pt x="2" y="0"/>
                    <a:pt x="3" y="1"/>
                  </a:cubicBezTo>
                  <a:cubicBezTo>
                    <a:pt x="31" y="17"/>
                    <a:pt x="31" y="17"/>
                    <a:pt x="31" y="17"/>
                  </a:cubicBezTo>
                  <a:cubicBezTo>
                    <a:pt x="31" y="17"/>
                    <a:pt x="31" y="17"/>
                    <a:pt x="31" y="18"/>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22" name="Freeform 119"/>
            <p:cNvSpPr>
              <a:spLocks/>
            </p:cNvSpPr>
            <p:nvPr/>
          </p:nvSpPr>
          <p:spPr bwMode="auto">
            <a:xfrm>
              <a:off x="12508565" y="5092268"/>
              <a:ext cx="99451" cy="61503"/>
            </a:xfrm>
            <a:custGeom>
              <a:avLst/>
              <a:gdLst>
                <a:gd name="T0" fmla="*/ 32 w 32"/>
                <a:gd name="T1" fmla="*/ 18 h 20"/>
                <a:gd name="T2" fmla="*/ 31 w 32"/>
                <a:gd name="T3" fmla="*/ 19 h 20"/>
                <a:gd name="T4" fmla="*/ 29 w 32"/>
                <a:gd name="T5" fmla="*/ 20 h 20"/>
                <a:gd name="T6" fmla="*/ 1 w 32"/>
                <a:gd name="T7" fmla="*/ 4 h 20"/>
                <a:gd name="T8" fmla="*/ 1 w 32"/>
                <a:gd name="T9" fmla="*/ 1 h 20"/>
                <a:gd name="T10" fmla="*/ 3 w 32"/>
                <a:gd name="T11" fmla="*/ 1 h 20"/>
                <a:gd name="T12" fmla="*/ 31 w 32"/>
                <a:gd name="T13" fmla="*/ 17 h 20"/>
                <a:gd name="T14" fmla="*/ 32 w 32"/>
                <a:gd name="T15" fmla="*/ 1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18"/>
                  </a:moveTo>
                  <a:cubicBezTo>
                    <a:pt x="32" y="19"/>
                    <a:pt x="31" y="19"/>
                    <a:pt x="31" y="19"/>
                  </a:cubicBezTo>
                  <a:cubicBezTo>
                    <a:pt x="31" y="20"/>
                    <a:pt x="30" y="20"/>
                    <a:pt x="29" y="20"/>
                  </a:cubicBezTo>
                  <a:cubicBezTo>
                    <a:pt x="1" y="4"/>
                    <a:pt x="1" y="4"/>
                    <a:pt x="1" y="4"/>
                  </a:cubicBezTo>
                  <a:cubicBezTo>
                    <a:pt x="0" y="3"/>
                    <a:pt x="0" y="2"/>
                    <a:pt x="1" y="1"/>
                  </a:cubicBezTo>
                  <a:cubicBezTo>
                    <a:pt x="1" y="1"/>
                    <a:pt x="2" y="0"/>
                    <a:pt x="3" y="1"/>
                  </a:cubicBezTo>
                  <a:cubicBezTo>
                    <a:pt x="31" y="17"/>
                    <a:pt x="31" y="17"/>
                    <a:pt x="31" y="17"/>
                  </a:cubicBezTo>
                  <a:cubicBezTo>
                    <a:pt x="31" y="17"/>
                    <a:pt x="32" y="18"/>
                    <a:pt x="32" y="18"/>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23" name="Freeform 120"/>
            <p:cNvSpPr>
              <a:spLocks/>
            </p:cNvSpPr>
            <p:nvPr/>
          </p:nvSpPr>
          <p:spPr bwMode="auto">
            <a:xfrm>
              <a:off x="11871293" y="4999360"/>
              <a:ext cx="108611" cy="27480"/>
            </a:xfrm>
            <a:custGeom>
              <a:avLst/>
              <a:gdLst>
                <a:gd name="T0" fmla="*/ 35 w 35"/>
                <a:gd name="T1" fmla="*/ 1 h 9"/>
                <a:gd name="T2" fmla="*/ 34 w 35"/>
                <a:gd name="T3" fmla="*/ 3 h 9"/>
                <a:gd name="T4" fmla="*/ 2 w 35"/>
                <a:gd name="T5" fmla="*/ 9 h 9"/>
                <a:gd name="T6" fmla="*/ 0 w 35"/>
                <a:gd name="T7" fmla="*/ 7 h 9"/>
                <a:gd name="T8" fmla="*/ 2 w 35"/>
                <a:gd name="T9" fmla="*/ 6 h 9"/>
                <a:gd name="T10" fmla="*/ 33 w 35"/>
                <a:gd name="T11" fmla="*/ 0 h 9"/>
                <a:gd name="T12" fmla="*/ 35 w 35"/>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5" h="9">
                  <a:moveTo>
                    <a:pt x="35" y="1"/>
                  </a:moveTo>
                  <a:cubicBezTo>
                    <a:pt x="35" y="2"/>
                    <a:pt x="35" y="3"/>
                    <a:pt x="34" y="3"/>
                  </a:cubicBezTo>
                  <a:cubicBezTo>
                    <a:pt x="2" y="9"/>
                    <a:pt x="2" y="9"/>
                    <a:pt x="2" y="9"/>
                  </a:cubicBezTo>
                  <a:cubicBezTo>
                    <a:pt x="1" y="9"/>
                    <a:pt x="0" y="8"/>
                    <a:pt x="0" y="7"/>
                  </a:cubicBezTo>
                  <a:cubicBezTo>
                    <a:pt x="0" y="7"/>
                    <a:pt x="1" y="6"/>
                    <a:pt x="2" y="6"/>
                  </a:cubicBezTo>
                  <a:cubicBezTo>
                    <a:pt x="33" y="0"/>
                    <a:pt x="33" y="0"/>
                    <a:pt x="33" y="0"/>
                  </a:cubicBezTo>
                  <a:cubicBezTo>
                    <a:pt x="34" y="0"/>
                    <a:pt x="35" y="0"/>
                    <a:pt x="35" y="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24" name="Freeform 121"/>
            <p:cNvSpPr>
              <a:spLocks/>
            </p:cNvSpPr>
            <p:nvPr/>
          </p:nvSpPr>
          <p:spPr bwMode="auto">
            <a:xfrm>
              <a:off x="12542588" y="4877663"/>
              <a:ext cx="112537" cy="31406"/>
            </a:xfrm>
            <a:custGeom>
              <a:avLst/>
              <a:gdLst>
                <a:gd name="T0" fmla="*/ 36 w 36"/>
                <a:gd name="T1" fmla="*/ 2 h 10"/>
                <a:gd name="T2" fmla="*/ 34 w 36"/>
                <a:gd name="T3" fmla="*/ 4 h 10"/>
                <a:gd name="T4" fmla="*/ 3 w 36"/>
                <a:gd name="T5" fmla="*/ 9 h 10"/>
                <a:gd name="T6" fmla="*/ 1 w 36"/>
                <a:gd name="T7" fmla="*/ 8 h 10"/>
                <a:gd name="T8" fmla="*/ 2 w 36"/>
                <a:gd name="T9" fmla="*/ 6 h 10"/>
                <a:gd name="T10" fmla="*/ 34 w 36"/>
                <a:gd name="T11" fmla="*/ 1 h 10"/>
                <a:gd name="T12" fmla="*/ 36 w 36"/>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6" y="2"/>
                  </a:moveTo>
                  <a:cubicBezTo>
                    <a:pt x="36" y="3"/>
                    <a:pt x="35" y="4"/>
                    <a:pt x="34" y="4"/>
                  </a:cubicBezTo>
                  <a:cubicBezTo>
                    <a:pt x="3" y="9"/>
                    <a:pt x="3" y="9"/>
                    <a:pt x="3" y="9"/>
                  </a:cubicBezTo>
                  <a:cubicBezTo>
                    <a:pt x="2" y="10"/>
                    <a:pt x="1" y="9"/>
                    <a:pt x="1" y="8"/>
                  </a:cubicBezTo>
                  <a:cubicBezTo>
                    <a:pt x="0" y="7"/>
                    <a:pt x="1" y="6"/>
                    <a:pt x="2" y="6"/>
                  </a:cubicBezTo>
                  <a:cubicBezTo>
                    <a:pt x="34" y="1"/>
                    <a:pt x="34" y="1"/>
                    <a:pt x="34" y="1"/>
                  </a:cubicBezTo>
                  <a:cubicBezTo>
                    <a:pt x="35" y="0"/>
                    <a:pt x="35" y="1"/>
                    <a:pt x="36" y="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25" name="Freeform 122"/>
            <p:cNvSpPr>
              <a:spLocks/>
            </p:cNvSpPr>
            <p:nvPr/>
          </p:nvSpPr>
          <p:spPr bwMode="auto">
            <a:xfrm>
              <a:off x="12481085" y="4695772"/>
              <a:ext cx="86365" cy="74589"/>
            </a:xfrm>
            <a:custGeom>
              <a:avLst/>
              <a:gdLst>
                <a:gd name="T0" fmla="*/ 28 w 28"/>
                <a:gd name="T1" fmla="*/ 2 h 24"/>
                <a:gd name="T2" fmla="*/ 27 w 28"/>
                <a:gd name="T3" fmla="*/ 3 h 24"/>
                <a:gd name="T4" fmla="*/ 3 w 28"/>
                <a:gd name="T5" fmla="*/ 24 h 24"/>
                <a:gd name="T6" fmla="*/ 0 w 28"/>
                <a:gd name="T7" fmla="*/ 24 h 24"/>
                <a:gd name="T8" fmla="*/ 1 w 28"/>
                <a:gd name="T9" fmla="*/ 21 h 24"/>
                <a:gd name="T10" fmla="*/ 25 w 28"/>
                <a:gd name="T11" fmla="*/ 1 h 24"/>
                <a:gd name="T12" fmla="*/ 28 w 28"/>
                <a:gd name="T13" fmla="*/ 1 h 24"/>
                <a:gd name="T14" fmla="*/ 28 w 28"/>
                <a:gd name="T15" fmla="*/ 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4">
                  <a:moveTo>
                    <a:pt x="28" y="2"/>
                  </a:moveTo>
                  <a:cubicBezTo>
                    <a:pt x="28" y="2"/>
                    <a:pt x="28" y="3"/>
                    <a:pt x="27" y="3"/>
                  </a:cubicBezTo>
                  <a:cubicBezTo>
                    <a:pt x="3" y="24"/>
                    <a:pt x="3" y="24"/>
                    <a:pt x="3" y="24"/>
                  </a:cubicBezTo>
                  <a:cubicBezTo>
                    <a:pt x="2" y="24"/>
                    <a:pt x="1" y="24"/>
                    <a:pt x="0" y="24"/>
                  </a:cubicBezTo>
                  <a:cubicBezTo>
                    <a:pt x="0" y="23"/>
                    <a:pt x="0" y="22"/>
                    <a:pt x="1" y="21"/>
                  </a:cubicBezTo>
                  <a:cubicBezTo>
                    <a:pt x="25" y="1"/>
                    <a:pt x="25" y="1"/>
                    <a:pt x="25" y="1"/>
                  </a:cubicBezTo>
                  <a:cubicBezTo>
                    <a:pt x="26" y="0"/>
                    <a:pt x="27" y="0"/>
                    <a:pt x="28" y="1"/>
                  </a:cubicBezTo>
                  <a:cubicBezTo>
                    <a:pt x="28" y="1"/>
                    <a:pt x="28" y="1"/>
                    <a:pt x="28" y="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26" name="Freeform 123"/>
            <p:cNvSpPr>
              <a:spLocks/>
            </p:cNvSpPr>
            <p:nvPr/>
          </p:nvSpPr>
          <p:spPr bwMode="auto">
            <a:xfrm>
              <a:off x="12356772" y="4580618"/>
              <a:ext cx="44491" cy="102068"/>
            </a:xfrm>
            <a:custGeom>
              <a:avLst/>
              <a:gdLst>
                <a:gd name="T0" fmla="*/ 14 w 14"/>
                <a:gd name="T1" fmla="*/ 1 h 33"/>
                <a:gd name="T2" fmla="*/ 14 w 14"/>
                <a:gd name="T3" fmla="*/ 2 h 33"/>
                <a:gd name="T4" fmla="*/ 3 w 14"/>
                <a:gd name="T5" fmla="*/ 32 h 33"/>
                <a:gd name="T6" fmla="*/ 1 w 14"/>
                <a:gd name="T7" fmla="*/ 33 h 33"/>
                <a:gd name="T8" fmla="*/ 0 w 14"/>
                <a:gd name="T9" fmla="*/ 31 h 33"/>
                <a:gd name="T10" fmla="*/ 11 w 14"/>
                <a:gd name="T11" fmla="*/ 1 h 33"/>
                <a:gd name="T12" fmla="*/ 13 w 14"/>
                <a:gd name="T13" fmla="*/ 0 h 33"/>
                <a:gd name="T14" fmla="*/ 14 w 14"/>
                <a:gd name="T15" fmla="*/ 1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3">
                  <a:moveTo>
                    <a:pt x="14" y="1"/>
                  </a:moveTo>
                  <a:cubicBezTo>
                    <a:pt x="14" y="1"/>
                    <a:pt x="14" y="2"/>
                    <a:pt x="14" y="2"/>
                  </a:cubicBezTo>
                  <a:cubicBezTo>
                    <a:pt x="3" y="32"/>
                    <a:pt x="3" y="32"/>
                    <a:pt x="3" y="32"/>
                  </a:cubicBezTo>
                  <a:cubicBezTo>
                    <a:pt x="3" y="33"/>
                    <a:pt x="2" y="33"/>
                    <a:pt x="1" y="33"/>
                  </a:cubicBezTo>
                  <a:cubicBezTo>
                    <a:pt x="0" y="33"/>
                    <a:pt x="0" y="32"/>
                    <a:pt x="0" y="31"/>
                  </a:cubicBezTo>
                  <a:cubicBezTo>
                    <a:pt x="11" y="1"/>
                    <a:pt x="11" y="1"/>
                    <a:pt x="11" y="1"/>
                  </a:cubicBezTo>
                  <a:cubicBezTo>
                    <a:pt x="11" y="0"/>
                    <a:pt x="12" y="0"/>
                    <a:pt x="13" y="0"/>
                  </a:cubicBezTo>
                  <a:cubicBezTo>
                    <a:pt x="14" y="0"/>
                    <a:pt x="14" y="1"/>
                    <a:pt x="14" y="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27" name="Freeform 124"/>
            <p:cNvSpPr>
              <a:spLocks/>
            </p:cNvSpPr>
            <p:nvPr/>
          </p:nvSpPr>
          <p:spPr bwMode="auto">
            <a:xfrm>
              <a:off x="12190583" y="4562298"/>
              <a:ext cx="27480" cy="108611"/>
            </a:xfrm>
            <a:custGeom>
              <a:avLst/>
              <a:gdLst>
                <a:gd name="T0" fmla="*/ 3 w 9"/>
                <a:gd name="T1" fmla="*/ 1 h 35"/>
                <a:gd name="T2" fmla="*/ 9 w 9"/>
                <a:gd name="T3" fmla="*/ 33 h 35"/>
                <a:gd name="T4" fmla="*/ 7 w 9"/>
                <a:gd name="T5" fmla="*/ 35 h 35"/>
                <a:gd name="T6" fmla="*/ 5 w 9"/>
                <a:gd name="T7" fmla="*/ 34 h 35"/>
                <a:gd name="T8" fmla="*/ 0 w 9"/>
                <a:gd name="T9" fmla="*/ 2 h 35"/>
                <a:gd name="T10" fmla="*/ 1 w 9"/>
                <a:gd name="T11" fmla="*/ 0 h 35"/>
                <a:gd name="T12" fmla="*/ 3 w 9"/>
                <a:gd name="T13" fmla="*/ 1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3" y="1"/>
                  </a:moveTo>
                  <a:cubicBezTo>
                    <a:pt x="9" y="33"/>
                    <a:pt x="9" y="33"/>
                    <a:pt x="9" y="33"/>
                  </a:cubicBezTo>
                  <a:cubicBezTo>
                    <a:pt x="9" y="34"/>
                    <a:pt x="8" y="35"/>
                    <a:pt x="7" y="35"/>
                  </a:cubicBezTo>
                  <a:cubicBezTo>
                    <a:pt x="6" y="35"/>
                    <a:pt x="6" y="35"/>
                    <a:pt x="5" y="34"/>
                  </a:cubicBezTo>
                  <a:cubicBezTo>
                    <a:pt x="0" y="2"/>
                    <a:pt x="0" y="2"/>
                    <a:pt x="0" y="2"/>
                  </a:cubicBezTo>
                  <a:cubicBezTo>
                    <a:pt x="0" y="1"/>
                    <a:pt x="0" y="0"/>
                    <a:pt x="1" y="0"/>
                  </a:cubicBezTo>
                  <a:cubicBezTo>
                    <a:pt x="2" y="0"/>
                    <a:pt x="3" y="1"/>
                    <a:pt x="3" y="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28" name="Freeform 125"/>
            <p:cNvSpPr>
              <a:spLocks/>
            </p:cNvSpPr>
            <p:nvPr/>
          </p:nvSpPr>
          <p:spPr bwMode="auto">
            <a:xfrm>
              <a:off x="12004767" y="4646047"/>
              <a:ext cx="77206" cy="88983"/>
            </a:xfrm>
            <a:custGeom>
              <a:avLst/>
              <a:gdLst>
                <a:gd name="T0" fmla="*/ 24 w 25"/>
                <a:gd name="T1" fmla="*/ 27 h 29"/>
                <a:gd name="T2" fmla="*/ 24 w 25"/>
                <a:gd name="T3" fmla="*/ 28 h 29"/>
                <a:gd name="T4" fmla="*/ 22 w 25"/>
                <a:gd name="T5" fmla="*/ 28 h 29"/>
                <a:gd name="T6" fmla="*/ 1 w 25"/>
                <a:gd name="T7" fmla="*/ 3 h 29"/>
                <a:gd name="T8" fmla="*/ 1 w 25"/>
                <a:gd name="T9" fmla="*/ 1 h 29"/>
                <a:gd name="T10" fmla="*/ 3 w 25"/>
                <a:gd name="T11" fmla="*/ 1 h 29"/>
                <a:gd name="T12" fmla="*/ 24 w 25"/>
                <a:gd name="T13" fmla="*/ 26 h 29"/>
                <a:gd name="T14" fmla="*/ 24 w 25"/>
                <a:gd name="T15" fmla="*/ 2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9">
                  <a:moveTo>
                    <a:pt x="24" y="27"/>
                  </a:moveTo>
                  <a:cubicBezTo>
                    <a:pt x="25" y="27"/>
                    <a:pt x="24" y="28"/>
                    <a:pt x="24" y="28"/>
                  </a:cubicBezTo>
                  <a:cubicBezTo>
                    <a:pt x="23" y="29"/>
                    <a:pt x="22" y="29"/>
                    <a:pt x="22" y="28"/>
                  </a:cubicBezTo>
                  <a:cubicBezTo>
                    <a:pt x="1" y="3"/>
                    <a:pt x="1" y="3"/>
                    <a:pt x="1" y="3"/>
                  </a:cubicBezTo>
                  <a:cubicBezTo>
                    <a:pt x="0" y="3"/>
                    <a:pt x="0" y="2"/>
                    <a:pt x="1" y="1"/>
                  </a:cubicBezTo>
                  <a:cubicBezTo>
                    <a:pt x="2" y="0"/>
                    <a:pt x="3" y="1"/>
                    <a:pt x="3" y="1"/>
                  </a:cubicBezTo>
                  <a:cubicBezTo>
                    <a:pt x="24" y="26"/>
                    <a:pt x="24" y="26"/>
                    <a:pt x="24" y="26"/>
                  </a:cubicBezTo>
                  <a:cubicBezTo>
                    <a:pt x="24" y="26"/>
                    <a:pt x="24" y="26"/>
                    <a:pt x="24" y="27"/>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29" name="Freeform 126"/>
            <p:cNvSpPr>
              <a:spLocks/>
            </p:cNvSpPr>
            <p:nvPr/>
          </p:nvSpPr>
          <p:spPr bwMode="auto">
            <a:xfrm>
              <a:off x="11889613" y="4813543"/>
              <a:ext cx="105994" cy="45800"/>
            </a:xfrm>
            <a:custGeom>
              <a:avLst/>
              <a:gdLst>
                <a:gd name="T0" fmla="*/ 33 w 34"/>
                <a:gd name="T1" fmla="*/ 13 h 15"/>
                <a:gd name="T2" fmla="*/ 33 w 34"/>
                <a:gd name="T3" fmla="*/ 13 h 15"/>
                <a:gd name="T4" fmla="*/ 31 w 34"/>
                <a:gd name="T5" fmla="*/ 14 h 15"/>
                <a:gd name="T6" fmla="*/ 1 w 34"/>
                <a:gd name="T7" fmla="*/ 3 h 15"/>
                <a:gd name="T8" fmla="*/ 0 w 34"/>
                <a:gd name="T9" fmla="*/ 1 h 15"/>
                <a:gd name="T10" fmla="*/ 2 w 34"/>
                <a:gd name="T11" fmla="*/ 0 h 15"/>
                <a:gd name="T12" fmla="*/ 32 w 34"/>
                <a:gd name="T13" fmla="*/ 11 h 15"/>
                <a:gd name="T14" fmla="*/ 33 w 34"/>
                <a:gd name="T15" fmla="*/ 1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5">
                  <a:moveTo>
                    <a:pt x="33" y="13"/>
                  </a:moveTo>
                  <a:cubicBezTo>
                    <a:pt x="34" y="13"/>
                    <a:pt x="34" y="13"/>
                    <a:pt x="33" y="13"/>
                  </a:cubicBezTo>
                  <a:cubicBezTo>
                    <a:pt x="33" y="14"/>
                    <a:pt x="32" y="15"/>
                    <a:pt x="31" y="14"/>
                  </a:cubicBezTo>
                  <a:cubicBezTo>
                    <a:pt x="1" y="3"/>
                    <a:pt x="1" y="3"/>
                    <a:pt x="1" y="3"/>
                  </a:cubicBezTo>
                  <a:cubicBezTo>
                    <a:pt x="0" y="3"/>
                    <a:pt x="0" y="2"/>
                    <a:pt x="0" y="1"/>
                  </a:cubicBezTo>
                  <a:cubicBezTo>
                    <a:pt x="0" y="1"/>
                    <a:pt x="1" y="0"/>
                    <a:pt x="2" y="0"/>
                  </a:cubicBezTo>
                  <a:cubicBezTo>
                    <a:pt x="32" y="11"/>
                    <a:pt x="32" y="11"/>
                    <a:pt x="32" y="11"/>
                  </a:cubicBezTo>
                  <a:cubicBezTo>
                    <a:pt x="33" y="12"/>
                    <a:pt x="33" y="12"/>
                    <a:pt x="33" y="13"/>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30" name="Freeform 127"/>
            <p:cNvSpPr>
              <a:spLocks/>
            </p:cNvSpPr>
            <p:nvPr/>
          </p:nvSpPr>
          <p:spPr bwMode="auto">
            <a:xfrm>
              <a:off x="12530811" y="5049085"/>
              <a:ext cx="104685" cy="43183"/>
            </a:xfrm>
            <a:custGeom>
              <a:avLst/>
              <a:gdLst>
                <a:gd name="T0" fmla="*/ 34 w 34"/>
                <a:gd name="T1" fmla="*/ 12 h 14"/>
                <a:gd name="T2" fmla="*/ 34 w 34"/>
                <a:gd name="T3" fmla="*/ 13 h 14"/>
                <a:gd name="T4" fmla="*/ 32 w 34"/>
                <a:gd name="T5" fmla="*/ 14 h 14"/>
                <a:gd name="T6" fmla="*/ 1 w 34"/>
                <a:gd name="T7" fmla="*/ 3 h 14"/>
                <a:gd name="T8" fmla="*/ 0 w 34"/>
                <a:gd name="T9" fmla="*/ 1 h 14"/>
                <a:gd name="T10" fmla="*/ 3 w 34"/>
                <a:gd name="T11" fmla="*/ 0 h 14"/>
                <a:gd name="T12" fmla="*/ 33 w 34"/>
                <a:gd name="T13" fmla="*/ 11 h 14"/>
                <a:gd name="T14" fmla="*/ 34 w 34"/>
                <a:gd name="T15" fmla="*/ 1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4">
                  <a:moveTo>
                    <a:pt x="34" y="12"/>
                  </a:moveTo>
                  <a:cubicBezTo>
                    <a:pt x="34" y="12"/>
                    <a:pt x="34" y="13"/>
                    <a:pt x="34" y="13"/>
                  </a:cubicBezTo>
                  <a:cubicBezTo>
                    <a:pt x="33" y="14"/>
                    <a:pt x="32" y="14"/>
                    <a:pt x="32" y="14"/>
                  </a:cubicBezTo>
                  <a:cubicBezTo>
                    <a:pt x="1" y="3"/>
                    <a:pt x="1" y="3"/>
                    <a:pt x="1" y="3"/>
                  </a:cubicBezTo>
                  <a:cubicBezTo>
                    <a:pt x="1" y="3"/>
                    <a:pt x="0" y="2"/>
                    <a:pt x="0" y="1"/>
                  </a:cubicBezTo>
                  <a:cubicBezTo>
                    <a:pt x="1" y="0"/>
                    <a:pt x="2" y="0"/>
                    <a:pt x="3" y="0"/>
                  </a:cubicBezTo>
                  <a:cubicBezTo>
                    <a:pt x="33" y="11"/>
                    <a:pt x="33" y="11"/>
                    <a:pt x="33" y="11"/>
                  </a:cubicBezTo>
                  <a:cubicBezTo>
                    <a:pt x="33" y="11"/>
                    <a:pt x="34" y="12"/>
                    <a:pt x="34" y="1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31" name="Freeform 128"/>
            <p:cNvSpPr>
              <a:spLocks/>
            </p:cNvSpPr>
            <p:nvPr/>
          </p:nvSpPr>
          <p:spPr bwMode="auto">
            <a:xfrm>
              <a:off x="11889613" y="5049085"/>
              <a:ext cx="105994" cy="43183"/>
            </a:xfrm>
            <a:custGeom>
              <a:avLst/>
              <a:gdLst>
                <a:gd name="T0" fmla="*/ 33 w 34"/>
                <a:gd name="T1" fmla="*/ 1 h 14"/>
                <a:gd name="T2" fmla="*/ 32 w 34"/>
                <a:gd name="T3" fmla="*/ 3 h 14"/>
                <a:gd name="T4" fmla="*/ 2 w 34"/>
                <a:gd name="T5" fmla="*/ 14 h 14"/>
                <a:gd name="T6" fmla="*/ 0 w 34"/>
                <a:gd name="T7" fmla="*/ 13 h 14"/>
                <a:gd name="T8" fmla="*/ 1 w 34"/>
                <a:gd name="T9" fmla="*/ 11 h 14"/>
                <a:gd name="T10" fmla="*/ 31 w 34"/>
                <a:gd name="T11" fmla="*/ 0 h 14"/>
                <a:gd name="T12" fmla="*/ 33 w 34"/>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34" h="14">
                  <a:moveTo>
                    <a:pt x="33" y="1"/>
                  </a:moveTo>
                  <a:cubicBezTo>
                    <a:pt x="34" y="2"/>
                    <a:pt x="33" y="3"/>
                    <a:pt x="32" y="3"/>
                  </a:cubicBezTo>
                  <a:cubicBezTo>
                    <a:pt x="2" y="14"/>
                    <a:pt x="2" y="14"/>
                    <a:pt x="2" y="14"/>
                  </a:cubicBezTo>
                  <a:cubicBezTo>
                    <a:pt x="1" y="14"/>
                    <a:pt x="0" y="14"/>
                    <a:pt x="0" y="13"/>
                  </a:cubicBezTo>
                  <a:cubicBezTo>
                    <a:pt x="0" y="12"/>
                    <a:pt x="0" y="11"/>
                    <a:pt x="1" y="11"/>
                  </a:cubicBezTo>
                  <a:cubicBezTo>
                    <a:pt x="31" y="0"/>
                    <a:pt x="31" y="0"/>
                    <a:pt x="31" y="0"/>
                  </a:cubicBezTo>
                  <a:cubicBezTo>
                    <a:pt x="32" y="0"/>
                    <a:pt x="33" y="0"/>
                    <a:pt x="33" y="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32" name="Freeform 129"/>
            <p:cNvSpPr>
              <a:spLocks/>
            </p:cNvSpPr>
            <p:nvPr/>
          </p:nvSpPr>
          <p:spPr bwMode="auto">
            <a:xfrm>
              <a:off x="12530811" y="4813543"/>
              <a:ext cx="104685" cy="45800"/>
            </a:xfrm>
            <a:custGeom>
              <a:avLst/>
              <a:gdLst>
                <a:gd name="T0" fmla="*/ 34 w 34"/>
                <a:gd name="T1" fmla="*/ 1 h 15"/>
                <a:gd name="T2" fmla="*/ 33 w 34"/>
                <a:gd name="T3" fmla="*/ 3 h 15"/>
                <a:gd name="T4" fmla="*/ 3 w 34"/>
                <a:gd name="T5" fmla="*/ 14 h 15"/>
                <a:gd name="T6" fmla="*/ 0 w 34"/>
                <a:gd name="T7" fmla="*/ 13 h 15"/>
                <a:gd name="T8" fmla="*/ 1 w 34"/>
                <a:gd name="T9" fmla="*/ 11 h 15"/>
                <a:gd name="T10" fmla="*/ 32 w 34"/>
                <a:gd name="T11" fmla="*/ 0 h 15"/>
                <a:gd name="T12" fmla="*/ 34 w 34"/>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34" h="15">
                  <a:moveTo>
                    <a:pt x="34" y="1"/>
                  </a:moveTo>
                  <a:cubicBezTo>
                    <a:pt x="34" y="2"/>
                    <a:pt x="34" y="3"/>
                    <a:pt x="33" y="3"/>
                  </a:cubicBezTo>
                  <a:cubicBezTo>
                    <a:pt x="3" y="14"/>
                    <a:pt x="3" y="14"/>
                    <a:pt x="3" y="14"/>
                  </a:cubicBezTo>
                  <a:cubicBezTo>
                    <a:pt x="2" y="15"/>
                    <a:pt x="1" y="14"/>
                    <a:pt x="0" y="13"/>
                  </a:cubicBezTo>
                  <a:cubicBezTo>
                    <a:pt x="0" y="13"/>
                    <a:pt x="1" y="12"/>
                    <a:pt x="1" y="11"/>
                  </a:cubicBezTo>
                  <a:cubicBezTo>
                    <a:pt x="32" y="0"/>
                    <a:pt x="32" y="0"/>
                    <a:pt x="32" y="0"/>
                  </a:cubicBezTo>
                  <a:cubicBezTo>
                    <a:pt x="32" y="0"/>
                    <a:pt x="33" y="1"/>
                    <a:pt x="34" y="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33" name="Freeform 130"/>
            <p:cNvSpPr>
              <a:spLocks/>
            </p:cNvSpPr>
            <p:nvPr/>
          </p:nvSpPr>
          <p:spPr bwMode="auto">
            <a:xfrm>
              <a:off x="12444445" y="4646047"/>
              <a:ext cx="74589" cy="88983"/>
            </a:xfrm>
            <a:custGeom>
              <a:avLst/>
              <a:gdLst>
                <a:gd name="T0" fmla="*/ 24 w 24"/>
                <a:gd name="T1" fmla="*/ 2 h 29"/>
                <a:gd name="T2" fmla="*/ 24 w 24"/>
                <a:gd name="T3" fmla="*/ 3 h 29"/>
                <a:gd name="T4" fmla="*/ 3 w 24"/>
                <a:gd name="T5" fmla="*/ 28 h 29"/>
                <a:gd name="T6" fmla="*/ 1 w 24"/>
                <a:gd name="T7" fmla="*/ 28 h 29"/>
                <a:gd name="T8" fmla="*/ 1 w 24"/>
                <a:gd name="T9" fmla="*/ 26 h 29"/>
                <a:gd name="T10" fmla="*/ 21 w 24"/>
                <a:gd name="T11" fmla="*/ 1 h 29"/>
                <a:gd name="T12" fmla="*/ 24 w 24"/>
                <a:gd name="T13" fmla="*/ 1 h 29"/>
                <a:gd name="T14" fmla="*/ 24 w 24"/>
                <a:gd name="T15" fmla="*/ 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9">
                  <a:moveTo>
                    <a:pt x="24" y="2"/>
                  </a:moveTo>
                  <a:cubicBezTo>
                    <a:pt x="24" y="2"/>
                    <a:pt x="24" y="3"/>
                    <a:pt x="24" y="3"/>
                  </a:cubicBezTo>
                  <a:cubicBezTo>
                    <a:pt x="3" y="28"/>
                    <a:pt x="3" y="28"/>
                    <a:pt x="3" y="28"/>
                  </a:cubicBezTo>
                  <a:cubicBezTo>
                    <a:pt x="3" y="29"/>
                    <a:pt x="2" y="29"/>
                    <a:pt x="1" y="28"/>
                  </a:cubicBezTo>
                  <a:cubicBezTo>
                    <a:pt x="0" y="28"/>
                    <a:pt x="0" y="27"/>
                    <a:pt x="1" y="26"/>
                  </a:cubicBezTo>
                  <a:cubicBezTo>
                    <a:pt x="21" y="1"/>
                    <a:pt x="21" y="1"/>
                    <a:pt x="21" y="1"/>
                  </a:cubicBezTo>
                  <a:cubicBezTo>
                    <a:pt x="22" y="1"/>
                    <a:pt x="23" y="0"/>
                    <a:pt x="24" y="1"/>
                  </a:cubicBezTo>
                  <a:cubicBezTo>
                    <a:pt x="24" y="1"/>
                    <a:pt x="24" y="2"/>
                    <a:pt x="24" y="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34" name="Freeform 131"/>
            <p:cNvSpPr>
              <a:spLocks/>
            </p:cNvSpPr>
            <p:nvPr/>
          </p:nvSpPr>
          <p:spPr bwMode="auto">
            <a:xfrm>
              <a:off x="12308354" y="4562298"/>
              <a:ext cx="27480" cy="108611"/>
            </a:xfrm>
            <a:custGeom>
              <a:avLst/>
              <a:gdLst>
                <a:gd name="T0" fmla="*/ 9 w 9"/>
                <a:gd name="T1" fmla="*/ 1 h 35"/>
                <a:gd name="T2" fmla="*/ 9 w 9"/>
                <a:gd name="T3" fmla="*/ 2 h 35"/>
                <a:gd name="T4" fmla="*/ 3 w 9"/>
                <a:gd name="T5" fmla="*/ 34 h 35"/>
                <a:gd name="T6" fmla="*/ 1 w 9"/>
                <a:gd name="T7" fmla="*/ 35 h 35"/>
                <a:gd name="T8" fmla="*/ 0 w 9"/>
                <a:gd name="T9" fmla="*/ 33 h 35"/>
                <a:gd name="T10" fmla="*/ 6 w 9"/>
                <a:gd name="T11" fmla="*/ 1 h 35"/>
                <a:gd name="T12" fmla="*/ 8 w 9"/>
                <a:gd name="T13" fmla="*/ 0 h 35"/>
                <a:gd name="T14" fmla="*/ 9 w 9"/>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5">
                  <a:moveTo>
                    <a:pt x="9" y="1"/>
                  </a:moveTo>
                  <a:cubicBezTo>
                    <a:pt x="9" y="1"/>
                    <a:pt x="9" y="2"/>
                    <a:pt x="9" y="2"/>
                  </a:cubicBezTo>
                  <a:cubicBezTo>
                    <a:pt x="3" y="34"/>
                    <a:pt x="3" y="34"/>
                    <a:pt x="3" y="34"/>
                  </a:cubicBezTo>
                  <a:cubicBezTo>
                    <a:pt x="3" y="35"/>
                    <a:pt x="2" y="35"/>
                    <a:pt x="1" y="35"/>
                  </a:cubicBezTo>
                  <a:cubicBezTo>
                    <a:pt x="1" y="35"/>
                    <a:pt x="0" y="34"/>
                    <a:pt x="0" y="33"/>
                  </a:cubicBezTo>
                  <a:cubicBezTo>
                    <a:pt x="6" y="1"/>
                    <a:pt x="6" y="1"/>
                    <a:pt x="6" y="1"/>
                  </a:cubicBezTo>
                  <a:cubicBezTo>
                    <a:pt x="6" y="1"/>
                    <a:pt x="7" y="0"/>
                    <a:pt x="8" y="0"/>
                  </a:cubicBezTo>
                  <a:cubicBezTo>
                    <a:pt x="8" y="0"/>
                    <a:pt x="9" y="1"/>
                    <a:pt x="9" y="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35" name="Freeform 132"/>
            <p:cNvSpPr>
              <a:spLocks/>
            </p:cNvSpPr>
            <p:nvPr/>
          </p:nvSpPr>
          <p:spPr bwMode="auto">
            <a:xfrm>
              <a:off x="12122538" y="4580618"/>
              <a:ext cx="45800" cy="102068"/>
            </a:xfrm>
            <a:custGeom>
              <a:avLst/>
              <a:gdLst>
                <a:gd name="T0" fmla="*/ 4 w 15"/>
                <a:gd name="T1" fmla="*/ 1 h 33"/>
                <a:gd name="T2" fmla="*/ 15 w 15"/>
                <a:gd name="T3" fmla="*/ 31 h 33"/>
                <a:gd name="T4" fmla="*/ 14 w 15"/>
                <a:gd name="T5" fmla="*/ 33 h 33"/>
                <a:gd name="T6" fmla="*/ 12 w 15"/>
                <a:gd name="T7" fmla="*/ 32 h 33"/>
                <a:gd name="T8" fmla="*/ 1 w 15"/>
                <a:gd name="T9" fmla="*/ 2 h 33"/>
                <a:gd name="T10" fmla="*/ 2 w 15"/>
                <a:gd name="T11" fmla="*/ 0 h 33"/>
                <a:gd name="T12" fmla="*/ 4 w 15"/>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15" h="33">
                  <a:moveTo>
                    <a:pt x="4" y="1"/>
                  </a:moveTo>
                  <a:cubicBezTo>
                    <a:pt x="15" y="31"/>
                    <a:pt x="15" y="31"/>
                    <a:pt x="15" y="31"/>
                  </a:cubicBezTo>
                  <a:cubicBezTo>
                    <a:pt x="15" y="32"/>
                    <a:pt x="15" y="33"/>
                    <a:pt x="14" y="33"/>
                  </a:cubicBezTo>
                  <a:cubicBezTo>
                    <a:pt x="13" y="33"/>
                    <a:pt x="12" y="33"/>
                    <a:pt x="12" y="32"/>
                  </a:cubicBezTo>
                  <a:cubicBezTo>
                    <a:pt x="1" y="2"/>
                    <a:pt x="1" y="2"/>
                    <a:pt x="1" y="2"/>
                  </a:cubicBezTo>
                  <a:cubicBezTo>
                    <a:pt x="0" y="1"/>
                    <a:pt x="1" y="0"/>
                    <a:pt x="2" y="0"/>
                  </a:cubicBezTo>
                  <a:cubicBezTo>
                    <a:pt x="2" y="0"/>
                    <a:pt x="3" y="0"/>
                    <a:pt x="4" y="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36" name="Freeform 133"/>
            <p:cNvSpPr>
              <a:spLocks/>
            </p:cNvSpPr>
            <p:nvPr/>
          </p:nvSpPr>
          <p:spPr bwMode="auto">
            <a:xfrm>
              <a:off x="11957658" y="4695772"/>
              <a:ext cx="86365" cy="74589"/>
            </a:xfrm>
            <a:custGeom>
              <a:avLst/>
              <a:gdLst>
                <a:gd name="T0" fmla="*/ 28 w 28"/>
                <a:gd name="T1" fmla="*/ 22 h 24"/>
                <a:gd name="T2" fmla="*/ 27 w 28"/>
                <a:gd name="T3" fmla="*/ 24 h 24"/>
                <a:gd name="T4" fmla="*/ 25 w 28"/>
                <a:gd name="T5" fmla="*/ 24 h 24"/>
                <a:gd name="T6" fmla="*/ 1 w 28"/>
                <a:gd name="T7" fmla="*/ 3 h 24"/>
                <a:gd name="T8" fmla="*/ 0 w 28"/>
                <a:gd name="T9" fmla="*/ 1 h 24"/>
                <a:gd name="T10" fmla="*/ 3 w 28"/>
                <a:gd name="T11" fmla="*/ 1 h 24"/>
                <a:gd name="T12" fmla="*/ 27 w 28"/>
                <a:gd name="T13" fmla="*/ 21 h 24"/>
                <a:gd name="T14" fmla="*/ 28 w 28"/>
                <a:gd name="T15" fmla="*/ 2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4">
                  <a:moveTo>
                    <a:pt x="28" y="22"/>
                  </a:moveTo>
                  <a:cubicBezTo>
                    <a:pt x="28" y="23"/>
                    <a:pt x="28" y="23"/>
                    <a:pt x="27" y="24"/>
                  </a:cubicBezTo>
                  <a:cubicBezTo>
                    <a:pt x="27" y="24"/>
                    <a:pt x="26" y="24"/>
                    <a:pt x="25" y="24"/>
                  </a:cubicBezTo>
                  <a:cubicBezTo>
                    <a:pt x="1" y="3"/>
                    <a:pt x="1" y="3"/>
                    <a:pt x="1" y="3"/>
                  </a:cubicBezTo>
                  <a:cubicBezTo>
                    <a:pt x="0" y="3"/>
                    <a:pt x="0" y="2"/>
                    <a:pt x="0" y="1"/>
                  </a:cubicBezTo>
                  <a:cubicBezTo>
                    <a:pt x="1" y="0"/>
                    <a:pt x="2" y="0"/>
                    <a:pt x="3" y="1"/>
                  </a:cubicBezTo>
                  <a:cubicBezTo>
                    <a:pt x="27" y="21"/>
                    <a:pt x="27" y="21"/>
                    <a:pt x="27" y="21"/>
                  </a:cubicBezTo>
                  <a:cubicBezTo>
                    <a:pt x="28" y="22"/>
                    <a:pt x="28" y="22"/>
                    <a:pt x="28" y="2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37" name="Freeform 134"/>
            <p:cNvSpPr>
              <a:spLocks/>
            </p:cNvSpPr>
            <p:nvPr/>
          </p:nvSpPr>
          <p:spPr bwMode="auto">
            <a:xfrm>
              <a:off x="11871293" y="4877663"/>
              <a:ext cx="108611" cy="31406"/>
            </a:xfrm>
            <a:custGeom>
              <a:avLst/>
              <a:gdLst>
                <a:gd name="T0" fmla="*/ 35 w 35"/>
                <a:gd name="T1" fmla="*/ 7 h 10"/>
                <a:gd name="T2" fmla="*/ 35 w 35"/>
                <a:gd name="T3" fmla="*/ 8 h 10"/>
                <a:gd name="T4" fmla="*/ 33 w 35"/>
                <a:gd name="T5" fmla="*/ 9 h 10"/>
                <a:gd name="T6" fmla="*/ 2 w 35"/>
                <a:gd name="T7" fmla="*/ 4 h 10"/>
                <a:gd name="T8" fmla="*/ 0 w 35"/>
                <a:gd name="T9" fmla="*/ 2 h 10"/>
                <a:gd name="T10" fmla="*/ 2 w 35"/>
                <a:gd name="T11" fmla="*/ 1 h 10"/>
                <a:gd name="T12" fmla="*/ 34 w 35"/>
                <a:gd name="T13" fmla="*/ 6 h 10"/>
                <a:gd name="T14" fmla="*/ 35 w 35"/>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
                  <a:moveTo>
                    <a:pt x="35" y="7"/>
                  </a:moveTo>
                  <a:cubicBezTo>
                    <a:pt x="35" y="8"/>
                    <a:pt x="35" y="8"/>
                    <a:pt x="35" y="8"/>
                  </a:cubicBezTo>
                  <a:cubicBezTo>
                    <a:pt x="35" y="9"/>
                    <a:pt x="34" y="10"/>
                    <a:pt x="33" y="9"/>
                  </a:cubicBezTo>
                  <a:cubicBezTo>
                    <a:pt x="2" y="4"/>
                    <a:pt x="2" y="4"/>
                    <a:pt x="2" y="4"/>
                  </a:cubicBezTo>
                  <a:cubicBezTo>
                    <a:pt x="1" y="4"/>
                    <a:pt x="0" y="3"/>
                    <a:pt x="0" y="2"/>
                  </a:cubicBezTo>
                  <a:cubicBezTo>
                    <a:pt x="0" y="1"/>
                    <a:pt x="1" y="0"/>
                    <a:pt x="2" y="1"/>
                  </a:cubicBezTo>
                  <a:cubicBezTo>
                    <a:pt x="34" y="6"/>
                    <a:pt x="34" y="6"/>
                    <a:pt x="34" y="6"/>
                  </a:cubicBezTo>
                  <a:cubicBezTo>
                    <a:pt x="35" y="6"/>
                    <a:pt x="35" y="7"/>
                    <a:pt x="35" y="7"/>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38" name="Freeform 135"/>
            <p:cNvSpPr>
              <a:spLocks/>
            </p:cNvSpPr>
            <p:nvPr/>
          </p:nvSpPr>
          <p:spPr bwMode="auto">
            <a:xfrm>
              <a:off x="12542588" y="4999360"/>
              <a:ext cx="112537" cy="27480"/>
            </a:xfrm>
            <a:custGeom>
              <a:avLst/>
              <a:gdLst>
                <a:gd name="T0" fmla="*/ 35 w 36"/>
                <a:gd name="T1" fmla="*/ 7 h 9"/>
                <a:gd name="T2" fmla="*/ 36 w 36"/>
                <a:gd name="T3" fmla="*/ 7 h 9"/>
                <a:gd name="T4" fmla="*/ 34 w 36"/>
                <a:gd name="T5" fmla="*/ 9 h 9"/>
                <a:gd name="T6" fmla="*/ 2 w 36"/>
                <a:gd name="T7" fmla="*/ 3 h 9"/>
                <a:gd name="T8" fmla="*/ 1 w 36"/>
                <a:gd name="T9" fmla="*/ 1 h 9"/>
                <a:gd name="T10" fmla="*/ 2 w 36"/>
                <a:gd name="T11" fmla="*/ 0 h 9"/>
                <a:gd name="T12" fmla="*/ 34 w 36"/>
                <a:gd name="T13" fmla="*/ 6 h 9"/>
                <a:gd name="T14" fmla="*/ 35 w 36"/>
                <a:gd name="T15" fmla="*/ 7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9">
                  <a:moveTo>
                    <a:pt x="35" y="7"/>
                  </a:moveTo>
                  <a:cubicBezTo>
                    <a:pt x="36" y="7"/>
                    <a:pt x="36" y="7"/>
                    <a:pt x="36" y="7"/>
                  </a:cubicBezTo>
                  <a:cubicBezTo>
                    <a:pt x="35" y="8"/>
                    <a:pt x="35" y="9"/>
                    <a:pt x="34" y="9"/>
                  </a:cubicBezTo>
                  <a:cubicBezTo>
                    <a:pt x="2" y="3"/>
                    <a:pt x="2" y="3"/>
                    <a:pt x="2" y="3"/>
                  </a:cubicBezTo>
                  <a:cubicBezTo>
                    <a:pt x="1" y="3"/>
                    <a:pt x="0" y="2"/>
                    <a:pt x="1" y="1"/>
                  </a:cubicBezTo>
                  <a:cubicBezTo>
                    <a:pt x="1" y="0"/>
                    <a:pt x="2" y="0"/>
                    <a:pt x="2" y="0"/>
                  </a:cubicBezTo>
                  <a:cubicBezTo>
                    <a:pt x="34" y="6"/>
                    <a:pt x="34" y="6"/>
                    <a:pt x="34" y="6"/>
                  </a:cubicBezTo>
                  <a:cubicBezTo>
                    <a:pt x="35" y="6"/>
                    <a:pt x="35" y="6"/>
                    <a:pt x="35" y="7"/>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sp>
          <p:nvSpPr>
            <p:cNvPr id="139" name="Freeform 136"/>
            <p:cNvSpPr>
              <a:spLocks/>
            </p:cNvSpPr>
            <p:nvPr/>
          </p:nvSpPr>
          <p:spPr bwMode="auto">
            <a:xfrm>
              <a:off x="12190583" y="4515190"/>
              <a:ext cx="281342" cy="515575"/>
            </a:xfrm>
            <a:custGeom>
              <a:avLst/>
              <a:gdLst>
                <a:gd name="T0" fmla="*/ 41 w 91"/>
                <a:gd name="T1" fmla="*/ 128 h 166"/>
                <a:gd name="T2" fmla="*/ 91 w 91"/>
                <a:gd name="T3" fmla="*/ 3 h 166"/>
                <a:gd name="T4" fmla="*/ 85 w 91"/>
                <a:gd name="T5" fmla="*/ 0 h 166"/>
                <a:gd name="T6" fmla="*/ 23 w 91"/>
                <a:gd name="T7" fmla="*/ 120 h 166"/>
                <a:gd name="T8" fmla="*/ 5 w 91"/>
                <a:gd name="T9" fmla="*/ 133 h 166"/>
                <a:gd name="T10" fmla="*/ 15 w 91"/>
                <a:gd name="T11" fmla="*/ 161 h 166"/>
                <a:gd name="T12" fmla="*/ 43 w 91"/>
                <a:gd name="T13" fmla="*/ 150 h 166"/>
                <a:gd name="T14" fmla="*/ 41 w 91"/>
                <a:gd name="T15" fmla="*/ 128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166">
                  <a:moveTo>
                    <a:pt x="41" y="128"/>
                  </a:moveTo>
                  <a:cubicBezTo>
                    <a:pt x="91" y="3"/>
                    <a:pt x="91" y="3"/>
                    <a:pt x="91" y="3"/>
                  </a:cubicBezTo>
                  <a:cubicBezTo>
                    <a:pt x="85" y="0"/>
                    <a:pt x="85" y="0"/>
                    <a:pt x="85" y="0"/>
                  </a:cubicBezTo>
                  <a:cubicBezTo>
                    <a:pt x="23" y="120"/>
                    <a:pt x="23" y="120"/>
                    <a:pt x="23" y="120"/>
                  </a:cubicBezTo>
                  <a:cubicBezTo>
                    <a:pt x="15" y="121"/>
                    <a:pt x="8" y="125"/>
                    <a:pt x="5" y="133"/>
                  </a:cubicBezTo>
                  <a:cubicBezTo>
                    <a:pt x="0" y="143"/>
                    <a:pt x="5" y="156"/>
                    <a:pt x="15" y="161"/>
                  </a:cubicBezTo>
                  <a:cubicBezTo>
                    <a:pt x="26" y="166"/>
                    <a:pt x="38" y="161"/>
                    <a:pt x="43" y="150"/>
                  </a:cubicBezTo>
                  <a:cubicBezTo>
                    <a:pt x="47" y="143"/>
                    <a:pt x="45" y="135"/>
                    <a:pt x="41" y="128"/>
                  </a:cubicBezTo>
                  <a:close/>
                </a:path>
              </a:pathLst>
            </a:custGeom>
            <a:solidFill>
              <a:srgbClr val="B4009E"/>
            </a:solidFill>
            <a:ln>
              <a:noFill/>
            </a:ln>
          </p:spPr>
          <p:txBody>
            <a:bodyPr vert="horz" wrap="square" lIns="91427" tIns="45714" rIns="91427" bIns="45714" numCol="1" anchor="t" anchorCtr="0" compatLnSpc="1">
              <a:prstTxWarp prst="textNoShape">
                <a:avLst/>
              </a:prstTxWarp>
            </a:bodyPr>
            <a:lstStyle/>
            <a:p>
              <a:pPr defTabSz="932613">
                <a:defRPr/>
              </a:pPr>
              <a:endParaRPr lang="en-US" sz="1801" kern="0">
                <a:solidFill>
                  <a:srgbClr val="505050"/>
                </a:solidFill>
                <a:latin typeface="Segoe UI"/>
              </a:endParaRPr>
            </a:p>
          </p:txBody>
        </p:sp>
      </p:grpSp>
      <p:sp>
        <p:nvSpPr>
          <p:cNvPr id="57" name="TextBox 56"/>
          <p:cNvSpPr txBox="1"/>
          <p:nvPr/>
        </p:nvSpPr>
        <p:spPr>
          <a:xfrm>
            <a:off x="274639" y="1820862"/>
            <a:ext cx="3123790" cy="1227554"/>
          </a:xfrm>
          <a:prstGeom prst="rect">
            <a:avLst/>
          </a:prstGeom>
          <a:noFill/>
        </p:spPr>
        <p:txBody>
          <a:bodyPr wrap="square" lIns="182854" tIns="198927" rIns="248659" bIns="248659" rtlCol="0">
            <a:spAutoFit/>
          </a:bodyPr>
          <a:lstStyle/>
          <a:p>
            <a:pPr defTabSz="932266">
              <a:lnSpc>
                <a:spcPct val="90000"/>
              </a:lnSpc>
              <a:defRPr/>
            </a:pPr>
            <a:r>
              <a:rPr lang="en-US" sz="2800" kern="0" dirty="0">
                <a:solidFill>
                  <a:srgbClr val="0078D7"/>
                </a:solidFill>
                <a:latin typeface="Segoe UI Light" panose="020B0502040204020203" pitchFamily="34" charset="0"/>
                <a:cs typeface="Segoe UI Light" panose="020B0502040204020203" pitchFamily="34" charset="0"/>
              </a:rPr>
              <a:t>Deployment</a:t>
            </a:r>
            <a:br>
              <a:rPr lang="en-US" sz="2800" kern="0" dirty="0">
                <a:solidFill>
                  <a:srgbClr val="0078D7"/>
                </a:solidFill>
                <a:latin typeface="Segoe UI Light" panose="020B0502040204020203" pitchFamily="34" charset="0"/>
                <a:cs typeface="Segoe UI Light" panose="020B0502040204020203" pitchFamily="34" charset="0"/>
              </a:rPr>
            </a:br>
            <a:r>
              <a:rPr lang="en-US" sz="2800" kern="0" dirty="0">
                <a:solidFill>
                  <a:srgbClr val="0078D7"/>
                </a:solidFill>
                <a:latin typeface="Segoe UI Light" panose="020B0502040204020203" pitchFamily="34" charset="0"/>
                <a:cs typeface="Segoe UI Light" panose="020B0502040204020203" pitchFamily="34" charset="0"/>
              </a:rPr>
              <a:t>frequency</a:t>
            </a:r>
            <a:endParaRPr lang="es-ES" sz="2800" kern="0" dirty="0">
              <a:solidFill>
                <a:srgbClr val="0078D7"/>
              </a:solidFill>
              <a:latin typeface="Segoe UI Light" panose="020B0502040204020203" pitchFamily="34" charset="0"/>
              <a:cs typeface="Segoe UI Light" panose="020B0502040204020203" pitchFamily="34" charset="0"/>
            </a:endParaRPr>
          </a:p>
        </p:txBody>
      </p:sp>
      <p:sp>
        <p:nvSpPr>
          <p:cNvPr id="58" name="TextBox 57"/>
          <p:cNvSpPr txBox="1"/>
          <p:nvPr/>
        </p:nvSpPr>
        <p:spPr>
          <a:xfrm>
            <a:off x="3219173" y="1820862"/>
            <a:ext cx="2971601" cy="1227554"/>
          </a:xfrm>
          <a:prstGeom prst="rect">
            <a:avLst/>
          </a:prstGeom>
          <a:noFill/>
        </p:spPr>
        <p:txBody>
          <a:bodyPr wrap="square" lIns="182854" tIns="198927" rIns="248659" bIns="248659" rtlCol="0">
            <a:spAutoFit/>
          </a:bodyPr>
          <a:lstStyle/>
          <a:p>
            <a:pPr defTabSz="932266">
              <a:lnSpc>
                <a:spcPct val="90000"/>
              </a:lnSpc>
              <a:defRPr/>
            </a:pPr>
            <a:r>
              <a:rPr lang="en-US" sz="2800" kern="0" dirty="0">
                <a:solidFill>
                  <a:srgbClr val="0078D7"/>
                </a:solidFill>
                <a:latin typeface="Segoe UI Light" panose="020B0502040204020203" pitchFamily="34" charset="0"/>
                <a:cs typeface="Segoe UI Light" panose="020B0502040204020203" pitchFamily="34" charset="0"/>
              </a:rPr>
              <a:t>Change</a:t>
            </a:r>
            <a:br>
              <a:rPr lang="en-US" sz="2800" kern="0" dirty="0">
                <a:solidFill>
                  <a:srgbClr val="0078D7"/>
                </a:solidFill>
                <a:latin typeface="Segoe UI Light" panose="020B0502040204020203" pitchFamily="34" charset="0"/>
                <a:cs typeface="Segoe UI Light" panose="020B0502040204020203" pitchFamily="34" charset="0"/>
              </a:rPr>
            </a:br>
            <a:r>
              <a:rPr lang="en-US" sz="2800" kern="0" dirty="0">
                <a:solidFill>
                  <a:srgbClr val="0078D7"/>
                </a:solidFill>
                <a:latin typeface="Segoe UI Light" panose="020B0502040204020203" pitchFamily="34" charset="0"/>
                <a:cs typeface="Segoe UI Light" panose="020B0502040204020203" pitchFamily="34" charset="0"/>
              </a:rPr>
              <a:t>lead time</a:t>
            </a:r>
            <a:endParaRPr lang="es-ES" sz="2800" kern="0" dirty="0">
              <a:solidFill>
                <a:srgbClr val="0078D7"/>
              </a:solidFill>
              <a:latin typeface="Segoe UI Light" panose="020B0502040204020203" pitchFamily="34" charset="0"/>
              <a:cs typeface="Segoe UI Light" panose="020B0502040204020203" pitchFamily="34" charset="0"/>
            </a:endParaRPr>
          </a:p>
        </p:txBody>
      </p:sp>
      <p:sp>
        <p:nvSpPr>
          <p:cNvPr id="59" name="TextBox 58"/>
          <p:cNvSpPr txBox="1"/>
          <p:nvPr/>
        </p:nvSpPr>
        <p:spPr>
          <a:xfrm>
            <a:off x="6245703" y="1820862"/>
            <a:ext cx="2971601" cy="1227554"/>
          </a:xfrm>
          <a:prstGeom prst="rect">
            <a:avLst/>
          </a:prstGeom>
          <a:noFill/>
        </p:spPr>
        <p:txBody>
          <a:bodyPr wrap="square" lIns="182854" tIns="198927" rIns="248659" bIns="248659" rtlCol="0">
            <a:spAutoFit/>
          </a:bodyPr>
          <a:lstStyle/>
          <a:p>
            <a:pPr defTabSz="932266">
              <a:lnSpc>
                <a:spcPct val="90000"/>
              </a:lnSpc>
              <a:defRPr/>
            </a:pPr>
            <a:r>
              <a:rPr lang="en-US" sz="2800" kern="0" dirty="0">
                <a:solidFill>
                  <a:srgbClr val="0078D7"/>
                </a:solidFill>
                <a:latin typeface="Segoe UI Light" panose="020B0502040204020203" pitchFamily="34" charset="0"/>
                <a:cs typeface="Segoe UI Light" panose="020B0502040204020203" pitchFamily="34" charset="0"/>
              </a:rPr>
              <a:t>Change</a:t>
            </a:r>
            <a:br>
              <a:rPr lang="en-US" sz="2800" kern="0" dirty="0">
                <a:solidFill>
                  <a:srgbClr val="0078D7"/>
                </a:solidFill>
                <a:latin typeface="Segoe UI Light" panose="020B0502040204020203" pitchFamily="34" charset="0"/>
                <a:cs typeface="Segoe UI Light" panose="020B0502040204020203" pitchFamily="34" charset="0"/>
              </a:rPr>
            </a:br>
            <a:r>
              <a:rPr lang="en-US" sz="2800" kern="0" dirty="0">
                <a:solidFill>
                  <a:srgbClr val="0078D7"/>
                </a:solidFill>
                <a:latin typeface="Segoe UI Light" panose="020B0502040204020203" pitchFamily="34" charset="0"/>
                <a:cs typeface="Segoe UI Light" panose="020B0502040204020203" pitchFamily="34" charset="0"/>
              </a:rPr>
              <a:t>fail rate</a:t>
            </a:r>
            <a:endParaRPr lang="es-ES" sz="2800" kern="0" dirty="0">
              <a:solidFill>
                <a:srgbClr val="0078D7"/>
              </a:solidFill>
              <a:latin typeface="Segoe UI Light" panose="020B0502040204020203" pitchFamily="34" charset="0"/>
              <a:cs typeface="Segoe UI Light" panose="020B0502040204020203" pitchFamily="34" charset="0"/>
            </a:endParaRPr>
          </a:p>
        </p:txBody>
      </p:sp>
      <p:sp>
        <p:nvSpPr>
          <p:cNvPr id="61" name="TextBox 60"/>
          <p:cNvSpPr txBox="1"/>
          <p:nvPr/>
        </p:nvSpPr>
        <p:spPr>
          <a:xfrm>
            <a:off x="8732837" y="1820862"/>
            <a:ext cx="3123790" cy="1227554"/>
          </a:xfrm>
          <a:prstGeom prst="rect">
            <a:avLst/>
          </a:prstGeom>
          <a:noFill/>
        </p:spPr>
        <p:txBody>
          <a:bodyPr wrap="square" lIns="182854" tIns="198927" rIns="248659" bIns="248659" rtlCol="0">
            <a:spAutoFit/>
          </a:bodyPr>
          <a:lstStyle/>
          <a:p>
            <a:pPr defTabSz="932266">
              <a:lnSpc>
                <a:spcPct val="90000"/>
              </a:lnSpc>
              <a:defRPr/>
            </a:pPr>
            <a:r>
              <a:rPr lang="en-US" sz="2800" kern="0" dirty="0">
                <a:solidFill>
                  <a:srgbClr val="0078D7"/>
                </a:solidFill>
                <a:latin typeface="Segoe UI Light" panose="020B0502040204020203" pitchFamily="34" charset="0"/>
                <a:cs typeface="Segoe UI Light" panose="020B0502040204020203" pitchFamily="34" charset="0"/>
              </a:rPr>
              <a:t>Mean time to</a:t>
            </a:r>
            <a:br>
              <a:rPr lang="en-US" sz="2800" kern="0" dirty="0">
                <a:solidFill>
                  <a:srgbClr val="0078D7"/>
                </a:solidFill>
                <a:latin typeface="Segoe UI Light" panose="020B0502040204020203" pitchFamily="34" charset="0"/>
                <a:cs typeface="Segoe UI Light" panose="020B0502040204020203" pitchFamily="34" charset="0"/>
              </a:rPr>
            </a:br>
            <a:r>
              <a:rPr lang="en-US" sz="2800" kern="0" dirty="0">
                <a:solidFill>
                  <a:srgbClr val="0078D7"/>
                </a:solidFill>
                <a:latin typeface="Segoe UI Light" panose="020B0502040204020203" pitchFamily="34" charset="0"/>
                <a:cs typeface="Segoe UI Light" panose="020B0502040204020203" pitchFamily="34" charset="0"/>
              </a:rPr>
              <a:t>detect and repair</a:t>
            </a:r>
            <a:endParaRPr lang="es-ES" sz="2800" kern="0" dirty="0">
              <a:solidFill>
                <a:srgbClr val="0078D7"/>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7334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22"/>
          <p:cNvSpPr/>
          <p:nvPr/>
        </p:nvSpPr>
        <p:spPr bwMode="auto">
          <a:xfrm>
            <a:off x="6934" y="-1"/>
            <a:ext cx="6217356" cy="699452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600855" y="466301"/>
            <a:ext cx="11237870" cy="565027"/>
          </a:xfrm>
        </p:spPr>
        <p:txBody>
          <a:bodyPr/>
          <a:lstStyle/>
          <a:p>
            <a:r>
              <a:rPr lang="en-US">
                <a:solidFill>
                  <a:schemeClr val="bg1"/>
                </a:solidFill>
                <a:latin typeface="Segoe UI Semilight"/>
              </a:rPr>
              <a:t>One Azure ecosystem</a:t>
            </a:r>
            <a:endParaRPr lang="en-US">
              <a:solidFill>
                <a:schemeClr val="bg1"/>
              </a:solidFill>
            </a:endParaRPr>
          </a:p>
        </p:txBody>
      </p:sp>
      <p:sp>
        <p:nvSpPr>
          <p:cNvPr id="6" name="Text Placeholder 5"/>
          <p:cNvSpPr>
            <a:spLocks noGrp="1"/>
          </p:cNvSpPr>
          <p:nvPr>
            <p:ph type="body" sz="quarter" idx="10"/>
          </p:nvPr>
        </p:nvSpPr>
        <p:spPr>
          <a:xfrm>
            <a:off x="598946" y="1462924"/>
            <a:ext cx="5373870" cy="4769511"/>
          </a:xfrm>
        </p:spPr>
        <p:txBody>
          <a:bodyPr/>
          <a:lstStyle/>
          <a:p>
            <a:pPr defTabSz="950481" fontAlgn="base">
              <a:spcBef>
                <a:spcPts val="612"/>
              </a:spcBef>
              <a:defRPr/>
            </a:pPr>
            <a:r>
              <a:rPr lang="en-US" kern="0" dirty="0">
                <a:solidFill>
                  <a:schemeClr val="bg1"/>
                </a:solidFill>
              </a:rPr>
              <a:t>Work with the tools and technologies you want across Azure and Azure Stack Hub</a:t>
            </a:r>
          </a:p>
          <a:p>
            <a:pPr defTabSz="950481" fontAlgn="base">
              <a:spcBef>
                <a:spcPts val="1224"/>
              </a:spcBef>
              <a:defRPr/>
            </a:pPr>
            <a:r>
              <a:rPr lang="en-US" u="sng" kern="0" dirty="0">
                <a:solidFill>
                  <a:schemeClr val="bg1"/>
                </a:solidFill>
              </a:rPr>
              <a:t>Goal:</a:t>
            </a:r>
            <a:r>
              <a:rPr lang="en-US" kern="0" dirty="0">
                <a:solidFill>
                  <a:schemeClr val="bg1"/>
                </a:solidFill>
              </a:rPr>
              <a:t> Applications and services that are certified for Azure work on Azure Stack Hub</a:t>
            </a:r>
            <a:endParaRPr lang="en-US" dirty="0">
              <a:solidFill>
                <a:schemeClr val="bg1"/>
              </a:solidFill>
            </a:endParaRPr>
          </a:p>
        </p:txBody>
      </p:sp>
      <p:pic>
        <p:nvPicPr>
          <p:cNvPr id="9" name="Picture 12" descr="https://upload.wikimedia.org/wikipedia/commons/7/79/Docker_(container_engine)_logo.png">
            <a:extLst>
              <a:ext uri="{FF2B5EF4-FFF2-40B4-BE49-F238E27FC236}">
                <a16:creationId xmlns:a16="http://schemas.microsoft.com/office/drawing/2014/main" id="{8B51EBE7-921E-4F0B-B1D4-B2269219756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01434" y="402766"/>
            <a:ext cx="1972981" cy="4716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8208DB6-7796-491B-AD59-1373255FB0C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01434" y="4150458"/>
            <a:ext cx="2222118" cy="699797"/>
          </a:xfrm>
          <a:prstGeom prst="rect">
            <a:avLst/>
          </a:prstGeom>
        </p:spPr>
      </p:pic>
      <p:pic>
        <p:nvPicPr>
          <p:cNvPr id="11" name="Picture 10">
            <a:extLst>
              <a:ext uri="{FF2B5EF4-FFF2-40B4-BE49-F238E27FC236}">
                <a16:creationId xmlns:a16="http://schemas.microsoft.com/office/drawing/2014/main" id="{1A62E1CA-673D-4EBF-BF9E-D796D765DE8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186060" y="221103"/>
            <a:ext cx="1891452" cy="766499"/>
          </a:xfrm>
          <a:prstGeom prst="rect">
            <a:avLst/>
          </a:prstGeom>
        </p:spPr>
      </p:pic>
      <p:pic>
        <p:nvPicPr>
          <p:cNvPr id="12" name="Picture 6" descr="https://upload.wikimedia.org/wikipedia/en/thumb/6/6c/RedHat.svg/1280px-RedHat.svg.png">
            <a:extLst>
              <a:ext uri="{FF2B5EF4-FFF2-40B4-BE49-F238E27FC236}">
                <a16:creationId xmlns:a16="http://schemas.microsoft.com/office/drawing/2014/main" id="{F3F43420-E39E-4585-923A-50B0E314BD8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883396" y="1319195"/>
            <a:ext cx="1809056" cy="5837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insidebitcoins.com/wp-content/uploads/2015/08/Blockchain-Logo-Blue6.png">
            <a:extLst>
              <a:ext uri="{FF2B5EF4-FFF2-40B4-BE49-F238E27FC236}">
                <a16:creationId xmlns:a16="http://schemas.microsoft.com/office/drawing/2014/main" id="{59E93218-9B4A-4DA4-B19D-F54C1FB14E6B}"/>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0137404" y="1285010"/>
            <a:ext cx="1988762" cy="583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BITNAMI LOGO">
            <a:extLst>
              <a:ext uri="{FF2B5EF4-FFF2-40B4-BE49-F238E27FC236}">
                <a16:creationId xmlns:a16="http://schemas.microsoft.com/office/drawing/2014/main" id="{E507B517-792D-4DA4-8F68-927E98465966}"/>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0163061" y="4204812"/>
            <a:ext cx="1883008" cy="6454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upload.wikimedia.org/wikipedia/en/5/56/Chef_Software_Inc._company_logo.png">
            <a:extLst>
              <a:ext uri="{FF2B5EF4-FFF2-40B4-BE49-F238E27FC236}">
                <a16:creationId xmlns:a16="http://schemas.microsoft.com/office/drawing/2014/main" id="{BA2AAA45-46A3-4D94-9024-FF4303BAC75E}"/>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618807" y="5766063"/>
            <a:ext cx="939762" cy="10270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FB4979A-DEA8-4499-A581-5501406116EA}"/>
              </a:ext>
            </a:extLst>
          </p:cNvPr>
          <p:cNvPicPr/>
          <p:nvPr/>
        </p:nvPicPr>
        <p:blipFill>
          <a:blip r:embed="rId10" cstate="print">
            <a:extLst>
              <a:ext uri="{28A0092B-C50C-407E-A947-70E740481C1C}">
                <a14:useLocalDpi xmlns:a14="http://schemas.microsoft.com/office/drawing/2010/main"/>
              </a:ext>
            </a:extLst>
          </a:blip>
          <a:srcRect/>
          <a:stretch>
            <a:fillRect/>
          </a:stretch>
        </p:blipFill>
        <p:spPr bwMode="auto">
          <a:xfrm>
            <a:off x="7723350" y="5776059"/>
            <a:ext cx="1365647" cy="974323"/>
          </a:xfrm>
          <a:prstGeom prst="rect">
            <a:avLst/>
          </a:prstGeom>
          <a:noFill/>
          <a:ln>
            <a:noFill/>
          </a:ln>
        </p:spPr>
      </p:pic>
      <p:pic>
        <p:nvPicPr>
          <p:cNvPr id="8" name="Picture 12" descr="https://www.cloudfoundry.org/wp-content/uploads/2017/01/CFF_Logo_vertical.png">
            <a:extLst>
              <a:ext uri="{FF2B5EF4-FFF2-40B4-BE49-F238E27FC236}">
                <a16:creationId xmlns:a16="http://schemas.microsoft.com/office/drawing/2014/main" id="{52196D29-0641-4180-93BE-EF55BA98CE6C}"/>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9418559" y="5834485"/>
            <a:ext cx="1398458" cy="8539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http://openattitude.com/wp-content/uploads/2010/08/suse-logo.png">
            <a:extLst>
              <a:ext uri="{FF2B5EF4-FFF2-40B4-BE49-F238E27FC236}">
                <a16:creationId xmlns:a16="http://schemas.microsoft.com/office/drawing/2014/main" id="{C8146E28-493A-4BBA-83A8-BFE8D4C097EA}"/>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1146579" y="6093219"/>
            <a:ext cx="979587" cy="5951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Kemp Technologies LOGO">
            <a:extLst>
              <a:ext uri="{FF2B5EF4-FFF2-40B4-BE49-F238E27FC236}">
                <a16:creationId xmlns:a16="http://schemas.microsoft.com/office/drawing/2014/main" id="{AF5298A3-6B1E-45A5-B64F-CB0540ECD1D6}"/>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927531" y="2328063"/>
            <a:ext cx="1720787" cy="5592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www.zerodownsoftware.co/wp-content/uploads/2016/10/ZDS-Logo-1.png">
            <a:extLst>
              <a:ext uri="{FF2B5EF4-FFF2-40B4-BE49-F238E27FC236}">
                <a16:creationId xmlns:a16="http://schemas.microsoft.com/office/drawing/2014/main" id="{619F5852-3AED-42A9-8325-6610083748C5}"/>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0163062" y="5065035"/>
            <a:ext cx="1965759" cy="55049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8DF937D-EDAA-4A8F-AF0B-D650C5FC14F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0212887" y="2258234"/>
            <a:ext cx="1837795" cy="630453"/>
          </a:xfrm>
          <a:prstGeom prst="rect">
            <a:avLst/>
          </a:prstGeom>
        </p:spPr>
      </p:pic>
      <p:pic>
        <p:nvPicPr>
          <p:cNvPr id="20" name="Picture 19">
            <a:extLst>
              <a:ext uri="{FF2B5EF4-FFF2-40B4-BE49-F238E27FC236}">
                <a16:creationId xmlns:a16="http://schemas.microsoft.com/office/drawing/2014/main" id="{1551A8A0-DD54-4205-B4D6-3F20E006E58F}"/>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6801433" y="4984623"/>
            <a:ext cx="2083679" cy="560748"/>
          </a:xfrm>
          <a:prstGeom prst="rect">
            <a:avLst/>
          </a:prstGeom>
        </p:spPr>
      </p:pic>
      <p:pic>
        <p:nvPicPr>
          <p:cNvPr id="21" name="Picture 20">
            <a:extLst>
              <a:ext uri="{FF2B5EF4-FFF2-40B4-BE49-F238E27FC236}">
                <a16:creationId xmlns:a16="http://schemas.microsoft.com/office/drawing/2014/main" id="{AA630D00-BB7A-4B0C-91EF-4FC0CEE7A4EB}"/>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613114" y="3459620"/>
            <a:ext cx="2349621" cy="389597"/>
          </a:xfrm>
          <a:prstGeom prst="rect">
            <a:avLst/>
          </a:prstGeom>
        </p:spPr>
      </p:pic>
      <p:pic>
        <p:nvPicPr>
          <p:cNvPr id="22" name="Picture 21">
            <a:extLst>
              <a:ext uri="{FF2B5EF4-FFF2-40B4-BE49-F238E27FC236}">
                <a16:creationId xmlns:a16="http://schemas.microsoft.com/office/drawing/2014/main" id="{94652E27-DA31-4EB1-8156-0251D7CEA01A}"/>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163062" y="3491821"/>
            <a:ext cx="1937446" cy="256747"/>
          </a:xfrm>
          <a:prstGeom prst="rect">
            <a:avLst/>
          </a:prstGeom>
        </p:spPr>
      </p:pic>
    </p:spTree>
    <p:extLst>
      <p:ext uri="{BB962C8B-B14F-4D97-AF65-F5344CB8AC3E}">
        <p14:creationId xmlns:p14="http://schemas.microsoft.com/office/powerpoint/2010/main" val="191903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extBox 4"/>
          <p:cNvSpPr txBox="1"/>
          <p:nvPr/>
        </p:nvSpPr>
        <p:spPr>
          <a:xfrm>
            <a:off x="274299" y="4069522"/>
            <a:ext cx="8839538" cy="1015620"/>
          </a:xfrm>
          <a:prstGeom prst="rect">
            <a:avLst/>
          </a:prstGeom>
          <a:noFill/>
        </p:spPr>
        <p:txBody>
          <a:bodyPr wrap="square" lIns="182854" tIns="146283" rIns="182854" bIns="146283" rtlCol="0">
            <a:spAutoFit/>
          </a:bodyPr>
          <a:lstStyle/>
          <a:p>
            <a:pPr defTabSz="932681">
              <a:lnSpc>
                <a:spcPct val="90000"/>
              </a:lnSpc>
              <a:spcAft>
                <a:spcPts val="600"/>
              </a:spcAft>
            </a:pPr>
            <a:r>
              <a:rPr lang="en-US" sz="5200" dirty="0">
                <a:solidFill>
                  <a:srgbClr val="00BCF2"/>
                </a:solidFill>
                <a:latin typeface="Segoe UI Light" panose="020B0502040204020203" pitchFamily="34" charset="0"/>
                <a:cs typeface="Segoe UI Light" panose="020B0502040204020203" pitchFamily="34" charset="0"/>
              </a:rPr>
              <a:t>With rapid deployment times</a:t>
            </a:r>
          </a:p>
        </p:txBody>
      </p:sp>
      <p:sp>
        <p:nvSpPr>
          <p:cNvPr id="6" name="Title 1"/>
          <p:cNvSpPr>
            <a:spLocks noGrp="1"/>
          </p:cNvSpPr>
          <p:nvPr>
            <p:ph type="title"/>
          </p:nvPr>
        </p:nvSpPr>
        <p:spPr>
          <a:xfrm>
            <a:off x="274298" y="2049462"/>
            <a:ext cx="12161294" cy="1906521"/>
          </a:xfrm>
        </p:spPr>
        <p:txBody>
          <a:bodyPr/>
          <a:lstStyle/>
          <a:p>
            <a:r>
              <a:rPr lang="en-US" sz="7200" dirty="0">
                <a:solidFill>
                  <a:schemeClr val="bg1"/>
                </a:solidFill>
              </a:rPr>
              <a:t>Cloud Eases the Adoption of DevOps Practices:</a:t>
            </a:r>
          </a:p>
        </p:txBody>
      </p:sp>
    </p:spTree>
    <p:extLst>
      <p:ext uri="{BB962C8B-B14F-4D97-AF65-F5344CB8AC3E}">
        <p14:creationId xmlns:p14="http://schemas.microsoft.com/office/powerpoint/2010/main" val="40550815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extBox 4"/>
          <p:cNvSpPr txBox="1"/>
          <p:nvPr/>
        </p:nvSpPr>
        <p:spPr>
          <a:xfrm>
            <a:off x="274299" y="4069522"/>
            <a:ext cx="10058738" cy="1015620"/>
          </a:xfrm>
          <a:prstGeom prst="rect">
            <a:avLst/>
          </a:prstGeom>
          <a:noFill/>
        </p:spPr>
        <p:txBody>
          <a:bodyPr wrap="square" lIns="182854" tIns="146283" rIns="182854" bIns="146283" rtlCol="0">
            <a:spAutoFit/>
          </a:bodyPr>
          <a:lstStyle/>
          <a:p>
            <a:pPr defTabSz="932681">
              <a:lnSpc>
                <a:spcPct val="90000"/>
              </a:lnSpc>
              <a:spcAft>
                <a:spcPts val="600"/>
              </a:spcAft>
            </a:pPr>
            <a:r>
              <a:rPr lang="en-US" sz="5200" dirty="0">
                <a:solidFill>
                  <a:srgbClr val="7030A0"/>
                </a:solidFill>
                <a:latin typeface="Segoe UI Light" panose="020B0502040204020203" pitchFamily="34" charset="0"/>
                <a:cs typeface="Segoe UI Light" panose="020B0502040204020203" pitchFamily="34" charset="0"/>
              </a:rPr>
              <a:t>With infrastructure defined as code</a:t>
            </a:r>
          </a:p>
        </p:txBody>
      </p:sp>
      <p:sp>
        <p:nvSpPr>
          <p:cNvPr id="6" name="Title 1"/>
          <p:cNvSpPr txBox="1">
            <a:spLocks/>
          </p:cNvSpPr>
          <p:nvPr/>
        </p:nvSpPr>
        <p:spPr>
          <a:xfrm>
            <a:off x="274298" y="2049462"/>
            <a:ext cx="12161294" cy="1906521"/>
          </a:xfrm>
          <a:prstGeom prst="rect">
            <a:avLst/>
          </a:prstGeom>
        </p:spPr>
        <p:txBody>
          <a:bodyPr vert="horz" wrap="square" lIns="146304" tIns="91440" rIns="146304" bIns="91440" rtlCol="0" anchor="t">
            <a:noAutofit/>
          </a:bodyPr>
          <a:lst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7200" dirty="0">
                <a:solidFill>
                  <a:schemeClr val="bg1"/>
                </a:solidFill>
              </a:rPr>
              <a:t>Cloud Eases the Adoption of DevOps Practices:</a:t>
            </a:r>
          </a:p>
        </p:txBody>
      </p:sp>
    </p:spTree>
    <p:extLst>
      <p:ext uri="{BB962C8B-B14F-4D97-AF65-F5344CB8AC3E}">
        <p14:creationId xmlns:p14="http://schemas.microsoft.com/office/powerpoint/2010/main" val="20560170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extBox 4"/>
          <p:cNvSpPr txBox="1"/>
          <p:nvPr/>
        </p:nvSpPr>
        <p:spPr>
          <a:xfrm>
            <a:off x="274299" y="4069522"/>
            <a:ext cx="11125538" cy="1015620"/>
          </a:xfrm>
          <a:prstGeom prst="rect">
            <a:avLst/>
          </a:prstGeom>
          <a:noFill/>
        </p:spPr>
        <p:txBody>
          <a:bodyPr wrap="square" lIns="182854" tIns="146283" rIns="182854" bIns="146283" rtlCol="0">
            <a:spAutoFit/>
          </a:bodyPr>
          <a:lstStyle/>
          <a:p>
            <a:pPr defTabSz="932681">
              <a:lnSpc>
                <a:spcPct val="90000"/>
              </a:lnSpc>
              <a:spcAft>
                <a:spcPts val="600"/>
              </a:spcAft>
            </a:pPr>
            <a:r>
              <a:rPr lang="en-US" sz="5200" dirty="0">
                <a:solidFill>
                  <a:srgbClr val="FF8C00"/>
                </a:solidFill>
                <a:latin typeface="+mj-lt"/>
              </a:rPr>
              <a:t>With a broad ecosystem of tooling</a:t>
            </a:r>
          </a:p>
        </p:txBody>
      </p:sp>
      <p:sp>
        <p:nvSpPr>
          <p:cNvPr id="6" name="Title 1"/>
          <p:cNvSpPr>
            <a:spLocks noGrp="1"/>
          </p:cNvSpPr>
          <p:nvPr>
            <p:ph type="title"/>
          </p:nvPr>
        </p:nvSpPr>
        <p:spPr>
          <a:xfrm>
            <a:off x="274298" y="2049462"/>
            <a:ext cx="12161294" cy="1906521"/>
          </a:xfrm>
        </p:spPr>
        <p:txBody>
          <a:bodyPr/>
          <a:lstStyle/>
          <a:p>
            <a:r>
              <a:rPr lang="en-US" sz="7200" dirty="0">
                <a:solidFill>
                  <a:schemeClr val="bg1"/>
                </a:solidFill>
              </a:rPr>
              <a:t>Cloud Eases the Adoption of DevOps Practices:</a:t>
            </a:r>
          </a:p>
        </p:txBody>
      </p:sp>
    </p:spTree>
    <p:extLst>
      <p:ext uri="{BB962C8B-B14F-4D97-AF65-F5344CB8AC3E}">
        <p14:creationId xmlns:p14="http://schemas.microsoft.com/office/powerpoint/2010/main" val="3935235857"/>
      </p:ext>
    </p:extLst>
  </p:cSld>
  <p:clrMapOvr>
    <a:masterClrMapping/>
  </p:clrMapOvr>
  <p:transition>
    <p:fade/>
  </p:transition>
</p:sld>
</file>

<file path=ppt/theme/theme1.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3.xml><?xml version="1.0" encoding="utf-8"?>
<a:theme xmlns:a="http://schemas.openxmlformats.org/drawingml/2006/main" name="Theme1">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75405842-1494-4C73-B123-246404146326}" vid="{1C43AF36-E44B-44A1-99C5-CD025842B71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TR24_BO_CT_Template</Template>
  <TotalTime>0</TotalTime>
  <Words>4914</Words>
  <Application>Microsoft Office PowerPoint</Application>
  <PresentationFormat>Custom</PresentationFormat>
  <Paragraphs>764</Paragraphs>
  <Slides>64</Slides>
  <Notes>44</Notes>
  <HiddenSlides>23</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64</vt:i4>
      </vt:variant>
    </vt:vector>
  </HeadingPairs>
  <TitlesOfParts>
    <vt:vector size="78" baseType="lpstr">
      <vt:lpstr>Arial</vt:lpstr>
      <vt:lpstr>Arial Black</vt:lpstr>
      <vt:lpstr>Calibri</vt:lpstr>
      <vt:lpstr>Rockwell Extra Bold</vt:lpstr>
      <vt:lpstr>Segoe Pro</vt:lpstr>
      <vt:lpstr>Segoe UI</vt:lpstr>
      <vt:lpstr>Segoe UI Black</vt:lpstr>
      <vt:lpstr>Segoe UI Light</vt:lpstr>
      <vt:lpstr>Segoe UI Semibold</vt:lpstr>
      <vt:lpstr>Segoe UI Semilight</vt:lpstr>
      <vt:lpstr>Wingdings</vt:lpstr>
      <vt:lpstr>MSVID_White_16x9_2012-08-18</vt:lpstr>
      <vt:lpstr>5-30536_Build_2014_Breakout_Template_White_16x9</vt:lpstr>
      <vt:lpstr>Theme1</vt:lpstr>
      <vt:lpstr>DevOps - Microsoft Azure Stack Hub</vt:lpstr>
      <vt:lpstr>Agenda</vt:lpstr>
      <vt:lpstr>What is DevOps?</vt:lpstr>
      <vt:lpstr>What is DevOps?</vt:lpstr>
      <vt:lpstr>Cloud Eases the Adoption of DevOps Practices</vt:lpstr>
      <vt:lpstr>PowerPoint Presentation</vt:lpstr>
      <vt:lpstr>Cloud Eases the Adoption of DevOps Practices:</vt:lpstr>
      <vt:lpstr>PowerPoint Presentation</vt:lpstr>
      <vt:lpstr>Cloud Eases the Adoption of DevOps Practices:</vt:lpstr>
      <vt:lpstr>Cloud eases the adoption of DevOps practices</vt:lpstr>
      <vt:lpstr>DevOps + Azure Stack Hub: Adopting DevOps Through Cloud Transformation</vt:lpstr>
      <vt:lpstr>Traditional on-premises workflow</vt:lpstr>
      <vt:lpstr>DevOps with Azure and Azure Stack Hub</vt:lpstr>
      <vt:lpstr>PowerPoint Presentation</vt:lpstr>
      <vt:lpstr>Tool categories</vt:lpstr>
      <vt:lpstr>Microsoft ecosystem </vt:lpstr>
      <vt:lpstr>Heterogeneous ecosystem</vt:lpstr>
      <vt:lpstr>Consistent application development</vt:lpstr>
      <vt:lpstr>PowerPoint Presentation</vt:lpstr>
      <vt:lpstr>PowerPoint Presentation</vt:lpstr>
      <vt:lpstr>Deploy repeatedly &amp; reliably using ARM</vt:lpstr>
      <vt:lpstr>A consistent cloud platform</vt:lpstr>
      <vt:lpstr>PowerPoint Presentation</vt:lpstr>
      <vt:lpstr>PowerPoint Presentation</vt:lpstr>
      <vt:lpstr>Azure DevOps framework</vt:lpstr>
      <vt:lpstr>Hybrid DevOps pipeline - architecture</vt:lpstr>
      <vt:lpstr>Hybrid DevOps Pipeline - Architecture</vt:lpstr>
      <vt:lpstr>Hybrid DevOps Pipeline - Architecture</vt:lpstr>
      <vt:lpstr>Hybrid DevOps Pipeline - Architecture</vt:lpstr>
      <vt:lpstr>Hybrid DevOps Pipeline - Architecture</vt:lpstr>
      <vt:lpstr>Hybrid DevOps Pipeline - Architecture</vt:lpstr>
      <vt:lpstr>Service considerations between Azure clouds</vt:lpstr>
      <vt:lpstr>PowerPoint Presentation</vt:lpstr>
      <vt:lpstr>Considerations for tools to enable hybrid applications</vt:lpstr>
      <vt:lpstr>Support from more tools coming soon…</vt:lpstr>
      <vt:lpstr>Getting started with DevOps in Azure</vt:lpstr>
      <vt:lpstr>Getting started with Azure Resource Manager</vt:lpstr>
      <vt:lpstr>Start your journey in Azure</vt:lpstr>
      <vt:lpstr>Questions?</vt:lpstr>
      <vt:lpstr>PowerPoint Presentation</vt:lpstr>
      <vt:lpstr>Appendix</vt:lpstr>
      <vt:lpstr>Imagine IT as a profit platform, not a cost center</vt:lpstr>
      <vt:lpstr>The consequences of inefficiency</vt:lpstr>
      <vt:lpstr>The consequences of inefficiency</vt:lpstr>
      <vt:lpstr>Software delivery challenges</vt:lpstr>
      <vt:lpstr>Traditional development and operations</vt:lpstr>
      <vt:lpstr>DevOps practices</vt:lpstr>
      <vt:lpstr>Continuous integration (CI)</vt:lpstr>
      <vt:lpstr>Continuous deployment</vt:lpstr>
      <vt:lpstr>Release management</vt:lpstr>
      <vt:lpstr>PowerPoint Presentation</vt:lpstr>
      <vt:lpstr>Microsoft ecosystem example</vt:lpstr>
      <vt:lpstr>Heterogeneous ecosystem example</vt:lpstr>
      <vt:lpstr>Infrastructure as code</vt:lpstr>
      <vt:lpstr>Infrastructure and configuration as code</vt:lpstr>
      <vt:lpstr>Automated testing of infrastructure </vt:lpstr>
      <vt:lpstr>Hypothesis-driven development</vt:lpstr>
      <vt:lpstr>User telemetry</vt:lpstr>
      <vt:lpstr>Application performance monitoring</vt:lpstr>
      <vt:lpstr>Fault injection</vt:lpstr>
      <vt:lpstr>Testing in production</vt:lpstr>
      <vt:lpstr>Eliminating waste</vt:lpstr>
      <vt:lpstr>DevOps metrics</vt:lpstr>
      <vt:lpstr>One Azure ecosystem</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2019-12-20T21:21:25Z</dcterms:created>
  <dcterms:modified xsi:type="dcterms:W3CDTF">2020-03-05T18:46:29Z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2019-12-20T21:21:31.8374828Z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d20ede97-3fb0-4378-8236-6e6a38ad3951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